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6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4" r:id="rId13"/>
    <p:sldId id="268" r:id="rId14"/>
    <p:sldId id="271" r:id="rId15"/>
    <p:sldId id="269" r:id="rId16"/>
    <p:sldId id="270" r:id="rId17"/>
    <p:sldId id="273" r:id="rId18"/>
    <p:sldId id="272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3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984F6-6771-4DD2-96FB-3EB3712E54D7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9B8D6-ED68-4C48-A7B9-2F5DB92A0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440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37502-FC00-44E6-98BD-E9AE5D55E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687FA6-4235-401A-B2F4-654EF4516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41D51-D4FA-47D0-814D-C1EC61C4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34F6-D845-4094-8D14-B6A46FE99921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713F2-98E8-4117-88F2-257CEAF0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73A50-C05A-43A1-A6A6-3DFE3A27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5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91BDF-3DC8-4EF2-9EEC-F0FEEB84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974713-45C6-4131-8F83-C972C528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FC015-5B71-4369-858F-0F8C06B28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8A90-D320-4CA0-912B-3843DB5891C7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9438B6-D31B-45C5-98ED-74FAD7D5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FA0AE-6736-45FB-8E64-C12DD800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73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9F7151-A182-41B9-A81E-5D062565E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6B55F7-22BE-4BEF-9868-767DDF4CF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A3E12-C437-4DAD-857B-340BFC67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7A8B-034F-43D5-A268-0EB5FCFB0707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5C2F9F-A7D4-4D3E-85E4-572F0C2C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9259F-F4FB-4658-91A2-4BEAEB38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1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F6925-AFA1-4A97-97E6-DE84232D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46988-B24B-4AA7-AD03-EE74E99DB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914DB-8D08-443A-BBD1-82A214E1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4644-3929-497B-9CD1-B6BAE2E7A747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E76AF-BB6C-4908-A3A7-0754D190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7B252-C92A-46C8-BEEB-698EF0B2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5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A898A-3F92-4AB9-9D01-F5809EC6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C32172-3C3B-44E2-9146-E4F72B54E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A791D-E2C0-4432-A6C7-6DADF78B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37A8-B7D6-42C6-BF92-9CD16DDA0C90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019CB-19DB-4B3E-AFEE-A24F70F2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DC64B-3CAF-41F5-8A37-AF2DC7C5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86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D528C-FDBC-4647-B7C0-CDB25D6E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7512F-3F46-46D4-825A-25D483017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2C20AB-82CF-4772-AB9A-0C2888440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B6AAC5-3ECA-434B-8B15-39FAC668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09E9-6E50-4DA0-B297-3BDAB7AC98D7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C5817-CF98-4CBD-859E-307648C7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9A1FC8-BB5A-43A0-AA6D-B72E1F97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90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8A72E-E405-40F5-933C-B6AB740F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31465D-1426-4CB7-95B7-0CFEF4A75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33D17F-B042-4402-A006-6839FBEA0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A50DD0-2E5D-46FD-AF65-9E5A571CF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E9F17C-B858-449B-9689-0279C5BED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060636-9452-44A2-8BD7-97B2BD37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EC9F-EF02-43F5-8347-9435F1ED673E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FE4AA5-E359-43DB-AE7A-66E1908B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0A33C8-2C12-414C-BCB6-13777BF3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72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9AA0E-C839-4DFA-83C1-371E8888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1CAD39-E896-4298-AF28-8A405AED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2AC1-1937-4E8A-8395-E971482F5C21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2FE34E-3F42-4507-9D3B-E60EC419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DF4746-C409-47B0-B776-6858FCF7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67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CEEDD2-0B90-4EA6-B438-1DCD3F1E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FA05-A745-4519-94AA-23C6855F107E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DCCFB6-FCE9-4F00-8529-DA9BA9BE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7047E4-D92A-4A6A-9A76-2E8C8E0E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4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CCF2B-D720-45FD-BF42-E767DEB5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FEA15-6613-4FC8-A292-5B7954623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2D0C9E-66F3-42EC-B190-9C4B4C9F6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4A02B4-E996-4D62-A93A-15EAF4E7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CFF8-70C1-4A47-AB0C-2548E5548554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88CA44-0237-4E2E-B062-0F20F450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B51678-0B66-4857-B8C2-6EC8685B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14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3EF0C-449F-4ACD-96C1-52D48AC7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386E38-31D8-4CA8-BF6B-E036364A3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8A18E-35BB-441F-ABB1-47A52F713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D41853-6CC1-423C-8E10-3A021DCD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3411-EC64-4085-A6AF-692E87AFF44B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4D1BC2-9941-4A82-B39C-C83E9939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E25E6C-8210-4335-AF22-B0599998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72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BAD4B3-2A99-4AA9-9CC9-39F0B39D1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00540D-1161-4460-943D-421347150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49DE3-9107-4357-B193-5E0A0D8FD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C77F3-3AC5-4979-8CE4-CB7EC2B9EE6C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2DF23-2A4D-482F-B948-05E1B7523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544A1-E412-43D4-A730-184478FCE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4B2C7-7149-432E-BAF8-9B45668EE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41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1705987" y="2598003"/>
            <a:ext cx="8780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计算概论（</a:t>
            </a:r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4879E8-E6BA-4B61-B334-552F6328B4A4}"/>
              </a:ext>
            </a:extLst>
          </p:cNvPr>
          <p:cNvSpPr txBox="1"/>
          <p:nvPr/>
        </p:nvSpPr>
        <p:spPr>
          <a:xfrm>
            <a:off x="3228510" y="3904825"/>
            <a:ext cx="573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上机课（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72F245-0512-49FE-9AD0-F98149727C85}"/>
              </a:ext>
            </a:extLst>
          </p:cNvPr>
          <p:cNvSpPr txBox="1"/>
          <p:nvPr/>
        </p:nvSpPr>
        <p:spPr>
          <a:xfrm>
            <a:off x="4276072" y="1752846"/>
            <a:ext cx="363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2021-2022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秋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6D7602-FFD5-4A2A-9623-E3EFB665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50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写在前面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926237" y="1599083"/>
            <a:ext cx="10339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计算概论（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）课程想要教给我们什么？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02A8B3-9637-495E-9C0D-3142A23C22C1}"/>
              </a:ext>
            </a:extLst>
          </p:cNvPr>
          <p:cNvSpPr txBox="1"/>
          <p:nvPr/>
        </p:nvSpPr>
        <p:spPr>
          <a:xfrm>
            <a:off x="926237" y="3013501"/>
            <a:ext cx="10339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打开代码编辑器（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PyCharm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写（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）程序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送进电脑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电脑运行（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程序）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问题解决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9EE6D2-450F-454F-B756-9D5D80245363}"/>
              </a:ext>
            </a:extLst>
          </p:cNvPr>
          <p:cNvSpPr/>
          <p:nvPr/>
        </p:nvSpPr>
        <p:spPr>
          <a:xfrm>
            <a:off x="6007225" y="2939131"/>
            <a:ext cx="2755037" cy="629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61B1BE-5F86-4A6B-8A93-0034731CAAE3}"/>
              </a:ext>
            </a:extLst>
          </p:cNvPr>
          <p:cNvSpPr txBox="1"/>
          <p:nvPr/>
        </p:nvSpPr>
        <p:spPr>
          <a:xfrm>
            <a:off x="926237" y="4843677"/>
            <a:ext cx="10339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整个学期，这门课无外乎教我们怎么样熟练地应用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这门语言，写好一封给电脑看的信。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29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写在前面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72F245-0512-49FE-9AD0-F98149727C85}"/>
              </a:ext>
            </a:extLst>
          </p:cNvPr>
          <p:cNvSpPr txBox="1"/>
          <p:nvPr/>
        </p:nvSpPr>
        <p:spPr>
          <a:xfrm>
            <a:off x="2244576" y="1859340"/>
            <a:ext cx="47902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故事从“一封信”开始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我们的第一个工程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如何创建工程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模块是什么？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代码习惯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1929F7-0101-4C52-8D68-28AFD9B1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15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926238" y="1720840"/>
            <a:ext cx="103395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一切的开始：创建工程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所谓工程，就是我们要写的，给电脑看的一系列代码。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一个好的工程应该有什么特点？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	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与其他的工程相互独立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	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有适当的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环境（为什么？）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足够条理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25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1392315" y="1351508"/>
            <a:ext cx="94073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如何做到每个工程的相对独立？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每个工程独享一个文件夹。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	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就像不同的信装在不同的信封里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如何设置适当的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环境？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创建工程时按需指定已有的，有某些特殊需要时可以创建新的环境。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	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就像不同的信有稍许不同的解读方式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比如你的信使用了“网络语言”，那么收信者肯定需要提前知道‘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yyds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’是什么意思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1392315" y="1351508"/>
            <a:ext cx="940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下面以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PyCharm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为例，创建我们的第一个工程。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27BB87-7476-49A7-A9E4-778911E2E0DA}"/>
              </a:ext>
            </a:extLst>
          </p:cNvPr>
          <p:cNvSpPr txBox="1"/>
          <p:nvPr/>
        </p:nvSpPr>
        <p:spPr>
          <a:xfrm>
            <a:off x="2094390" y="2518350"/>
            <a:ext cx="80032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写在开始之前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所有文件建议不要安装到操作系统所在盘符下（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盘炸了会追悔莫及）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任何路径不建议带有空格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代码文件的路径不建议带有中文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（路径是什么？）</a:t>
            </a:r>
          </a:p>
        </p:txBody>
      </p:sp>
    </p:spTree>
    <p:extLst>
      <p:ext uri="{BB962C8B-B14F-4D97-AF65-F5344CB8AC3E}">
        <p14:creationId xmlns:p14="http://schemas.microsoft.com/office/powerpoint/2010/main" val="267761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1392315" y="1351508"/>
            <a:ext cx="940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下面以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PyCharm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为例，创建我们的第一个工程。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55956B-62BE-4994-BCD1-60E5484E2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31" y="2152234"/>
            <a:ext cx="3017094" cy="35738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4D92F0-E591-462E-9BCB-0DCB49895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550" y="2236484"/>
            <a:ext cx="4652818" cy="34896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2F0024-A94E-469E-9B6E-C8A4541F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794" y="2152234"/>
            <a:ext cx="3907175" cy="34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71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1392315" y="1351508"/>
            <a:ext cx="940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下面以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PyCharm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为例，创建我们的第一个工程。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A12026-B8CE-47A9-AD37-B3037878A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6" y="2345194"/>
            <a:ext cx="5178155" cy="388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9C6E233-097E-493F-B27A-B7AFA4570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80" y="2518350"/>
            <a:ext cx="6585838" cy="35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83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1392315" y="2090172"/>
            <a:ext cx="9407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我们的程序如何接收外部的输入？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我们的程序如何输出到外部？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初见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的第一套函数：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input()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print()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951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1392315" y="689239"/>
            <a:ext cx="9407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——input()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一个内置函数，返回值为来自外部的单行输入转成的字符串。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函数是什么？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3D93CB-12D2-4A0B-9378-5F01B8A3E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736" y="1901816"/>
            <a:ext cx="8960528" cy="48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95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1392315" y="689239"/>
            <a:ext cx="9407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——print()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一个内置函数，以字符串为参数，无返回值。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无返回值的函数有什么用？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3D93CB-12D2-4A0B-9378-5F01B8A3E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736" y="1901816"/>
            <a:ext cx="8960528" cy="48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1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写在前面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72F245-0512-49FE-9AD0-F98149727C85}"/>
              </a:ext>
            </a:extLst>
          </p:cNvPr>
          <p:cNvSpPr txBox="1"/>
          <p:nvPr/>
        </p:nvSpPr>
        <p:spPr>
          <a:xfrm>
            <a:off x="1305759" y="1093371"/>
            <a:ext cx="47902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教师：甘锐 数学科学学院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raygan@math.pku.edu.cn</a:t>
            </a: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号机房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助教：刘梓钦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1901213497@pku.edu.cn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17865191507</a:t>
            </a: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助教：马逸扬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1800012769@pku.edu.cn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15201377188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王选计算机研究所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314-c51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1929F7-0101-4C52-8D68-28AFD9B1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1C3DCB-7FD6-4116-92B1-1FDE0C64C3BE}"/>
              </a:ext>
            </a:extLst>
          </p:cNvPr>
          <p:cNvSpPr txBox="1"/>
          <p:nvPr/>
        </p:nvSpPr>
        <p:spPr>
          <a:xfrm>
            <a:off x="6096000" y="1093370"/>
            <a:ext cx="47902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号机房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助教：史梦芝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shimengzhi@pku.edu.cn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18232728815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理科二号楼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2314</a:t>
            </a: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助教：尹瑾瑜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yinjinyu@pku.edu.cn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13121251160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王选计算机研究所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314-c34</a:t>
            </a:r>
          </a:p>
        </p:txBody>
      </p:sp>
    </p:spTree>
    <p:extLst>
      <p:ext uri="{BB962C8B-B14F-4D97-AF65-F5344CB8AC3E}">
        <p14:creationId xmlns:p14="http://schemas.microsoft.com/office/powerpoint/2010/main" val="214659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1392315" y="982176"/>
            <a:ext cx="940737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什么是“模块”？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我们想要实现复杂的功能，可以借助已经打包好的方法。对我们的编程是一种辅助。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要使用它们，需要先“导入（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import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）”。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Python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自带一些可以导入的模块。某些复杂的模块，可以自行安装在当前的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环境中（注意！安装在一个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环境中的模块，在其它环境中并不能使用。回顾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hlinkClick r:id="rId2" action="ppaction://hlinksldjump"/>
              </a:rPr>
              <a:t>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hlinkClick r:id="rId2" action="ppaction://hlinksldjump"/>
              </a:rPr>
              <a:t>13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hlinkClick r:id="rId2" action="ppaction://hlinksldjump"/>
              </a:rPr>
              <a:t>页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自带的模块例子：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矩阵运算模块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os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操作系统接口模块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可安装的模块例子：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torch——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大规模张量运算模块，可以使用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GPU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加速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614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1392315" y="749326"/>
            <a:ext cx="940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初见“模块”。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991E7B-89C6-4C46-BFB7-98C405D6D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05" y="1313986"/>
            <a:ext cx="9942990" cy="532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59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1392315" y="1536174"/>
            <a:ext cx="94073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正式开始学习编程之前，首先需要养成好的代码习惯。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包括：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适当的空格、空行；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合适的变量命名；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重复出现的代码段，使用包装好的函数；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足够清楚的注释；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……</a:t>
            </a: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为什么需要好的代码习惯？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8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1392315" y="852663"/>
            <a:ext cx="940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PyCharm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对我们代码风格的帮助：灰色虚线提醒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66479A-5FF1-45EC-AA7D-8781D83E7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915" y="1520661"/>
            <a:ext cx="9712170" cy="522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25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4B870A-63AF-4A5C-9EF7-D9A06AD01F34}"/>
              </a:ext>
            </a:extLst>
          </p:cNvPr>
          <p:cNvSpPr txBox="1"/>
          <p:nvPr/>
        </p:nvSpPr>
        <p:spPr>
          <a:xfrm>
            <a:off x="1392315" y="1416867"/>
            <a:ext cx="940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鼠标悬停在虚线上后，会出现代码习惯提示。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4E528FF-E89F-4950-B0B4-9088656D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3245574"/>
            <a:ext cx="59912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33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ED5B67-0C67-40D2-8D16-6748114D1166}"/>
              </a:ext>
            </a:extLst>
          </p:cNvPr>
          <p:cNvSpPr txBox="1"/>
          <p:nvPr/>
        </p:nvSpPr>
        <p:spPr>
          <a:xfrm>
            <a:off x="1392315" y="995618"/>
            <a:ext cx="940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此时按下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Alter+Shift+Enter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组合键，可以自动修复所有不良代码。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C5EC69-9CE8-4835-A954-B790EBA79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61" y="1806570"/>
            <a:ext cx="9152878" cy="491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20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ED5B67-0C67-40D2-8D16-6748114D1166}"/>
              </a:ext>
            </a:extLst>
          </p:cNvPr>
          <p:cNvSpPr txBox="1"/>
          <p:nvPr/>
        </p:nvSpPr>
        <p:spPr>
          <a:xfrm>
            <a:off x="1392315" y="2090172"/>
            <a:ext cx="9407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本周课上内容可能需要注意的点：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—— input()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的返回值是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，需要强制类型转换。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—— ==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的区别。切忌混淆。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各种运算符的优先级很容易记错，实际敲代码的时候建议勤用括号表示运算优先级，防止潜在的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bug.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——Python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语言的缩进不是任意的。建议统一使用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Tab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进行缩进。空行可以是任意的。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904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ED5B67-0C67-40D2-8D16-6748114D1166}"/>
              </a:ext>
            </a:extLst>
          </p:cNvPr>
          <p:cNvSpPr txBox="1"/>
          <p:nvPr/>
        </p:nvSpPr>
        <p:spPr>
          <a:xfrm>
            <a:off x="1392315" y="2721114"/>
            <a:ext cx="9407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To be continued.</a:t>
            </a:r>
          </a:p>
        </p:txBody>
      </p:sp>
    </p:spTree>
    <p:extLst>
      <p:ext uri="{BB962C8B-B14F-4D97-AF65-F5344CB8AC3E}">
        <p14:creationId xmlns:p14="http://schemas.microsoft.com/office/powerpoint/2010/main" val="247090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写在前面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72F245-0512-49FE-9AD0-F98149727C85}"/>
              </a:ext>
            </a:extLst>
          </p:cNvPr>
          <p:cNvSpPr txBox="1"/>
          <p:nvPr/>
        </p:nvSpPr>
        <p:spPr>
          <a:xfrm>
            <a:off x="2244576" y="1859340"/>
            <a:ext cx="479024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故事从“一封信”开始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我们的第一个工程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如何创建工程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模块是什么？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代码习惯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1929F7-0101-4C52-8D68-28AFD9B1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0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写在前面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72F245-0512-49FE-9AD0-F98149727C85}"/>
              </a:ext>
            </a:extLst>
          </p:cNvPr>
          <p:cNvSpPr txBox="1"/>
          <p:nvPr/>
        </p:nvSpPr>
        <p:spPr>
          <a:xfrm>
            <a:off x="2244576" y="1859340"/>
            <a:ext cx="47902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故事从“一封信”开始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我们的第一个工程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如何创建工程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模块是什么？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代码习惯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1929F7-0101-4C52-8D68-28AFD9B1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7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写在前面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72F245-0512-49FE-9AD0-F98149727C85}"/>
              </a:ext>
            </a:extLst>
          </p:cNvPr>
          <p:cNvSpPr txBox="1"/>
          <p:nvPr/>
        </p:nvSpPr>
        <p:spPr>
          <a:xfrm>
            <a:off x="3304343" y="2067056"/>
            <a:ext cx="55833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最初的问题：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我们是如何编写并运行程序的？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这门课教给我们什么？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我们通过一个类比的故事理解它们。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CEB535-7DB4-4FFF-9E7B-B9B3015F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41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写在前面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72F245-0512-49FE-9AD0-F98149727C85}"/>
              </a:ext>
            </a:extLst>
          </p:cNvPr>
          <p:cNvSpPr txBox="1"/>
          <p:nvPr/>
        </p:nvSpPr>
        <p:spPr>
          <a:xfrm>
            <a:off x="3304343" y="1472252"/>
            <a:ext cx="5583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有这样的一个情景：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我们现在要给一个朋友写一封信，信的内容是处理某个问题的方法。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872970" y="3429000"/>
            <a:ext cx="10446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整个流程如下：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打开文本编辑器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写信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发给朋友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朋友读懂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问题解决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流程里隐含了什么信息？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6207648-4E7B-4D70-91CB-AA6DD572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88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写在前面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872970" y="714523"/>
            <a:ext cx="1044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打开文本编辑器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写信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发给朋友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朋友读懂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问题解决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81A53D4-18A7-466F-A09F-162D2CF0B710}"/>
              </a:ext>
            </a:extLst>
          </p:cNvPr>
          <p:cNvCxnSpPr>
            <a:cxnSpLocks/>
          </p:cNvCxnSpPr>
          <p:nvPr/>
        </p:nvCxnSpPr>
        <p:spPr>
          <a:xfrm>
            <a:off x="4598633" y="1176188"/>
            <a:ext cx="1497365" cy="210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6A9E900-DE92-4E6F-9CFE-FF459450D338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095999" y="1176188"/>
            <a:ext cx="2142480" cy="209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C675B8C-9BAE-4226-8DD8-B990D9C8E20B}"/>
              </a:ext>
            </a:extLst>
          </p:cNvPr>
          <p:cNvSpPr txBox="1"/>
          <p:nvPr/>
        </p:nvSpPr>
        <p:spPr>
          <a:xfrm>
            <a:off x="872970" y="3275121"/>
            <a:ext cx="104460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我“写”的信，收信者可以“读”懂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意味着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我写的这封信使用了某种语言，而收信者知道这门语言是什么并且理解它。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“写信”应该是“写中文信”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“读懂”应该是“在知道是中文信且会中文的前提下，理解信”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这个故事，和我们的编程有什么关系？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07CBB701-6320-42E1-BEFF-5FD365DB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624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写在前面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926235" y="1483322"/>
            <a:ext cx="10339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写信的过程：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打开文本编辑器（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Word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写（中文）信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发给朋友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朋友读懂（中文信）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问题解决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EE5FD1-19E7-4BD0-B8A1-48BD92F36CC7}"/>
              </a:ext>
            </a:extLst>
          </p:cNvPr>
          <p:cNvSpPr txBox="1"/>
          <p:nvPr/>
        </p:nvSpPr>
        <p:spPr>
          <a:xfrm>
            <a:off x="926235" y="3088422"/>
            <a:ext cx="10339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写程序的过程：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打开代码编辑器（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PyCharm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写（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）程序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送进电脑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电脑运行（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程序）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问题解决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CA5280-05D5-483A-AF95-85BFC3D0FABC}"/>
              </a:ext>
            </a:extLst>
          </p:cNvPr>
          <p:cNvSpPr txBox="1"/>
          <p:nvPr/>
        </p:nvSpPr>
        <p:spPr>
          <a:xfrm>
            <a:off x="872969" y="5071117"/>
            <a:ext cx="1044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两个过程完全一致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0210BA-BE8C-40E7-B706-F12C7FA9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5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写在前面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926238" y="921797"/>
            <a:ext cx="103395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所以我们上节上机课做的事情是什么？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1.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Python——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让电脑能够读懂用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语言写的程序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相当于让你的朋友学中文。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/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2.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PyCharm——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给电脑装一个敲代码的文本编辑器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相当于我们自己写信前下载一个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Word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/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上述整个过程被称为“配环境”。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所以我们要先“装一个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”，再“装一个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PyCharm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所谓“解释器”，就是合适的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所谓“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IDE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”，就是诸如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PyCharm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这样的代码文本编辑器。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PyCharm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是不可替代的吗？）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D0F7915-05BD-4100-87AE-68CD374E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57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1355</Words>
  <Application>Microsoft Office PowerPoint</Application>
  <PresentationFormat>宽屏</PresentationFormat>
  <Paragraphs>223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real pasu</dc:creator>
  <cp:lastModifiedBy>real pasu</cp:lastModifiedBy>
  <cp:revision>29</cp:revision>
  <dcterms:created xsi:type="dcterms:W3CDTF">2021-09-27T13:32:27Z</dcterms:created>
  <dcterms:modified xsi:type="dcterms:W3CDTF">2021-09-28T12:05:25Z</dcterms:modified>
</cp:coreProperties>
</file>