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/>
    <p:restoredTop sz="94646"/>
  </p:normalViewPr>
  <p:slideViewPr>
    <p:cSldViewPr snapToGrid="0" snapToObjects="1">
      <p:cViewPr>
        <p:scale>
          <a:sx n="111" d="100"/>
          <a:sy n="111" d="100"/>
        </p:scale>
        <p:origin x="-912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91DF9-738F-6A45-B8F8-7AC13A38799E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79531-0CFB-C046-99F5-CEC348D3E2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22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79531-0CFB-C046-99F5-CEC348D3E25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27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79531-0CFB-C046-99F5-CEC348D3E25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885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79531-0CFB-C046-99F5-CEC348D3E25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827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78657E-6A9D-2D4B-85C2-DEEB817A3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D5D0CB-7095-DF4E-A6F5-1EE5615A6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20C80A-97B1-C247-922A-88061623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151-570E-D145-A04E-066403C57AA0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5F7180-0468-4542-AC1D-0C29E7E5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65C518-E5FC-1645-A2E2-9F26F5F6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243A-6D65-DE41-8329-962968F90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63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9D2609-9A83-FD47-88E2-3262DB20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FE4BCD-2181-D04A-AC09-8CE3B40AE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FEB521-13A3-6C4F-A895-BC2FA5D6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151-570E-D145-A04E-066403C57AA0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15BC68-E69E-B946-AB78-EDD1E3EB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7BB847-D9C1-D94A-B9D5-3091BCAE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243A-6D65-DE41-8329-962968F90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32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44072A-5723-9B4E-B197-4B3F75B2A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D0AF56-9757-E54E-9324-09A8449BC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FE0615-1A3F-1D4B-BAD6-B5836930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151-570E-D145-A04E-066403C57AA0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5F4EDE-502A-9A4D-935F-B70615A5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2F6EEE-0386-034E-9499-A272DE2B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243A-6D65-DE41-8329-962968F90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9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37AEA-EBD7-F848-9230-6CA7877A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A8130F-E867-994F-B9D5-3D093C85C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486FE8-13AC-B34E-8BBA-87A44C69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151-570E-D145-A04E-066403C57AA0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49D201-E116-DA41-9CDF-80659473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9F2A8E-8F81-234A-AD1C-91CBB0E8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243A-6D65-DE41-8329-962968F90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99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97EA89-3371-4A4C-A164-596DA046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AF0F5F-7A71-6B48-8746-0C3452AD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E23F38-C68D-4F48-9584-479B0621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151-570E-D145-A04E-066403C57AA0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9E9C9E-07F0-B44F-80B3-F6AE505B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3CD7CF-E344-FC40-B9E2-B8923EC8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243A-6D65-DE41-8329-962968F90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64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FE18CD-F2C3-0C4E-854B-3A36C41B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191482-88B9-1446-BF18-2ABAC18F6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E3338A-D1FE-9F46-BDB3-8D56E9E24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A0C3AF-ECB4-3D45-ADEC-037C0C43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151-570E-D145-A04E-066403C57AA0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6B5B38-B4A2-7B47-8CCC-46B91672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7E4617-0E1A-0244-B2A3-B62DAB07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243A-6D65-DE41-8329-962968F90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29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77CBF-8A99-9E42-9662-67640FE8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EF82F2-52C1-684C-BEE1-A6F027406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D511E7-12F8-EB46-BADB-A8FE0891C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455D24-8F4B-6D41-90A5-EA9843B2E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AD908A-B740-2F49-827B-8E932FF2C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DB424A-72F3-0743-8D86-6FCE9CF6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151-570E-D145-A04E-066403C57AA0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B876DCC-2D35-8F40-B343-167908EC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0FFF86-D5E9-1D4D-A252-7B79A8B9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243A-6D65-DE41-8329-962968F90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4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875B4-9127-6C47-A5D8-C3FD1DAC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D049D8F-964C-0D43-B6BF-CA524636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151-570E-D145-A04E-066403C57AA0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8568008-EDDE-1F45-BD56-3AB29255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3F6DE4-3A8C-0045-9164-98FA9563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243A-6D65-DE41-8329-962968F90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41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35149A-36B4-DB42-9FF4-B68BBA1D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151-570E-D145-A04E-066403C57AA0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2D4D87-FD14-B54C-A4C8-8A20A892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0D9CC9-3027-5C45-A3DF-5AD755DA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243A-6D65-DE41-8329-962968F90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66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BFD0A0-624E-554F-B085-F41F92E4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7E86C1-1FA1-E147-9927-7D8474BDD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BC6E72-9E00-DD4A-B7B9-D2FF6238D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7EB9BA-BFCA-C04B-BAD5-7243BA53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151-570E-D145-A04E-066403C57AA0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3833F0-2C04-7446-9618-FE73C1BF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91ED93-D9E9-704C-9D34-715C49C8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243A-6D65-DE41-8329-962968F90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99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967BE-5140-B14F-BC06-BAB4EE21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4A40F8-B4D7-8C41-A161-C6A155B42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57F7B2-F082-D64F-810E-B91802542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A6BB59-78EB-6248-B02C-D2582659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A151-570E-D145-A04E-066403C57AA0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3535A9-0DE5-8E43-9884-138A2E58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B86EE5-BEB4-E342-871F-F4A15F73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243A-6D65-DE41-8329-962968F90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29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C0EE66-5343-E44E-B9E9-84DE2737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888A8C-E42D-1647-949E-E2AB731F8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41221E-A9E5-E241-B92B-C6606C80F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7A151-570E-D145-A04E-066403C57AA0}" type="datetimeFigureOut">
              <a:rPr kumimoji="1" lang="ja-JP" altLang="en-US" smtClean="0"/>
              <a:t>2019/11/22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A1E68E-ABC9-F441-B85E-2D2C91190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35A95C-5CD8-8D4E-894B-AB3731F79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C243A-6D65-DE41-8329-962968F90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20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AA3F6507-3D40-FF4C-8C72-5810CA6BD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42988"/>
              </p:ext>
            </p:extLst>
          </p:nvPr>
        </p:nvGraphicFramePr>
        <p:xfrm>
          <a:off x="2717800" y="2508091"/>
          <a:ext cx="6756400" cy="2986405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1780118895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60562374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98745255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68292773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2126317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60458549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711649216"/>
                    </a:ext>
                  </a:extLst>
                </a:gridCol>
              </a:tblGrid>
              <a:tr h="1016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58225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Topic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User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Magnet2017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Magnet2018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Sticky2018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854722"/>
                  </a:ext>
                </a:extLst>
              </a:tr>
              <a:tr h="2540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3/3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1/2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2/3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40006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364127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12351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8928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81690"/>
                  </a:ext>
                </a:extLst>
              </a:tr>
              <a:tr h="2540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2/3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2/2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1/2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57995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498092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190692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01585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0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43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F4E7E2F2-0EB1-E943-A6DD-BD64716CF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640683"/>
              </p:ext>
            </p:extLst>
          </p:nvPr>
        </p:nvGraphicFramePr>
        <p:xfrm>
          <a:off x="3714750" y="3397091"/>
          <a:ext cx="4762500" cy="1208405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52611017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249039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91035879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339741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7790144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02874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Question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Tag1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Tag2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Topic1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Topic2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12459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⍺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python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python-3.x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python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4371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β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python-2.7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numpy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python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numpy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25201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γ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c++17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boost-asio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c++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boost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921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89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4E32BFFE-AE9A-FD40-86BE-F78593EF64EA}"/>
              </a:ext>
            </a:extLst>
          </p:cNvPr>
          <p:cNvGraphicFramePr>
            <a:graphicFrameLocks noGrp="1"/>
          </p:cNvGraphicFramePr>
          <p:nvPr/>
        </p:nvGraphicFramePr>
        <p:xfrm>
          <a:off x="1104900" y="2350294"/>
          <a:ext cx="9982200" cy="3302000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89366023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55898470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7387130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35235693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8755874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53193712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1872679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2685204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94040564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24545527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Framework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2415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.NET Framework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3402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Angular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17819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Cordova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31714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Django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3963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Hadoop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30366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Node.Js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77958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React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43694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Spark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5833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Spring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2420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TensorFlow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26745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xamarin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9922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Xamarin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152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17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771658D5-A014-8C47-810C-956534473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87945"/>
              </p:ext>
            </p:extLst>
          </p:nvPr>
        </p:nvGraphicFramePr>
        <p:xfrm>
          <a:off x="1782735" y="1825624"/>
          <a:ext cx="8626529" cy="4351340"/>
        </p:xfrm>
        <a:graphic>
          <a:graphicData uri="http://schemas.openxmlformats.org/drawingml/2006/table">
            <a:tbl>
              <a:tblPr/>
              <a:tblGrid>
                <a:gridCol w="1283645">
                  <a:extLst>
                    <a:ext uri="{9D8B030D-6E8A-4147-A177-3AD203B41FA5}">
                      <a16:colId xmlns:a16="http://schemas.microsoft.com/office/drawing/2014/main" val="137069905"/>
                    </a:ext>
                  </a:extLst>
                </a:gridCol>
                <a:gridCol w="815876">
                  <a:extLst>
                    <a:ext uri="{9D8B030D-6E8A-4147-A177-3AD203B41FA5}">
                      <a16:colId xmlns:a16="http://schemas.microsoft.com/office/drawing/2014/main" val="2492790023"/>
                    </a:ext>
                  </a:extLst>
                </a:gridCol>
                <a:gridCol w="815876">
                  <a:extLst>
                    <a:ext uri="{9D8B030D-6E8A-4147-A177-3AD203B41FA5}">
                      <a16:colId xmlns:a16="http://schemas.microsoft.com/office/drawing/2014/main" val="3131505245"/>
                    </a:ext>
                  </a:extLst>
                </a:gridCol>
                <a:gridCol w="815876">
                  <a:extLst>
                    <a:ext uri="{9D8B030D-6E8A-4147-A177-3AD203B41FA5}">
                      <a16:colId xmlns:a16="http://schemas.microsoft.com/office/drawing/2014/main" val="717198528"/>
                    </a:ext>
                  </a:extLst>
                </a:gridCol>
                <a:gridCol w="815876">
                  <a:extLst>
                    <a:ext uri="{9D8B030D-6E8A-4147-A177-3AD203B41FA5}">
                      <a16:colId xmlns:a16="http://schemas.microsoft.com/office/drawing/2014/main" val="613201465"/>
                    </a:ext>
                  </a:extLst>
                </a:gridCol>
                <a:gridCol w="815876">
                  <a:extLst>
                    <a:ext uri="{9D8B030D-6E8A-4147-A177-3AD203B41FA5}">
                      <a16:colId xmlns:a16="http://schemas.microsoft.com/office/drawing/2014/main" val="3053499866"/>
                    </a:ext>
                  </a:extLst>
                </a:gridCol>
                <a:gridCol w="815876">
                  <a:extLst>
                    <a:ext uri="{9D8B030D-6E8A-4147-A177-3AD203B41FA5}">
                      <a16:colId xmlns:a16="http://schemas.microsoft.com/office/drawing/2014/main" val="2048006681"/>
                    </a:ext>
                  </a:extLst>
                </a:gridCol>
                <a:gridCol w="815876">
                  <a:extLst>
                    <a:ext uri="{9D8B030D-6E8A-4147-A177-3AD203B41FA5}">
                      <a16:colId xmlns:a16="http://schemas.microsoft.com/office/drawing/2014/main" val="1864937781"/>
                    </a:ext>
                  </a:extLst>
                </a:gridCol>
                <a:gridCol w="815876">
                  <a:extLst>
                    <a:ext uri="{9D8B030D-6E8A-4147-A177-3AD203B41FA5}">
                      <a16:colId xmlns:a16="http://schemas.microsoft.com/office/drawing/2014/main" val="285218504"/>
                    </a:ext>
                  </a:extLst>
                </a:gridCol>
                <a:gridCol w="815876">
                  <a:extLst>
                    <a:ext uri="{9D8B030D-6E8A-4147-A177-3AD203B41FA5}">
                      <a16:colId xmlns:a16="http://schemas.microsoft.com/office/drawing/2014/main" val="3507541989"/>
                    </a:ext>
                  </a:extLst>
                </a:gridCol>
              </a:tblGrid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Environment Name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2010</a:t>
                      </a:r>
                    </a:p>
                  </a:txBody>
                  <a:tcPr marL="8159" marR="8159" marT="8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2011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2012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2013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2014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2015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2016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2017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2018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47992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Android Studio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159" marR="8159" marT="8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431828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Atom Editor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159" marR="8159" marT="8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5649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Eclipse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96369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Emacs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41795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IntelliJ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159" marR="8159" marT="8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51051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IPython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159" marR="8159" marT="815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863046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Jupyter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53804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NetBeans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33661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Notepad++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82005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PhpStorm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159" marR="8159" marT="8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877781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PyCharm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159" marR="8159" marT="8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984388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RStudio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159" marR="8159" marT="815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159" marR="8159" marT="8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63707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RubyMine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159" marR="8159" marT="815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159" marR="8159" marT="8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3731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Sublime Text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159" marR="8159" marT="8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003737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TextMate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159" marR="8159" marT="815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95120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Vim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4159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Visual Studio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37388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Visual Studio Code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159" marR="8159" marT="8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437558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Xcode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159" marR="8159" marT="81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43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80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4E03DEE9-8BE7-D84F-9C6A-AAB8853C8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235178"/>
              </p:ext>
            </p:extLst>
          </p:nvPr>
        </p:nvGraphicFramePr>
        <p:xfrm>
          <a:off x="1136650" y="1842294"/>
          <a:ext cx="9918700" cy="43180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329290717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95002727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0807484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37943208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27492709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39451886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2308850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3853727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41825639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10708128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Language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37953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assembly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6963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Bash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7367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2064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C#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23816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C++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50902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4263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8270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HTML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1195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Java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8142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JavaScript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37992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PHP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223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Python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853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Ruby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72747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SQL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13226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Swift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72909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TypeScript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969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10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4F73A64-E45D-C347-A2D6-C8978A308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508406"/>
              </p:ext>
            </p:extLst>
          </p:nvPr>
        </p:nvGraphicFramePr>
        <p:xfrm>
          <a:off x="4628370" y="1145621"/>
          <a:ext cx="3233078" cy="4351322"/>
        </p:xfrm>
        <a:graphic>
          <a:graphicData uri="http://schemas.openxmlformats.org/drawingml/2006/table">
            <a:tbl>
              <a:tblPr/>
              <a:tblGrid>
                <a:gridCol w="472859">
                  <a:extLst>
                    <a:ext uri="{9D8B030D-6E8A-4147-A177-3AD203B41FA5}">
                      <a16:colId xmlns:a16="http://schemas.microsoft.com/office/drawing/2014/main" val="3680672959"/>
                    </a:ext>
                  </a:extLst>
                </a:gridCol>
                <a:gridCol w="306691">
                  <a:extLst>
                    <a:ext uri="{9D8B030D-6E8A-4147-A177-3AD203B41FA5}">
                      <a16:colId xmlns:a16="http://schemas.microsoft.com/office/drawing/2014/main" val="1718930348"/>
                    </a:ext>
                  </a:extLst>
                </a:gridCol>
                <a:gridCol w="306691">
                  <a:extLst>
                    <a:ext uri="{9D8B030D-6E8A-4147-A177-3AD203B41FA5}">
                      <a16:colId xmlns:a16="http://schemas.microsoft.com/office/drawing/2014/main" val="3280250994"/>
                    </a:ext>
                  </a:extLst>
                </a:gridCol>
                <a:gridCol w="306691">
                  <a:extLst>
                    <a:ext uri="{9D8B030D-6E8A-4147-A177-3AD203B41FA5}">
                      <a16:colId xmlns:a16="http://schemas.microsoft.com/office/drawing/2014/main" val="325603230"/>
                    </a:ext>
                  </a:extLst>
                </a:gridCol>
                <a:gridCol w="306691">
                  <a:extLst>
                    <a:ext uri="{9D8B030D-6E8A-4147-A177-3AD203B41FA5}">
                      <a16:colId xmlns:a16="http://schemas.microsoft.com/office/drawing/2014/main" val="4075461930"/>
                    </a:ext>
                  </a:extLst>
                </a:gridCol>
                <a:gridCol w="306691">
                  <a:extLst>
                    <a:ext uri="{9D8B030D-6E8A-4147-A177-3AD203B41FA5}">
                      <a16:colId xmlns:a16="http://schemas.microsoft.com/office/drawing/2014/main" val="440938473"/>
                    </a:ext>
                  </a:extLst>
                </a:gridCol>
                <a:gridCol w="306691">
                  <a:extLst>
                    <a:ext uri="{9D8B030D-6E8A-4147-A177-3AD203B41FA5}">
                      <a16:colId xmlns:a16="http://schemas.microsoft.com/office/drawing/2014/main" val="2368820640"/>
                    </a:ext>
                  </a:extLst>
                </a:gridCol>
                <a:gridCol w="306691">
                  <a:extLst>
                    <a:ext uri="{9D8B030D-6E8A-4147-A177-3AD203B41FA5}">
                      <a16:colId xmlns:a16="http://schemas.microsoft.com/office/drawing/2014/main" val="3195135221"/>
                    </a:ext>
                  </a:extLst>
                </a:gridCol>
                <a:gridCol w="306691">
                  <a:extLst>
                    <a:ext uri="{9D8B030D-6E8A-4147-A177-3AD203B41FA5}">
                      <a16:colId xmlns:a16="http://schemas.microsoft.com/office/drawing/2014/main" val="4124571860"/>
                    </a:ext>
                  </a:extLst>
                </a:gridCol>
                <a:gridCol w="306691">
                  <a:extLst>
                    <a:ext uri="{9D8B030D-6E8A-4147-A177-3AD203B41FA5}">
                      <a16:colId xmlns:a16="http://schemas.microsoft.com/office/drawing/2014/main" val="2601438949"/>
                    </a:ext>
                  </a:extLst>
                </a:gridCol>
              </a:tblGrid>
              <a:tr h="85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Language Name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2010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2011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2012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2013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2014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2015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2016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2017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2018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358712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assembly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757200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Bash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705124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999490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C#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65614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C++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960458"/>
                  </a:ext>
                </a:extLst>
              </a:tr>
              <a:tr h="85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CSS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767777"/>
                  </a:ext>
                </a:extLst>
              </a:tr>
              <a:tr h="85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Go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573677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HTML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412544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Java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375945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JavaScript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00494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PHP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547460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Python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451103"/>
                  </a:ext>
                </a:extLst>
              </a:tr>
              <a:tr h="85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Ruby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163160"/>
                  </a:ext>
                </a:extLst>
              </a:tr>
              <a:tr h="858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SQL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125933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Swift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560639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TypeScript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872431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621448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Framework Name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2010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2011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2012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2013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2014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2015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2016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2017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2018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572051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.NET Framework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24463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Angular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10404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Cordova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685219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Django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437557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Hadoop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671929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Node.Js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68908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React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34700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Spark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401576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Spring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806456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TensorFlow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43677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xamarin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407713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Xamarin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517990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809404"/>
                  </a:ext>
                </a:extLst>
              </a:tr>
              <a:tr h="120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Environment Name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2010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2011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2012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2013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2014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2015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2016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2017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2018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72556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Android Studio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121341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Atom Editor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9737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Eclipse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148810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Emacs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627080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IntelliJ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384057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 err="1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IPython</a:t>
                      </a:r>
                      <a:endParaRPr lang="en-US" sz="400" b="0" i="0" u="none" strike="noStrike" dirty="0">
                        <a:solidFill>
                          <a:srgbClr val="454545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297345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Jupyter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937191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NetBeans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210638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Notepad++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961003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PhpStorm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742629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PyCharm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380161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 err="1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RStudio</a:t>
                      </a:r>
                      <a:endParaRPr lang="en-US" sz="400" b="0" i="0" u="none" strike="noStrike" dirty="0">
                        <a:solidFill>
                          <a:srgbClr val="454545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668608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RubyMine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806469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Sublime Text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76812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 err="1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TextMate</a:t>
                      </a:r>
                      <a:endParaRPr lang="en-US" sz="400" b="0" i="0" u="none" strike="noStrike" dirty="0">
                        <a:solidFill>
                          <a:srgbClr val="454545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714850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Vim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071604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Visual Studio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231349"/>
                  </a:ext>
                </a:extLst>
              </a:tr>
              <a:tr h="1208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Visual Studio Code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49105"/>
                  </a:ext>
                </a:extLst>
              </a:tr>
              <a:tr h="81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454545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Xcode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3067" marR="3067" marT="3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700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08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0D847FAA-3AF7-9243-8B67-D1B953890F95}"/>
              </a:ext>
            </a:extLst>
          </p:cNvPr>
          <p:cNvGrpSpPr/>
          <p:nvPr/>
        </p:nvGrpSpPr>
        <p:grpSpPr>
          <a:xfrm>
            <a:off x="736681" y="526875"/>
            <a:ext cx="10893620" cy="5225699"/>
            <a:chOff x="736681" y="379391"/>
            <a:chExt cx="10893620" cy="5225699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0305F02C-4773-E348-8419-65542EA430EC}"/>
                </a:ext>
              </a:extLst>
            </p:cNvPr>
            <p:cNvGrpSpPr/>
            <p:nvPr/>
          </p:nvGrpSpPr>
          <p:grpSpPr>
            <a:xfrm>
              <a:off x="819724" y="491942"/>
              <a:ext cx="10810577" cy="5113148"/>
              <a:chOff x="819724" y="491942"/>
              <a:chExt cx="10810577" cy="5113148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1241D365-54CD-2C4B-B240-B3D6C4C5765A}"/>
                  </a:ext>
                </a:extLst>
              </p:cNvPr>
              <p:cNvGrpSpPr/>
              <p:nvPr/>
            </p:nvGrpSpPr>
            <p:grpSpPr>
              <a:xfrm>
                <a:off x="819724" y="3666098"/>
                <a:ext cx="10810577" cy="1938992"/>
                <a:chOff x="1268095" y="5084701"/>
                <a:chExt cx="10810577" cy="1938992"/>
              </a:xfrm>
            </p:grpSpPr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3CA9074D-DF57-D445-B9A9-054B2CB312A5}"/>
                    </a:ext>
                  </a:extLst>
                </p:cNvPr>
                <p:cNvSpPr txBox="1"/>
                <p:nvPr/>
              </p:nvSpPr>
              <p:spPr>
                <a:xfrm>
                  <a:off x="8891260" y="5084701"/>
                  <a:ext cx="1404552" cy="19389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/>
                    <a:t>1. Android Studio</a:t>
                  </a:r>
                </a:p>
                <a:p>
                  <a:r>
                    <a:rPr kumimoji="1" lang="en-US" altLang="ja-JP" sz="1200" dirty="0"/>
                    <a:t>2. Atom Editor</a:t>
                  </a:r>
                  <a:endParaRPr lang="en-US" altLang="ja-JP" sz="1200" dirty="0"/>
                </a:p>
                <a:p>
                  <a:r>
                    <a:rPr lang="en-US" altLang="ja-JP" sz="1200" dirty="0"/>
                    <a:t>3. Eclipse</a:t>
                  </a:r>
                </a:p>
                <a:p>
                  <a:r>
                    <a:rPr lang="en-US" altLang="ja-JP" sz="1200" dirty="0"/>
                    <a:t>4. Emacs</a:t>
                  </a:r>
                </a:p>
                <a:p>
                  <a:r>
                    <a:rPr lang="en-US" altLang="ja-JP" sz="1200" dirty="0"/>
                    <a:t>5</a:t>
                  </a:r>
                  <a:r>
                    <a:rPr kumimoji="1" lang="en-US" altLang="ja-JP" sz="1200" dirty="0"/>
                    <a:t>. IntelliJ</a:t>
                  </a:r>
                </a:p>
                <a:p>
                  <a:r>
                    <a:rPr lang="en-US" altLang="ja-JP" sz="1200" dirty="0"/>
                    <a:t>6. </a:t>
                  </a:r>
                  <a:r>
                    <a:rPr lang="en-US" altLang="ja-JP" sz="1200" dirty="0" err="1"/>
                    <a:t>IPython</a:t>
                  </a:r>
                  <a:endParaRPr lang="en-US" altLang="ja-JP" sz="1200" dirty="0"/>
                </a:p>
                <a:p>
                  <a:r>
                    <a:rPr lang="en-US" altLang="ja-JP" sz="1200" dirty="0"/>
                    <a:t>7</a:t>
                  </a:r>
                  <a:r>
                    <a:rPr kumimoji="1" lang="en-US" altLang="ja-JP" sz="1200" dirty="0"/>
                    <a:t>. </a:t>
                  </a:r>
                  <a:r>
                    <a:rPr kumimoji="1" lang="en-US" altLang="ja-JP" sz="1200" dirty="0" err="1"/>
                    <a:t>Jupyter</a:t>
                  </a:r>
                  <a:endParaRPr kumimoji="1" lang="en-US" altLang="ja-JP" sz="1200" dirty="0"/>
                </a:p>
                <a:p>
                  <a:r>
                    <a:rPr lang="en-US" altLang="ja-JP" sz="1200" dirty="0"/>
                    <a:t>8. NetBeans</a:t>
                  </a:r>
                </a:p>
                <a:p>
                  <a:r>
                    <a:rPr lang="en-US" altLang="ja-JP" sz="1200" dirty="0"/>
                    <a:t>9</a:t>
                  </a:r>
                  <a:r>
                    <a:rPr kumimoji="1" lang="en-US" altLang="ja-JP" sz="1200" dirty="0"/>
                    <a:t>. Notepad++</a:t>
                  </a:r>
                </a:p>
                <a:p>
                  <a:r>
                    <a:rPr lang="en-US" altLang="ja-JP" sz="1200" dirty="0"/>
                    <a:t>10. </a:t>
                  </a:r>
                  <a:r>
                    <a:rPr lang="en-US" altLang="ja-JP" sz="1200" dirty="0" err="1"/>
                    <a:t>PhpStorm</a:t>
                  </a:r>
                  <a:endParaRPr kumimoji="1" lang="ja-JP" altLang="en-US" sz="1200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2EF04F9-AB5B-4B44-81C6-73C01A38850D}"/>
                    </a:ext>
                  </a:extLst>
                </p:cNvPr>
                <p:cNvSpPr txBox="1"/>
                <p:nvPr/>
              </p:nvSpPr>
              <p:spPr>
                <a:xfrm>
                  <a:off x="10295812" y="5084701"/>
                  <a:ext cx="1782860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/>
                    <a:t>11. PyCharm</a:t>
                  </a:r>
                </a:p>
                <a:p>
                  <a:r>
                    <a:rPr kumimoji="1" lang="en-US" altLang="ja-JP" sz="1200" dirty="0"/>
                    <a:t>12. </a:t>
                  </a:r>
                  <a:r>
                    <a:rPr kumimoji="1" lang="en-US" altLang="ja-JP" sz="1200" dirty="0" err="1"/>
                    <a:t>RStudio</a:t>
                  </a:r>
                  <a:endParaRPr kumimoji="1" lang="en-US" altLang="ja-JP" sz="1200" dirty="0"/>
                </a:p>
                <a:p>
                  <a:r>
                    <a:rPr lang="en-US" altLang="ja-JP" sz="1200" dirty="0"/>
                    <a:t>13. </a:t>
                  </a:r>
                  <a:r>
                    <a:rPr lang="en-US" altLang="ja-JP" sz="1200" dirty="0" err="1"/>
                    <a:t>RubyMine</a:t>
                  </a:r>
                  <a:endParaRPr lang="en-US" altLang="ja-JP" sz="1200" dirty="0"/>
                </a:p>
                <a:p>
                  <a:r>
                    <a:rPr kumimoji="1" lang="en-US" altLang="ja-JP" sz="1200" dirty="0"/>
                    <a:t>14. Sublime Text</a:t>
                  </a:r>
                </a:p>
                <a:p>
                  <a:r>
                    <a:rPr lang="en-US" altLang="ja-JP" sz="1200" dirty="0"/>
                    <a:t>15. </a:t>
                  </a:r>
                  <a:r>
                    <a:rPr lang="en-US" altLang="ja-JP" sz="1200" dirty="0" err="1"/>
                    <a:t>TextMate</a:t>
                  </a:r>
                  <a:endParaRPr lang="en-US" altLang="ja-JP" sz="1200" dirty="0"/>
                </a:p>
                <a:p>
                  <a:r>
                    <a:rPr kumimoji="1" lang="en-US" altLang="ja-JP" sz="1200" dirty="0"/>
                    <a:t>16. Vim</a:t>
                  </a:r>
                </a:p>
                <a:p>
                  <a:r>
                    <a:rPr lang="en-US" altLang="ja-JP" sz="1200" dirty="0"/>
                    <a:t>17. Visual Studio</a:t>
                  </a:r>
                </a:p>
                <a:p>
                  <a:r>
                    <a:rPr kumimoji="1" lang="en-US" altLang="ja-JP" sz="1200" dirty="0"/>
                    <a:t>18. Visual Studio Code</a:t>
                  </a:r>
                </a:p>
                <a:p>
                  <a:r>
                    <a:rPr lang="en-US" altLang="ja-JP" sz="1200" dirty="0"/>
                    <a:t>19. </a:t>
                  </a:r>
                  <a:r>
                    <a:rPr lang="en-US" altLang="ja-JP" sz="1200" dirty="0" err="1"/>
                    <a:t>Xcode</a:t>
                  </a:r>
                  <a:endParaRPr kumimoji="1" lang="ja-JP" altLang="en-US" sz="1200"/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A73F944-4EA7-584C-848D-BC5EEA4D8FB8}"/>
                    </a:ext>
                  </a:extLst>
                </p:cNvPr>
                <p:cNvSpPr txBox="1"/>
                <p:nvPr/>
              </p:nvSpPr>
              <p:spPr>
                <a:xfrm>
                  <a:off x="5094553" y="5084725"/>
                  <a:ext cx="1603324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28600" indent="-228600">
                    <a:buAutoNum type="arabicPeriod"/>
                  </a:pPr>
                  <a:r>
                    <a:rPr kumimoji="1" lang="en-US" altLang="ja-JP" sz="1200" dirty="0"/>
                    <a:t>.NET Framework</a:t>
                  </a:r>
                </a:p>
                <a:p>
                  <a:pPr marL="228600" indent="-228600">
                    <a:buAutoNum type="arabicPeriod"/>
                  </a:pPr>
                  <a:r>
                    <a:rPr kumimoji="1" lang="en-US" altLang="ja-JP" sz="1200" dirty="0"/>
                    <a:t>Angular</a:t>
                  </a:r>
                </a:p>
                <a:p>
                  <a:pPr marL="228600" indent="-228600">
                    <a:buAutoNum type="arabicPeriod"/>
                  </a:pPr>
                  <a:r>
                    <a:rPr kumimoji="1" lang="en-US" altLang="ja-JP" sz="1200" dirty="0"/>
                    <a:t>Cordova</a:t>
                  </a:r>
                </a:p>
                <a:p>
                  <a:pPr marL="228600" indent="-228600">
                    <a:buAutoNum type="arabicPeriod"/>
                  </a:pPr>
                  <a:r>
                    <a:rPr lang="en-US" altLang="ja-JP" sz="1200" dirty="0"/>
                    <a:t>Django</a:t>
                  </a:r>
                </a:p>
                <a:p>
                  <a:pPr marL="228600" indent="-228600">
                    <a:buAutoNum type="arabicPeriod"/>
                  </a:pPr>
                  <a:r>
                    <a:rPr kumimoji="1" lang="en-US" altLang="ja-JP" sz="1200" dirty="0"/>
                    <a:t>Hadoop</a:t>
                  </a:r>
                </a:p>
                <a:p>
                  <a:pPr marL="228600" indent="-228600">
                    <a:buAutoNum type="arabicPeriod"/>
                  </a:pPr>
                  <a:r>
                    <a:rPr lang="en-US" altLang="ja-JP" sz="1200" dirty="0"/>
                    <a:t>Node.js</a:t>
                  </a:r>
                </a:p>
              </p:txBody>
            </p:sp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7CAD82F-488B-714B-B453-1A73A3AB75AD}"/>
                    </a:ext>
                  </a:extLst>
                </p:cNvPr>
                <p:cNvSpPr txBox="1"/>
                <p:nvPr/>
              </p:nvSpPr>
              <p:spPr>
                <a:xfrm>
                  <a:off x="6697877" y="5084701"/>
                  <a:ext cx="126989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/>
                    <a:t>7. React</a:t>
                  </a:r>
                </a:p>
                <a:p>
                  <a:r>
                    <a:rPr lang="en-US" altLang="ja-JP" sz="1200" dirty="0"/>
                    <a:t>8</a:t>
                  </a:r>
                  <a:r>
                    <a:rPr kumimoji="1" lang="en-US" altLang="ja-JP" sz="1200" dirty="0"/>
                    <a:t>. Spark</a:t>
                  </a:r>
                </a:p>
                <a:p>
                  <a:r>
                    <a:rPr lang="en-US" altLang="ja-JP" sz="1200" dirty="0"/>
                    <a:t>9. Spring</a:t>
                  </a:r>
                </a:p>
                <a:p>
                  <a:r>
                    <a:rPr lang="en-US" altLang="ja-JP" sz="1200" dirty="0"/>
                    <a:t>10</a:t>
                  </a:r>
                  <a:r>
                    <a:rPr kumimoji="1" lang="en-US" altLang="ja-JP" sz="1200" dirty="0"/>
                    <a:t>. TensorFlow</a:t>
                  </a:r>
                </a:p>
                <a:p>
                  <a:r>
                    <a:rPr lang="en-US" altLang="ja-JP" sz="1200" dirty="0"/>
                    <a:t>11. Torch</a:t>
                  </a:r>
                </a:p>
                <a:p>
                  <a:r>
                    <a:rPr kumimoji="1" lang="en-US" altLang="ja-JP" sz="1200" dirty="0"/>
                    <a:t>12. Xamarin</a:t>
                  </a:r>
                  <a:endParaRPr kumimoji="1" lang="ja-JP" altLang="en-US" sz="1200"/>
                </a:p>
              </p:txBody>
            </p:sp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07C9777-327C-F24C-AF06-6350BB64CA3C}"/>
                    </a:ext>
                  </a:extLst>
                </p:cNvPr>
                <p:cNvSpPr txBox="1"/>
                <p:nvPr/>
              </p:nvSpPr>
              <p:spPr>
                <a:xfrm>
                  <a:off x="1268095" y="5084725"/>
                  <a:ext cx="1083951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28600" indent="-228600">
                    <a:buAutoNum type="arabicPeriod"/>
                  </a:pPr>
                  <a:r>
                    <a:rPr kumimoji="1" lang="en-US" altLang="ja-JP" sz="1200" dirty="0"/>
                    <a:t>assembly</a:t>
                  </a:r>
                </a:p>
                <a:p>
                  <a:pPr marL="228600" indent="-228600">
                    <a:buAutoNum type="arabicPeriod"/>
                  </a:pPr>
                  <a:r>
                    <a:rPr lang="en-US" altLang="ja-JP" sz="1200" dirty="0"/>
                    <a:t>Bash</a:t>
                  </a:r>
                </a:p>
                <a:p>
                  <a:pPr marL="228600" indent="-228600">
                    <a:buAutoNum type="arabicPeriod"/>
                  </a:pPr>
                  <a:r>
                    <a:rPr kumimoji="1" lang="en-US" altLang="ja-JP" sz="1200" dirty="0"/>
                    <a:t>C</a:t>
                  </a:r>
                </a:p>
                <a:p>
                  <a:pPr marL="228600" indent="-228600">
                    <a:buAutoNum type="arabicPeriod"/>
                  </a:pPr>
                  <a:r>
                    <a:rPr lang="en-US" altLang="ja-JP" sz="1200" dirty="0"/>
                    <a:t>C#</a:t>
                  </a:r>
                  <a:endParaRPr kumimoji="1" lang="en-US" altLang="ja-JP" sz="1200" dirty="0"/>
                </a:p>
                <a:p>
                  <a:pPr marL="228600" indent="-228600">
                    <a:buAutoNum type="arabicPeriod"/>
                  </a:pPr>
                  <a:r>
                    <a:rPr kumimoji="1" lang="en-US" altLang="ja-JP" sz="1200" dirty="0"/>
                    <a:t>C++</a:t>
                  </a:r>
                </a:p>
                <a:p>
                  <a:pPr marL="228600" indent="-228600">
                    <a:buAutoNum type="arabicPeriod"/>
                  </a:pPr>
                  <a:r>
                    <a:rPr lang="en-US" altLang="ja-JP" sz="1200" dirty="0"/>
                    <a:t>CSS</a:t>
                  </a:r>
                </a:p>
                <a:p>
                  <a:pPr marL="228600" indent="-228600">
                    <a:buAutoNum type="arabicPeriod"/>
                  </a:pPr>
                  <a:r>
                    <a:rPr kumimoji="1" lang="en-US" altLang="ja-JP" sz="1200" dirty="0"/>
                    <a:t>Go</a:t>
                  </a:r>
                </a:p>
                <a:p>
                  <a:pPr marL="228600" indent="-228600">
                    <a:buAutoNum type="arabicPeriod"/>
                  </a:pPr>
                  <a:r>
                    <a:rPr lang="en-US" altLang="ja-JP" sz="1200" dirty="0"/>
                    <a:t>HTML</a:t>
                  </a:r>
                  <a:endParaRPr kumimoji="1" lang="ja-JP" altLang="en-US" sz="1200"/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CA2F3D01-169E-8E4A-AD1A-6B443A6D7513}"/>
                    </a:ext>
                  </a:extLst>
                </p:cNvPr>
                <p:cNvSpPr txBox="1"/>
                <p:nvPr/>
              </p:nvSpPr>
              <p:spPr>
                <a:xfrm>
                  <a:off x="2348225" y="5084725"/>
                  <a:ext cx="1202573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/>
                    <a:t>9.Java</a:t>
                  </a:r>
                </a:p>
                <a:p>
                  <a:r>
                    <a:rPr lang="en-US" altLang="ja-JP" sz="1200" dirty="0"/>
                    <a:t>10. JavaScript</a:t>
                  </a:r>
                </a:p>
                <a:p>
                  <a:r>
                    <a:rPr kumimoji="1" lang="en-US" altLang="ja-JP" sz="1200" dirty="0"/>
                    <a:t>11. PHP</a:t>
                  </a:r>
                </a:p>
                <a:p>
                  <a:r>
                    <a:rPr lang="en-US" altLang="ja-JP" sz="1200" dirty="0"/>
                    <a:t>12. Python</a:t>
                  </a:r>
                </a:p>
                <a:p>
                  <a:r>
                    <a:rPr kumimoji="1" lang="en-US" altLang="ja-JP" sz="1200" dirty="0"/>
                    <a:t>13. Ruby</a:t>
                  </a:r>
                </a:p>
                <a:p>
                  <a:r>
                    <a:rPr lang="en-US" altLang="ja-JP" sz="1200" dirty="0"/>
                    <a:t>14. SQL</a:t>
                  </a:r>
                </a:p>
                <a:p>
                  <a:r>
                    <a:rPr kumimoji="1" lang="en-US" altLang="ja-JP" sz="1200" dirty="0"/>
                    <a:t>15. Swift</a:t>
                  </a:r>
                </a:p>
                <a:p>
                  <a:r>
                    <a:rPr lang="en-US" altLang="ja-JP" sz="1200" dirty="0"/>
                    <a:t>16. TypeScript</a:t>
                  </a:r>
                  <a:endParaRPr kumimoji="1" lang="en-US" altLang="ja-JP" sz="1200" dirty="0"/>
                </a:p>
              </p:txBody>
            </p:sp>
          </p:grpSp>
          <p:pic>
            <p:nvPicPr>
              <p:cNvPr id="21" name="図 20">
                <a:extLst>
                  <a:ext uri="{FF2B5EF4-FFF2-40B4-BE49-F238E27FC236}">
                    <a16:creationId xmlns:a16="http://schemas.microsoft.com/office/drawing/2014/main" id="{58968599-674C-7F44-BE95-027F63F75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724" y="491942"/>
                <a:ext cx="10541000" cy="3009900"/>
              </a:xfrm>
              <a:prstGeom prst="rect">
                <a:avLst/>
              </a:prstGeom>
            </p:spPr>
          </p:pic>
        </p:grp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5EB9379A-9184-6A4B-B9CF-ABD6C32F1678}"/>
                </a:ext>
              </a:extLst>
            </p:cNvPr>
            <p:cNvSpPr txBox="1"/>
            <p:nvPr/>
          </p:nvSpPr>
          <p:spPr>
            <a:xfrm>
              <a:off x="2104953" y="275595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1</a:t>
              </a:r>
              <a:endParaRPr kumimoji="1" lang="ja-JP" altLang="en-US" sz="120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2851BA9-3317-FA49-A081-1240B36BF85D}"/>
                </a:ext>
              </a:extLst>
            </p:cNvPr>
            <p:cNvSpPr txBox="1"/>
            <p:nvPr/>
          </p:nvSpPr>
          <p:spPr>
            <a:xfrm>
              <a:off x="2239766" y="268118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2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EEB45C70-7780-AB47-8EB1-7665560BED1D}"/>
                </a:ext>
              </a:extLst>
            </p:cNvPr>
            <p:cNvSpPr txBox="1"/>
            <p:nvPr/>
          </p:nvSpPr>
          <p:spPr>
            <a:xfrm>
              <a:off x="3181184" y="379391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3. C</a:t>
              </a:r>
              <a:endParaRPr kumimoji="1" lang="ja-JP" altLang="en-US" sz="120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F7D60D1-CE3F-7D40-96B6-784BEC59F59A}"/>
                </a:ext>
              </a:extLst>
            </p:cNvPr>
            <p:cNvSpPr txBox="1"/>
            <p:nvPr/>
          </p:nvSpPr>
          <p:spPr>
            <a:xfrm>
              <a:off x="3102427" y="135027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4</a:t>
              </a:r>
              <a:endParaRPr kumimoji="1" lang="ja-JP" altLang="en-US" sz="1200"/>
            </a:p>
          </p:txBody>
        </p:sp>
        <p:sp>
          <p:nvSpPr>
            <p:cNvPr id="28" name="ドーナツ 27">
              <a:extLst>
                <a:ext uri="{FF2B5EF4-FFF2-40B4-BE49-F238E27FC236}">
                  <a16:creationId xmlns:a16="http://schemas.microsoft.com/office/drawing/2014/main" id="{BD9092EB-87AF-2141-9495-10F41A8F8D9D}"/>
                </a:ext>
              </a:extLst>
            </p:cNvPr>
            <p:cNvSpPr/>
            <p:nvPr/>
          </p:nvSpPr>
          <p:spPr>
            <a:xfrm>
              <a:off x="3200315" y="630441"/>
              <a:ext cx="209457" cy="236255"/>
            </a:xfrm>
            <a:prstGeom prst="donut">
              <a:avLst>
                <a:gd name="adj" fmla="val 91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AA91AA42-ECF5-2346-B2A7-9F4983A093FA}"/>
                </a:ext>
              </a:extLst>
            </p:cNvPr>
            <p:cNvSpPr txBox="1"/>
            <p:nvPr/>
          </p:nvSpPr>
          <p:spPr>
            <a:xfrm>
              <a:off x="2824559" y="199689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5</a:t>
              </a:r>
              <a:endParaRPr kumimoji="1" lang="ja-JP" altLang="en-US" sz="120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A683F7AB-FEF5-324B-AD6B-0DDADC066CC0}"/>
                </a:ext>
              </a:extLst>
            </p:cNvPr>
            <p:cNvSpPr txBox="1"/>
            <p:nvPr/>
          </p:nvSpPr>
          <p:spPr>
            <a:xfrm>
              <a:off x="2528680" y="2463871"/>
              <a:ext cx="26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6</a:t>
              </a:r>
              <a:endParaRPr kumimoji="1" lang="ja-JP" altLang="en-US" sz="120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BC1B3C7-42F9-DA46-BE05-2DA42BBCDF10}"/>
                </a:ext>
              </a:extLst>
            </p:cNvPr>
            <p:cNvSpPr txBox="1"/>
            <p:nvPr/>
          </p:nvSpPr>
          <p:spPr>
            <a:xfrm>
              <a:off x="5908860" y="1893443"/>
              <a:ext cx="1540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1. .NET Framework</a:t>
              </a:r>
              <a:endParaRPr kumimoji="1" lang="ja-JP" altLang="en-US" sz="120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C9ACED8E-3529-2E45-A935-932F87A17CAA}"/>
                </a:ext>
              </a:extLst>
            </p:cNvPr>
            <p:cNvSpPr txBox="1"/>
            <p:nvPr/>
          </p:nvSpPr>
          <p:spPr>
            <a:xfrm>
              <a:off x="4306340" y="3315290"/>
              <a:ext cx="130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2,7,8,10,11,12</a:t>
              </a:r>
              <a:endParaRPr kumimoji="1" lang="ja-JP" altLang="en-US" sz="120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7FEE1348-B5B7-8E45-98F9-D636919AFCF0}"/>
                </a:ext>
              </a:extLst>
            </p:cNvPr>
            <p:cNvSpPr txBox="1"/>
            <p:nvPr/>
          </p:nvSpPr>
          <p:spPr>
            <a:xfrm>
              <a:off x="5838448" y="280533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3</a:t>
              </a:r>
              <a:endParaRPr kumimoji="1" lang="ja-JP" altLang="en-US" sz="120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CEEAA6D0-5435-D84C-AC88-6E811AEF1995}"/>
                </a:ext>
              </a:extLst>
            </p:cNvPr>
            <p:cNvSpPr txBox="1"/>
            <p:nvPr/>
          </p:nvSpPr>
          <p:spPr>
            <a:xfrm>
              <a:off x="6141379" y="281967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5</a:t>
              </a:r>
              <a:endParaRPr kumimoji="1" lang="ja-JP" altLang="en-US" sz="120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B16061E-3BCE-0443-9A2F-DB5F3C87192E}"/>
                </a:ext>
              </a:extLst>
            </p:cNvPr>
            <p:cNvSpPr txBox="1"/>
            <p:nvPr/>
          </p:nvSpPr>
          <p:spPr>
            <a:xfrm>
              <a:off x="5979810" y="280533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6</a:t>
              </a:r>
              <a:endParaRPr kumimoji="1" lang="ja-JP" altLang="en-US" sz="120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DD6FBE00-23D3-9749-A842-0749CD4F9AA2}"/>
                </a:ext>
              </a:extLst>
            </p:cNvPr>
            <p:cNvSpPr txBox="1"/>
            <p:nvPr/>
          </p:nvSpPr>
          <p:spPr>
            <a:xfrm>
              <a:off x="6510016" y="284650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9</a:t>
              </a:r>
              <a:endParaRPr kumimoji="1" lang="ja-JP" altLang="en-US" sz="1200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B5BCC600-B571-2046-9E5B-6B1E74D178FD}"/>
                </a:ext>
              </a:extLst>
            </p:cNvPr>
            <p:cNvSpPr txBox="1"/>
            <p:nvPr/>
          </p:nvSpPr>
          <p:spPr>
            <a:xfrm>
              <a:off x="9943772" y="2277176"/>
              <a:ext cx="1372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17. Visual Studio</a:t>
              </a:r>
              <a:endParaRPr kumimoji="1" lang="ja-JP" altLang="en-US" sz="120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5F5BADAB-E47F-1140-AEEC-539DF2754A95}"/>
                </a:ext>
              </a:extLst>
            </p:cNvPr>
            <p:cNvSpPr txBox="1"/>
            <p:nvPr/>
          </p:nvSpPr>
          <p:spPr>
            <a:xfrm>
              <a:off x="6502662" y="268658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4</a:t>
              </a:r>
              <a:endParaRPr kumimoji="1" lang="ja-JP" altLang="en-US" sz="120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E3128535-946D-FB41-9898-F9E9A7DF9F0A}"/>
                </a:ext>
              </a:extLst>
            </p:cNvPr>
            <p:cNvSpPr txBox="1"/>
            <p:nvPr/>
          </p:nvSpPr>
          <p:spPr>
            <a:xfrm>
              <a:off x="10047789" y="263886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19</a:t>
              </a:r>
              <a:endParaRPr kumimoji="1" lang="ja-JP" altLang="en-US" sz="120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EEA859D1-0AA6-6148-9B09-BA745BC23B2B}"/>
                </a:ext>
              </a:extLst>
            </p:cNvPr>
            <p:cNvSpPr txBox="1"/>
            <p:nvPr/>
          </p:nvSpPr>
          <p:spPr>
            <a:xfrm>
              <a:off x="7848877" y="3315290"/>
              <a:ext cx="1694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1,2,5,7,11,12,13,14,18</a:t>
              </a:r>
              <a:endParaRPr kumimoji="1" lang="ja-JP" altLang="en-US" sz="120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7AAC775D-68CB-9148-B726-7C7E1113CF2B}"/>
                </a:ext>
              </a:extLst>
            </p:cNvPr>
            <p:cNvSpPr txBox="1"/>
            <p:nvPr/>
          </p:nvSpPr>
          <p:spPr>
            <a:xfrm>
              <a:off x="9845735" y="258240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3</a:t>
              </a:r>
              <a:endParaRPr kumimoji="1" lang="ja-JP" altLang="en-US" sz="120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6A49E9B9-8F05-3746-96D4-B31C06BDA7CB}"/>
                </a:ext>
              </a:extLst>
            </p:cNvPr>
            <p:cNvSpPr txBox="1"/>
            <p:nvPr/>
          </p:nvSpPr>
          <p:spPr>
            <a:xfrm>
              <a:off x="9922177" y="279863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4</a:t>
              </a:r>
              <a:endParaRPr kumimoji="1" lang="ja-JP" altLang="en-US" sz="120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009A98D6-47DF-CF4B-8CF0-F561647BE1E3}"/>
                </a:ext>
              </a:extLst>
            </p:cNvPr>
            <p:cNvSpPr txBox="1"/>
            <p:nvPr/>
          </p:nvSpPr>
          <p:spPr>
            <a:xfrm>
              <a:off x="9543572" y="285940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8</a:t>
              </a:r>
              <a:endParaRPr kumimoji="1" lang="ja-JP" altLang="en-US" sz="1200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2809C046-CD1A-D64F-B4B5-2E71FF8B6236}"/>
                </a:ext>
              </a:extLst>
            </p:cNvPr>
            <p:cNvSpPr txBox="1"/>
            <p:nvPr/>
          </p:nvSpPr>
          <p:spPr>
            <a:xfrm>
              <a:off x="9249092" y="277736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6</a:t>
              </a:r>
              <a:endParaRPr kumimoji="1" lang="ja-JP" altLang="en-US" sz="120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27FDE6C6-1946-7B48-A461-291337F934A1}"/>
                </a:ext>
              </a:extLst>
            </p:cNvPr>
            <p:cNvSpPr txBox="1"/>
            <p:nvPr/>
          </p:nvSpPr>
          <p:spPr>
            <a:xfrm>
              <a:off x="1903675" y="281967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7</a:t>
              </a: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1970A807-ADCC-1041-986E-04138021C5DE}"/>
                </a:ext>
              </a:extLst>
            </p:cNvPr>
            <p:cNvSpPr txBox="1"/>
            <p:nvPr/>
          </p:nvSpPr>
          <p:spPr>
            <a:xfrm>
              <a:off x="2563935" y="195739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8</a:t>
              </a: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7E94205D-8175-D443-90BD-00AB2A517C69}"/>
                </a:ext>
              </a:extLst>
            </p:cNvPr>
            <p:cNvSpPr txBox="1"/>
            <p:nvPr/>
          </p:nvSpPr>
          <p:spPr>
            <a:xfrm>
              <a:off x="2947022" y="149635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9</a:t>
              </a: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D80C401B-5435-C044-AA48-7E317F886332}"/>
                </a:ext>
              </a:extLst>
            </p:cNvPr>
            <p:cNvSpPr txBox="1"/>
            <p:nvPr/>
          </p:nvSpPr>
          <p:spPr>
            <a:xfrm>
              <a:off x="2774088" y="1799138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10</a:t>
              </a: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803CCEBA-8A3D-DF41-9FF7-F96C18C621D2}"/>
                </a:ext>
              </a:extLst>
            </p:cNvPr>
            <p:cNvSpPr txBox="1"/>
            <p:nvPr/>
          </p:nvSpPr>
          <p:spPr>
            <a:xfrm>
              <a:off x="2773902" y="1438102"/>
              <a:ext cx="3709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11</a:t>
              </a: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7BF54BEA-063E-3B4A-8808-B268CF346576}"/>
                </a:ext>
              </a:extLst>
            </p:cNvPr>
            <p:cNvSpPr txBox="1"/>
            <p:nvPr/>
          </p:nvSpPr>
          <p:spPr>
            <a:xfrm>
              <a:off x="2739601" y="2435477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12</a:t>
              </a: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A9F088A2-6BC2-B547-A35A-CDF5227B416A}"/>
                </a:ext>
              </a:extLst>
            </p:cNvPr>
            <p:cNvSpPr txBox="1"/>
            <p:nvPr/>
          </p:nvSpPr>
          <p:spPr>
            <a:xfrm>
              <a:off x="2489747" y="2805338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13</a:t>
              </a: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7B0E7D56-DB00-2A4D-94E9-C311E784D948}"/>
                </a:ext>
              </a:extLst>
            </p:cNvPr>
            <p:cNvSpPr txBox="1"/>
            <p:nvPr/>
          </p:nvSpPr>
          <p:spPr>
            <a:xfrm>
              <a:off x="2461733" y="2193187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14</a:t>
              </a: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A5B466A9-692B-8A46-90EA-D5FB598775B2}"/>
                </a:ext>
              </a:extLst>
            </p:cNvPr>
            <p:cNvSpPr txBox="1"/>
            <p:nvPr/>
          </p:nvSpPr>
          <p:spPr>
            <a:xfrm>
              <a:off x="736681" y="3317712"/>
              <a:ext cx="5645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15,16</a:t>
              </a: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8DC377C3-D8C8-AC4E-96C0-EABA47A33C16}"/>
                </a:ext>
              </a:extLst>
            </p:cNvPr>
            <p:cNvSpPr txBox="1"/>
            <p:nvPr/>
          </p:nvSpPr>
          <p:spPr>
            <a:xfrm>
              <a:off x="9121629" y="284178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9</a:t>
              </a: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D436FF87-E1D6-3640-94FA-66194FB1E0A9}"/>
                </a:ext>
              </a:extLst>
            </p:cNvPr>
            <p:cNvSpPr txBox="1"/>
            <p:nvPr/>
          </p:nvSpPr>
          <p:spPr>
            <a:xfrm>
              <a:off x="9720827" y="2785322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16</a:t>
              </a:r>
              <a:endParaRPr kumimoji="1" lang="ja-JP" altLang="en-US" sz="120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F2E7ECA8-0A92-D74B-BD5A-ACCEA676256B}"/>
                </a:ext>
              </a:extLst>
            </p:cNvPr>
            <p:cNvSpPr txBox="1"/>
            <p:nvPr/>
          </p:nvSpPr>
          <p:spPr>
            <a:xfrm>
              <a:off x="9331151" y="286781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15</a:t>
              </a:r>
              <a:endParaRPr kumimoji="1" lang="ja-JP" altLang="en-US" sz="1200"/>
            </a:p>
          </p:txBody>
        </p: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C169932C-AE14-334F-A757-D5B91B685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1906" y="3032957"/>
              <a:ext cx="467917" cy="2823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C472EFB3-C1A5-2149-84A2-096215443E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5612" y="3032957"/>
              <a:ext cx="428566" cy="2823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C47FF225-7572-9F46-B50B-B40C8C2A7FA4}"/>
                </a:ext>
              </a:extLst>
            </p:cNvPr>
            <p:cNvCxnSpPr/>
            <p:nvPr/>
          </p:nvCxnSpPr>
          <p:spPr>
            <a:xfrm flipH="1">
              <a:off x="958612" y="3062321"/>
              <a:ext cx="469272" cy="2529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ドーナツ 66">
              <a:extLst>
                <a:ext uri="{FF2B5EF4-FFF2-40B4-BE49-F238E27FC236}">
                  <a16:creationId xmlns:a16="http://schemas.microsoft.com/office/drawing/2014/main" id="{2E6F8A5D-99C5-654A-A0C9-E4FFCA636914}"/>
                </a:ext>
              </a:extLst>
            </p:cNvPr>
            <p:cNvSpPr/>
            <p:nvPr/>
          </p:nvSpPr>
          <p:spPr>
            <a:xfrm>
              <a:off x="6757373" y="2190119"/>
              <a:ext cx="209457" cy="236255"/>
            </a:xfrm>
            <a:prstGeom prst="donut">
              <a:avLst>
                <a:gd name="adj" fmla="val 91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ドーナツ 67">
              <a:extLst>
                <a:ext uri="{FF2B5EF4-FFF2-40B4-BE49-F238E27FC236}">
                  <a16:creationId xmlns:a16="http://schemas.microsoft.com/office/drawing/2014/main" id="{3EAC7BFA-5472-444F-8F5D-1DC7A7DCF662}"/>
                </a:ext>
              </a:extLst>
            </p:cNvPr>
            <p:cNvSpPr/>
            <p:nvPr/>
          </p:nvSpPr>
          <p:spPr>
            <a:xfrm>
              <a:off x="10296433" y="2541109"/>
              <a:ext cx="209457" cy="209886"/>
            </a:xfrm>
            <a:prstGeom prst="donut">
              <a:avLst>
                <a:gd name="adj" fmla="val 91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51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DC1C2F3-1091-A546-B974-3C19FE197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880846"/>
              </p:ext>
            </p:extLst>
          </p:nvPr>
        </p:nvGraphicFramePr>
        <p:xfrm>
          <a:off x="3797757" y="1825625"/>
          <a:ext cx="4596486" cy="4351338"/>
        </p:xfrm>
        <a:graphic>
          <a:graphicData uri="http://schemas.openxmlformats.org/drawingml/2006/table">
            <a:tbl>
              <a:tblPr/>
              <a:tblGrid>
                <a:gridCol w="766081">
                  <a:extLst>
                    <a:ext uri="{9D8B030D-6E8A-4147-A177-3AD203B41FA5}">
                      <a16:colId xmlns:a16="http://schemas.microsoft.com/office/drawing/2014/main" val="3479950833"/>
                    </a:ext>
                  </a:extLst>
                </a:gridCol>
                <a:gridCol w="766081">
                  <a:extLst>
                    <a:ext uri="{9D8B030D-6E8A-4147-A177-3AD203B41FA5}">
                      <a16:colId xmlns:a16="http://schemas.microsoft.com/office/drawing/2014/main" val="1474699238"/>
                    </a:ext>
                  </a:extLst>
                </a:gridCol>
                <a:gridCol w="766081">
                  <a:extLst>
                    <a:ext uri="{9D8B030D-6E8A-4147-A177-3AD203B41FA5}">
                      <a16:colId xmlns:a16="http://schemas.microsoft.com/office/drawing/2014/main" val="850352548"/>
                    </a:ext>
                  </a:extLst>
                </a:gridCol>
                <a:gridCol w="766081">
                  <a:extLst>
                    <a:ext uri="{9D8B030D-6E8A-4147-A177-3AD203B41FA5}">
                      <a16:colId xmlns:a16="http://schemas.microsoft.com/office/drawing/2014/main" val="3215868063"/>
                    </a:ext>
                  </a:extLst>
                </a:gridCol>
                <a:gridCol w="766081">
                  <a:extLst>
                    <a:ext uri="{9D8B030D-6E8A-4147-A177-3AD203B41FA5}">
                      <a16:colId xmlns:a16="http://schemas.microsoft.com/office/drawing/2014/main" val="2602564103"/>
                    </a:ext>
                  </a:extLst>
                </a:gridCol>
                <a:gridCol w="766081">
                  <a:extLst>
                    <a:ext uri="{9D8B030D-6E8A-4147-A177-3AD203B41FA5}">
                      <a16:colId xmlns:a16="http://schemas.microsoft.com/office/drawing/2014/main" val="2450164071"/>
                    </a:ext>
                  </a:extLst>
                </a:gridCol>
              </a:tblGrid>
              <a:tr h="214503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Language</a:t>
                      </a:r>
                    </a:p>
                  </a:txBody>
                  <a:tcPr marL="7661" marR="7661" marT="7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47538"/>
                  </a:ext>
                </a:extLst>
              </a:tr>
              <a:tr h="214503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　</a:t>
                      </a:r>
                    </a:p>
                  </a:txBody>
                  <a:tcPr marL="7661" marR="7661" marT="76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Attractive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Fluctuating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Stagnant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Terminal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*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594502"/>
                  </a:ext>
                </a:extLst>
              </a:tr>
              <a:tr h="20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Attractive</a:t>
                      </a:r>
                    </a:p>
                  </a:txBody>
                  <a:tcPr marL="7661" marR="7661" marT="76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81.3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10.6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5.0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3.1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866133"/>
                  </a:ext>
                </a:extLst>
              </a:tr>
              <a:tr h="20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Fluctuating</a:t>
                      </a:r>
                    </a:p>
                  </a:txBody>
                  <a:tcPr marL="7661" marR="7661" marT="76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12.5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87.5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854337"/>
                  </a:ext>
                </a:extLst>
              </a:tr>
              <a:tr h="20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Stagnant</a:t>
                      </a:r>
                    </a:p>
                  </a:txBody>
                  <a:tcPr marL="7661" marR="7661" marT="76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7.3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86.5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6.3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782597"/>
                  </a:ext>
                </a:extLst>
              </a:tr>
              <a:tr h="20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Terminal</a:t>
                      </a:r>
                    </a:p>
                  </a:txBody>
                  <a:tcPr marL="7661" marR="7661" marT="76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3.1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5.0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91.9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335189"/>
                  </a:ext>
                </a:extLst>
              </a:tr>
              <a:tr h="20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*</a:t>
                      </a:r>
                    </a:p>
                  </a:txBody>
                  <a:tcPr marL="7661" marR="7661" marT="76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25.0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50.0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25.0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479108"/>
                  </a:ext>
                </a:extLst>
              </a:tr>
              <a:tr h="214503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Framework</a:t>
                      </a:r>
                    </a:p>
                  </a:txBody>
                  <a:tcPr marL="7661" marR="7661" marT="766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00175"/>
                  </a:ext>
                </a:extLst>
              </a:tr>
              <a:tr h="214503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　</a:t>
                      </a:r>
                    </a:p>
                  </a:txBody>
                  <a:tcPr marL="7661" marR="7661" marT="76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Attractive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Fluctuating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Stagnant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Terminal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*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312975"/>
                  </a:ext>
                </a:extLst>
              </a:tr>
              <a:tr h="20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Attractive</a:t>
                      </a:r>
                    </a:p>
                  </a:txBody>
                  <a:tcPr marL="7661" marR="7661" marT="76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92.9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7.1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563206"/>
                  </a:ext>
                </a:extLst>
              </a:tr>
              <a:tr h="20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Fluctuating</a:t>
                      </a:r>
                    </a:p>
                  </a:txBody>
                  <a:tcPr marL="7661" marR="7661" marT="76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20.0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50.0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30.0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350659"/>
                  </a:ext>
                </a:extLst>
              </a:tr>
              <a:tr h="20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Stagnant</a:t>
                      </a:r>
                    </a:p>
                  </a:txBody>
                  <a:tcPr marL="7661" marR="7661" marT="76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30.0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20.0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50.0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292213"/>
                  </a:ext>
                </a:extLst>
              </a:tr>
              <a:tr h="20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Terminal</a:t>
                      </a:r>
                    </a:p>
                  </a:txBody>
                  <a:tcPr marL="7661" marR="7661" marT="76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33.3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66.7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399192"/>
                  </a:ext>
                </a:extLst>
              </a:tr>
              <a:tr h="20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*</a:t>
                      </a:r>
                    </a:p>
                  </a:txBody>
                  <a:tcPr marL="7661" marR="7661" marT="76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9.2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14.6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76.3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364058"/>
                  </a:ext>
                </a:extLst>
              </a:tr>
              <a:tr h="214503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Environment</a:t>
                      </a:r>
                    </a:p>
                  </a:txBody>
                  <a:tcPr marL="7661" marR="7661" marT="766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705087"/>
                  </a:ext>
                </a:extLst>
              </a:tr>
              <a:tr h="214503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　</a:t>
                      </a:r>
                    </a:p>
                  </a:txBody>
                  <a:tcPr marL="7661" marR="7661" marT="76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Attractive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Fluctuating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Stagnant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Terminal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*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006407"/>
                  </a:ext>
                </a:extLst>
              </a:tr>
              <a:tr h="20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Attractive</a:t>
                      </a:r>
                    </a:p>
                  </a:txBody>
                  <a:tcPr marL="7661" marR="7661" marT="76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83.1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9.3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3.6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4.1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028272"/>
                  </a:ext>
                </a:extLst>
              </a:tr>
              <a:tr h="20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Fluctuating</a:t>
                      </a:r>
                    </a:p>
                  </a:txBody>
                  <a:tcPr marL="7661" marR="7661" marT="76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24.8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60.5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14.8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702400"/>
                  </a:ext>
                </a:extLst>
              </a:tr>
              <a:tr h="20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Stagnant</a:t>
                      </a:r>
                    </a:p>
                  </a:txBody>
                  <a:tcPr marL="7661" marR="7661" marT="76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9.2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4.2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69.6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17.1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513302"/>
                  </a:ext>
                </a:extLst>
              </a:tr>
              <a:tr h="20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Terminal</a:t>
                      </a:r>
                    </a:p>
                  </a:txBody>
                  <a:tcPr marL="7661" marR="7661" marT="76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1.8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8.1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90.1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0.0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685736"/>
                  </a:ext>
                </a:extLst>
              </a:tr>
              <a:tr h="204288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iragino Maru Gothic Pro W4" panose="020F0400000000000000" pitchFamily="34" charset="-128"/>
                          <a:ea typeface="Hiragino Maru Gothic Pro W4" panose="020F0400000000000000" pitchFamily="34" charset="-128"/>
                        </a:rPr>
                        <a:t>*</a:t>
                      </a:r>
                    </a:p>
                  </a:txBody>
                  <a:tcPr marL="7661" marR="7661" marT="76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2.5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8.3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12.5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13.3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>
                          <a:solidFill>
                            <a:srgbClr val="454545"/>
                          </a:solidFill>
                          <a:effectLst/>
                          <a:latin typeface="Helvetica Neue" panose="02000503000000020004" pitchFamily="2" charset="0"/>
                          <a:ea typeface="游ゴシック" panose="020B0400000000000000" pitchFamily="34" charset="-128"/>
                        </a:rPr>
                        <a:t>63.3</a:t>
                      </a:r>
                    </a:p>
                  </a:txBody>
                  <a:tcPr marL="7661" marR="7661" marT="76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733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39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</TotalTime>
  <Words>1370</Words>
  <Application>Microsoft Macintosh PowerPoint</Application>
  <PresentationFormat>ワイド画面</PresentationFormat>
  <Paragraphs>1266</Paragraphs>
  <Slides>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Hiragino Maru Gothic Pro W4</vt:lpstr>
      <vt:lpstr>游ゴシック</vt:lpstr>
      <vt:lpstr>游ゴシック Light</vt:lpstr>
      <vt:lpstr>Arial</vt:lpstr>
      <vt:lpstr>Helvetica Neue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28</cp:revision>
  <dcterms:created xsi:type="dcterms:W3CDTF">2019-11-10T06:31:41Z</dcterms:created>
  <dcterms:modified xsi:type="dcterms:W3CDTF">2019-11-22T07:44:01Z</dcterms:modified>
</cp:coreProperties>
</file>