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11.png" ContentType="image/png"/>
  <Override PartName="/ppt/media/image7.png" ContentType="image/png"/>
  <Override PartName="/ppt/media/image12.png" ContentType="image/png"/>
  <Override PartName="/ppt/media/image8.png" ContentType="image/png"/>
  <Override PartName="/ppt/media/image13.png" ContentType="image/png"/>
  <Override PartName="/ppt/media/image9.png" ContentType="image/png"/>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5.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19.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2"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3"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5"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6"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7"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8"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9"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40"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9"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1"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2"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6"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57"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8"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0"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6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2"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4"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5"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6"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8"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9"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1"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2"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3"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4"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6"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7"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8"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9"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0"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1"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6"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7"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p:spPr>
        <p:txBody>
          <a:bodyPr anchor="b">
            <a:noAutofit/>
          </a:bodyPr>
          <a:p>
            <a:pPr algn="ctr">
              <a:lnSpc>
                <a:spcPct val="90000"/>
              </a:lnSpc>
            </a:pPr>
            <a:r>
              <a:rPr b="0" lang="zh-CN" sz="6000" spc="-1" strike="noStrike">
                <a:solidFill>
                  <a:srgbClr val="000000"/>
                </a:solidFill>
                <a:latin typeface="Calibri Light"/>
              </a:rPr>
              <a:t>单击此处编辑母版标题样</a:t>
            </a:r>
            <a:r>
              <a:rPr b="0" lang="zh-CN" sz="6000" spc="-1" strike="noStrike">
                <a:solidFill>
                  <a:srgbClr val="000000"/>
                </a:solidFill>
                <a:latin typeface="Calibri Light"/>
              </a:rPr>
              <a:t>式</a:t>
            </a:r>
            <a:endParaRPr b="0" lang="en-US" sz="6000" spc="-1" strike="noStrike">
              <a:solidFill>
                <a:srgbClr val="000000"/>
              </a:solidFill>
              <a:latin typeface="Calibri"/>
            </a:endParaRPr>
          </a:p>
        </p:txBody>
      </p:sp>
      <p:sp>
        <p:nvSpPr>
          <p:cNvPr id="1" name="PlaceHolder 2"/>
          <p:cNvSpPr>
            <a:spLocks noGrp="1"/>
          </p:cNvSpPr>
          <p:nvPr>
            <p:ph type="dt"/>
          </p:nvPr>
        </p:nvSpPr>
        <p:spPr>
          <a:xfrm>
            <a:off x="838080" y="6356520"/>
            <a:ext cx="2742840" cy="364680"/>
          </a:xfrm>
          <a:prstGeom prst="rect">
            <a:avLst/>
          </a:prstGeom>
        </p:spPr>
        <p:txBody>
          <a:bodyPr anchor="ctr">
            <a:noAutofit/>
          </a:bodyPr>
          <a:p>
            <a:pPr>
              <a:lnSpc>
                <a:spcPct val="100000"/>
              </a:lnSpc>
            </a:pPr>
            <a:fld id="{CF1F8B17-24E6-4725-B361-A4385C4A389D}" type="datetime">
              <a:rPr b="0" lang="en-US" sz="1200" spc="-1" strike="noStrike">
                <a:solidFill>
                  <a:srgbClr val="8b8b8b"/>
                </a:solidFill>
                <a:latin typeface="Calibri"/>
              </a:rPr>
              <a:t>12/22/22</a:t>
            </a:fld>
            <a:endParaRPr b="0" lang="en-US" sz="1200" spc="-1" strike="noStrike">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noAutofit/>
          </a:bodyPr>
          <a:p>
            <a:endParaRPr b="0" lang="en-US" sz="2400" spc="-1" strike="noStrike">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845331F0-067B-4FF1-BAD4-A0C4A15102DC}" type="slidenum">
              <a:rPr b="0" lang="en-US" sz="1200" spc="-1" strike="noStrike">
                <a:solidFill>
                  <a:srgbClr val="8b8b8b"/>
                </a:solidFill>
                <a:latin typeface="Calibri"/>
              </a:rPr>
              <a:t>13</a:t>
            </a:fld>
            <a:endParaRPr b="0" lang="en-US" sz="12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p:spPr>
        <p:txBody>
          <a:bodyPr anchor="ctr">
            <a:noAutofit/>
          </a:bodyPr>
          <a:p>
            <a:pPr>
              <a:lnSpc>
                <a:spcPct val="90000"/>
              </a:lnSpc>
            </a:pPr>
            <a:r>
              <a:rPr b="0" lang="zh-CN" sz="4400" spc="-1" strike="noStrike">
                <a:solidFill>
                  <a:srgbClr val="000000"/>
                </a:solidFill>
                <a:latin typeface="Calibri Light"/>
              </a:rPr>
              <a:t>单击此处编辑母版标题样式</a:t>
            </a:r>
            <a:endParaRPr b="0" lang="en-US" sz="4400" spc="-1" strike="noStrike">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p:spPr>
        <p:txBody>
          <a:bodyPr>
            <a:noAutofit/>
          </a:bodyPr>
          <a:p>
            <a:pPr marL="228600" indent="-228240">
              <a:lnSpc>
                <a:spcPct val="90000"/>
              </a:lnSpc>
              <a:spcBef>
                <a:spcPts val="1001"/>
              </a:spcBef>
              <a:buClr>
                <a:srgbClr val="000000"/>
              </a:buClr>
              <a:buFont typeface="Arial"/>
              <a:buChar char="•"/>
            </a:pPr>
            <a:r>
              <a:rPr b="0" lang="zh-CN" sz="2800" spc="-1" strike="noStrike">
                <a:solidFill>
                  <a:srgbClr val="000000"/>
                </a:solidFill>
                <a:latin typeface="Calibri"/>
              </a:rPr>
              <a:t>单击此处编辑母版文本样式</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zh-CN" sz="2400" spc="-1" strike="noStrike">
                <a:solidFill>
                  <a:srgbClr val="000000"/>
                </a:solidFill>
                <a:latin typeface="Calibri"/>
              </a:rPr>
              <a:t>第二级</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zh-CN" sz="2000" spc="-1" strike="noStrike">
                <a:solidFill>
                  <a:srgbClr val="000000"/>
                </a:solidFill>
                <a:latin typeface="Calibri"/>
              </a:rPr>
              <a:t>第三级</a:t>
            </a:r>
            <a:endParaRPr b="0" lang="en-US" sz="20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zh-CN" sz="1800" spc="-1" strike="noStrike">
                <a:solidFill>
                  <a:srgbClr val="000000"/>
                </a:solidFill>
                <a:latin typeface="Calibri"/>
              </a:rPr>
              <a:t>第四级</a:t>
            </a:r>
            <a:endParaRPr b="0" lang="en-US" sz="1800" spc="-1" strike="noStrike">
              <a:solidFill>
                <a:srgbClr val="000000"/>
              </a:solidFill>
              <a:latin typeface="Calibri"/>
            </a:endParaRPr>
          </a:p>
          <a:p>
            <a:pPr lvl="4" marL="2057400" indent="-228240">
              <a:lnSpc>
                <a:spcPct val="90000"/>
              </a:lnSpc>
              <a:spcBef>
                <a:spcPts val="499"/>
              </a:spcBef>
              <a:buClr>
                <a:srgbClr val="000000"/>
              </a:buClr>
              <a:buFont typeface="Arial"/>
              <a:buChar char="•"/>
            </a:pPr>
            <a:r>
              <a:rPr b="0" lang="zh-CN" sz="1800" spc="-1" strike="noStrike">
                <a:solidFill>
                  <a:srgbClr val="000000"/>
                </a:solidFill>
                <a:latin typeface="Calibri"/>
              </a:rPr>
              <a:t>第五级</a:t>
            </a:r>
            <a:endParaRPr b="0" lang="en-US" sz="1800" spc="-1" strike="noStrike">
              <a:solidFill>
                <a:srgbClr val="000000"/>
              </a:solidFill>
              <a:latin typeface="Calibri"/>
            </a:endParaRPr>
          </a:p>
        </p:txBody>
      </p:sp>
      <p:sp>
        <p:nvSpPr>
          <p:cNvPr id="43" name="PlaceHolder 3"/>
          <p:cNvSpPr>
            <a:spLocks noGrp="1"/>
          </p:cNvSpPr>
          <p:nvPr>
            <p:ph type="dt"/>
          </p:nvPr>
        </p:nvSpPr>
        <p:spPr>
          <a:xfrm>
            <a:off x="838080" y="6356520"/>
            <a:ext cx="2742840" cy="364680"/>
          </a:xfrm>
          <a:prstGeom prst="rect">
            <a:avLst/>
          </a:prstGeom>
        </p:spPr>
        <p:txBody>
          <a:bodyPr anchor="ctr">
            <a:noAutofit/>
          </a:bodyPr>
          <a:p>
            <a:pPr>
              <a:lnSpc>
                <a:spcPct val="100000"/>
              </a:lnSpc>
            </a:pPr>
            <a:fld id="{96C2DCF9-AE57-4401-9975-02D24987093B}" type="datetime">
              <a:rPr b="0" lang="en-US" sz="1200" spc="-1" strike="noStrike">
                <a:solidFill>
                  <a:srgbClr val="8b8b8b"/>
                </a:solidFill>
                <a:latin typeface="Calibri"/>
              </a:rPr>
              <a:t>12/22/22</a:t>
            </a:fld>
            <a:endParaRPr b="0" lang="en-US" sz="1200" spc="-1" strike="noStrike">
              <a:latin typeface="Times New Roman"/>
            </a:endParaRPr>
          </a:p>
        </p:txBody>
      </p:sp>
      <p:sp>
        <p:nvSpPr>
          <p:cNvPr id="44" name="PlaceHolder 4"/>
          <p:cNvSpPr>
            <a:spLocks noGrp="1"/>
          </p:cNvSpPr>
          <p:nvPr>
            <p:ph type="ftr"/>
          </p:nvPr>
        </p:nvSpPr>
        <p:spPr>
          <a:xfrm>
            <a:off x="4038480" y="6356520"/>
            <a:ext cx="4114440" cy="364680"/>
          </a:xfrm>
          <a:prstGeom prst="rect">
            <a:avLst/>
          </a:prstGeom>
        </p:spPr>
        <p:txBody>
          <a:bodyPr anchor="ctr">
            <a:noAutofit/>
          </a:bodyPr>
          <a:p>
            <a:endParaRPr b="0" lang="en-US" sz="2400" spc="-1" strike="noStrike">
              <a:latin typeface="Times New Roman"/>
            </a:endParaRPr>
          </a:p>
        </p:txBody>
      </p:sp>
      <p:sp>
        <p:nvSpPr>
          <p:cNvPr id="45" name="PlaceHolder 5"/>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0F61E7AA-06C6-4AB6-BDFF-64BEE74CC772}" type="slidenum">
              <a:rPr b="0" lang="en-US" sz="1200" spc="-1" strike="noStrike">
                <a:solidFill>
                  <a:srgbClr val="8b8b8b"/>
                </a:solidFill>
                <a:latin typeface="Calibri"/>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hyperlink" Target="http://www.netlib.org/benchmark/hpl/hpl-2.3.tar.gz" TargetMode="External"/><Relationship Id="rId2" Type="http://schemas.openxmlformats.org/officeDocument/2006/relationships/image" Target="../media/image10.png"/><Relationship Id="rId3"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extShape 1"/>
          <p:cNvSpPr txBox="1"/>
          <p:nvPr/>
        </p:nvSpPr>
        <p:spPr>
          <a:xfrm>
            <a:off x="1523880" y="1122480"/>
            <a:ext cx="9143640" cy="2387160"/>
          </a:xfrm>
          <a:prstGeom prst="rect">
            <a:avLst/>
          </a:prstGeom>
          <a:noFill/>
          <a:ln w="0">
            <a:noFill/>
          </a:ln>
        </p:spPr>
        <p:txBody>
          <a:bodyPr anchor="b">
            <a:noAutofit/>
          </a:bodyPr>
          <a:p>
            <a:pPr algn="ctr">
              <a:lnSpc>
                <a:spcPct val="90000"/>
              </a:lnSpc>
            </a:pPr>
            <a:r>
              <a:rPr b="0" lang="en-US" sz="6000" spc="-1" strike="noStrike">
                <a:solidFill>
                  <a:srgbClr val="000000"/>
                </a:solidFill>
                <a:latin typeface="Calibri Light"/>
                <a:ea typeface="宋体"/>
              </a:rPr>
              <a:t>OpenEuler-RISCV</a:t>
            </a:r>
            <a:r>
              <a:rPr b="0" lang="zh-CN" sz="6000" spc="-1" strike="noStrike">
                <a:solidFill>
                  <a:srgbClr val="000000"/>
                </a:solidFill>
                <a:latin typeface="Calibri Light"/>
                <a:ea typeface="宋体"/>
              </a:rPr>
              <a:t>下</a:t>
            </a:r>
            <a:r>
              <a:rPr b="0" lang="en-US" sz="6000" spc="-1" strike="noStrike">
                <a:solidFill>
                  <a:srgbClr val="000000"/>
                </a:solidFill>
                <a:latin typeface="Calibri Light"/>
                <a:ea typeface="宋体"/>
              </a:rPr>
              <a:t>OpenMPI</a:t>
            </a:r>
            <a:r>
              <a:rPr b="0" lang="zh-CN" sz="6000" spc="-1" strike="noStrike">
                <a:solidFill>
                  <a:srgbClr val="000000"/>
                </a:solidFill>
                <a:latin typeface="Calibri Light"/>
                <a:ea typeface="宋体"/>
              </a:rPr>
              <a:t>的测试及性能分析</a:t>
            </a:r>
            <a:endParaRPr b="0" lang="en-US" sz="6000" spc="-1" strike="noStrike">
              <a:solidFill>
                <a:srgbClr val="000000"/>
              </a:solidFill>
              <a:latin typeface="Calibri"/>
            </a:endParaRPr>
          </a:p>
        </p:txBody>
      </p:sp>
      <p:sp>
        <p:nvSpPr>
          <p:cNvPr id="83" name="TextShape 2"/>
          <p:cNvSpPr txBox="1"/>
          <p:nvPr/>
        </p:nvSpPr>
        <p:spPr>
          <a:xfrm>
            <a:off x="1523880" y="3602160"/>
            <a:ext cx="9143640" cy="1655280"/>
          </a:xfrm>
          <a:prstGeom prst="rect">
            <a:avLst/>
          </a:prstGeom>
          <a:noFill/>
          <a:ln w="0">
            <a:noFill/>
          </a:ln>
        </p:spPr>
        <p:txBody>
          <a:bodyPr>
            <a:normAutofit/>
          </a:bodyPr>
          <a:p>
            <a:pPr algn="ctr">
              <a:lnSpc>
                <a:spcPct val="90000"/>
              </a:lnSpc>
              <a:spcBef>
                <a:spcPts val="1001"/>
              </a:spcBef>
              <a:tabLst>
                <a:tab algn="l" pos="0"/>
              </a:tabLst>
            </a:pPr>
            <a:r>
              <a:rPr b="0" lang="zh-CN" sz="2400" spc="-1" strike="noStrike">
                <a:solidFill>
                  <a:srgbClr val="000000"/>
                </a:solidFill>
                <a:latin typeface="Calibri"/>
                <a:ea typeface="宋体"/>
              </a:rPr>
              <a:t>黄烁</a:t>
            </a:r>
            <a:endParaRPr b="0" lang="en-US" sz="2400" spc="-1" strike="noStrike">
              <a:latin typeface="Arial"/>
            </a:endParaRPr>
          </a:p>
          <a:p>
            <a:pPr algn="ctr">
              <a:lnSpc>
                <a:spcPct val="90000"/>
              </a:lnSpc>
              <a:spcBef>
                <a:spcPts val="1001"/>
              </a:spcBef>
              <a:tabLst>
                <a:tab algn="l" pos="0"/>
              </a:tabLst>
            </a:pPr>
            <a:r>
              <a:rPr b="0" lang="en-US" sz="2400" spc="-1" strike="noStrike">
                <a:solidFill>
                  <a:srgbClr val="000000"/>
                </a:solidFill>
                <a:latin typeface="Calibri"/>
                <a:ea typeface="宋体"/>
              </a:rPr>
              <a:t>2022-12-22</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TextShape 1"/>
          <p:cNvSpPr txBox="1"/>
          <p:nvPr/>
        </p:nvSpPr>
        <p:spPr>
          <a:xfrm>
            <a:off x="627840" y="1159920"/>
            <a:ext cx="10515240" cy="4885200"/>
          </a:xfrm>
          <a:prstGeom prst="rect">
            <a:avLst/>
          </a:prstGeom>
          <a:noFill/>
          <a:ln w="0">
            <a:noFill/>
          </a:ln>
        </p:spPr>
        <p:txBody>
          <a:bodyPr>
            <a:normAutofit/>
          </a:bodyPr>
          <a:p>
            <a:pPr>
              <a:lnSpc>
                <a:spcPct val="90000"/>
              </a:lnSpc>
              <a:spcBef>
                <a:spcPts val="1001"/>
              </a:spcBef>
              <a:tabLst>
                <a:tab algn="l" pos="0"/>
              </a:tabLst>
            </a:pPr>
            <a:r>
              <a:rPr b="0" lang="zh-CN" sz="2800" spc="-1" strike="noStrike">
                <a:solidFill>
                  <a:srgbClr val="000000"/>
                </a:solidFill>
                <a:latin typeface="Calibri"/>
                <a:ea typeface="宋体"/>
              </a:rPr>
              <a:t>结果如下：</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ea typeface="Calibri"/>
              </a:rPr>
              <a:t>oe_test_openmpi_cluster             failed</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ea typeface="Calibri"/>
              </a:rPr>
              <a:t>oe_test_openmpi_single_01        success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ea typeface="Calibri"/>
              </a:rPr>
              <a:t>oe_test_openmpi_single_02        success</a:t>
            </a: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a:p>
            <a:pPr>
              <a:lnSpc>
                <a:spcPct val="90000"/>
              </a:lnSpc>
              <a:spcBef>
                <a:spcPts val="1001"/>
              </a:spcBef>
              <a:tabLst>
                <a:tab algn="l" pos="0"/>
              </a:tabLst>
            </a:pPr>
            <a:r>
              <a:rPr b="0" lang="zh-CN" sz="2800" spc="-1" strike="noStrike">
                <a:solidFill>
                  <a:srgbClr val="000000"/>
                </a:solidFill>
                <a:latin typeface="Calibri"/>
                <a:ea typeface="宋体"/>
              </a:rPr>
              <a:t>证明首先在单机情况下</a:t>
            </a:r>
            <a:r>
              <a:rPr b="0" lang="en-US" sz="2800" spc="-1" strike="noStrike">
                <a:solidFill>
                  <a:srgbClr val="000000"/>
                </a:solidFill>
                <a:latin typeface="Calibri"/>
                <a:ea typeface="宋体"/>
              </a:rPr>
              <a:t>openmpi</a:t>
            </a:r>
            <a:r>
              <a:rPr b="0" lang="zh-CN" sz="2800" spc="-1" strike="noStrike">
                <a:solidFill>
                  <a:srgbClr val="000000"/>
                </a:solidFill>
                <a:latin typeface="Calibri"/>
                <a:ea typeface="宋体"/>
              </a:rPr>
              <a:t>的基本功能是完备的，可用的；</a:t>
            </a:r>
            <a:endParaRPr b="0" lang="en-US" sz="2800" spc="-1" strike="noStrike">
              <a:solidFill>
                <a:srgbClr val="000000"/>
              </a:solidFill>
              <a:latin typeface="Calibri"/>
            </a:endParaRPr>
          </a:p>
          <a:p>
            <a:pPr>
              <a:lnSpc>
                <a:spcPct val="90000"/>
              </a:lnSpc>
              <a:spcBef>
                <a:spcPts val="1001"/>
              </a:spcBef>
              <a:tabLst>
                <a:tab algn="l" pos="0"/>
              </a:tabLst>
            </a:pPr>
            <a:r>
              <a:rPr b="0" lang="zh-CN" sz="2800" spc="-1" strike="noStrike">
                <a:solidFill>
                  <a:srgbClr val="000000"/>
                </a:solidFill>
                <a:latin typeface="Calibri"/>
                <a:ea typeface="宋体"/>
              </a:rPr>
              <a:t>但在集群连通的情况下运行仍有问题。</a:t>
            </a:r>
            <a:endParaRPr b="0" lang="en-US" sz="2800" spc="-1" strike="noStrike">
              <a:solidFill>
                <a:srgbClr val="000000"/>
              </a:solidFill>
              <a:latin typeface="Calibri"/>
            </a:endParaRPr>
          </a:p>
        </p:txBody>
      </p:sp>
      <p:sp>
        <p:nvSpPr>
          <p:cNvPr id="106" name="TextShape 2"/>
          <p:cNvSpPr txBox="1"/>
          <p:nvPr/>
        </p:nvSpPr>
        <p:spPr>
          <a:xfrm>
            <a:off x="-2520" y="-2880"/>
            <a:ext cx="10515240" cy="545760"/>
          </a:xfrm>
          <a:prstGeom prst="rect">
            <a:avLst/>
          </a:prstGeom>
          <a:noFill/>
          <a:ln w="0">
            <a:noFill/>
          </a:ln>
        </p:spPr>
        <p:txBody>
          <a:bodyPr anchor="ctr">
            <a:normAutofit fontScale="48000"/>
          </a:bodyPr>
          <a:p>
            <a:pPr>
              <a:lnSpc>
                <a:spcPct val="90000"/>
              </a:lnSpc>
            </a:pPr>
            <a:r>
              <a:rPr b="0" lang="en-US" sz="4400" spc="-1" strike="noStrike">
                <a:solidFill>
                  <a:srgbClr val="000000"/>
                </a:solidFill>
                <a:latin typeface="Calibri Light"/>
                <a:ea typeface="Calibri Light"/>
              </a:rPr>
              <a:t>OpenEuler</a:t>
            </a:r>
            <a:r>
              <a:rPr b="0" lang="zh-CN" sz="4400" spc="-1" strike="noStrike">
                <a:solidFill>
                  <a:srgbClr val="000000"/>
                </a:solidFill>
                <a:latin typeface="Calibri Light"/>
                <a:ea typeface="Calibri Light"/>
              </a:rPr>
              <a:t>下</a:t>
            </a:r>
            <a:r>
              <a:rPr b="0" lang="en-US" sz="4400" spc="-1" strike="noStrike">
                <a:solidFill>
                  <a:srgbClr val="000000"/>
                </a:solidFill>
                <a:latin typeface="Calibri Light"/>
                <a:ea typeface="Calibri Light"/>
              </a:rPr>
              <a:t>OpenMPI</a:t>
            </a:r>
            <a:r>
              <a:rPr b="0" lang="zh-CN" sz="4400" spc="-1" strike="noStrike">
                <a:solidFill>
                  <a:srgbClr val="000000"/>
                </a:solidFill>
                <a:latin typeface="Calibri Light"/>
                <a:ea typeface="Calibri Light"/>
              </a:rPr>
              <a:t>的测试</a:t>
            </a:r>
            <a:endParaRPr b="0" lang="en-US" sz="4400" spc="-1" strike="noStrike">
              <a:solidFill>
                <a:srgbClr val="000000"/>
              </a:solidFill>
              <a:latin typeface="Calibri"/>
            </a:endParaRPr>
          </a:p>
        </p:txBody>
      </p:sp>
      <p:sp>
        <p:nvSpPr>
          <p:cNvPr id="107" name="CustomShape 3"/>
          <p:cNvSpPr/>
          <p:nvPr/>
        </p:nvSpPr>
        <p:spPr>
          <a:xfrm>
            <a:off x="542880" y="499320"/>
            <a:ext cx="5228640" cy="579240"/>
          </a:xfrm>
          <a:prstGeom prst="rect">
            <a:avLst/>
          </a:prstGeom>
          <a:noFill/>
          <a:ln w="0">
            <a:noFill/>
          </a:ln>
        </p:spPr>
        <p:style>
          <a:lnRef idx="0"/>
          <a:fillRef idx="0"/>
          <a:effectRef idx="0"/>
          <a:fontRef idx="minor"/>
        </p:style>
        <p:txBody>
          <a:bodyPr>
            <a:spAutoFit/>
          </a:bodyPr>
          <a:p>
            <a:pPr>
              <a:lnSpc>
                <a:spcPct val="100000"/>
              </a:lnSpc>
            </a:pPr>
            <a:r>
              <a:rPr b="0" lang="zh-CN" sz="3200" spc="-1" strike="noStrike">
                <a:solidFill>
                  <a:srgbClr val="000000"/>
                </a:solidFill>
                <a:latin typeface="Calibri"/>
                <a:ea typeface="Calibri"/>
              </a:rPr>
              <a:t>自动化</a:t>
            </a:r>
            <a:r>
              <a:rPr b="0" lang="en-US" sz="3200" spc="-1" strike="noStrike">
                <a:solidFill>
                  <a:srgbClr val="000000"/>
                </a:solidFill>
                <a:latin typeface="Calibri"/>
                <a:ea typeface="Calibri"/>
              </a:rPr>
              <a:t>Mugen</a:t>
            </a:r>
            <a:r>
              <a:rPr b="0" lang="zh-CN" sz="3200" spc="-1" strike="noStrike">
                <a:solidFill>
                  <a:srgbClr val="000000"/>
                </a:solidFill>
                <a:latin typeface="Calibri"/>
                <a:ea typeface="Calibri"/>
              </a:rPr>
              <a:t>测试结果</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TextShape 1"/>
          <p:cNvSpPr txBox="1"/>
          <p:nvPr/>
        </p:nvSpPr>
        <p:spPr>
          <a:xfrm>
            <a:off x="-2520" y="-2880"/>
            <a:ext cx="10515240" cy="580680"/>
          </a:xfrm>
          <a:prstGeom prst="rect">
            <a:avLst/>
          </a:prstGeom>
          <a:noFill/>
          <a:ln w="0">
            <a:noFill/>
          </a:ln>
        </p:spPr>
        <p:txBody>
          <a:bodyPr anchor="ctr">
            <a:normAutofit fontScale="63000"/>
          </a:bodyPr>
          <a:p>
            <a:pPr>
              <a:lnSpc>
                <a:spcPct val="90000"/>
              </a:lnSpc>
            </a:pPr>
            <a:r>
              <a:rPr b="0" lang="en-US" sz="4000" spc="-1" strike="noStrike">
                <a:solidFill>
                  <a:srgbClr val="000000"/>
                </a:solidFill>
                <a:latin typeface="宋体"/>
                <a:ea typeface="宋体"/>
              </a:rPr>
              <a:t>OpenEuler</a:t>
            </a:r>
            <a:r>
              <a:rPr b="0" lang="zh-CN" sz="4000" spc="-1" strike="noStrike">
                <a:solidFill>
                  <a:srgbClr val="000000"/>
                </a:solidFill>
                <a:latin typeface="宋体"/>
                <a:ea typeface="宋体"/>
              </a:rPr>
              <a:t>下</a:t>
            </a:r>
            <a:r>
              <a:rPr b="0" lang="en-US" sz="4000" spc="-1" strike="noStrike">
                <a:solidFill>
                  <a:srgbClr val="000000"/>
                </a:solidFill>
                <a:latin typeface="宋体"/>
                <a:ea typeface="宋体"/>
              </a:rPr>
              <a:t>OpenMPI</a:t>
            </a:r>
            <a:r>
              <a:rPr b="0" lang="zh-CN" sz="4000" spc="-1" strike="noStrike">
                <a:solidFill>
                  <a:srgbClr val="000000"/>
                </a:solidFill>
                <a:latin typeface="宋体"/>
                <a:ea typeface="宋体"/>
              </a:rPr>
              <a:t>的测试</a:t>
            </a:r>
            <a:endParaRPr b="0" lang="en-US" sz="4000" spc="-1" strike="noStrike">
              <a:solidFill>
                <a:srgbClr val="000000"/>
              </a:solidFill>
              <a:latin typeface="Calibri"/>
            </a:endParaRPr>
          </a:p>
        </p:txBody>
      </p:sp>
      <p:sp>
        <p:nvSpPr>
          <p:cNvPr id="109" name="TextShape 2"/>
          <p:cNvSpPr txBox="1"/>
          <p:nvPr/>
        </p:nvSpPr>
        <p:spPr>
          <a:xfrm>
            <a:off x="724320" y="1133640"/>
            <a:ext cx="4568040" cy="4350960"/>
          </a:xfrm>
          <a:prstGeom prst="rect">
            <a:avLst/>
          </a:prstGeom>
          <a:noFill/>
          <a:ln w="0">
            <a:noFill/>
          </a:ln>
        </p:spPr>
        <p:txBody>
          <a:bodyPr>
            <a:normAutofit/>
          </a:bodyPr>
          <a:p>
            <a:pPr>
              <a:lnSpc>
                <a:spcPct val="90000"/>
              </a:lnSpc>
              <a:spcBef>
                <a:spcPts val="1001"/>
              </a:spcBef>
              <a:tabLst>
                <a:tab algn="l" pos="0"/>
              </a:tabLst>
            </a:pPr>
            <a:r>
              <a:rPr b="0" lang="zh-CN" sz="1800" spc="-1" strike="noStrike">
                <a:solidFill>
                  <a:srgbClr val="000000"/>
                </a:solidFill>
                <a:latin typeface="Calibri"/>
                <a:ea typeface="宋体"/>
              </a:rPr>
              <a:t>如右上图，主要原因是集群的主节点的</a:t>
            </a:r>
            <a:r>
              <a:rPr b="0" lang="en-US" sz="1800" spc="-1" strike="noStrike">
                <a:solidFill>
                  <a:srgbClr val="000000"/>
                </a:solidFill>
                <a:latin typeface="Calibri"/>
                <a:ea typeface="宋体"/>
              </a:rPr>
              <a:t>nfs</a:t>
            </a:r>
            <a:r>
              <a:rPr b="0" lang="zh-CN" sz="1800" spc="-1" strike="noStrike">
                <a:solidFill>
                  <a:srgbClr val="000000"/>
                </a:solidFill>
                <a:latin typeface="Calibri"/>
                <a:ea typeface="宋体"/>
              </a:rPr>
              <a:t>服务启动失败，从而导致后续副节点挂载主节点测试文件失败，使得两个节点没有同步文件内容，而</a:t>
            </a:r>
            <a:r>
              <a:rPr b="0" lang="en-US" sz="1800" spc="-1" strike="noStrike">
                <a:solidFill>
                  <a:srgbClr val="000000"/>
                </a:solidFill>
                <a:latin typeface="Calibri"/>
                <a:ea typeface="宋体"/>
              </a:rPr>
              <a:t>mpirun</a:t>
            </a:r>
            <a:r>
              <a:rPr b="0" lang="zh-CN" sz="1800" spc="-1" strike="noStrike">
                <a:solidFill>
                  <a:srgbClr val="000000"/>
                </a:solidFill>
                <a:latin typeface="Calibri"/>
                <a:ea typeface="宋体"/>
              </a:rPr>
              <a:t>的多节点运行需要所有集群的节点文件同步，不然无法运行，故运行失败。</a:t>
            </a:r>
            <a:endParaRPr b="0" lang="en-US" sz="1800" spc="-1" strike="noStrike">
              <a:solidFill>
                <a:srgbClr val="000000"/>
              </a:solidFill>
              <a:latin typeface="Calibri"/>
            </a:endParaRPr>
          </a:p>
          <a:p>
            <a:pPr>
              <a:lnSpc>
                <a:spcPct val="90000"/>
              </a:lnSpc>
              <a:spcBef>
                <a:spcPts val="1001"/>
              </a:spcBef>
              <a:tabLst>
                <a:tab algn="l" pos="0"/>
              </a:tabLst>
            </a:pPr>
            <a:r>
              <a:rPr b="0" lang="zh-CN" sz="1800" spc="-1" strike="noStrike">
                <a:solidFill>
                  <a:srgbClr val="000000"/>
                </a:solidFill>
                <a:latin typeface="Calibri"/>
                <a:ea typeface="宋体"/>
              </a:rPr>
              <a:t>进一步的，通过查看</a:t>
            </a:r>
            <a:r>
              <a:rPr b="0" lang="en-US" sz="1800" spc="-1" strike="noStrike">
                <a:solidFill>
                  <a:srgbClr val="000000"/>
                </a:solidFill>
                <a:latin typeface="Calibri"/>
                <a:ea typeface="宋体"/>
              </a:rPr>
              <a:t>journalctl -xe</a:t>
            </a:r>
            <a:r>
              <a:rPr b="0" lang="zh-CN" sz="1800" spc="-1" strike="noStrike">
                <a:solidFill>
                  <a:srgbClr val="000000"/>
                </a:solidFill>
                <a:latin typeface="Calibri"/>
                <a:ea typeface="宋体"/>
              </a:rPr>
              <a:t>可以看到，</a:t>
            </a:r>
            <a:r>
              <a:rPr b="0" lang="en-US" sz="1800" spc="-1" strike="noStrike">
                <a:solidFill>
                  <a:srgbClr val="000000"/>
                </a:solidFill>
                <a:latin typeface="Calibri"/>
                <a:ea typeface="宋体"/>
              </a:rPr>
              <a:t>openEuler</a:t>
            </a:r>
            <a:r>
              <a:rPr b="0" lang="zh-CN" sz="1800" spc="-1" strike="noStrike">
                <a:solidFill>
                  <a:srgbClr val="000000"/>
                </a:solidFill>
                <a:latin typeface="Calibri"/>
                <a:ea typeface="宋体"/>
              </a:rPr>
              <a:t>无法识别</a:t>
            </a:r>
            <a:r>
              <a:rPr b="0" lang="en-US" sz="1800" spc="-1" strike="noStrike">
                <a:solidFill>
                  <a:srgbClr val="000000"/>
                </a:solidFill>
                <a:latin typeface="Calibri"/>
                <a:ea typeface="宋体"/>
              </a:rPr>
              <a:t>nfsd</a:t>
            </a:r>
            <a:r>
              <a:rPr b="0" lang="zh-CN" sz="1800" spc="-1" strike="noStrike">
                <a:solidFill>
                  <a:srgbClr val="000000"/>
                </a:solidFill>
                <a:latin typeface="Calibri"/>
                <a:ea typeface="宋体"/>
              </a:rPr>
              <a:t>类型，而对这种类型的支持属于内核的功能，通过内核调度模块</a:t>
            </a:r>
            <a:r>
              <a:rPr b="0" lang="en-US" sz="1800" spc="-1" strike="noStrike">
                <a:solidFill>
                  <a:srgbClr val="000000"/>
                </a:solidFill>
                <a:latin typeface="Calibri"/>
                <a:ea typeface="宋体"/>
              </a:rPr>
              <a:t>modprobe nfsd</a:t>
            </a:r>
            <a:r>
              <a:rPr b="0" lang="zh-CN" sz="1800" spc="-1" strike="noStrike">
                <a:solidFill>
                  <a:srgbClr val="000000"/>
                </a:solidFill>
                <a:latin typeface="Calibri"/>
                <a:ea typeface="宋体"/>
              </a:rPr>
              <a:t>的输出看出，内核并不支持</a:t>
            </a:r>
            <a:r>
              <a:rPr b="0" lang="en-US" sz="1800" spc="-1" strike="noStrike">
                <a:solidFill>
                  <a:srgbClr val="000000"/>
                </a:solidFill>
                <a:latin typeface="Calibri"/>
                <a:ea typeface="宋体"/>
              </a:rPr>
              <a:t>nfsd</a:t>
            </a:r>
            <a:r>
              <a:rPr b="0" lang="zh-CN" sz="1800" spc="-1" strike="noStrike">
                <a:solidFill>
                  <a:srgbClr val="000000"/>
                </a:solidFill>
                <a:latin typeface="Calibri"/>
                <a:ea typeface="宋体"/>
              </a:rPr>
              <a:t>功能。即使是目前最新（</a:t>
            </a:r>
            <a:r>
              <a:rPr b="0" lang="en-US" sz="1800" spc="-1" strike="noStrike">
                <a:solidFill>
                  <a:srgbClr val="000000"/>
                </a:solidFill>
                <a:latin typeface="Calibri"/>
                <a:ea typeface="宋体"/>
              </a:rPr>
              <a:t>20221219</a:t>
            </a:r>
            <a:r>
              <a:rPr b="0" lang="zh-CN" sz="1800" spc="-1" strike="noStrike">
                <a:solidFill>
                  <a:srgbClr val="000000"/>
                </a:solidFill>
                <a:latin typeface="Calibri"/>
                <a:ea typeface="宋体"/>
              </a:rPr>
              <a:t>）的镜像站提供的内核</a:t>
            </a:r>
            <a:r>
              <a:rPr b="0" lang="en-US" sz="1800" spc="-1" strike="noStrike">
                <a:solidFill>
                  <a:srgbClr val="000000"/>
                </a:solidFill>
                <a:latin typeface="Calibri"/>
                <a:ea typeface="宋体"/>
              </a:rPr>
              <a:t>eif</a:t>
            </a:r>
            <a:r>
              <a:rPr b="0" lang="zh-CN" sz="1800" spc="-1" strike="noStrike">
                <a:solidFill>
                  <a:srgbClr val="000000"/>
                </a:solidFill>
                <a:latin typeface="Calibri"/>
                <a:ea typeface="宋体"/>
              </a:rPr>
              <a:t>文件，仍不支持</a:t>
            </a:r>
            <a:r>
              <a:rPr b="0" lang="en-US" sz="1800" spc="-1" strike="noStrike">
                <a:solidFill>
                  <a:srgbClr val="000000"/>
                </a:solidFill>
                <a:latin typeface="Calibri"/>
                <a:ea typeface="宋体"/>
              </a:rPr>
              <a:t>nfsd</a:t>
            </a:r>
            <a:r>
              <a:rPr b="0" lang="zh-CN" sz="1800" spc="-1" strike="noStrike">
                <a:solidFill>
                  <a:srgbClr val="000000"/>
                </a:solidFill>
                <a:latin typeface="Calibri"/>
                <a:ea typeface="宋体"/>
              </a:rPr>
              <a:t>功能。</a:t>
            </a:r>
            <a:endParaRPr b="0" lang="en-US" sz="1800" spc="-1" strike="noStrike">
              <a:solidFill>
                <a:srgbClr val="000000"/>
              </a:solidFill>
              <a:latin typeface="Calibri"/>
            </a:endParaRPr>
          </a:p>
        </p:txBody>
      </p:sp>
      <p:sp>
        <p:nvSpPr>
          <p:cNvPr id="110" name="CustomShape 3"/>
          <p:cNvSpPr/>
          <p:nvPr/>
        </p:nvSpPr>
        <p:spPr>
          <a:xfrm>
            <a:off x="726840" y="542880"/>
            <a:ext cx="5009400" cy="579240"/>
          </a:xfrm>
          <a:prstGeom prst="rect">
            <a:avLst/>
          </a:prstGeom>
          <a:noFill/>
          <a:ln w="0">
            <a:noFill/>
          </a:ln>
        </p:spPr>
        <p:style>
          <a:lnRef idx="0"/>
          <a:fillRef idx="0"/>
          <a:effectRef idx="0"/>
          <a:fontRef idx="minor"/>
        </p:style>
        <p:txBody>
          <a:bodyPr>
            <a:spAutoFit/>
          </a:bodyPr>
          <a:p>
            <a:pPr>
              <a:lnSpc>
                <a:spcPct val="100000"/>
              </a:lnSpc>
            </a:pPr>
            <a:r>
              <a:rPr b="0" lang="zh-CN" sz="3200" spc="-1" strike="noStrike">
                <a:solidFill>
                  <a:srgbClr val="000000"/>
                </a:solidFill>
                <a:latin typeface="Calibri"/>
                <a:ea typeface="宋体"/>
              </a:rPr>
              <a:t>错误原因分析</a:t>
            </a:r>
            <a:endParaRPr b="0" lang="en-US" sz="3200" spc="-1" strike="noStrike">
              <a:latin typeface="Arial"/>
            </a:endParaRPr>
          </a:p>
        </p:txBody>
      </p:sp>
      <p:pic>
        <p:nvPicPr>
          <p:cNvPr id="111" name="图片 5" descr="图形用户界面, 文本, 应用程序, 电子邮件&#10;&#10;已自动生成说明"/>
          <p:cNvPicPr/>
          <p:nvPr/>
        </p:nvPicPr>
        <p:blipFill>
          <a:blip r:embed="rId1"/>
          <a:stretch/>
        </p:blipFill>
        <p:spPr>
          <a:xfrm>
            <a:off x="6099480" y="696960"/>
            <a:ext cx="5983560" cy="865800"/>
          </a:xfrm>
          <a:prstGeom prst="rect">
            <a:avLst/>
          </a:prstGeom>
          <a:ln w="0">
            <a:noFill/>
          </a:ln>
        </p:spPr>
      </p:pic>
      <p:pic>
        <p:nvPicPr>
          <p:cNvPr id="112" name="图片 6" descr="文本&#10;&#10;已自动生成说明"/>
          <p:cNvPicPr/>
          <p:nvPr/>
        </p:nvPicPr>
        <p:blipFill>
          <a:blip r:embed="rId2"/>
          <a:stretch/>
        </p:blipFill>
        <p:spPr>
          <a:xfrm>
            <a:off x="6098040" y="1602720"/>
            <a:ext cx="6091920" cy="3802680"/>
          </a:xfrm>
          <a:prstGeom prst="rect">
            <a:avLst/>
          </a:prstGeom>
          <a:ln w="0">
            <a:noFill/>
          </a:ln>
        </p:spPr>
      </p:pic>
      <p:pic>
        <p:nvPicPr>
          <p:cNvPr id="113" name="图片 7" descr=""/>
          <p:cNvPicPr/>
          <p:nvPr/>
        </p:nvPicPr>
        <p:blipFill>
          <a:blip r:embed="rId3"/>
          <a:stretch/>
        </p:blipFill>
        <p:spPr>
          <a:xfrm>
            <a:off x="2193840" y="5521320"/>
            <a:ext cx="9290520" cy="41508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TextShape 1"/>
          <p:cNvSpPr txBox="1"/>
          <p:nvPr/>
        </p:nvSpPr>
        <p:spPr>
          <a:xfrm>
            <a:off x="1080" y="-1800"/>
            <a:ext cx="10515240" cy="572760"/>
          </a:xfrm>
          <a:prstGeom prst="rect">
            <a:avLst/>
          </a:prstGeom>
          <a:noFill/>
          <a:ln w="0">
            <a:noFill/>
          </a:ln>
        </p:spPr>
        <p:txBody>
          <a:bodyPr anchor="ctr">
            <a:normAutofit fontScale="61000"/>
          </a:bodyPr>
          <a:p>
            <a:pPr>
              <a:lnSpc>
                <a:spcPct val="90000"/>
              </a:lnSpc>
            </a:pPr>
            <a:r>
              <a:rPr b="0" lang="zh-CN" sz="4000" spc="-1" strike="noStrike">
                <a:solidFill>
                  <a:srgbClr val="000000"/>
                </a:solidFill>
                <a:latin typeface="Calibri Light"/>
                <a:ea typeface="宋体"/>
              </a:rPr>
              <a:t>多节点情况下的验证</a:t>
            </a:r>
            <a:endParaRPr b="0" lang="en-US" sz="4000" spc="-1" strike="noStrike">
              <a:solidFill>
                <a:srgbClr val="000000"/>
              </a:solidFill>
              <a:latin typeface="Calibri"/>
            </a:endParaRPr>
          </a:p>
        </p:txBody>
      </p:sp>
      <p:sp>
        <p:nvSpPr>
          <p:cNvPr id="115" name="TextShape 2"/>
          <p:cNvSpPr txBox="1"/>
          <p:nvPr/>
        </p:nvSpPr>
        <p:spPr>
          <a:xfrm>
            <a:off x="555840" y="1073160"/>
            <a:ext cx="6319440" cy="4350960"/>
          </a:xfrm>
          <a:prstGeom prst="rect">
            <a:avLst/>
          </a:prstGeom>
          <a:noFill/>
          <a:ln w="0">
            <a:noFill/>
          </a:ln>
        </p:spPr>
        <p:txBody>
          <a:bodyPr>
            <a:normAutofit/>
          </a:bodyPr>
          <a:p>
            <a:pPr>
              <a:lnSpc>
                <a:spcPct val="90000"/>
              </a:lnSpc>
              <a:spcBef>
                <a:spcPts val="1001"/>
              </a:spcBef>
              <a:tabLst>
                <a:tab algn="l" pos="0"/>
              </a:tabLst>
            </a:pPr>
            <a:r>
              <a:rPr b="0" lang="zh-CN" sz="1600" spc="-1" strike="noStrike">
                <a:solidFill>
                  <a:srgbClr val="000000"/>
                </a:solidFill>
                <a:latin typeface="Calibri"/>
                <a:ea typeface="宋体"/>
              </a:rPr>
              <a:t>然而集群的并行运算并不一定需要</a:t>
            </a:r>
            <a:r>
              <a:rPr b="0" lang="en-US" sz="1600" spc="-1" strike="noStrike">
                <a:solidFill>
                  <a:srgbClr val="000000"/>
                </a:solidFill>
                <a:latin typeface="Calibri"/>
                <a:ea typeface="宋体"/>
              </a:rPr>
              <a:t>nfs</a:t>
            </a:r>
            <a:r>
              <a:rPr b="0" lang="zh-CN" sz="1600" spc="-1" strike="noStrike">
                <a:solidFill>
                  <a:srgbClr val="000000"/>
                </a:solidFill>
                <a:latin typeface="Calibri"/>
                <a:ea typeface="宋体"/>
              </a:rPr>
              <a:t>文件挂载，只要保证环境和文件同步即可，故先使用</a:t>
            </a:r>
            <a:r>
              <a:rPr b="0" lang="en-US" sz="1600" spc="-1" strike="noStrike">
                <a:solidFill>
                  <a:srgbClr val="000000"/>
                </a:solidFill>
                <a:latin typeface="Calibri"/>
                <a:ea typeface="宋体"/>
              </a:rPr>
              <a:t>scp</a:t>
            </a:r>
            <a:r>
              <a:rPr b="0" lang="zh-CN" sz="1600" spc="-1" strike="noStrike">
                <a:solidFill>
                  <a:srgbClr val="000000"/>
                </a:solidFill>
                <a:latin typeface="Calibri"/>
                <a:ea typeface="宋体"/>
              </a:rPr>
              <a:t>对测试文件进行手动同步测试结果及指令如图。</a:t>
            </a:r>
            <a:endParaRPr b="0" lang="en-US" sz="1600" spc="-1" strike="noStrike">
              <a:solidFill>
                <a:srgbClr val="000000"/>
              </a:solidFill>
              <a:latin typeface="Calibri"/>
            </a:endParaRPr>
          </a:p>
          <a:p>
            <a:pPr>
              <a:lnSpc>
                <a:spcPct val="90000"/>
              </a:lnSpc>
              <a:spcBef>
                <a:spcPts val="1001"/>
              </a:spcBef>
              <a:tabLst>
                <a:tab algn="l" pos="0"/>
              </a:tabLst>
            </a:pPr>
            <a:r>
              <a:rPr b="0" lang="zh-CN" sz="1600" spc="-1" strike="noStrike">
                <a:solidFill>
                  <a:srgbClr val="000000"/>
                </a:solidFill>
                <a:latin typeface="Calibri"/>
                <a:ea typeface="宋体"/>
              </a:rPr>
              <a:t>运行</a:t>
            </a:r>
            <a:r>
              <a:rPr b="0" lang="en-US" sz="1600" spc="-1" strike="noStrike">
                <a:solidFill>
                  <a:srgbClr val="000000"/>
                </a:solidFill>
                <a:latin typeface="Calibri"/>
                <a:ea typeface="宋体"/>
              </a:rPr>
              <a:t>helloworld</a:t>
            </a:r>
            <a:r>
              <a:rPr b="0" lang="zh-CN" sz="1600" spc="-1" strike="noStrike">
                <a:solidFill>
                  <a:srgbClr val="000000"/>
                </a:solidFill>
                <a:latin typeface="Calibri"/>
                <a:ea typeface="宋体"/>
              </a:rPr>
              <a:t>并输出对应节点和进程：</a:t>
            </a:r>
            <a:endParaRPr b="0" lang="en-US" sz="1600" spc="-1" strike="noStrike">
              <a:solidFill>
                <a:srgbClr val="000000"/>
              </a:solidFill>
              <a:latin typeface="Calibri"/>
            </a:endParaRPr>
          </a:p>
        </p:txBody>
      </p:sp>
      <p:pic>
        <p:nvPicPr>
          <p:cNvPr id="116" name="图片 4" descr="文本&#10;&#10;已自动生成说明"/>
          <p:cNvPicPr/>
          <p:nvPr/>
        </p:nvPicPr>
        <p:blipFill>
          <a:blip r:embed="rId1"/>
          <a:stretch/>
        </p:blipFill>
        <p:spPr>
          <a:xfrm>
            <a:off x="660240" y="2602080"/>
            <a:ext cx="5687280" cy="3186720"/>
          </a:xfrm>
          <a:prstGeom prst="rect">
            <a:avLst/>
          </a:prstGeom>
          <a:ln w="0">
            <a:noFill/>
          </a:ln>
        </p:spPr>
      </p:pic>
      <p:sp>
        <p:nvSpPr>
          <p:cNvPr id="117" name="CustomShape 3"/>
          <p:cNvSpPr/>
          <p:nvPr/>
        </p:nvSpPr>
        <p:spPr>
          <a:xfrm>
            <a:off x="6980400" y="1072440"/>
            <a:ext cx="5305320" cy="335160"/>
          </a:xfrm>
          <a:prstGeom prst="rect">
            <a:avLst/>
          </a:prstGeom>
          <a:noFill/>
          <a:ln w="0">
            <a:noFill/>
          </a:ln>
        </p:spPr>
        <p:style>
          <a:lnRef idx="0"/>
          <a:fillRef idx="0"/>
          <a:effectRef idx="0"/>
          <a:fontRef idx="minor"/>
        </p:style>
        <p:txBody>
          <a:bodyPr>
            <a:spAutoFit/>
          </a:bodyPr>
          <a:p>
            <a:pPr>
              <a:lnSpc>
                <a:spcPct val="100000"/>
              </a:lnSpc>
            </a:pPr>
            <a:r>
              <a:rPr b="0" lang="zh-CN" sz="1600" spc="-1" strike="noStrike">
                <a:solidFill>
                  <a:srgbClr val="000000"/>
                </a:solidFill>
                <a:latin typeface="Calibri"/>
                <a:ea typeface="宋体"/>
              </a:rPr>
              <a:t>使用</a:t>
            </a:r>
            <a:r>
              <a:rPr b="0" lang="en-US" sz="1600" spc="-1" strike="noStrike">
                <a:solidFill>
                  <a:srgbClr val="000000"/>
                </a:solidFill>
                <a:latin typeface="Calibri"/>
                <a:ea typeface="宋体"/>
              </a:rPr>
              <a:t>mpi</a:t>
            </a:r>
            <a:r>
              <a:rPr b="0" lang="zh-CN" sz="1600" spc="-1" strike="noStrike">
                <a:solidFill>
                  <a:srgbClr val="000000"/>
                </a:solidFill>
                <a:latin typeface="Calibri"/>
                <a:ea typeface="宋体"/>
              </a:rPr>
              <a:t>自带测试程序计算</a:t>
            </a:r>
            <a:r>
              <a:rPr b="0" lang="en-US" sz="1600" spc="-1" strike="noStrike">
                <a:solidFill>
                  <a:srgbClr val="000000"/>
                </a:solidFill>
                <a:latin typeface="Calibri"/>
                <a:ea typeface="宋体"/>
              </a:rPr>
              <a:t>pi</a:t>
            </a:r>
            <a:r>
              <a:rPr b="0" lang="zh-CN" sz="1600" spc="-1" strike="noStrike">
                <a:solidFill>
                  <a:srgbClr val="000000"/>
                </a:solidFill>
                <a:latin typeface="Calibri"/>
                <a:ea typeface="宋体"/>
              </a:rPr>
              <a:t>的估计值：</a:t>
            </a:r>
            <a:endParaRPr b="0" lang="en-US" sz="1600" spc="-1" strike="noStrike">
              <a:latin typeface="Arial"/>
            </a:endParaRPr>
          </a:p>
        </p:txBody>
      </p:sp>
      <p:pic>
        <p:nvPicPr>
          <p:cNvPr id="118" name="图片 6" descr="图片包含 图形用户界面&#10;&#10;已自动生成说明"/>
          <p:cNvPicPr/>
          <p:nvPr/>
        </p:nvPicPr>
        <p:blipFill>
          <a:blip r:embed="rId2"/>
          <a:stretch/>
        </p:blipFill>
        <p:spPr>
          <a:xfrm>
            <a:off x="6982200" y="1567440"/>
            <a:ext cx="4812480" cy="1540080"/>
          </a:xfrm>
          <a:prstGeom prst="rect">
            <a:avLst/>
          </a:prstGeom>
          <a:ln w="0">
            <a:noFill/>
          </a:ln>
        </p:spPr>
      </p:pic>
      <p:sp>
        <p:nvSpPr>
          <p:cNvPr id="119" name="CustomShape 4"/>
          <p:cNvSpPr/>
          <p:nvPr/>
        </p:nvSpPr>
        <p:spPr>
          <a:xfrm>
            <a:off x="6980400" y="4515480"/>
            <a:ext cx="4788000" cy="640440"/>
          </a:xfrm>
          <a:prstGeom prst="rect">
            <a:avLst/>
          </a:prstGeom>
          <a:noFill/>
          <a:ln w="0">
            <a:noFill/>
          </a:ln>
        </p:spPr>
        <p:style>
          <a:lnRef idx="0"/>
          <a:fillRef idx="0"/>
          <a:effectRef idx="0"/>
          <a:fontRef idx="minor"/>
        </p:style>
        <p:txBody>
          <a:bodyPr>
            <a:spAutoFit/>
          </a:bodyPr>
          <a:p>
            <a:pPr>
              <a:lnSpc>
                <a:spcPct val="100000"/>
              </a:lnSpc>
            </a:pPr>
            <a:r>
              <a:rPr b="0" lang="zh-CN" sz="1800" spc="-1" strike="noStrike">
                <a:solidFill>
                  <a:srgbClr val="000000"/>
                </a:solidFill>
                <a:latin typeface="Calibri"/>
                <a:ea typeface="宋体"/>
              </a:rPr>
              <a:t>可以看出</a:t>
            </a:r>
            <a:r>
              <a:rPr b="0" lang="en-US" sz="1800" spc="-1" strike="noStrike">
                <a:solidFill>
                  <a:srgbClr val="000000"/>
                </a:solidFill>
                <a:latin typeface="Calibri"/>
                <a:ea typeface="宋体"/>
              </a:rPr>
              <a:t>openmpi</a:t>
            </a:r>
            <a:r>
              <a:rPr b="0" lang="zh-CN" sz="1800" spc="-1" strike="noStrike">
                <a:solidFill>
                  <a:srgbClr val="000000"/>
                </a:solidFill>
                <a:latin typeface="Calibri"/>
                <a:ea typeface="宋体"/>
              </a:rPr>
              <a:t>多节点情况下的并行计算都是一个可行的情况</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TextShape 1"/>
          <p:cNvSpPr txBox="1"/>
          <p:nvPr/>
        </p:nvSpPr>
        <p:spPr>
          <a:xfrm>
            <a:off x="1080" y="-1800"/>
            <a:ext cx="10515240" cy="582120"/>
          </a:xfrm>
          <a:prstGeom prst="rect">
            <a:avLst/>
          </a:prstGeom>
          <a:noFill/>
          <a:ln w="0">
            <a:noFill/>
          </a:ln>
        </p:spPr>
        <p:txBody>
          <a:bodyPr anchor="ctr">
            <a:normAutofit fontScale="54000"/>
          </a:bodyPr>
          <a:p>
            <a:pPr>
              <a:lnSpc>
                <a:spcPct val="90000"/>
              </a:lnSpc>
            </a:pPr>
            <a:r>
              <a:rPr b="0" lang="zh-CN" sz="4400" spc="-1" strike="noStrike">
                <a:solidFill>
                  <a:srgbClr val="000000"/>
                </a:solidFill>
                <a:latin typeface="Calibri Light"/>
                <a:ea typeface="宋体"/>
              </a:rPr>
              <a:t>性能测试——</a:t>
            </a:r>
            <a:r>
              <a:rPr b="0" lang="en-US" sz="4400" spc="-1" strike="noStrike">
                <a:solidFill>
                  <a:srgbClr val="000000"/>
                </a:solidFill>
                <a:latin typeface="Calibri Light"/>
                <a:ea typeface="宋体"/>
              </a:rPr>
              <a:t>HPL</a:t>
            </a:r>
            <a:endParaRPr b="0" lang="en-US" sz="4400" spc="-1" strike="noStrike">
              <a:solidFill>
                <a:srgbClr val="000000"/>
              </a:solidFill>
              <a:latin typeface="Calibri"/>
            </a:endParaRPr>
          </a:p>
        </p:txBody>
      </p:sp>
      <p:sp>
        <p:nvSpPr>
          <p:cNvPr id="121" name="TextShape 2"/>
          <p:cNvSpPr txBox="1"/>
          <p:nvPr/>
        </p:nvSpPr>
        <p:spPr>
          <a:xfrm>
            <a:off x="838080" y="573120"/>
            <a:ext cx="10515240" cy="4350960"/>
          </a:xfrm>
          <a:prstGeom prst="rect">
            <a:avLst/>
          </a:prstGeom>
          <a:noFill/>
          <a:ln w="0">
            <a:noFill/>
          </a:ln>
        </p:spPr>
        <p:txBody>
          <a:bodyPr>
            <a:normAutofit fontScale="80000"/>
          </a:bodyPr>
          <a:p>
            <a:pPr>
              <a:lnSpc>
                <a:spcPct val="90000"/>
              </a:lnSpc>
              <a:spcBef>
                <a:spcPts val="1001"/>
              </a:spcBef>
              <a:tabLst>
                <a:tab algn="l" pos="0"/>
              </a:tabLst>
            </a:pPr>
            <a:r>
              <a:rPr b="0" lang="en-US" sz="2800" spc="-1" strike="noStrike">
                <a:solidFill>
                  <a:srgbClr val="000000"/>
                </a:solidFill>
                <a:latin typeface="Calibri"/>
                <a:ea typeface="宋体"/>
              </a:rPr>
              <a:t>HPL</a:t>
            </a:r>
            <a:r>
              <a:rPr b="0" lang="zh-CN" sz="2800" spc="-1" strike="noStrike">
                <a:solidFill>
                  <a:srgbClr val="000000"/>
                </a:solidFill>
                <a:latin typeface="Calibri"/>
                <a:ea typeface="宋体"/>
              </a:rPr>
              <a:t>介绍</a:t>
            </a:r>
            <a:endParaRPr b="0" lang="en-US" sz="2800" spc="-1" strike="noStrike">
              <a:solidFill>
                <a:srgbClr val="000000"/>
              </a:solidFill>
              <a:latin typeface="Calibri"/>
            </a:endParaRPr>
          </a:p>
          <a:p>
            <a:pPr marL="228600" indent="-228240">
              <a:lnSpc>
                <a:spcPct val="90000"/>
              </a:lnSpc>
              <a:spcBef>
                <a:spcPts val="1001"/>
              </a:spcBef>
              <a:tabLst>
                <a:tab algn="l" pos="0"/>
              </a:tabLst>
            </a:pPr>
            <a:r>
              <a:rPr b="0" lang="en-US" sz="2800" spc="-1" strike="noStrike">
                <a:solidFill>
                  <a:srgbClr val="000000"/>
                </a:solidFill>
                <a:latin typeface="Calibri"/>
                <a:ea typeface="Calibri"/>
              </a:rPr>
              <a:t>   </a:t>
            </a:r>
            <a:r>
              <a:rPr b="0" lang="en-US" sz="2800" spc="-1" strike="noStrike">
                <a:solidFill>
                  <a:srgbClr val="000000"/>
                </a:solidFill>
                <a:latin typeface="Calibri"/>
                <a:ea typeface="Calibri"/>
              </a:rPr>
              <a:t>HPL</a:t>
            </a:r>
            <a:r>
              <a:rPr b="0" lang="zh-CN" sz="2800" spc="-1" strike="noStrike">
                <a:solidFill>
                  <a:srgbClr val="000000"/>
                </a:solidFill>
                <a:latin typeface="Calibri"/>
                <a:ea typeface="Calibri"/>
              </a:rPr>
              <a:t>（</a:t>
            </a:r>
            <a:r>
              <a:rPr b="0" lang="en-US" sz="2800" spc="-1" strike="noStrike">
                <a:solidFill>
                  <a:srgbClr val="000000"/>
                </a:solidFill>
                <a:latin typeface="Calibri"/>
                <a:ea typeface="Calibri"/>
              </a:rPr>
              <a:t>The High-Performance Linpack Benchmark</a:t>
            </a:r>
            <a:r>
              <a:rPr b="0" lang="zh-CN" sz="2800" spc="-1" strike="noStrike">
                <a:solidFill>
                  <a:srgbClr val="000000"/>
                </a:solidFill>
                <a:latin typeface="Calibri"/>
                <a:ea typeface="Calibri"/>
              </a:rPr>
              <a:t>）是测试高性能计算集群系统浮点性能的基准。</a:t>
            </a:r>
            <a:r>
              <a:rPr b="0" lang="en-US" sz="2800" spc="-1" strike="noStrike">
                <a:solidFill>
                  <a:srgbClr val="000000"/>
                </a:solidFill>
                <a:latin typeface="Calibri"/>
                <a:ea typeface="Calibri"/>
              </a:rPr>
              <a:t>HPL</a:t>
            </a:r>
            <a:r>
              <a:rPr b="0" lang="zh-CN" sz="2800" spc="-1" strike="noStrike">
                <a:solidFill>
                  <a:srgbClr val="000000"/>
                </a:solidFill>
                <a:latin typeface="Calibri"/>
                <a:ea typeface="Calibri"/>
              </a:rPr>
              <a:t>通过对高性能计算集群采用高斯消元法求解一元</a:t>
            </a:r>
            <a:r>
              <a:rPr b="0" lang="en-US" sz="2800" spc="-1" strike="noStrike">
                <a:solidFill>
                  <a:srgbClr val="000000"/>
                </a:solidFill>
                <a:latin typeface="Calibri"/>
                <a:ea typeface="Calibri"/>
              </a:rPr>
              <a:t>N</a:t>
            </a:r>
            <a:r>
              <a:rPr b="0" lang="zh-CN" sz="2800" spc="-1" strike="noStrike">
                <a:solidFill>
                  <a:srgbClr val="000000"/>
                </a:solidFill>
                <a:latin typeface="Calibri"/>
                <a:ea typeface="Calibri"/>
              </a:rPr>
              <a:t>次稠密线性代数方程组的测试，评价高性能计算集群的浮点计算能力。</a:t>
            </a:r>
            <a:endParaRPr b="0" lang="en-US" sz="2800" spc="-1" strike="noStrike">
              <a:solidFill>
                <a:srgbClr val="000000"/>
              </a:solidFill>
              <a:latin typeface="Calibri"/>
            </a:endParaRPr>
          </a:p>
          <a:p>
            <a:pPr marL="228600" indent="-228240">
              <a:lnSpc>
                <a:spcPct val="90000"/>
              </a:lnSpc>
              <a:spcBef>
                <a:spcPts val="1001"/>
              </a:spcBef>
              <a:tabLst>
                <a:tab algn="l" pos="0"/>
              </a:tabLst>
            </a:pPr>
            <a:r>
              <a:rPr b="0" lang="en-US" sz="2800" spc="-1" strike="noStrike">
                <a:solidFill>
                  <a:srgbClr val="000000"/>
                </a:solidFill>
                <a:latin typeface="Calibri"/>
                <a:ea typeface="Calibri"/>
              </a:rPr>
              <a:t>    </a:t>
            </a:r>
            <a:r>
              <a:rPr b="0" lang="zh-CN" sz="2800" spc="-1" strike="noStrike">
                <a:solidFill>
                  <a:srgbClr val="000000"/>
                </a:solidFill>
                <a:latin typeface="Calibri"/>
                <a:ea typeface="Calibri"/>
              </a:rPr>
              <a:t>浮点计算峰值是指计算机每秒可以完成的浮点计算次数，包括理论浮点峰值和实测浮点峰值。理论浮点峰值是该计算机理论上每秒可以完成的浮点计算次数，主要由</a:t>
            </a:r>
            <a:r>
              <a:rPr b="0" lang="en-US" sz="2800" spc="-1" strike="noStrike">
                <a:solidFill>
                  <a:srgbClr val="000000"/>
                </a:solidFill>
                <a:latin typeface="Calibri"/>
                <a:ea typeface="Calibri"/>
              </a:rPr>
              <a:t>CPU</a:t>
            </a:r>
            <a:r>
              <a:rPr b="0" lang="zh-CN" sz="2800" spc="-1" strike="noStrike">
                <a:solidFill>
                  <a:srgbClr val="000000"/>
                </a:solidFill>
                <a:latin typeface="Calibri"/>
                <a:ea typeface="Calibri"/>
              </a:rPr>
              <a:t>的主频决定。理论浮点峰值＝</a:t>
            </a:r>
            <a:r>
              <a:rPr b="0" lang="en-US" sz="2800" spc="-1" strike="noStrike">
                <a:solidFill>
                  <a:srgbClr val="000000"/>
                </a:solidFill>
                <a:latin typeface="Calibri"/>
                <a:ea typeface="Calibri"/>
              </a:rPr>
              <a:t>CPU</a:t>
            </a:r>
            <a:r>
              <a:rPr b="0" lang="zh-CN" sz="2800" spc="-1" strike="noStrike">
                <a:solidFill>
                  <a:srgbClr val="000000"/>
                </a:solidFill>
                <a:latin typeface="Calibri"/>
                <a:ea typeface="Calibri"/>
              </a:rPr>
              <a:t>主频</a:t>
            </a:r>
            <a:r>
              <a:rPr b="0" lang="en-US" sz="2800" spc="-1" strike="noStrike">
                <a:solidFill>
                  <a:srgbClr val="000000"/>
                </a:solidFill>
                <a:latin typeface="Calibri"/>
                <a:ea typeface="Calibri"/>
              </a:rPr>
              <a:t>×CPU</a:t>
            </a:r>
            <a:r>
              <a:rPr b="0" lang="zh-CN" sz="2800" spc="-1" strike="noStrike">
                <a:solidFill>
                  <a:srgbClr val="000000"/>
                </a:solidFill>
                <a:latin typeface="Calibri"/>
                <a:ea typeface="Calibri"/>
              </a:rPr>
              <a:t>核数</a:t>
            </a:r>
            <a:r>
              <a:rPr b="0" lang="en-US" sz="2800" spc="-1" strike="noStrike">
                <a:solidFill>
                  <a:srgbClr val="000000"/>
                </a:solidFill>
                <a:latin typeface="Calibri"/>
                <a:ea typeface="Calibri"/>
              </a:rPr>
              <a:t>×CPU</a:t>
            </a:r>
            <a:r>
              <a:rPr b="0" lang="zh-CN" sz="2800" spc="-1" strike="noStrike">
                <a:solidFill>
                  <a:srgbClr val="000000"/>
                </a:solidFill>
                <a:latin typeface="Calibri"/>
                <a:ea typeface="Calibri"/>
              </a:rPr>
              <a:t>每周期执行浮点运算的次数。</a:t>
            </a: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TextShape 1"/>
          <p:cNvSpPr txBox="1"/>
          <p:nvPr/>
        </p:nvSpPr>
        <p:spPr>
          <a:xfrm>
            <a:off x="-2520" y="23400"/>
            <a:ext cx="10515240" cy="589320"/>
          </a:xfrm>
          <a:prstGeom prst="rect">
            <a:avLst/>
          </a:prstGeom>
          <a:noFill/>
          <a:ln w="0">
            <a:noFill/>
          </a:ln>
        </p:spPr>
        <p:txBody>
          <a:bodyPr anchor="ctr">
            <a:normAutofit fontScale="64000"/>
          </a:bodyPr>
          <a:p>
            <a:pPr>
              <a:lnSpc>
                <a:spcPct val="90000"/>
              </a:lnSpc>
            </a:pPr>
            <a:r>
              <a:rPr b="0" lang="zh-CN" sz="4000" spc="-1" strike="noStrike">
                <a:solidFill>
                  <a:srgbClr val="000000"/>
                </a:solidFill>
                <a:latin typeface="Calibri Light"/>
                <a:ea typeface="Calibri Light"/>
              </a:rPr>
              <a:t>性能测试——</a:t>
            </a:r>
            <a:r>
              <a:rPr b="0" lang="en-US" sz="4000" spc="-1" strike="noStrike">
                <a:solidFill>
                  <a:srgbClr val="000000"/>
                </a:solidFill>
                <a:latin typeface="Calibri Light"/>
                <a:ea typeface="Calibri Light"/>
              </a:rPr>
              <a:t>HPL</a:t>
            </a:r>
            <a:endParaRPr b="0" lang="en-US" sz="4000" spc="-1" strike="noStrike">
              <a:solidFill>
                <a:srgbClr val="000000"/>
              </a:solidFill>
              <a:latin typeface="Calibri"/>
            </a:endParaRPr>
          </a:p>
        </p:txBody>
      </p:sp>
      <p:sp>
        <p:nvSpPr>
          <p:cNvPr id="123" name="TextShape 2"/>
          <p:cNvSpPr txBox="1"/>
          <p:nvPr/>
        </p:nvSpPr>
        <p:spPr>
          <a:xfrm>
            <a:off x="873360" y="608040"/>
            <a:ext cx="7169400" cy="5796000"/>
          </a:xfrm>
          <a:prstGeom prst="rect">
            <a:avLst/>
          </a:prstGeom>
          <a:noFill/>
          <a:ln w="0">
            <a:noFill/>
          </a:ln>
        </p:spPr>
        <p:txBody>
          <a:bodyPr>
            <a:normAutofit/>
          </a:bodyPr>
          <a:p>
            <a:pPr>
              <a:lnSpc>
                <a:spcPct val="90000"/>
              </a:lnSpc>
              <a:spcBef>
                <a:spcPts val="1001"/>
              </a:spcBef>
              <a:tabLst>
                <a:tab algn="l" pos="0"/>
              </a:tabLst>
            </a:pPr>
            <a:r>
              <a:rPr b="0" lang="en-US" sz="1800" spc="-1" strike="noStrike">
                <a:solidFill>
                  <a:srgbClr val="000000"/>
                </a:solidFill>
                <a:latin typeface="Calibri"/>
                <a:ea typeface="宋体"/>
              </a:rPr>
              <a:t>HPL</a:t>
            </a:r>
            <a:r>
              <a:rPr b="0" lang="zh-CN" sz="1800" spc="-1" strike="noStrike">
                <a:solidFill>
                  <a:srgbClr val="000000"/>
                </a:solidFill>
                <a:latin typeface="Calibri"/>
                <a:ea typeface="宋体"/>
              </a:rPr>
              <a:t>的编译安装及配置测试</a:t>
            </a:r>
            <a:endParaRPr b="0" lang="en-US" sz="1800" spc="-1" strike="noStrike">
              <a:solidFill>
                <a:srgbClr val="000000"/>
              </a:solidFill>
              <a:latin typeface="Calibri"/>
            </a:endParaRPr>
          </a:p>
          <a:p>
            <a:pPr>
              <a:lnSpc>
                <a:spcPct val="90000"/>
              </a:lnSpc>
              <a:spcBef>
                <a:spcPts val="1001"/>
              </a:spcBef>
              <a:tabLst>
                <a:tab algn="l" pos="0"/>
              </a:tabLst>
            </a:pPr>
            <a:r>
              <a:rPr b="0" lang="zh-CN" sz="1800" spc="-1" strike="noStrike">
                <a:solidFill>
                  <a:srgbClr val="000000"/>
                </a:solidFill>
                <a:latin typeface="Calibri"/>
                <a:ea typeface="宋体"/>
              </a:rPr>
              <a:t>下载并解压源码包：</a:t>
            </a:r>
            <a:endParaRPr b="0" lang="en-US" sz="1800" spc="-1" strike="noStrike">
              <a:solidFill>
                <a:srgbClr val="000000"/>
              </a:solidFill>
              <a:latin typeface="Calibri"/>
            </a:endParaRPr>
          </a:p>
          <a:p>
            <a:pPr>
              <a:lnSpc>
                <a:spcPct val="90000"/>
              </a:lnSpc>
              <a:spcBef>
                <a:spcPts val="1001"/>
              </a:spcBef>
              <a:tabLst>
                <a:tab algn="l" pos="0"/>
              </a:tabLst>
            </a:pPr>
            <a:r>
              <a:rPr b="0" lang="en-US" sz="1800" spc="-1" strike="noStrike">
                <a:solidFill>
                  <a:srgbClr val="000000"/>
                </a:solidFill>
                <a:latin typeface="Calibri"/>
                <a:ea typeface="宋体"/>
              </a:rPr>
              <a:t># wget </a:t>
            </a:r>
            <a:r>
              <a:rPr b="0" lang="en-US" sz="1800" spc="-1" strike="noStrike" u="sng">
                <a:solidFill>
                  <a:srgbClr val="0563c1"/>
                </a:solidFill>
                <a:uFillTx/>
                <a:latin typeface="Calibri"/>
                <a:ea typeface="Calibri"/>
                <a:hlinkClick r:id="rId1"/>
              </a:rPr>
              <a:t>http://www.netlib.org/benchmark/hpl/hpl-2.3.tar.gz</a:t>
            </a:r>
            <a:endParaRPr b="0" lang="en-US" sz="1800" spc="-1" strike="noStrike">
              <a:solidFill>
                <a:srgbClr val="000000"/>
              </a:solidFill>
              <a:latin typeface="Calibri"/>
            </a:endParaRPr>
          </a:p>
          <a:p>
            <a:pPr marL="228600" indent="-228240">
              <a:lnSpc>
                <a:spcPct val="90000"/>
              </a:lnSpc>
              <a:spcBef>
                <a:spcPts val="1001"/>
              </a:spcBef>
              <a:tabLst>
                <a:tab algn="l" pos="0"/>
              </a:tabLst>
            </a:pPr>
            <a:r>
              <a:rPr b="0" lang="en-US" sz="1800" spc="-1" strike="noStrike">
                <a:solidFill>
                  <a:srgbClr val="000000"/>
                </a:solidFill>
                <a:latin typeface="Calibri"/>
                <a:ea typeface="宋体"/>
              </a:rPr>
              <a:t># </a:t>
            </a:r>
            <a:r>
              <a:rPr b="0" lang="en-US" sz="1800" spc="-1" strike="noStrike">
                <a:solidFill>
                  <a:srgbClr val="000000"/>
                </a:solidFill>
                <a:latin typeface="Calibri"/>
                <a:ea typeface="Calibri"/>
              </a:rPr>
              <a:t>tar -xzf hpl-2.3.tar.gz</a:t>
            </a:r>
            <a:endParaRPr b="0" lang="en-US" sz="1800" spc="-1" strike="noStrike">
              <a:solidFill>
                <a:srgbClr val="000000"/>
              </a:solidFill>
              <a:latin typeface="Calibri"/>
            </a:endParaRPr>
          </a:p>
          <a:p>
            <a:pPr>
              <a:lnSpc>
                <a:spcPct val="90000"/>
              </a:lnSpc>
              <a:spcBef>
                <a:spcPts val="1001"/>
              </a:spcBef>
              <a:tabLst>
                <a:tab algn="l" pos="0"/>
              </a:tabLst>
            </a:pPr>
            <a:r>
              <a:rPr b="0" lang="zh-CN" sz="1800" spc="-1" strike="noStrike">
                <a:solidFill>
                  <a:srgbClr val="000000"/>
                </a:solidFill>
                <a:latin typeface="Calibri"/>
                <a:ea typeface="Calibri"/>
              </a:rPr>
              <a:t>将</a:t>
            </a:r>
            <a:r>
              <a:rPr b="0" lang="en-US" sz="1800" spc="-1" strike="noStrike">
                <a:solidFill>
                  <a:srgbClr val="000000"/>
                </a:solidFill>
                <a:latin typeface="Calibri"/>
                <a:ea typeface="Calibri"/>
              </a:rPr>
              <a:t>/root/hpl-2.3/setup/Make.Linux_PII_CBLAS </a:t>
            </a:r>
            <a:r>
              <a:rPr b="0" lang="zh-CN" sz="1800" spc="-1" strike="noStrike">
                <a:solidFill>
                  <a:srgbClr val="000000"/>
                </a:solidFill>
                <a:latin typeface="Calibri"/>
                <a:ea typeface="Calibri"/>
              </a:rPr>
              <a:t>复制到上一级目录</a:t>
            </a:r>
            <a:endParaRPr b="0" lang="en-US" sz="1800" spc="-1" strike="noStrike">
              <a:solidFill>
                <a:srgbClr val="000000"/>
              </a:solidFill>
              <a:latin typeface="Calibri"/>
            </a:endParaRPr>
          </a:p>
          <a:p>
            <a:pPr>
              <a:lnSpc>
                <a:spcPct val="90000"/>
              </a:lnSpc>
              <a:spcBef>
                <a:spcPts val="1001"/>
              </a:spcBef>
              <a:tabLst>
                <a:tab algn="l" pos="0"/>
              </a:tabLst>
            </a:pPr>
            <a:r>
              <a:rPr b="0" lang="zh-CN" sz="1800" spc="-1" strike="noStrike">
                <a:solidFill>
                  <a:srgbClr val="000000"/>
                </a:solidFill>
                <a:latin typeface="Calibri"/>
                <a:ea typeface="宋体"/>
              </a:rPr>
              <a:t>修改对应配置后编译，修改项如右：</a:t>
            </a:r>
            <a:endParaRPr b="0" lang="en-US" sz="1800" spc="-1" strike="noStrike">
              <a:solidFill>
                <a:srgbClr val="000000"/>
              </a:solidFill>
              <a:latin typeface="Calibri"/>
            </a:endParaRPr>
          </a:p>
          <a:p>
            <a:pPr>
              <a:lnSpc>
                <a:spcPct val="90000"/>
              </a:lnSpc>
              <a:spcBef>
                <a:spcPts val="1001"/>
              </a:spcBef>
              <a:tabLst>
                <a:tab algn="l" pos="0"/>
              </a:tabLst>
            </a:pPr>
            <a:r>
              <a:rPr b="0" lang="en-US" sz="1800" spc="-1" strike="noStrike">
                <a:solidFill>
                  <a:srgbClr val="000000"/>
                </a:solidFill>
                <a:latin typeface="Calibri"/>
                <a:ea typeface="宋体"/>
              </a:rPr>
              <a:t># make arch=Linux_PII_CBLAS</a:t>
            </a:r>
            <a:endParaRPr b="0" lang="en-US" sz="1800" spc="-1" strike="noStrike">
              <a:solidFill>
                <a:srgbClr val="000000"/>
              </a:solidFill>
              <a:latin typeface="Calibri"/>
            </a:endParaRPr>
          </a:p>
          <a:p>
            <a:pPr marL="228600" indent="-228240">
              <a:lnSpc>
                <a:spcPct val="90000"/>
              </a:lnSpc>
              <a:spcBef>
                <a:spcPts val="1001"/>
              </a:spcBef>
              <a:tabLst>
                <a:tab algn="l" pos="0"/>
              </a:tabLst>
            </a:pPr>
            <a:r>
              <a:rPr b="0" lang="zh-CN" sz="1800" spc="-1" strike="noStrike">
                <a:solidFill>
                  <a:srgbClr val="000000"/>
                </a:solidFill>
                <a:latin typeface="Calibri"/>
                <a:ea typeface="宋体"/>
              </a:rPr>
              <a:t>编译完成后切换到对应目录，可以看到运行软件及配置文档：</a:t>
            </a:r>
            <a:endParaRPr b="0" lang="en-US" sz="1800" spc="-1" strike="noStrike">
              <a:solidFill>
                <a:srgbClr val="000000"/>
              </a:solidFill>
              <a:latin typeface="Calibri"/>
            </a:endParaRPr>
          </a:p>
          <a:p>
            <a:pPr marL="228600" indent="-228240">
              <a:lnSpc>
                <a:spcPct val="90000"/>
              </a:lnSpc>
              <a:spcBef>
                <a:spcPts val="1001"/>
              </a:spcBef>
              <a:tabLst>
                <a:tab algn="l" pos="0"/>
              </a:tabLst>
            </a:pPr>
            <a:r>
              <a:rPr b="0" lang="en-US" sz="1800" spc="-1" strike="noStrike">
                <a:solidFill>
                  <a:srgbClr val="000000"/>
                </a:solidFill>
                <a:latin typeface="Calibri"/>
                <a:ea typeface="宋体"/>
              </a:rPr>
              <a:t># cd bin/Linux_PII_CBLAS</a:t>
            </a:r>
            <a:endParaRPr b="0" lang="en-US" sz="1800" spc="-1" strike="noStrike">
              <a:solidFill>
                <a:srgbClr val="000000"/>
              </a:solidFill>
              <a:latin typeface="Calibri"/>
            </a:endParaRPr>
          </a:p>
          <a:p>
            <a:pPr marL="228600" indent="-228240">
              <a:lnSpc>
                <a:spcPct val="90000"/>
              </a:lnSpc>
              <a:spcBef>
                <a:spcPts val="1001"/>
              </a:spcBef>
              <a:tabLst>
                <a:tab algn="l" pos="0"/>
              </a:tabLst>
            </a:pPr>
            <a:r>
              <a:rPr b="0" lang="zh-CN" sz="1800" spc="-1" strike="noStrike">
                <a:solidFill>
                  <a:srgbClr val="000000"/>
                </a:solidFill>
                <a:latin typeface="Calibri"/>
                <a:ea typeface="宋体"/>
              </a:rPr>
              <a:t>修改配置文档，配置运算矩阵的规模，分块大小，进程数量，进程</a:t>
            </a:r>
            <a:endParaRPr b="0" lang="en-US" sz="1800" spc="-1" strike="noStrike">
              <a:solidFill>
                <a:srgbClr val="000000"/>
              </a:solidFill>
              <a:latin typeface="Calibri"/>
            </a:endParaRPr>
          </a:p>
          <a:p>
            <a:pPr marL="228600" indent="-228240">
              <a:lnSpc>
                <a:spcPct val="90000"/>
              </a:lnSpc>
              <a:spcBef>
                <a:spcPts val="1001"/>
              </a:spcBef>
              <a:tabLst>
                <a:tab algn="l" pos="0"/>
              </a:tabLst>
            </a:pPr>
            <a:r>
              <a:rPr b="0" lang="zh-CN" sz="1800" spc="-1" strike="noStrike">
                <a:solidFill>
                  <a:srgbClr val="000000"/>
                </a:solidFill>
                <a:latin typeface="Calibri"/>
                <a:ea typeface="宋体"/>
              </a:rPr>
              <a:t>分布等配置后进行测试</a:t>
            </a:r>
            <a:endParaRPr b="0" lang="en-US" sz="1800" spc="-1" strike="noStrike">
              <a:solidFill>
                <a:srgbClr val="000000"/>
              </a:solidFill>
              <a:latin typeface="Calibri"/>
            </a:endParaRPr>
          </a:p>
        </p:txBody>
      </p:sp>
      <p:pic>
        <p:nvPicPr>
          <p:cNvPr id="124" name="图片 5" descr="文本&#10;&#10;已自动生成说明"/>
          <p:cNvPicPr/>
          <p:nvPr/>
        </p:nvPicPr>
        <p:blipFill>
          <a:blip r:embed="rId2"/>
          <a:stretch/>
        </p:blipFill>
        <p:spPr>
          <a:xfrm>
            <a:off x="7720200" y="2585160"/>
            <a:ext cx="4295160" cy="328176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TextShape 1"/>
          <p:cNvSpPr txBox="1"/>
          <p:nvPr/>
        </p:nvSpPr>
        <p:spPr>
          <a:xfrm>
            <a:off x="-2520" y="-2880"/>
            <a:ext cx="10515240" cy="641880"/>
          </a:xfrm>
          <a:prstGeom prst="rect">
            <a:avLst/>
          </a:prstGeom>
          <a:noFill/>
          <a:ln w="0">
            <a:noFill/>
          </a:ln>
        </p:spPr>
        <p:txBody>
          <a:bodyPr anchor="ctr">
            <a:normAutofit fontScale="64000"/>
          </a:bodyPr>
          <a:p>
            <a:pPr>
              <a:lnSpc>
                <a:spcPct val="90000"/>
              </a:lnSpc>
            </a:pPr>
            <a:r>
              <a:rPr b="0" lang="zh-CN" sz="4400" spc="-1" strike="noStrike">
                <a:solidFill>
                  <a:srgbClr val="000000"/>
                </a:solidFill>
                <a:latin typeface="Calibri Light"/>
                <a:ea typeface="Calibri Light"/>
              </a:rPr>
              <a:t>性能测试——</a:t>
            </a:r>
            <a:r>
              <a:rPr b="0" lang="en-US" sz="4400" spc="-1" strike="noStrike">
                <a:solidFill>
                  <a:srgbClr val="000000"/>
                </a:solidFill>
                <a:latin typeface="Calibri Light"/>
                <a:ea typeface="Calibri Light"/>
              </a:rPr>
              <a:t>HPL</a:t>
            </a:r>
            <a:endParaRPr b="0" lang="en-US" sz="4400" spc="-1" strike="noStrike">
              <a:solidFill>
                <a:srgbClr val="000000"/>
              </a:solidFill>
              <a:latin typeface="Calibri"/>
            </a:endParaRPr>
          </a:p>
        </p:txBody>
      </p:sp>
      <p:sp>
        <p:nvSpPr>
          <p:cNvPr id="126" name="TextShape 2"/>
          <p:cNvSpPr txBox="1"/>
          <p:nvPr/>
        </p:nvSpPr>
        <p:spPr>
          <a:xfrm>
            <a:off x="715680" y="704520"/>
            <a:ext cx="10515240" cy="5857560"/>
          </a:xfrm>
          <a:prstGeom prst="rect">
            <a:avLst/>
          </a:prstGeom>
          <a:noFill/>
          <a:ln w="0">
            <a:noFill/>
          </a:ln>
        </p:spPr>
        <p:txBody>
          <a:bodyPr>
            <a:noAutofit/>
          </a:bodyPr>
          <a:p>
            <a:pPr marL="228600" indent="-228240">
              <a:lnSpc>
                <a:spcPct val="90000"/>
              </a:lnSpc>
              <a:spcBef>
                <a:spcPts val="1001"/>
              </a:spcBef>
              <a:tabLst>
                <a:tab algn="l" pos="0"/>
              </a:tabLst>
            </a:pPr>
            <a:r>
              <a:rPr b="0" lang="en-US" sz="1200" spc="-1" strike="noStrike">
                <a:solidFill>
                  <a:srgbClr val="000000"/>
                </a:solidFill>
                <a:latin typeface="Calibri"/>
                <a:ea typeface="Calibri"/>
              </a:rPr>
              <a:t>HPL.dat</a:t>
            </a:r>
            <a:r>
              <a:rPr b="0" lang="zh-CN" sz="1200" spc="-1" strike="noStrike">
                <a:solidFill>
                  <a:srgbClr val="000000"/>
                </a:solidFill>
                <a:latin typeface="Calibri"/>
                <a:ea typeface="Calibri"/>
              </a:rPr>
              <a:t>字段说明</a:t>
            </a:r>
            <a:endParaRPr b="0" lang="en-US" sz="1200" spc="-1" strike="noStrike">
              <a:solidFill>
                <a:srgbClr val="000000"/>
              </a:solidFill>
              <a:latin typeface="Calibri"/>
            </a:endParaRPr>
          </a:p>
          <a:p>
            <a:pPr marL="228600" indent="-228240">
              <a:lnSpc>
                <a:spcPct val="90000"/>
              </a:lnSpc>
              <a:spcBef>
                <a:spcPts val="1001"/>
              </a:spcBef>
              <a:tabLst>
                <a:tab algn="l" pos="0"/>
              </a:tabLst>
            </a:pPr>
            <a:r>
              <a:rPr b="0" lang="en-US" sz="1200" spc="-1" strike="noStrike">
                <a:solidFill>
                  <a:srgbClr val="000000"/>
                </a:solidFill>
                <a:latin typeface="Calibri"/>
                <a:ea typeface="Calibri"/>
              </a:rPr>
              <a:t>HPLinpack benchmark input file                             //</a:t>
            </a:r>
            <a:r>
              <a:rPr b="0" lang="zh-CN" sz="1200" spc="-1" strike="noStrike">
                <a:solidFill>
                  <a:srgbClr val="000000"/>
                </a:solidFill>
                <a:latin typeface="Calibri"/>
                <a:ea typeface="Calibri"/>
              </a:rPr>
              <a:t>说明性语句</a:t>
            </a:r>
            <a:endParaRPr b="0" lang="en-US" sz="1200" spc="-1" strike="noStrike">
              <a:solidFill>
                <a:srgbClr val="000000"/>
              </a:solidFill>
              <a:latin typeface="Calibri"/>
            </a:endParaRPr>
          </a:p>
          <a:p>
            <a:pPr marL="228600" indent="-228240">
              <a:lnSpc>
                <a:spcPct val="90000"/>
              </a:lnSpc>
              <a:spcBef>
                <a:spcPts val="1001"/>
              </a:spcBef>
              <a:tabLst>
                <a:tab algn="l" pos="0"/>
              </a:tabLst>
            </a:pPr>
            <a:r>
              <a:rPr b="0" lang="en-US" sz="1200" spc="-1" strike="noStrike">
                <a:solidFill>
                  <a:srgbClr val="000000"/>
                </a:solidFill>
                <a:latin typeface="Calibri"/>
                <a:ea typeface="Calibri"/>
              </a:rPr>
              <a:t>Innovative Computing Laboratory, University of Tennessee   //</a:t>
            </a:r>
            <a:r>
              <a:rPr b="0" lang="zh-CN" sz="1200" spc="-1" strike="noStrike">
                <a:solidFill>
                  <a:srgbClr val="000000"/>
                </a:solidFill>
                <a:latin typeface="Calibri"/>
                <a:ea typeface="Calibri"/>
              </a:rPr>
              <a:t>说明性语句</a:t>
            </a:r>
            <a:endParaRPr b="0" lang="en-US" sz="1200" spc="-1" strike="noStrike">
              <a:solidFill>
                <a:srgbClr val="000000"/>
              </a:solidFill>
              <a:latin typeface="Calibri"/>
            </a:endParaRPr>
          </a:p>
          <a:p>
            <a:pPr marL="228600" indent="-228240">
              <a:lnSpc>
                <a:spcPct val="90000"/>
              </a:lnSpc>
              <a:spcBef>
                <a:spcPts val="1001"/>
              </a:spcBef>
              <a:tabLst>
                <a:tab algn="l" pos="0"/>
              </a:tabLst>
            </a:pPr>
            <a:r>
              <a:rPr b="0" lang="en-US" sz="1200" spc="-1" strike="noStrike">
                <a:solidFill>
                  <a:srgbClr val="000000"/>
                </a:solidFill>
                <a:latin typeface="Calibri"/>
                <a:ea typeface="Calibri"/>
              </a:rPr>
              <a:t>HPL.out      output file name (if any)                     //</a:t>
            </a:r>
            <a:r>
              <a:rPr b="0" lang="zh-CN" sz="1200" spc="-1" strike="noStrike">
                <a:solidFill>
                  <a:srgbClr val="000000"/>
                </a:solidFill>
                <a:latin typeface="Calibri"/>
                <a:ea typeface="Calibri"/>
              </a:rPr>
              <a:t>输出文件名</a:t>
            </a:r>
            <a:endParaRPr b="0" lang="en-US" sz="1200" spc="-1" strike="noStrike">
              <a:solidFill>
                <a:srgbClr val="000000"/>
              </a:solidFill>
              <a:latin typeface="Calibri"/>
            </a:endParaRPr>
          </a:p>
          <a:p>
            <a:pPr marL="228600" indent="-228240">
              <a:lnSpc>
                <a:spcPct val="90000"/>
              </a:lnSpc>
              <a:spcBef>
                <a:spcPts val="1001"/>
              </a:spcBef>
              <a:tabLst>
                <a:tab algn="l" pos="0"/>
              </a:tabLst>
            </a:pPr>
            <a:r>
              <a:rPr b="0" lang="en-US" sz="1200" spc="-1" strike="noStrike">
                <a:solidFill>
                  <a:srgbClr val="000000"/>
                </a:solidFill>
                <a:latin typeface="Calibri"/>
                <a:ea typeface="Calibri"/>
              </a:rPr>
              <a:t>6            device out (6=stdout,7=stderr,file)           //</a:t>
            </a:r>
            <a:r>
              <a:rPr b="0" lang="zh-CN" sz="1200" spc="-1" strike="noStrike">
                <a:solidFill>
                  <a:srgbClr val="000000"/>
                </a:solidFill>
                <a:latin typeface="Calibri"/>
                <a:ea typeface="Calibri"/>
              </a:rPr>
              <a:t>选择输出方式</a:t>
            </a:r>
            <a:endParaRPr b="0" lang="en-US" sz="1200" spc="-1" strike="noStrike">
              <a:solidFill>
                <a:srgbClr val="000000"/>
              </a:solidFill>
              <a:latin typeface="Calibri"/>
            </a:endParaRPr>
          </a:p>
          <a:p>
            <a:pPr marL="228600" indent="-228240">
              <a:lnSpc>
                <a:spcPct val="90000"/>
              </a:lnSpc>
              <a:spcBef>
                <a:spcPts val="1001"/>
              </a:spcBef>
              <a:tabLst>
                <a:tab algn="l" pos="0"/>
              </a:tabLst>
            </a:pPr>
            <a:r>
              <a:rPr b="0" lang="en-US" sz="1200" spc="-1" strike="noStrike">
                <a:solidFill>
                  <a:srgbClr val="000000"/>
                </a:solidFill>
                <a:latin typeface="Calibri"/>
                <a:ea typeface="Calibri"/>
              </a:rPr>
              <a:t>1            # of problems sizes (N)                       //</a:t>
            </a:r>
            <a:r>
              <a:rPr b="0" lang="zh-CN" sz="1200" spc="-1" strike="noStrike">
                <a:solidFill>
                  <a:srgbClr val="000000"/>
                </a:solidFill>
                <a:latin typeface="Calibri"/>
                <a:ea typeface="Calibri"/>
              </a:rPr>
              <a:t>要测试的矩阵个数</a:t>
            </a:r>
            <a:endParaRPr b="0" lang="en-US" sz="1200" spc="-1" strike="noStrike">
              <a:solidFill>
                <a:srgbClr val="000000"/>
              </a:solidFill>
              <a:latin typeface="Calibri"/>
            </a:endParaRPr>
          </a:p>
          <a:p>
            <a:pPr marL="228600" indent="-228240">
              <a:lnSpc>
                <a:spcPct val="90000"/>
              </a:lnSpc>
              <a:spcBef>
                <a:spcPts val="1001"/>
              </a:spcBef>
              <a:tabLst>
                <a:tab algn="l" pos="0"/>
              </a:tabLst>
            </a:pPr>
            <a:r>
              <a:rPr b="0" lang="en-US" sz="1200" spc="-1" strike="noStrike">
                <a:solidFill>
                  <a:srgbClr val="000000"/>
                </a:solidFill>
                <a:latin typeface="Calibri"/>
                <a:ea typeface="Calibri"/>
              </a:rPr>
              <a:t>512        Ns                //</a:t>
            </a:r>
            <a:r>
              <a:rPr b="0" lang="zh-CN" sz="1200" spc="-1" strike="noStrike">
                <a:solidFill>
                  <a:srgbClr val="000000"/>
                </a:solidFill>
                <a:latin typeface="Calibri"/>
                <a:ea typeface="Calibri"/>
              </a:rPr>
              <a:t>不小于上一行的大小，使得内存使用量最佳则，</a:t>
            </a:r>
            <a:r>
              <a:rPr b="0" lang="en-US" sz="1200" spc="-1" strike="noStrike">
                <a:solidFill>
                  <a:srgbClr val="000000"/>
                </a:solidFill>
                <a:latin typeface="Calibri"/>
                <a:ea typeface="Calibri"/>
              </a:rPr>
              <a:t>N^2*64=</a:t>
            </a:r>
            <a:r>
              <a:rPr b="0" lang="zh-CN" sz="1200" spc="-1" strike="noStrike">
                <a:solidFill>
                  <a:srgbClr val="000000"/>
                </a:solidFill>
                <a:latin typeface="Calibri"/>
                <a:ea typeface="Calibri"/>
              </a:rPr>
              <a:t>节点内存</a:t>
            </a:r>
            <a:r>
              <a:rPr b="0" lang="en-US" sz="1200" spc="-1" strike="noStrike">
                <a:solidFill>
                  <a:srgbClr val="000000"/>
                </a:solidFill>
                <a:latin typeface="Calibri"/>
                <a:ea typeface="Calibri"/>
              </a:rPr>
              <a:t>*</a:t>
            </a:r>
            <a:r>
              <a:rPr b="0" lang="zh-CN" sz="1200" spc="-1" strike="noStrike">
                <a:solidFill>
                  <a:srgbClr val="000000"/>
                </a:solidFill>
                <a:latin typeface="Calibri"/>
                <a:ea typeface="Calibri"/>
              </a:rPr>
              <a:t>节点数</a:t>
            </a:r>
            <a:r>
              <a:rPr b="0" lang="en-US" sz="1200" spc="-1" strike="noStrike">
                <a:solidFill>
                  <a:srgbClr val="000000"/>
                </a:solidFill>
                <a:latin typeface="Calibri"/>
                <a:ea typeface="Calibri"/>
              </a:rPr>
              <a:t>*8</a:t>
            </a:r>
            <a:r>
              <a:rPr b="0" lang="zh-CN" sz="1200" spc="-1" strike="noStrike">
                <a:solidFill>
                  <a:srgbClr val="000000"/>
                </a:solidFill>
                <a:latin typeface="Calibri"/>
                <a:ea typeface="Calibri"/>
              </a:rPr>
              <a:t>，</a:t>
            </a:r>
            <a:r>
              <a:rPr b="0" lang="en-US" sz="1200" spc="-1" strike="noStrike">
                <a:solidFill>
                  <a:srgbClr val="000000"/>
                </a:solidFill>
                <a:latin typeface="Calibri"/>
                <a:ea typeface="Calibri"/>
              </a:rPr>
              <a:t>N=0.8~0.9</a:t>
            </a:r>
            <a:endParaRPr b="0" lang="en-US" sz="1200" spc="-1" strike="noStrike">
              <a:solidFill>
                <a:srgbClr val="000000"/>
              </a:solidFill>
              <a:latin typeface="Calibri"/>
            </a:endParaRPr>
          </a:p>
          <a:p>
            <a:pPr marL="228600" indent="-228240">
              <a:lnSpc>
                <a:spcPct val="90000"/>
              </a:lnSpc>
              <a:spcBef>
                <a:spcPts val="1001"/>
              </a:spcBef>
              <a:tabLst>
                <a:tab algn="l" pos="0"/>
              </a:tabLst>
            </a:pPr>
            <a:r>
              <a:rPr b="0" lang="en-US" sz="1200" spc="-1" strike="noStrike">
                <a:solidFill>
                  <a:srgbClr val="000000"/>
                </a:solidFill>
                <a:latin typeface="Calibri"/>
                <a:ea typeface="Calibri"/>
              </a:rPr>
              <a:t>4           # of NBs                                      //</a:t>
            </a:r>
            <a:r>
              <a:rPr b="0" lang="zh-CN" sz="1200" spc="-1" strike="noStrike">
                <a:solidFill>
                  <a:srgbClr val="000000"/>
                </a:solidFill>
                <a:latin typeface="Calibri"/>
                <a:ea typeface="Calibri"/>
              </a:rPr>
              <a:t>分块方法的种数</a:t>
            </a:r>
            <a:endParaRPr b="0" lang="en-US" sz="1200" spc="-1" strike="noStrike">
              <a:solidFill>
                <a:srgbClr val="000000"/>
              </a:solidFill>
              <a:latin typeface="Calibri"/>
            </a:endParaRPr>
          </a:p>
          <a:p>
            <a:pPr marL="228600" indent="-228240">
              <a:lnSpc>
                <a:spcPct val="90000"/>
              </a:lnSpc>
              <a:spcBef>
                <a:spcPts val="1001"/>
              </a:spcBef>
              <a:tabLst>
                <a:tab algn="l" pos="0"/>
              </a:tabLst>
            </a:pPr>
            <a:r>
              <a:rPr b="0" lang="en-US" sz="1200" spc="-1" strike="noStrike">
                <a:solidFill>
                  <a:srgbClr val="000000"/>
                </a:solidFill>
                <a:latin typeface="Calibri"/>
                <a:ea typeface="Calibri"/>
              </a:rPr>
              <a:t>168  192 232 256      NBs                                       //</a:t>
            </a:r>
            <a:r>
              <a:rPr b="0" lang="zh-CN" sz="1200" spc="-1" strike="noStrike">
                <a:solidFill>
                  <a:srgbClr val="000000"/>
                </a:solidFill>
                <a:latin typeface="Calibri"/>
                <a:ea typeface="Calibri"/>
              </a:rPr>
              <a:t>分块的大小用</a:t>
            </a:r>
            <a:r>
              <a:rPr b="0" lang="en-US" sz="1200" spc="-1" strike="noStrike">
                <a:solidFill>
                  <a:srgbClr val="000000"/>
                </a:solidFill>
                <a:latin typeface="Calibri"/>
                <a:ea typeface="Calibri"/>
              </a:rPr>
              <a:t>196</a:t>
            </a:r>
            <a:r>
              <a:rPr b="0" lang="zh-CN" sz="1200" spc="-1" strike="noStrike">
                <a:solidFill>
                  <a:srgbClr val="000000"/>
                </a:solidFill>
                <a:latin typeface="Calibri"/>
                <a:ea typeface="Calibri"/>
              </a:rPr>
              <a:t>，</a:t>
            </a:r>
            <a:r>
              <a:rPr b="0" lang="en-US" sz="1200" spc="-1" strike="noStrike">
                <a:solidFill>
                  <a:srgbClr val="000000"/>
                </a:solidFill>
                <a:latin typeface="Calibri"/>
                <a:ea typeface="Calibri"/>
              </a:rPr>
              <a:t>232</a:t>
            </a:r>
            <a:r>
              <a:rPr b="0" lang="zh-CN" sz="1200" spc="-1" strike="noStrike">
                <a:solidFill>
                  <a:srgbClr val="000000"/>
                </a:solidFill>
                <a:latin typeface="Calibri"/>
                <a:ea typeface="Calibri"/>
              </a:rPr>
              <a:t>，</a:t>
            </a:r>
            <a:r>
              <a:rPr b="0" lang="en-US" sz="1200" spc="-1" strike="noStrike">
                <a:solidFill>
                  <a:srgbClr val="000000"/>
                </a:solidFill>
                <a:latin typeface="Calibri"/>
                <a:ea typeface="Calibri"/>
              </a:rPr>
              <a:t>256</a:t>
            </a:r>
            <a:r>
              <a:rPr b="0" lang="zh-CN" sz="1200" spc="-1" strike="noStrike">
                <a:solidFill>
                  <a:srgbClr val="000000"/>
                </a:solidFill>
                <a:latin typeface="Calibri"/>
                <a:ea typeface="Calibri"/>
              </a:rPr>
              <a:t>效果比较好</a:t>
            </a:r>
            <a:endParaRPr b="0" lang="en-US" sz="1200" spc="-1" strike="noStrike">
              <a:solidFill>
                <a:srgbClr val="000000"/>
              </a:solidFill>
              <a:latin typeface="Calibri"/>
            </a:endParaRPr>
          </a:p>
          <a:p>
            <a:pPr marL="228600" indent="-228240">
              <a:lnSpc>
                <a:spcPct val="90000"/>
              </a:lnSpc>
              <a:spcBef>
                <a:spcPts val="1001"/>
              </a:spcBef>
              <a:tabLst>
                <a:tab algn="l" pos="0"/>
              </a:tabLst>
            </a:pPr>
            <a:r>
              <a:rPr b="0" lang="en-US" sz="1200" spc="-1" strike="noStrike">
                <a:solidFill>
                  <a:srgbClr val="000000"/>
                </a:solidFill>
                <a:latin typeface="Calibri"/>
                <a:ea typeface="Calibri"/>
              </a:rPr>
              <a:t>0            PMAP process mapping (0=Row-,1=Column-major) //</a:t>
            </a:r>
            <a:r>
              <a:rPr b="0" lang="zh-CN" sz="1200" spc="-1" strike="noStrike">
                <a:solidFill>
                  <a:srgbClr val="000000"/>
                </a:solidFill>
                <a:latin typeface="Calibri"/>
                <a:ea typeface="Calibri"/>
              </a:rPr>
              <a:t>处理器阵列 按列排列 </a:t>
            </a:r>
            <a:r>
              <a:rPr b="0" lang="en-US" sz="1200" spc="-1" strike="noStrike">
                <a:solidFill>
                  <a:srgbClr val="000000"/>
                </a:solidFill>
                <a:latin typeface="Calibri"/>
                <a:ea typeface="Calibri"/>
              </a:rPr>
              <a:t>or </a:t>
            </a:r>
            <a:r>
              <a:rPr b="0" lang="zh-CN" sz="1200" spc="-1" strike="noStrike">
                <a:solidFill>
                  <a:srgbClr val="000000"/>
                </a:solidFill>
                <a:latin typeface="Calibri"/>
                <a:ea typeface="Calibri"/>
              </a:rPr>
              <a:t>按行排列</a:t>
            </a:r>
            <a:endParaRPr b="0" lang="en-US" sz="1200" spc="-1" strike="noStrike">
              <a:solidFill>
                <a:srgbClr val="000000"/>
              </a:solidFill>
              <a:latin typeface="Calibri"/>
            </a:endParaRPr>
          </a:p>
          <a:p>
            <a:pPr marL="228600" indent="-228240">
              <a:lnSpc>
                <a:spcPct val="90000"/>
              </a:lnSpc>
              <a:spcBef>
                <a:spcPts val="1001"/>
              </a:spcBef>
              <a:tabLst>
                <a:tab algn="l" pos="0"/>
              </a:tabLst>
            </a:pPr>
            <a:r>
              <a:rPr b="0" lang="en-US" sz="1200" spc="-1" strike="noStrike">
                <a:solidFill>
                  <a:srgbClr val="000000"/>
                </a:solidFill>
                <a:latin typeface="Calibri"/>
                <a:ea typeface="Calibri"/>
              </a:rPr>
              <a:t>3            # of process grids (P x Q)         //</a:t>
            </a:r>
            <a:r>
              <a:rPr b="0" lang="zh-CN" sz="1200" spc="-1" strike="noStrike">
                <a:solidFill>
                  <a:srgbClr val="000000"/>
                </a:solidFill>
                <a:latin typeface="Calibri"/>
                <a:ea typeface="Calibri"/>
              </a:rPr>
              <a:t>二维处理器网格（</a:t>
            </a:r>
            <a:r>
              <a:rPr b="0" lang="en-US" sz="1200" spc="-1" strike="noStrike">
                <a:solidFill>
                  <a:srgbClr val="000000"/>
                </a:solidFill>
                <a:latin typeface="Calibri"/>
                <a:ea typeface="Calibri"/>
              </a:rPr>
              <a:t>P×Q</a:t>
            </a:r>
            <a:r>
              <a:rPr b="0" lang="zh-CN" sz="1200" spc="-1" strike="noStrike">
                <a:solidFill>
                  <a:srgbClr val="000000"/>
                </a:solidFill>
                <a:latin typeface="Calibri"/>
                <a:ea typeface="Calibri"/>
              </a:rPr>
              <a:t>）</a:t>
            </a:r>
            <a:r>
              <a:rPr b="0" lang="en-US" sz="1200" spc="-1" strike="noStrike">
                <a:solidFill>
                  <a:srgbClr val="000000"/>
                </a:solidFill>
                <a:latin typeface="Calibri"/>
                <a:ea typeface="Calibri"/>
              </a:rPr>
              <a:t>P×Q</a:t>
            </a:r>
            <a:r>
              <a:rPr b="0" lang="zh-CN" sz="1200" spc="-1" strike="noStrike">
                <a:solidFill>
                  <a:srgbClr val="000000"/>
                </a:solidFill>
                <a:latin typeface="Calibri"/>
                <a:ea typeface="Calibri"/>
              </a:rPr>
              <a:t>＝系统</a:t>
            </a:r>
            <a:r>
              <a:rPr b="0" lang="en-US" sz="1200" spc="-1" strike="noStrike">
                <a:solidFill>
                  <a:srgbClr val="000000"/>
                </a:solidFill>
                <a:latin typeface="Calibri"/>
                <a:ea typeface="Calibri"/>
              </a:rPr>
              <a:t>CPU</a:t>
            </a:r>
            <a:r>
              <a:rPr b="0" lang="zh-CN" sz="1200" spc="-1" strike="noStrike">
                <a:solidFill>
                  <a:srgbClr val="000000"/>
                </a:solidFill>
                <a:latin typeface="Calibri"/>
                <a:ea typeface="Calibri"/>
              </a:rPr>
              <a:t>数＝进程数</a:t>
            </a:r>
            <a:endParaRPr b="0" lang="en-US" sz="1200" spc="-1" strike="noStrike">
              <a:solidFill>
                <a:srgbClr val="000000"/>
              </a:solidFill>
              <a:latin typeface="Calibri"/>
            </a:endParaRPr>
          </a:p>
          <a:p>
            <a:pPr marL="228600" indent="-228240">
              <a:lnSpc>
                <a:spcPct val="90000"/>
              </a:lnSpc>
              <a:spcBef>
                <a:spcPts val="1001"/>
              </a:spcBef>
              <a:tabLst>
                <a:tab algn="l" pos="0"/>
              </a:tabLst>
            </a:pPr>
            <a:r>
              <a:rPr b="0" lang="en-US" sz="1200" spc="-1" strike="noStrike">
                <a:solidFill>
                  <a:srgbClr val="000000"/>
                </a:solidFill>
                <a:latin typeface="Calibri"/>
                <a:ea typeface="Calibri"/>
              </a:rPr>
              <a:t>2 1 4        Ps                           //P≤Q</a:t>
            </a:r>
            <a:r>
              <a:rPr b="0" lang="zh-CN" sz="1200" spc="-1" strike="noStrike">
                <a:solidFill>
                  <a:srgbClr val="000000"/>
                </a:solidFill>
                <a:latin typeface="Calibri"/>
                <a:ea typeface="Calibri"/>
              </a:rPr>
              <a:t>情况下性能较好</a:t>
            </a:r>
            <a:endParaRPr b="0" lang="en-US" sz="1200" spc="-1" strike="noStrike">
              <a:solidFill>
                <a:srgbClr val="000000"/>
              </a:solidFill>
              <a:latin typeface="Calibri"/>
            </a:endParaRPr>
          </a:p>
          <a:p>
            <a:pPr marL="228600" indent="-228240">
              <a:lnSpc>
                <a:spcPct val="90000"/>
              </a:lnSpc>
              <a:spcBef>
                <a:spcPts val="1001"/>
              </a:spcBef>
              <a:tabLst>
                <a:tab algn="l" pos="0"/>
              </a:tabLst>
            </a:pPr>
            <a:r>
              <a:rPr b="0" lang="en-US" sz="1200" spc="-1" strike="noStrike">
                <a:solidFill>
                  <a:srgbClr val="000000"/>
                </a:solidFill>
                <a:latin typeface="Calibri"/>
                <a:ea typeface="Calibri"/>
              </a:rPr>
              <a:t>2 4 1        Qs</a:t>
            </a:r>
            <a:endParaRPr b="0" lang="en-US" sz="1200" spc="-1" strike="noStrike">
              <a:solidFill>
                <a:srgbClr val="000000"/>
              </a:solidFill>
              <a:latin typeface="Calibri"/>
            </a:endParaRPr>
          </a:p>
          <a:p>
            <a:pPr marL="228600" indent="-228240">
              <a:lnSpc>
                <a:spcPct val="90000"/>
              </a:lnSpc>
              <a:spcBef>
                <a:spcPts val="1001"/>
              </a:spcBef>
              <a:tabLst>
                <a:tab algn="l" pos="0"/>
              </a:tabLst>
            </a:pPr>
            <a:r>
              <a:rPr b="0" lang="en-US" sz="1200" spc="-1" strike="noStrike">
                <a:solidFill>
                  <a:srgbClr val="000000"/>
                </a:solidFill>
                <a:latin typeface="Calibri"/>
                <a:ea typeface="Calibri"/>
              </a:rPr>
              <a:t>16.0         threshold                                         //</a:t>
            </a:r>
            <a:r>
              <a:rPr b="0" lang="zh-CN" sz="1200" spc="-1" strike="noStrike">
                <a:solidFill>
                  <a:srgbClr val="000000"/>
                </a:solidFill>
                <a:latin typeface="Calibri"/>
                <a:ea typeface="Calibri"/>
              </a:rPr>
              <a:t>阈值</a:t>
            </a:r>
            <a:endParaRPr b="0" lang="en-US" sz="1200" spc="-1" strike="noStrike">
              <a:solidFill>
                <a:srgbClr val="000000"/>
              </a:solidFill>
              <a:latin typeface="Calibri"/>
            </a:endParaRPr>
          </a:p>
          <a:p>
            <a:pPr marL="228600" indent="-228240">
              <a:lnSpc>
                <a:spcPct val="90000"/>
              </a:lnSpc>
              <a:spcBef>
                <a:spcPts val="1001"/>
              </a:spcBef>
              <a:tabLst>
                <a:tab algn="l" pos="0"/>
              </a:tabLst>
            </a:pPr>
            <a:r>
              <a:rPr b="0" lang="en-US" sz="1200" spc="-1" strike="noStrike">
                <a:solidFill>
                  <a:srgbClr val="000000"/>
                </a:solidFill>
                <a:latin typeface="Calibri"/>
                <a:ea typeface="Calibri"/>
              </a:rPr>
              <a:t>3            # of panel fact                                   //LU</a:t>
            </a:r>
            <a:r>
              <a:rPr b="0" lang="zh-CN" sz="1200" spc="-1" strike="noStrike">
                <a:solidFill>
                  <a:srgbClr val="000000"/>
                </a:solidFill>
                <a:latin typeface="Calibri"/>
                <a:ea typeface="Calibri"/>
              </a:rPr>
              <a:t>分解相关，其余参数对测试影响不大，无需调整说明，故不贴出</a:t>
            </a:r>
            <a:endParaRPr b="0" lang="en-US" sz="1200" spc="-1" strike="noStrike">
              <a:solidFill>
                <a:srgbClr val="000000"/>
              </a:solidFill>
              <a:latin typeface="Calibri"/>
            </a:endParaRPr>
          </a:p>
          <a:p>
            <a:pPr>
              <a:lnSpc>
                <a:spcPct val="90000"/>
              </a:lnSpc>
              <a:spcBef>
                <a:spcPts val="1001"/>
              </a:spcBef>
              <a:tabLst>
                <a:tab algn="l" pos="0"/>
              </a:tabLst>
            </a:pPr>
            <a:endParaRPr b="0" lang="en-US" sz="1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TextShape 1"/>
          <p:cNvSpPr txBox="1"/>
          <p:nvPr/>
        </p:nvSpPr>
        <p:spPr>
          <a:xfrm>
            <a:off x="-2520" y="-2880"/>
            <a:ext cx="10515240" cy="615600"/>
          </a:xfrm>
          <a:prstGeom prst="rect">
            <a:avLst/>
          </a:prstGeom>
          <a:noFill/>
          <a:ln w="0">
            <a:noFill/>
          </a:ln>
        </p:spPr>
        <p:txBody>
          <a:bodyPr anchor="ctr">
            <a:normAutofit fontScale="60000"/>
          </a:bodyPr>
          <a:p>
            <a:pPr>
              <a:lnSpc>
                <a:spcPct val="90000"/>
              </a:lnSpc>
            </a:pPr>
            <a:r>
              <a:rPr b="0" lang="zh-CN" sz="4400" spc="-1" strike="noStrike">
                <a:solidFill>
                  <a:srgbClr val="000000"/>
                </a:solidFill>
                <a:latin typeface="Calibri Light"/>
                <a:ea typeface="宋体"/>
              </a:rPr>
              <a:t>测试结果与分析</a:t>
            </a:r>
            <a:endParaRPr b="0" lang="en-US" sz="4400" spc="-1" strike="noStrike">
              <a:solidFill>
                <a:srgbClr val="000000"/>
              </a:solidFill>
              <a:latin typeface="Calibri"/>
            </a:endParaRPr>
          </a:p>
        </p:txBody>
      </p:sp>
      <p:sp>
        <p:nvSpPr>
          <p:cNvPr id="128" name="TextShape 2"/>
          <p:cNvSpPr txBox="1"/>
          <p:nvPr/>
        </p:nvSpPr>
        <p:spPr>
          <a:xfrm>
            <a:off x="228600" y="457200"/>
            <a:ext cx="10173600" cy="4835160"/>
          </a:xfrm>
          <a:prstGeom prst="rect">
            <a:avLst/>
          </a:prstGeom>
          <a:noFill/>
          <a:ln w="0">
            <a:noFill/>
          </a:ln>
        </p:spPr>
        <p:txBody>
          <a:bodyPr>
            <a:normAutofit fontScale="85000"/>
          </a:bodyPr>
          <a:p>
            <a:pPr>
              <a:lnSpc>
                <a:spcPct val="90000"/>
              </a:lnSpc>
              <a:spcBef>
                <a:spcPts val="1001"/>
              </a:spcBef>
              <a:tabLst>
                <a:tab algn="l" pos="0"/>
              </a:tabLst>
            </a:pPr>
            <a:r>
              <a:rPr b="0" lang="zh-CN" sz="1800" spc="-1" strike="noStrike">
                <a:solidFill>
                  <a:srgbClr val="000000"/>
                </a:solidFill>
                <a:latin typeface="Calibri"/>
                <a:ea typeface="宋体"/>
              </a:rPr>
              <a:t>矩阵规模</a:t>
            </a:r>
            <a:r>
              <a:rPr b="0" lang="en-US" sz="1800" spc="-1" strike="noStrike">
                <a:solidFill>
                  <a:srgbClr val="000000"/>
                </a:solidFill>
                <a:latin typeface="Calibri"/>
                <a:ea typeface="宋体"/>
              </a:rPr>
              <a:t>(N)</a:t>
            </a:r>
            <a:r>
              <a:rPr b="0" lang="zh-CN" sz="1800" spc="-1" strike="noStrike">
                <a:solidFill>
                  <a:srgbClr val="000000"/>
                </a:solidFill>
                <a:latin typeface="Calibri"/>
                <a:ea typeface="宋体"/>
              </a:rPr>
              <a:t>与每秒浮点数计算数</a:t>
            </a:r>
            <a:r>
              <a:rPr b="0" lang="en-US" sz="1800" spc="-1" strike="noStrike">
                <a:solidFill>
                  <a:srgbClr val="000000"/>
                </a:solidFill>
                <a:latin typeface="Calibri"/>
                <a:ea typeface="宋体"/>
              </a:rPr>
              <a:t>(Gflops)</a:t>
            </a:r>
            <a:r>
              <a:rPr b="0" lang="zh-CN" sz="1800" spc="-1" strike="noStrike">
                <a:solidFill>
                  <a:srgbClr val="000000"/>
                </a:solidFill>
                <a:latin typeface="Calibri"/>
                <a:ea typeface="宋体"/>
              </a:rPr>
              <a:t>关系</a:t>
            </a:r>
            <a:endParaRPr b="0" lang="en-US" sz="1800" spc="-1" strike="noStrike">
              <a:solidFill>
                <a:srgbClr val="000000"/>
              </a:solidFill>
              <a:latin typeface="Calibri"/>
            </a:endParaRPr>
          </a:p>
          <a:p>
            <a:pPr>
              <a:lnSpc>
                <a:spcPct val="90000"/>
              </a:lnSpc>
              <a:spcBef>
                <a:spcPts val="1001"/>
              </a:spcBef>
              <a:tabLst>
                <a:tab algn="l" pos="0"/>
              </a:tabLst>
            </a:pPr>
            <a:r>
              <a:rPr b="0" lang="zh-CN" sz="1800" spc="-1" strike="noStrike">
                <a:solidFill>
                  <a:srgbClr val="000000"/>
                </a:solidFill>
                <a:latin typeface="Calibri"/>
                <a:ea typeface="宋体"/>
              </a:rPr>
              <a:t>由前人的研究可知，使得测试结果</a:t>
            </a:r>
            <a:r>
              <a:rPr b="0" lang="en-US" sz="1800" spc="-1" strike="noStrike">
                <a:solidFill>
                  <a:srgbClr val="000000"/>
                </a:solidFill>
                <a:latin typeface="Calibri"/>
                <a:ea typeface="宋体"/>
              </a:rPr>
              <a:t>Gflops</a:t>
            </a:r>
            <a:r>
              <a:rPr b="0" lang="zh-CN" sz="1800" spc="-1" strike="noStrike">
                <a:solidFill>
                  <a:srgbClr val="000000"/>
                </a:solidFill>
                <a:latin typeface="Calibri"/>
                <a:ea typeface="宋体"/>
              </a:rPr>
              <a:t>最大的就矩阵规模</a:t>
            </a:r>
            <a:r>
              <a:rPr b="0" lang="en-US" sz="1800" spc="-1" strike="noStrike">
                <a:solidFill>
                  <a:srgbClr val="000000"/>
                </a:solidFill>
                <a:latin typeface="Calibri"/>
                <a:ea typeface="宋体"/>
              </a:rPr>
              <a:t>N,</a:t>
            </a:r>
            <a:r>
              <a:rPr b="0" lang="zh-CN" sz="1800" spc="-1" strike="noStrike">
                <a:solidFill>
                  <a:srgbClr val="000000"/>
                </a:solidFill>
                <a:latin typeface="Calibri"/>
                <a:ea typeface="宋体"/>
              </a:rPr>
              <a:t>是在集群总内存使用量大致在</a:t>
            </a:r>
            <a:r>
              <a:rPr b="0" lang="en-US" sz="1800" spc="-1" strike="noStrike">
                <a:solidFill>
                  <a:srgbClr val="000000"/>
                </a:solidFill>
                <a:latin typeface="Calibri"/>
                <a:ea typeface="宋体"/>
              </a:rPr>
              <a:t>80%</a:t>
            </a:r>
            <a:r>
              <a:rPr b="0" lang="zh-CN" sz="1800" spc="-1" strike="noStrike">
                <a:solidFill>
                  <a:srgbClr val="000000"/>
                </a:solidFill>
                <a:latin typeface="Calibri"/>
                <a:ea typeface="宋体"/>
              </a:rPr>
              <a:t>～</a:t>
            </a:r>
            <a:r>
              <a:rPr b="0" lang="en-US" sz="1800" spc="-1" strike="noStrike">
                <a:solidFill>
                  <a:srgbClr val="000000"/>
                </a:solidFill>
                <a:latin typeface="Calibri"/>
                <a:ea typeface="宋体"/>
              </a:rPr>
              <a:t>90%</a:t>
            </a:r>
            <a:r>
              <a:rPr b="0" lang="zh-CN" sz="1800" spc="-1" strike="noStrike">
                <a:solidFill>
                  <a:srgbClr val="000000"/>
                </a:solidFill>
                <a:latin typeface="Calibri"/>
                <a:ea typeface="宋体"/>
              </a:rPr>
              <a:t>间的时候，而内存使用量小于这个值时，</a:t>
            </a:r>
            <a:r>
              <a:rPr b="0" lang="en-US" sz="1800" spc="-1" strike="noStrike">
                <a:solidFill>
                  <a:srgbClr val="000000"/>
                </a:solidFill>
                <a:latin typeface="Calibri"/>
                <a:ea typeface="宋体"/>
              </a:rPr>
              <a:t>Gflops</a:t>
            </a:r>
            <a:r>
              <a:rPr b="0" lang="zh-CN" sz="1800" spc="-1" strike="noStrike">
                <a:solidFill>
                  <a:srgbClr val="000000"/>
                </a:solidFill>
                <a:latin typeface="Calibri"/>
                <a:ea typeface="宋体"/>
              </a:rPr>
              <a:t>的大小与内存使用量为正相关的关系，对于此次测试的集群，总内存为</a:t>
            </a:r>
            <a:r>
              <a:rPr b="0" lang="en-US" sz="1800" spc="-1" strike="noStrike">
                <a:solidFill>
                  <a:srgbClr val="000000"/>
                </a:solidFill>
                <a:latin typeface="Calibri"/>
                <a:ea typeface="宋体"/>
              </a:rPr>
              <a:t>8G</a:t>
            </a:r>
            <a:r>
              <a:rPr b="0" lang="zh-CN" sz="1800" spc="-1" strike="noStrike">
                <a:solidFill>
                  <a:srgbClr val="000000"/>
                </a:solidFill>
                <a:latin typeface="Calibri"/>
                <a:ea typeface="宋体"/>
              </a:rPr>
              <a:t>，故经计算</a:t>
            </a:r>
            <a:r>
              <a:rPr b="0" lang="en-US" sz="1800" spc="-1" strike="noStrike">
                <a:solidFill>
                  <a:srgbClr val="000000"/>
                </a:solidFill>
                <a:latin typeface="Calibri"/>
                <a:ea typeface="宋体"/>
              </a:rPr>
              <a:t>N</a:t>
            </a:r>
            <a:r>
              <a:rPr b="0" lang="zh-CN" sz="1800" spc="-1" strike="noStrike">
                <a:solidFill>
                  <a:srgbClr val="000000"/>
                </a:solidFill>
                <a:latin typeface="Calibri"/>
                <a:ea typeface="宋体"/>
              </a:rPr>
              <a:t>的规模应在</a:t>
            </a:r>
            <a:r>
              <a:rPr b="0" lang="en-US" sz="1800" spc="-1" strike="noStrike">
                <a:solidFill>
                  <a:srgbClr val="000000"/>
                </a:solidFill>
                <a:latin typeface="Calibri"/>
                <a:ea typeface="宋体"/>
              </a:rPr>
              <a:t>32000</a:t>
            </a:r>
            <a:r>
              <a:rPr b="0" lang="zh-CN" sz="1800" spc="-1" strike="noStrike">
                <a:solidFill>
                  <a:srgbClr val="000000"/>
                </a:solidFill>
                <a:latin typeface="Calibri"/>
                <a:ea typeface="宋体"/>
              </a:rPr>
              <a:t>到</a:t>
            </a:r>
            <a:r>
              <a:rPr b="0" lang="en-US" sz="1800" spc="-1" strike="noStrike">
                <a:solidFill>
                  <a:srgbClr val="000000"/>
                </a:solidFill>
                <a:latin typeface="Calibri"/>
                <a:ea typeface="宋体"/>
              </a:rPr>
              <a:t>35000</a:t>
            </a:r>
            <a:r>
              <a:rPr b="0" lang="zh-CN" sz="1800" spc="-1" strike="noStrike">
                <a:solidFill>
                  <a:srgbClr val="000000"/>
                </a:solidFill>
                <a:latin typeface="Calibri"/>
                <a:ea typeface="宋体"/>
              </a:rPr>
              <a:t>之间最佳，但由于实验的设备限制原因，此规模过于庞大，故本次实验选取部分较小规模的</a:t>
            </a:r>
            <a:r>
              <a:rPr b="0" lang="en-US" sz="1800" spc="-1" strike="noStrike">
                <a:solidFill>
                  <a:srgbClr val="000000"/>
                </a:solidFill>
                <a:latin typeface="Calibri"/>
                <a:ea typeface="宋体"/>
              </a:rPr>
              <a:t>N</a:t>
            </a:r>
            <a:r>
              <a:rPr b="0" lang="zh-CN" sz="1800" spc="-1" strike="noStrike">
                <a:solidFill>
                  <a:srgbClr val="000000"/>
                </a:solidFill>
                <a:latin typeface="Calibri"/>
                <a:ea typeface="宋体"/>
              </a:rPr>
              <a:t>进行实验，实验结果</a:t>
            </a:r>
            <a:r>
              <a:rPr b="0" lang="en-US" sz="1800" spc="-1" strike="noStrike">
                <a:solidFill>
                  <a:srgbClr val="000000"/>
                </a:solidFill>
                <a:latin typeface="Calibri"/>
                <a:ea typeface="宋体"/>
              </a:rPr>
              <a:t>N</a:t>
            </a:r>
            <a:r>
              <a:rPr b="0" lang="zh-CN" sz="1800" spc="-1" strike="noStrike">
                <a:solidFill>
                  <a:srgbClr val="000000"/>
                </a:solidFill>
                <a:latin typeface="Calibri"/>
                <a:ea typeface="宋体"/>
              </a:rPr>
              <a:t>与</a:t>
            </a:r>
            <a:r>
              <a:rPr b="0" lang="en-US" sz="1800" spc="-1" strike="noStrike">
                <a:solidFill>
                  <a:srgbClr val="000000"/>
                </a:solidFill>
                <a:latin typeface="Calibri"/>
                <a:ea typeface="宋体"/>
              </a:rPr>
              <a:t>Gflops</a:t>
            </a:r>
            <a:r>
              <a:rPr b="0" lang="zh-CN" sz="1800" spc="-1" strike="noStrike">
                <a:solidFill>
                  <a:srgbClr val="000000"/>
                </a:solidFill>
                <a:latin typeface="Calibri"/>
                <a:ea typeface="宋体"/>
              </a:rPr>
              <a:t>的折线关系图如下：</a:t>
            </a:r>
            <a:endParaRPr b="0" lang="en-US" sz="1800" spc="-1" strike="noStrike">
              <a:solidFill>
                <a:srgbClr val="000000"/>
              </a:solidFill>
              <a:latin typeface="Calibri"/>
            </a:endParaRPr>
          </a:p>
          <a:p>
            <a:pPr>
              <a:lnSpc>
                <a:spcPct val="90000"/>
              </a:lnSpc>
              <a:spcBef>
                <a:spcPts val="1001"/>
              </a:spcBef>
              <a:tabLst>
                <a:tab algn="l" pos="0"/>
              </a:tabLst>
            </a:pPr>
            <a:endParaRPr b="0" lang="en-US" sz="1800" spc="-1" strike="noStrike">
              <a:solidFill>
                <a:srgbClr val="000000"/>
              </a:solidFill>
              <a:latin typeface="Calibri"/>
            </a:endParaRPr>
          </a:p>
          <a:p>
            <a:pPr>
              <a:lnSpc>
                <a:spcPct val="90000"/>
              </a:lnSpc>
              <a:spcBef>
                <a:spcPts val="1001"/>
              </a:spcBef>
              <a:tabLst>
                <a:tab algn="l" pos="0"/>
              </a:tabLst>
            </a:pPr>
            <a:r>
              <a:rPr b="0" lang="zh-CN" sz="1800" spc="-1" strike="noStrike">
                <a:solidFill>
                  <a:srgbClr val="000000"/>
                </a:solidFill>
                <a:latin typeface="Calibri"/>
                <a:ea typeface="宋体"/>
              </a:rPr>
              <a:t>可以看出，除去一个</a:t>
            </a:r>
            <a:endParaRPr b="0" lang="en-US" sz="1800" spc="-1" strike="noStrike">
              <a:solidFill>
                <a:srgbClr val="000000"/>
              </a:solidFill>
              <a:latin typeface="Calibri"/>
            </a:endParaRPr>
          </a:p>
          <a:p>
            <a:pPr>
              <a:lnSpc>
                <a:spcPct val="90000"/>
              </a:lnSpc>
              <a:spcBef>
                <a:spcPts val="1001"/>
              </a:spcBef>
              <a:tabLst>
                <a:tab algn="l" pos="0"/>
              </a:tabLst>
            </a:pPr>
            <a:r>
              <a:rPr b="0" lang="zh-CN" sz="1800" spc="-1" strike="noStrike">
                <a:solidFill>
                  <a:srgbClr val="000000"/>
                </a:solidFill>
                <a:latin typeface="Calibri"/>
                <a:ea typeface="宋体"/>
              </a:rPr>
              <a:t>规模较小导致误差较</a:t>
            </a:r>
            <a:endParaRPr b="0" lang="en-US" sz="1800" spc="-1" strike="noStrike">
              <a:solidFill>
                <a:srgbClr val="000000"/>
              </a:solidFill>
              <a:latin typeface="Calibri"/>
            </a:endParaRPr>
          </a:p>
          <a:p>
            <a:pPr>
              <a:lnSpc>
                <a:spcPct val="90000"/>
              </a:lnSpc>
              <a:spcBef>
                <a:spcPts val="1001"/>
              </a:spcBef>
              <a:tabLst>
                <a:tab algn="l" pos="0"/>
              </a:tabLst>
            </a:pPr>
            <a:r>
              <a:rPr b="0" lang="zh-CN" sz="1800" spc="-1" strike="noStrike">
                <a:solidFill>
                  <a:srgbClr val="000000"/>
                </a:solidFill>
                <a:latin typeface="Calibri"/>
                <a:ea typeface="宋体"/>
              </a:rPr>
              <a:t>大的点外，</a:t>
            </a:r>
            <a:r>
              <a:rPr b="0" lang="en-US" sz="1800" spc="-1" strike="noStrike">
                <a:solidFill>
                  <a:srgbClr val="000000"/>
                </a:solidFill>
                <a:latin typeface="Calibri"/>
                <a:ea typeface="宋体"/>
              </a:rPr>
              <a:t>Gflops</a:t>
            </a:r>
            <a:r>
              <a:rPr b="0" lang="zh-CN" sz="1800" spc="-1" strike="noStrike">
                <a:solidFill>
                  <a:srgbClr val="000000"/>
                </a:solidFill>
                <a:latin typeface="Calibri"/>
                <a:ea typeface="宋体"/>
              </a:rPr>
              <a:t>确实</a:t>
            </a:r>
            <a:endParaRPr b="0" lang="en-US" sz="1800" spc="-1" strike="noStrike">
              <a:solidFill>
                <a:srgbClr val="000000"/>
              </a:solidFill>
              <a:latin typeface="Calibri"/>
            </a:endParaRPr>
          </a:p>
          <a:p>
            <a:pPr>
              <a:lnSpc>
                <a:spcPct val="90000"/>
              </a:lnSpc>
              <a:spcBef>
                <a:spcPts val="1001"/>
              </a:spcBef>
              <a:tabLst>
                <a:tab algn="l" pos="0"/>
              </a:tabLst>
            </a:pPr>
            <a:r>
              <a:rPr b="0" lang="zh-CN" sz="1800" spc="-1" strike="noStrike">
                <a:solidFill>
                  <a:srgbClr val="000000"/>
                </a:solidFill>
                <a:latin typeface="Calibri"/>
                <a:ea typeface="宋体"/>
              </a:rPr>
              <a:t>与矩阵规模成一定正</a:t>
            </a:r>
            <a:endParaRPr b="0" lang="en-US" sz="1800" spc="-1" strike="noStrike">
              <a:solidFill>
                <a:srgbClr val="000000"/>
              </a:solidFill>
              <a:latin typeface="Calibri"/>
            </a:endParaRPr>
          </a:p>
          <a:p>
            <a:pPr>
              <a:lnSpc>
                <a:spcPct val="90000"/>
              </a:lnSpc>
              <a:spcBef>
                <a:spcPts val="1001"/>
              </a:spcBef>
              <a:tabLst>
                <a:tab algn="l" pos="0"/>
              </a:tabLst>
            </a:pPr>
            <a:r>
              <a:rPr b="0" lang="zh-CN" sz="1800" spc="-1" strike="noStrike">
                <a:solidFill>
                  <a:srgbClr val="000000"/>
                </a:solidFill>
                <a:latin typeface="Calibri"/>
                <a:ea typeface="宋体"/>
              </a:rPr>
              <a:t>相关关系，可以认为</a:t>
            </a:r>
            <a:endParaRPr b="0" lang="en-US" sz="1800" spc="-1" strike="noStrike">
              <a:solidFill>
                <a:srgbClr val="000000"/>
              </a:solidFill>
              <a:latin typeface="Calibri"/>
            </a:endParaRPr>
          </a:p>
          <a:p>
            <a:pPr>
              <a:lnSpc>
                <a:spcPct val="90000"/>
              </a:lnSpc>
              <a:spcBef>
                <a:spcPts val="1001"/>
              </a:spcBef>
              <a:tabLst>
                <a:tab algn="l" pos="0"/>
              </a:tabLst>
            </a:pPr>
            <a:r>
              <a:rPr b="0" lang="zh-CN" sz="1800" spc="-1" strike="noStrike">
                <a:solidFill>
                  <a:srgbClr val="000000"/>
                </a:solidFill>
                <a:latin typeface="Calibri"/>
                <a:ea typeface="宋体"/>
              </a:rPr>
              <a:t>这方面实验结果符合</a:t>
            </a:r>
            <a:endParaRPr b="0" lang="en-US" sz="1800" spc="-1" strike="noStrike">
              <a:solidFill>
                <a:srgbClr val="000000"/>
              </a:solidFill>
              <a:latin typeface="Calibri"/>
            </a:endParaRPr>
          </a:p>
          <a:p>
            <a:pPr>
              <a:lnSpc>
                <a:spcPct val="90000"/>
              </a:lnSpc>
              <a:spcBef>
                <a:spcPts val="1001"/>
              </a:spcBef>
              <a:tabLst>
                <a:tab algn="l" pos="0"/>
              </a:tabLst>
            </a:pPr>
            <a:r>
              <a:rPr b="0" lang="zh-CN" sz="1800" spc="-1" strike="noStrike">
                <a:solidFill>
                  <a:srgbClr val="000000"/>
                </a:solidFill>
                <a:latin typeface="Calibri"/>
                <a:ea typeface="宋体"/>
              </a:rPr>
              <a:t>预期</a:t>
            </a:r>
            <a:endParaRPr b="0" lang="en-US" sz="1800" spc="-1" strike="noStrike">
              <a:solidFill>
                <a:srgbClr val="000000"/>
              </a:solidFill>
              <a:latin typeface="Calibri"/>
            </a:endParaRPr>
          </a:p>
          <a:p>
            <a:pPr>
              <a:lnSpc>
                <a:spcPct val="90000"/>
              </a:lnSpc>
              <a:spcBef>
                <a:spcPts val="1001"/>
              </a:spcBef>
              <a:tabLst>
                <a:tab algn="l" pos="0"/>
              </a:tabLst>
            </a:pPr>
            <a:endParaRPr b="0" lang="en-US" sz="1800" spc="-1" strike="noStrike">
              <a:solidFill>
                <a:srgbClr val="000000"/>
              </a:solidFill>
              <a:latin typeface="Calibri"/>
            </a:endParaRPr>
          </a:p>
        </p:txBody>
      </p:sp>
      <p:pic>
        <p:nvPicPr>
          <p:cNvPr id="129" name="图片 4" descr="图表, 折线图&#10;&#10;已自动生成说明"/>
          <p:cNvPicPr/>
          <p:nvPr/>
        </p:nvPicPr>
        <p:blipFill>
          <a:blip r:embed="rId1"/>
          <a:stretch/>
        </p:blipFill>
        <p:spPr>
          <a:xfrm>
            <a:off x="2743200" y="2057400"/>
            <a:ext cx="9494280" cy="481608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TextShape 1"/>
          <p:cNvSpPr txBox="1"/>
          <p:nvPr/>
        </p:nvSpPr>
        <p:spPr>
          <a:xfrm>
            <a:off x="-2520" y="108360"/>
            <a:ext cx="10515240" cy="475560"/>
          </a:xfrm>
          <a:prstGeom prst="rect">
            <a:avLst/>
          </a:prstGeom>
          <a:noFill/>
          <a:ln w="0">
            <a:noFill/>
          </a:ln>
        </p:spPr>
        <p:txBody>
          <a:bodyPr anchor="ctr">
            <a:normAutofit fontScale="37000"/>
          </a:bodyPr>
          <a:p>
            <a:pPr>
              <a:lnSpc>
                <a:spcPct val="90000"/>
              </a:lnSpc>
            </a:pPr>
            <a:r>
              <a:rPr b="0" lang="zh-CN" sz="4400" spc="-1" strike="noStrike">
                <a:solidFill>
                  <a:srgbClr val="000000"/>
                </a:solidFill>
                <a:latin typeface="Calibri Light"/>
                <a:ea typeface="Calibri Light"/>
              </a:rPr>
              <a:t>测试结果与分析</a:t>
            </a:r>
            <a:endParaRPr b="0" lang="en-US" sz="4400" spc="-1" strike="noStrike">
              <a:solidFill>
                <a:srgbClr val="000000"/>
              </a:solidFill>
              <a:latin typeface="Calibri"/>
            </a:endParaRPr>
          </a:p>
        </p:txBody>
      </p:sp>
      <p:sp>
        <p:nvSpPr>
          <p:cNvPr id="131" name="TextShape 2"/>
          <p:cNvSpPr txBox="1"/>
          <p:nvPr/>
        </p:nvSpPr>
        <p:spPr>
          <a:xfrm>
            <a:off x="457560" y="787680"/>
            <a:ext cx="10515240" cy="5489280"/>
          </a:xfrm>
          <a:prstGeom prst="rect">
            <a:avLst/>
          </a:prstGeom>
          <a:noFill/>
          <a:ln w="0">
            <a:noFill/>
          </a:ln>
        </p:spPr>
        <p:txBody>
          <a:bodyPr>
            <a:normAutofit/>
          </a:bodyPr>
          <a:p>
            <a:pPr>
              <a:lnSpc>
                <a:spcPct val="90000"/>
              </a:lnSpc>
              <a:spcBef>
                <a:spcPts val="1001"/>
              </a:spcBef>
              <a:tabLst>
                <a:tab algn="l" pos="0"/>
              </a:tabLst>
            </a:pPr>
            <a:r>
              <a:rPr b="0" lang="zh-CN" sz="1600" spc="-1" strike="noStrike">
                <a:solidFill>
                  <a:srgbClr val="000000"/>
                </a:solidFill>
                <a:latin typeface="Calibri"/>
                <a:ea typeface="Calibri"/>
              </a:rPr>
              <a:t>矩阵分块大小</a:t>
            </a:r>
            <a:r>
              <a:rPr b="0" lang="en-US" sz="1600" spc="-1" strike="noStrike">
                <a:solidFill>
                  <a:srgbClr val="000000"/>
                </a:solidFill>
                <a:latin typeface="Calibri"/>
                <a:ea typeface="Calibri"/>
              </a:rPr>
              <a:t>(NB)</a:t>
            </a:r>
            <a:r>
              <a:rPr b="0" lang="zh-CN" sz="1600" spc="-1" strike="noStrike">
                <a:solidFill>
                  <a:srgbClr val="000000"/>
                </a:solidFill>
                <a:latin typeface="Calibri"/>
                <a:ea typeface="Calibri"/>
              </a:rPr>
              <a:t>与每秒浮点数计算数</a:t>
            </a:r>
            <a:r>
              <a:rPr b="0" lang="en-US" sz="1600" spc="-1" strike="noStrike">
                <a:solidFill>
                  <a:srgbClr val="000000"/>
                </a:solidFill>
                <a:latin typeface="Calibri"/>
                <a:ea typeface="Calibri"/>
              </a:rPr>
              <a:t>(Gflops)</a:t>
            </a:r>
            <a:r>
              <a:rPr b="0" lang="zh-CN" sz="1600" spc="-1" strike="noStrike">
                <a:solidFill>
                  <a:srgbClr val="000000"/>
                </a:solidFill>
                <a:latin typeface="Calibri"/>
                <a:ea typeface="Calibri"/>
              </a:rPr>
              <a:t>关系</a:t>
            </a:r>
            <a:endParaRPr b="0" lang="en-US" sz="1600" spc="-1" strike="noStrike">
              <a:solidFill>
                <a:srgbClr val="000000"/>
              </a:solidFill>
              <a:latin typeface="Calibri"/>
            </a:endParaRPr>
          </a:p>
          <a:p>
            <a:pPr>
              <a:lnSpc>
                <a:spcPct val="90000"/>
              </a:lnSpc>
              <a:spcBef>
                <a:spcPts val="1001"/>
              </a:spcBef>
              <a:tabLst>
                <a:tab algn="l" pos="0"/>
              </a:tabLst>
            </a:pPr>
            <a:r>
              <a:rPr b="0" lang="zh-CN" sz="1600" spc="-1" strike="noStrike">
                <a:solidFill>
                  <a:srgbClr val="000000"/>
                </a:solidFill>
                <a:latin typeface="Calibri"/>
                <a:ea typeface="Calibri"/>
              </a:rPr>
              <a:t>从数据分布的角度上来看， </a:t>
            </a:r>
            <a:r>
              <a:rPr b="0" lang="en-US" sz="1600" spc="-1" strike="noStrike">
                <a:solidFill>
                  <a:srgbClr val="000000"/>
                </a:solidFill>
                <a:latin typeface="Calibri"/>
                <a:ea typeface="Calibri"/>
              </a:rPr>
              <a:t>NB</a:t>
            </a:r>
            <a:r>
              <a:rPr b="0" lang="zh-CN" sz="1600" spc="-1" strike="noStrike">
                <a:solidFill>
                  <a:srgbClr val="000000"/>
                </a:solidFill>
                <a:latin typeface="Calibri"/>
                <a:ea typeface="Calibri"/>
              </a:rPr>
              <a:t>越小 ，分块就越多，也就越有利于各进程的负载平衡；但从计算的角度上来看，太小 的</a:t>
            </a:r>
            <a:r>
              <a:rPr b="0" lang="en-US" sz="1600" spc="-1" strike="noStrike">
                <a:solidFill>
                  <a:srgbClr val="000000"/>
                </a:solidFill>
                <a:latin typeface="Calibri"/>
                <a:ea typeface="Calibri"/>
              </a:rPr>
              <a:t>NB</a:t>
            </a:r>
            <a:r>
              <a:rPr b="0" lang="zh-CN" sz="1600" spc="-1" strike="noStrike">
                <a:solidFill>
                  <a:srgbClr val="000000"/>
                </a:solidFill>
                <a:latin typeface="Calibri"/>
                <a:ea typeface="Calibri"/>
              </a:rPr>
              <a:t>，会限制系统的计算性能， 因为在最高一级的存储结构中数据重用很少，而且需要交换的消息增多。</a:t>
            </a:r>
            <a:r>
              <a:rPr b="0" lang="en-US" sz="1600" spc="-1" strike="noStrike">
                <a:solidFill>
                  <a:srgbClr val="000000"/>
                </a:solidFill>
                <a:latin typeface="Calibri"/>
                <a:ea typeface="Calibri"/>
              </a:rPr>
              <a:t>NB</a:t>
            </a:r>
            <a:r>
              <a:rPr b="0" lang="zh-CN" sz="1600" spc="-1" strike="noStrike">
                <a:solidFill>
                  <a:srgbClr val="000000"/>
                </a:solidFill>
                <a:latin typeface="Calibri"/>
                <a:ea typeface="Calibri"/>
              </a:rPr>
              <a:t>的最佳值跟 </a:t>
            </a:r>
            <a:r>
              <a:rPr b="0" lang="en-US" sz="1600" spc="-1" strike="noStrike">
                <a:solidFill>
                  <a:srgbClr val="000000"/>
                </a:solidFill>
                <a:latin typeface="Calibri"/>
                <a:ea typeface="Calibri"/>
              </a:rPr>
              <a:t>N </a:t>
            </a:r>
            <a:r>
              <a:rPr b="0" lang="zh-CN" sz="1600" spc="-1" strike="noStrike">
                <a:solidFill>
                  <a:srgbClr val="000000"/>
                </a:solidFill>
                <a:latin typeface="Calibri"/>
                <a:ea typeface="Calibri"/>
              </a:rPr>
              <a:t>的大小有关，也跟整个系统 的计算／通信性能比有关。</a:t>
            </a:r>
            <a:r>
              <a:rPr b="0" lang="zh-CN" sz="1600" spc="-1" strike="noStrike">
                <a:solidFill>
                  <a:srgbClr val="000000"/>
                </a:solidFill>
                <a:latin typeface="Calibri"/>
                <a:ea typeface="宋体"/>
              </a:rPr>
              <a:t>本次实验主要选取了四个不同的值</a:t>
            </a:r>
            <a:r>
              <a:rPr b="0" lang="en-US" sz="1600" spc="-1" strike="noStrike">
                <a:solidFill>
                  <a:srgbClr val="000000"/>
                </a:solidFill>
                <a:latin typeface="Calibri"/>
                <a:ea typeface="宋体"/>
              </a:rPr>
              <a:t>(</a:t>
            </a:r>
            <a:r>
              <a:rPr b="0" lang="en-US" sz="1600" spc="-1" strike="noStrike">
                <a:solidFill>
                  <a:srgbClr val="000000"/>
                </a:solidFill>
                <a:latin typeface="Calibri"/>
                <a:ea typeface="Calibri"/>
              </a:rPr>
              <a:t>256 232 192 168) </a:t>
            </a:r>
            <a:r>
              <a:rPr b="0" lang="zh-CN" sz="1600" spc="-1" strike="noStrike">
                <a:solidFill>
                  <a:srgbClr val="000000"/>
                </a:solidFill>
                <a:latin typeface="Calibri"/>
                <a:ea typeface="宋体"/>
              </a:rPr>
              <a:t>，测试结果如下：</a:t>
            </a:r>
            <a:endParaRPr b="0" lang="en-US" sz="1600" spc="-1" strike="noStrike">
              <a:solidFill>
                <a:srgbClr val="000000"/>
              </a:solidFill>
              <a:latin typeface="Calibri"/>
            </a:endParaRPr>
          </a:p>
          <a:p>
            <a:pPr>
              <a:lnSpc>
                <a:spcPct val="90000"/>
              </a:lnSpc>
              <a:spcBef>
                <a:spcPts val="1001"/>
              </a:spcBef>
              <a:tabLst>
                <a:tab algn="l" pos="0"/>
              </a:tabLst>
            </a:pPr>
            <a:endParaRPr b="0" lang="en-US" sz="1600" spc="-1" strike="noStrike">
              <a:solidFill>
                <a:srgbClr val="000000"/>
              </a:solidFill>
              <a:latin typeface="Calibri"/>
            </a:endParaRPr>
          </a:p>
          <a:p>
            <a:pPr>
              <a:lnSpc>
                <a:spcPct val="90000"/>
              </a:lnSpc>
              <a:spcBef>
                <a:spcPts val="1001"/>
              </a:spcBef>
              <a:tabLst>
                <a:tab algn="l" pos="0"/>
              </a:tabLst>
            </a:pPr>
            <a:r>
              <a:rPr b="0" lang="zh-CN" sz="1600" spc="-1" strike="noStrike">
                <a:solidFill>
                  <a:srgbClr val="000000"/>
                </a:solidFill>
                <a:latin typeface="Calibri"/>
                <a:ea typeface="宋体"/>
              </a:rPr>
              <a:t>可以看出，对于不同的规模以及进程</a:t>
            </a:r>
            <a:endParaRPr b="0" lang="en-US" sz="1600" spc="-1" strike="noStrike">
              <a:solidFill>
                <a:srgbClr val="000000"/>
              </a:solidFill>
              <a:latin typeface="Calibri"/>
            </a:endParaRPr>
          </a:p>
          <a:p>
            <a:pPr>
              <a:lnSpc>
                <a:spcPct val="90000"/>
              </a:lnSpc>
              <a:spcBef>
                <a:spcPts val="1001"/>
              </a:spcBef>
              <a:tabLst>
                <a:tab algn="l" pos="0"/>
              </a:tabLst>
            </a:pPr>
            <a:r>
              <a:rPr b="0" lang="zh-CN" sz="1600" spc="-1" strike="noStrike">
                <a:solidFill>
                  <a:srgbClr val="000000"/>
                </a:solidFill>
                <a:latin typeface="Calibri"/>
                <a:ea typeface="宋体"/>
              </a:rPr>
              <a:t>分布来说，其</a:t>
            </a:r>
            <a:r>
              <a:rPr b="0" lang="en-US" sz="1600" spc="-1" strike="noStrike">
                <a:solidFill>
                  <a:srgbClr val="000000"/>
                </a:solidFill>
                <a:latin typeface="Calibri"/>
                <a:ea typeface="宋体"/>
              </a:rPr>
              <a:t>Gflops</a:t>
            </a:r>
            <a:r>
              <a:rPr b="0" lang="zh-CN" sz="1600" spc="-1" strike="noStrike">
                <a:solidFill>
                  <a:srgbClr val="000000"/>
                </a:solidFill>
                <a:latin typeface="Calibri"/>
                <a:ea typeface="宋体"/>
              </a:rPr>
              <a:t>的波动总体不大，</a:t>
            </a:r>
            <a:endParaRPr b="0" lang="en-US" sz="1600" spc="-1" strike="noStrike">
              <a:solidFill>
                <a:srgbClr val="000000"/>
              </a:solidFill>
              <a:latin typeface="Calibri"/>
            </a:endParaRPr>
          </a:p>
          <a:p>
            <a:pPr>
              <a:lnSpc>
                <a:spcPct val="90000"/>
              </a:lnSpc>
              <a:spcBef>
                <a:spcPts val="1001"/>
              </a:spcBef>
              <a:tabLst>
                <a:tab algn="l" pos="0"/>
              </a:tabLst>
            </a:pPr>
            <a:r>
              <a:rPr b="0" lang="zh-CN" sz="1600" spc="-1" strike="noStrike">
                <a:solidFill>
                  <a:srgbClr val="000000"/>
                </a:solidFill>
                <a:latin typeface="Calibri"/>
                <a:ea typeface="宋体"/>
              </a:rPr>
              <a:t>且峰值出现位置也不确定，主要因为</a:t>
            </a:r>
            <a:endParaRPr b="0" lang="en-US" sz="1600" spc="-1" strike="noStrike">
              <a:solidFill>
                <a:srgbClr val="000000"/>
              </a:solidFill>
              <a:latin typeface="Calibri"/>
            </a:endParaRPr>
          </a:p>
          <a:p>
            <a:pPr>
              <a:lnSpc>
                <a:spcPct val="90000"/>
              </a:lnSpc>
              <a:spcBef>
                <a:spcPts val="1001"/>
              </a:spcBef>
              <a:tabLst>
                <a:tab algn="l" pos="0"/>
              </a:tabLst>
            </a:pPr>
            <a:r>
              <a:rPr b="0" lang="zh-CN" sz="1600" spc="-1" strike="noStrike">
                <a:solidFill>
                  <a:srgbClr val="000000"/>
                </a:solidFill>
                <a:latin typeface="Calibri"/>
                <a:ea typeface="宋体"/>
              </a:rPr>
              <a:t>集群规模较小，之间的通信成本较少</a:t>
            </a:r>
            <a:endParaRPr b="0" lang="en-US" sz="1600" spc="-1" strike="noStrike">
              <a:solidFill>
                <a:srgbClr val="000000"/>
              </a:solidFill>
              <a:latin typeface="Calibri"/>
            </a:endParaRPr>
          </a:p>
          <a:p>
            <a:pPr>
              <a:lnSpc>
                <a:spcPct val="90000"/>
              </a:lnSpc>
              <a:spcBef>
                <a:spcPts val="1001"/>
              </a:spcBef>
              <a:tabLst>
                <a:tab algn="l" pos="0"/>
              </a:tabLst>
            </a:pPr>
            <a:r>
              <a:rPr b="0" lang="zh-CN" sz="1600" spc="-1" strike="noStrike">
                <a:solidFill>
                  <a:srgbClr val="000000"/>
                </a:solidFill>
                <a:latin typeface="Calibri"/>
                <a:ea typeface="宋体"/>
              </a:rPr>
              <a:t>再加上选取的</a:t>
            </a:r>
            <a:r>
              <a:rPr b="0" lang="en-US" sz="1600" spc="-1" strike="noStrike">
                <a:solidFill>
                  <a:srgbClr val="000000"/>
                </a:solidFill>
                <a:latin typeface="Calibri"/>
                <a:ea typeface="宋体"/>
              </a:rPr>
              <a:t>NB</a:t>
            </a:r>
            <a:r>
              <a:rPr b="0" lang="zh-CN" sz="1600" spc="-1" strike="noStrike">
                <a:solidFill>
                  <a:srgbClr val="000000"/>
                </a:solidFill>
                <a:latin typeface="Calibri"/>
                <a:ea typeface="宋体"/>
              </a:rPr>
              <a:t>值较为接近</a:t>
            </a:r>
            <a:r>
              <a:rPr b="0" lang="en-US" sz="1600" spc="-1" strike="noStrike">
                <a:solidFill>
                  <a:srgbClr val="000000"/>
                </a:solidFill>
                <a:latin typeface="Calibri"/>
                <a:ea typeface="宋体"/>
              </a:rPr>
              <a:t>,</a:t>
            </a:r>
            <a:r>
              <a:rPr b="0" lang="zh-CN" sz="1600" spc="-1" strike="noStrike">
                <a:solidFill>
                  <a:srgbClr val="000000"/>
                </a:solidFill>
                <a:latin typeface="Calibri"/>
                <a:ea typeface="宋体"/>
              </a:rPr>
              <a:t>导致差</a:t>
            </a:r>
            <a:endParaRPr b="0" lang="en-US" sz="1600" spc="-1" strike="noStrike">
              <a:solidFill>
                <a:srgbClr val="000000"/>
              </a:solidFill>
              <a:latin typeface="Calibri"/>
            </a:endParaRPr>
          </a:p>
          <a:p>
            <a:pPr>
              <a:lnSpc>
                <a:spcPct val="90000"/>
              </a:lnSpc>
              <a:spcBef>
                <a:spcPts val="1001"/>
              </a:spcBef>
              <a:tabLst>
                <a:tab algn="l" pos="0"/>
              </a:tabLst>
            </a:pPr>
            <a:r>
              <a:rPr b="0" lang="zh-CN" sz="1600" spc="-1" strike="noStrike">
                <a:solidFill>
                  <a:srgbClr val="000000"/>
                </a:solidFill>
                <a:latin typeface="Calibri"/>
                <a:ea typeface="宋体"/>
              </a:rPr>
              <a:t>距不大。</a:t>
            </a:r>
            <a:endParaRPr b="0" lang="en-US" sz="1600" spc="-1" strike="noStrike">
              <a:solidFill>
                <a:srgbClr val="000000"/>
              </a:solidFill>
              <a:latin typeface="Calibri"/>
            </a:endParaRPr>
          </a:p>
          <a:p>
            <a:pPr>
              <a:lnSpc>
                <a:spcPct val="90000"/>
              </a:lnSpc>
              <a:spcBef>
                <a:spcPts val="1001"/>
              </a:spcBef>
              <a:tabLst>
                <a:tab algn="l" pos="0"/>
              </a:tabLst>
            </a:pPr>
            <a:r>
              <a:rPr b="0" lang="zh-CN" sz="1600" spc="-1" strike="noStrike">
                <a:solidFill>
                  <a:srgbClr val="000000"/>
                </a:solidFill>
                <a:latin typeface="Calibri"/>
                <a:ea typeface="宋体"/>
              </a:rPr>
              <a:t>故此只做为参考</a:t>
            </a:r>
            <a:endParaRPr b="0" lang="en-US" sz="1600" spc="-1" strike="noStrike">
              <a:solidFill>
                <a:srgbClr val="000000"/>
              </a:solidFill>
              <a:latin typeface="Calibri"/>
            </a:endParaRPr>
          </a:p>
        </p:txBody>
      </p:sp>
      <p:pic>
        <p:nvPicPr>
          <p:cNvPr id="132" name="图片 4" descr="图表&#10;&#10;已自动生成说明"/>
          <p:cNvPicPr/>
          <p:nvPr/>
        </p:nvPicPr>
        <p:blipFill>
          <a:blip r:embed="rId1"/>
          <a:stretch/>
        </p:blipFill>
        <p:spPr>
          <a:xfrm>
            <a:off x="4011840" y="1828800"/>
            <a:ext cx="8180280" cy="4998600"/>
          </a:xfrm>
          <a:prstGeom prst="rect">
            <a:avLst/>
          </a:prstGeom>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extShape 1"/>
          <p:cNvSpPr txBox="1"/>
          <p:nvPr/>
        </p:nvSpPr>
        <p:spPr>
          <a:xfrm>
            <a:off x="1080" y="82800"/>
            <a:ext cx="10515240" cy="459720"/>
          </a:xfrm>
          <a:prstGeom prst="rect">
            <a:avLst/>
          </a:prstGeom>
          <a:noFill/>
          <a:ln w="0">
            <a:noFill/>
          </a:ln>
        </p:spPr>
        <p:txBody>
          <a:bodyPr anchor="ctr">
            <a:normAutofit fontScale="35000"/>
          </a:bodyPr>
          <a:p>
            <a:pPr>
              <a:lnSpc>
                <a:spcPct val="90000"/>
              </a:lnSpc>
            </a:pPr>
            <a:r>
              <a:rPr b="0" lang="zh-CN" sz="4400" spc="-1" strike="noStrike">
                <a:solidFill>
                  <a:srgbClr val="000000"/>
                </a:solidFill>
                <a:latin typeface="Calibri Light"/>
                <a:ea typeface="Calibri Light"/>
              </a:rPr>
              <a:t>测试结果与分析</a:t>
            </a:r>
            <a:endParaRPr b="0" lang="en-US" sz="4400" spc="-1" strike="noStrike">
              <a:solidFill>
                <a:srgbClr val="000000"/>
              </a:solidFill>
              <a:latin typeface="Calibri"/>
            </a:endParaRPr>
          </a:p>
        </p:txBody>
      </p:sp>
      <p:sp>
        <p:nvSpPr>
          <p:cNvPr id="134" name="TextShape 2"/>
          <p:cNvSpPr txBox="1"/>
          <p:nvPr/>
        </p:nvSpPr>
        <p:spPr>
          <a:xfrm>
            <a:off x="627840" y="546840"/>
            <a:ext cx="10515240" cy="5901120"/>
          </a:xfrm>
          <a:prstGeom prst="rect">
            <a:avLst/>
          </a:prstGeom>
          <a:noFill/>
          <a:ln w="0">
            <a:noFill/>
          </a:ln>
        </p:spPr>
        <p:txBody>
          <a:bodyPr>
            <a:normAutofit/>
          </a:bodyPr>
          <a:p>
            <a:pPr>
              <a:lnSpc>
                <a:spcPct val="90000"/>
              </a:lnSpc>
              <a:spcBef>
                <a:spcPts val="1001"/>
              </a:spcBef>
              <a:tabLst>
                <a:tab algn="l" pos="0"/>
              </a:tabLst>
            </a:pPr>
            <a:r>
              <a:rPr b="0" lang="zh-CN" sz="1600" spc="-1" strike="noStrike">
                <a:solidFill>
                  <a:srgbClr val="000000"/>
                </a:solidFill>
                <a:latin typeface="Calibri"/>
                <a:ea typeface="Calibri"/>
              </a:rPr>
              <a:t>二维处理器网格</a:t>
            </a:r>
            <a:r>
              <a:rPr b="0" lang="en-US" sz="1600" spc="-1" strike="noStrike">
                <a:solidFill>
                  <a:srgbClr val="000000"/>
                </a:solidFill>
                <a:latin typeface="Calibri"/>
                <a:ea typeface="Calibri"/>
              </a:rPr>
              <a:t>(</a:t>
            </a:r>
            <a:r>
              <a:rPr b="0" lang="en-US" sz="1600" spc="-1" strike="noStrike">
                <a:solidFill>
                  <a:srgbClr val="000000"/>
                </a:solidFill>
                <a:latin typeface="Calibri"/>
                <a:ea typeface="Calibri"/>
              </a:rPr>
              <a:t>P×Q)</a:t>
            </a:r>
            <a:r>
              <a:rPr b="0" lang="zh-CN" sz="1600" spc="-1" strike="noStrike">
                <a:solidFill>
                  <a:srgbClr val="000000"/>
                </a:solidFill>
                <a:latin typeface="Calibri"/>
                <a:ea typeface="Calibri"/>
              </a:rPr>
              <a:t>分布与每秒浮点数计算数</a:t>
            </a:r>
            <a:r>
              <a:rPr b="0" lang="en-US" sz="1600" spc="-1" strike="noStrike">
                <a:solidFill>
                  <a:srgbClr val="000000"/>
                </a:solidFill>
                <a:latin typeface="Calibri"/>
                <a:ea typeface="Calibri"/>
              </a:rPr>
              <a:t>(Gflops)</a:t>
            </a:r>
            <a:r>
              <a:rPr b="0" lang="zh-CN" sz="1600" spc="-1" strike="noStrike">
                <a:solidFill>
                  <a:srgbClr val="000000"/>
                </a:solidFill>
                <a:latin typeface="Calibri"/>
                <a:ea typeface="Calibri"/>
              </a:rPr>
              <a:t>关系</a:t>
            </a:r>
            <a:endParaRPr b="0" lang="en-US" sz="1600" spc="-1" strike="noStrike">
              <a:solidFill>
                <a:srgbClr val="000000"/>
              </a:solidFill>
              <a:latin typeface="Calibri"/>
            </a:endParaRPr>
          </a:p>
          <a:p>
            <a:pPr>
              <a:lnSpc>
                <a:spcPct val="90000"/>
              </a:lnSpc>
              <a:spcBef>
                <a:spcPts val="1001"/>
              </a:spcBef>
              <a:tabLst>
                <a:tab algn="l" pos="0"/>
              </a:tabLst>
            </a:pPr>
            <a:r>
              <a:rPr b="0" lang="en-US" sz="1600" spc="-1" strike="noStrike">
                <a:solidFill>
                  <a:srgbClr val="000000"/>
                </a:solidFill>
                <a:latin typeface="Calibri"/>
                <a:ea typeface="Calibri"/>
              </a:rPr>
              <a:t>P×Q</a:t>
            </a:r>
            <a:r>
              <a:rPr b="0" lang="zh-CN" sz="1600" spc="-1" strike="noStrike">
                <a:solidFill>
                  <a:srgbClr val="000000"/>
                </a:solidFill>
                <a:latin typeface="Calibri"/>
                <a:ea typeface="Calibri"/>
              </a:rPr>
              <a:t>配置的要遵循以下几个要求：</a:t>
            </a:r>
            <a:r>
              <a:rPr b="0" lang="en-US" sz="1600" spc="-1" strike="noStrike">
                <a:solidFill>
                  <a:srgbClr val="000000"/>
                </a:solidFill>
                <a:latin typeface="Calibri"/>
                <a:ea typeface="Calibri"/>
              </a:rPr>
              <a:t>P×Q</a:t>
            </a:r>
            <a:r>
              <a:rPr b="0" lang="zh-CN" sz="1600" spc="-1" strike="noStrike">
                <a:solidFill>
                  <a:srgbClr val="000000"/>
                </a:solidFill>
                <a:latin typeface="Calibri"/>
                <a:ea typeface="Calibri"/>
              </a:rPr>
              <a:t>＝进程数。这是</a:t>
            </a:r>
            <a:r>
              <a:rPr b="0" lang="en-US" sz="1600" spc="-1" strike="noStrike">
                <a:solidFill>
                  <a:srgbClr val="000000"/>
                </a:solidFill>
                <a:latin typeface="Calibri"/>
                <a:ea typeface="Calibri"/>
              </a:rPr>
              <a:t>HPL</a:t>
            </a:r>
            <a:r>
              <a:rPr b="0" lang="zh-CN" sz="1600" spc="-1" strike="noStrike">
                <a:solidFill>
                  <a:srgbClr val="000000"/>
                </a:solidFill>
                <a:latin typeface="Calibri"/>
                <a:ea typeface="Calibri"/>
              </a:rPr>
              <a:t>的硬性规定；</a:t>
            </a:r>
            <a:r>
              <a:rPr b="0" lang="en-US" sz="1600" spc="-1" strike="noStrike">
                <a:solidFill>
                  <a:srgbClr val="000000"/>
                </a:solidFill>
                <a:latin typeface="Calibri"/>
                <a:ea typeface="Calibri"/>
              </a:rPr>
              <a:t>P×Q</a:t>
            </a:r>
            <a:r>
              <a:rPr b="0" lang="zh-CN" sz="1600" spc="-1" strike="noStrike">
                <a:solidFill>
                  <a:srgbClr val="000000"/>
                </a:solidFill>
                <a:latin typeface="Calibri"/>
                <a:ea typeface="Calibri"/>
              </a:rPr>
              <a:t>＝系统</a:t>
            </a:r>
            <a:r>
              <a:rPr b="0" lang="en-US" sz="1600" spc="-1" strike="noStrike">
                <a:solidFill>
                  <a:srgbClr val="000000"/>
                </a:solidFill>
                <a:latin typeface="Calibri"/>
                <a:ea typeface="Calibri"/>
              </a:rPr>
              <a:t>CPU</a:t>
            </a:r>
            <a:r>
              <a:rPr b="0" lang="zh-CN" sz="1600" spc="-1" strike="noStrike">
                <a:solidFill>
                  <a:srgbClr val="000000"/>
                </a:solidFill>
                <a:latin typeface="Calibri"/>
                <a:ea typeface="Calibri"/>
              </a:rPr>
              <a:t>数＝进程数。一般来说一个进程对于一个</a:t>
            </a:r>
            <a:r>
              <a:rPr b="0" lang="en-US" sz="1600" spc="-1" strike="noStrike">
                <a:solidFill>
                  <a:srgbClr val="000000"/>
                </a:solidFill>
                <a:latin typeface="Calibri"/>
                <a:ea typeface="Calibri"/>
              </a:rPr>
              <a:t>CPU</a:t>
            </a:r>
            <a:r>
              <a:rPr b="0" lang="zh-CN" sz="1600" spc="-1" strike="noStrike">
                <a:solidFill>
                  <a:srgbClr val="000000"/>
                </a:solidFill>
                <a:latin typeface="Calibri"/>
                <a:ea typeface="Calibri"/>
              </a:rPr>
              <a:t>可以得到最佳性能。</a:t>
            </a:r>
            <a:r>
              <a:rPr b="0" lang="en-US" sz="1600" spc="-1" strike="noStrike">
                <a:solidFill>
                  <a:srgbClr val="000000"/>
                </a:solidFill>
                <a:latin typeface="Calibri"/>
                <a:ea typeface="Calibri"/>
              </a:rPr>
              <a:t>P≤Q</a:t>
            </a:r>
            <a:r>
              <a:rPr b="0" lang="zh-CN" sz="1600" spc="-1" strike="noStrike">
                <a:solidFill>
                  <a:srgbClr val="000000"/>
                </a:solidFill>
                <a:latin typeface="Calibri"/>
                <a:ea typeface="Calibri"/>
              </a:rPr>
              <a:t>，这是一个测试经验值，一般来说，</a:t>
            </a:r>
            <a:r>
              <a:rPr b="0" lang="en-US" sz="1600" spc="-1" strike="noStrike">
                <a:solidFill>
                  <a:srgbClr val="000000"/>
                </a:solidFill>
                <a:latin typeface="Calibri"/>
                <a:ea typeface="Calibri"/>
              </a:rPr>
              <a:t>P</a:t>
            </a:r>
            <a:r>
              <a:rPr b="0" lang="zh-CN" sz="1600" spc="-1" strike="noStrike">
                <a:solidFill>
                  <a:srgbClr val="000000"/>
                </a:solidFill>
                <a:latin typeface="Calibri"/>
                <a:ea typeface="Calibri"/>
              </a:rPr>
              <a:t>的值尽量取得小一点。故对于每组测试选取的</a:t>
            </a:r>
            <a:r>
              <a:rPr b="0" lang="en-US" sz="1600" spc="-1" strike="noStrike">
                <a:solidFill>
                  <a:srgbClr val="000000"/>
                </a:solidFill>
                <a:latin typeface="Calibri"/>
                <a:ea typeface="Calibri"/>
              </a:rPr>
              <a:t>p</a:t>
            </a:r>
            <a:r>
              <a:rPr b="0" lang="zh-CN" sz="1600" spc="-1" strike="noStrike">
                <a:solidFill>
                  <a:srgbClr val="000000"/>
                </a:solidFill>
                <a:latin typeface="Calibri"/>
                <a:ea typeface="Calibri"/>
              </a:rPr>
              <a:t>和</a:t>
            </a:r>
            <a:r>
              <a:rPr b="0" lang="en-US" sz="1600" spc="-1" strike="noStrike">
                <a:solidFill>
                  <a:srgbClr val="000000"/>
                </a:solidFill>
                <a:latin typeface="Calibri"/>
                <a:ea typeface="Calibri"/>
              </a:rPr>
              <a:t>q</a:t>
            </a:r>
            <a:r>
              <a:rPr b="0" lang="zh-CN" sz="1600" spc="-1" strike="noStrike">
                <a:solidFill>
                  <a:srgbClr val="000000"/>
                </a:solidFill>
                <a:latin typeface="Calibri"/>
                <a:ea typeface="Calibri"/>
              </a:rPr>
              <a:t>如下：</a:t>
            </a:r>
            <a:endParaRPr b="0" lang="en-US" sz="1600" spc="-1" strike="noStrike">
              <a:solidFill>
                <a:srgbClr val="000000"/>
              </a:solidFill>
              <a:latin typeface="Calibri"/>
            </a:endParaRPr>
          </a:p>
          <a:p>
            <a:pPr marL="228600" indent="-228240">
              <a:lnSpc>
                <a:spcPct val="90000"/>
              </a:lnSpc>
              <a:spcBef>
                <a:spcPts val="1001"/>
              </a:spcBef>
              <a:tabLst>
                <a:tab algn="l" pos="0"/>
              </a:tabLst>
            </a:pPr>
            <a:r>
              <a:rPr b="0" lang="en-US" sz="1600" spc="-1" strike="noStrike">
                <a:solidFill>
                  <a:srgbClr val="000000"/>
                </a:solidFill>
                <a:latin typeface="Calibri"/>
                <a:ea typeface="Calibri"/>
              </a:rPr>
              <a:t>P : 2 1 1 2 4 1 1 2 </a:t>
            </a:r>
            <a:endParaRPr b="0" lang="en-US" sz="1600" spc="-1" strike="noStrike">
              <a:solidFill>
                <a:srgbClr val="000000"/>
              </a:solidFill>
              <a:latin typeface="Calibri"/>
            </a:endParaRPr>
          </a:p>
          <a:p>
            <a:pPr marL="228600" indent="-228240">
              <a:lnSpc>
                <a:spcPct val="90000"/>
              </a:lnSpc>
              <a:spcBef>
                <a:spcPts val="1001"/>
              </a:spcBef>
              <a:tabLst>
                <a:tab algn="l" pos="0"/>
              </a:tabLst>
            </a:pPr>
            <a:r>
              <a:rPr b="0" lang="en-US" sz="1600" spc="-1" strike="noStrike">
                <a:solidFill>
                  <a:srgbClr val="000000"/>
                </a:solidFill>
                <a:latin typeface="Calibri"/>
                <a:ea typeface="Calibri"/>
              </a:rPr>
              <a:t>Q : 4 4 1 1 2 3 5 3 </a:t>
            </a:r>
            <a:endParaRPr b="0" lang="en-US" sz="1600" spc="-1" strike="noStrike">
              <a:solidFill>
                <a:srgbClr val="000000"/>
              </a:solidFill>
              <a:latin typeface="Calibri"/>
            </a:endParaRPr>
          </a:p>
          <a:p>
            <a:pPr marL="228600" indent="-228240">
              <a:lnSpc>
                <a:spcPct val="90000"/>
              </a:lnSpc>
              <a:spcBef>
                <a:spcPts val="1001"/>
              </a:spcBef>
              <a:tabLst>
                <a:tab algn="l" pos="0"/>
              </a:tabLst>
            </a:pPr>
            <a:r>
              <a:rPr b="0" lang="zh-CN" sz="1600" spc="-1" strike="noStrike">
                <a:solidFill>
                  <a:srgbClr val="000000"/>
                </a:solidFill>
                <a:latin typeface="Calibri"/>
                <a:ea typeface="宋体"/>
              </a:rPr>
              <a:t>其中</a:t>
            </a:r>
            <a:r>
              <a:rPr b="0" lang="en-US" sz="1600" spc="-1" strike="noStrike">
                <a:solidFill>
                  <a:srgbClr val="000000"/>
                </a:solidFill>
                <a:latin typeface="Calibri"/>
                <a:ea typeface="宋体"/>
              </a:rPr>
              <a:t>P</a:t>
            </a:r>
            <a:r>
              <a:rPr b="0" lang="zh-CN" sz="1600" spc="-1" strike="noStrike">
                <a:solidFill>
                  <a:srgbClr val="000000"/>
                </a:solidFill>
                <a:latin typeface="Calibri"/>
                <a:ea typeface="宋体"/>
              </a:rPr>
              <a:t>与</a:t>
            </a:r>
            <a:r>
              <a:rPr b="0" lang="en-US" sz="1600" spc="-1" strike="noStrike">
                <a:solidFill>
                  <a:srgbClr val="000000"/>
                </a:solidFill>
                <a:latin typeface="Calibri"/>
                <a:ea typeface="宋体"/>
              </a:rPr>
              <a:t>Q</a:t>
            </a:r>
            <a:r>
              <a:rPr b="0" lang="zh-CN" sz="1600" spc="-1" strike="noStrike">
                <a:solidFill>
                  <a:srgbClr val="000000"/>
                </a:solidFill>
                <a:latin typeface="Calibri"/>
                <a:ea typeface="宋体"/>
              </a:rPr>
              <a:t>一一对应，为体现</a:t>
            </a:r>
            <a:r>
              <a:rPr b="0" lang="en-US" sz="1600" spc="-1" strike="noStrike">
                <a:solidFill>
                  <a:srgbClr val="000000"/>
                </a:solidFill>
                <a:latin typeface="Calibri"/>
                <a:ea typeface="宋体"/>
              </a:rPr>
              <a:t>P</a:t>
            </a:r>
            <a:r>
              <a:rPr b="0" lang="zh-CN" sz="1600" spc="-1" strike="noStrike">
                <a:solidFill>
                  <a:srgbClr val="000000"/>
                </a:solidFill>
                <a:latin typeface="Calibri"/>
                <a:ea typeface="宋体"/>
              </a:rPr>
              <a:t>与</a:t>
            </a:r>
            <a:r>
              <a:rPr b="0" lang="en-US" sz="1600" spc="-1" strike="noStrike">
                <a:solidFill>
                  <a:srgbClr val="000000"/>
                </a:solidFill>
                <a:latin typeface="Calibri"/>
                <a:ea typeface="宋体"/>
              </a:rPr>
              <a:t>Q</a:t>
            </a:r>
            <a:r>
              <a:rPr b="0" lang="zh-CN" sz="1600" spc="-1" strike="noStrike">
                <a:solidFill>
                  <a:srgbClr val="000000"/>
                </a:solidFill>
                <a:latin typeface="Calibri"/>
                <a:ea typeface="宋体"/>
              </a:rPr>
              <a:t>的大小关系，取横坐标为</a:t>
            </a:r>
            <a:r>
              <a:rPr b="0" lang="en-US" sz="1600" spc="-1" strike="noStrike">
                <a:solidFill>
                  <a:srgbClr val="000000"/>
                </a:solidFill>
                <a:latin typeface="Calibri"/>
                <a:ea typeface="宋体"/>
              </a:rPr>
              <a:t>P/Q</a:t>
            </a:r>
            <a:endParaRPr b="0" lang="en-US" sz="1600" spc="-1" strike="noStrike">
              <a:solidFill>
                <a:srgbClr val="000000"/>
              </a:solidFill>
              <a:latin typeface="Calibri"/>
            </a:endParaRPr>
          </a:p>
          <a:p>
            <a:pPr marL="228600" indent="-228240">
              <a:lnSpc>
                <a:spcPct val="90000"/>
              </a:lnSpc>
              <a:spcBef>
                <a:spcPts val="1001"/>
              </a:spcBef>
              <a:tabLst>
                <a:tab algn="l" pos="0"/>
              </a:tabLst>
            </a:pPr>
            <a:r>
              <a:rPr b="0" lang="zh-CN" sz="1600" spc="-1" strike="noStrike">
                <a:solidFill>
                  <a:srgbClr val="000000"/>
                </a:solidFill>
                <a:latin typeface="Calibri"/>
                <a:ea typeface="宋体"/>
              </a:rPr>
              <a:t>将测试结果绘成折线图如右：</a:t>
            </a:r>
            <a:endParaRPr b="0" lang="en-US" sz="1600" spc="-1" strike="noStrike">
              <a:solidFill>
                <a:srgbClr val="000000"/>
              </a:solidFill>
              <a:latin typeface="Calibri"/>
            </a:endParaRPr>
          </a:p>
          <a:p>
            <a:pPr marL="228600" indent="-228240">
              <a:lnSpc>
                <a:spcPct val="90000"/>
              </a:lnSpc>
              <a:spcBef>
                <a:spcPts val="1001"/>
              </a:spcBef>
              <a:tabLst>
                <a:tab algn="l" pos="0"/>
              </a:tabLst>
            </a:pPr>
            <a:r>
              <a:rPr b="0" lang="zh-CN" sz="1600" spc="-1" strike="noStrike">
                <a:solidFill>
                  <a:srgbClr val="000000"/>
                </a:solidFill>
                <a:latin typeface="Calibri"/>
                <a:ea typeface="宋体"/>
              </a:rPr>
              <a:t>可以看出，</a:t>
            </a:r>
            <a:r>
              <a:rPr b="0" lang="en-US" sz="1600" spc="-1" strike="noStrike">
                <a:solidFill>
                  <a:srgbClr val="000000"/>
                </a:solidFill>
                <a:latin typeface="Calibri"/>
                <a:ea typeface="宋体"/>
              </a:rPr>
              <a:t>Gflops</a:t>
            </a:r>
            <a:r>
              <a:rPr b="0" lang="zh-CN" sz="1600" spc="-1" strike="noStrike">
                <a:solidFill>
                  <a:srgbClr val="000000"/>
                </a:solidFill>
                <a:latin typeface="Calibri"/>
                <a:ea typeface="宋体"/>
              </a:rPr>
              <a:t>出现双峰的结果，即在</a:t>
            </a:r>
            <a:r>
              <a:rPr b="0" lang="en-US" sz="1600" spc="-1" strike="noStrike">
                <a:solidFill>
                  <a:srgbClr val="000000"/>
                </a:solidFill>
                <a:latin typeface="Calibri"/>
                <a:ea typeface="宋体"/>
              </a:rPr>
              <a:t>P</a:t>
            </a:r>
            <a:r>
              <a:rPr b="0" lang="zh-CN" sz="1600" spc="-1" strike="noStrike">
                <a:solidFill>
                  <a:srgbClr val="000000"/>
                </a:solidFill>
                <a:latin typeface="Calibri"/>
                <a:ea typeface="宋体"/>
              </a:rPr>
              <a:t>与</a:t>
            </a:r>
            <a:r>
              <a:rPr b="0" lang="en-US" sz="1600" spc="-1" strike="noStrike">
                <a:solidFill>
                  <a:srgbClr val="000000"/>
                </a:solidFill>
                <a:latin typeface="Calibri"/>
                <a:ea typeface="宋体"/>
              </a:rPr>
              <a:t>Q</a:t>
            </a:r>
            <a:r>
              <a:rPr b="0" lang="zh-CN" sz="1600" spc="-1" strike="noStrike">
                <a:solidFill>
                  <a:srgbClr val="000000"/>
                </a:solidFill>
                <a:latin typeface="Calibri"/>
                <a:ea typeface="宋体"/>
              </a:rPr>
              <a:t>相等时，或在</a:t>
            </a:r>
            <a:r>
              <a:rPr b="0" lang="en-US" sz="1600" spc="-1" strike="noStrike">
                <a:solidFill>
                  <a:srgbClr val="000000"/>
                </a:solidFill>
                <a:latin typeface="Calibri"/>
                <a:ea typeface="宋体"/>
              </a:rPr>
              <a:t>P</a:t>
            </a:r>
            <a:r>
              <a:rPr b="0" lang="zh-CN" sz="1600" spc="-1" strike="noStrike">
                <a:solidFill>
                  <a:srgbClr val="000000"/>
                </a:solidFill>
                <a:latin typeface="Calibri"/>
                <a:ea typeface="宋体"/>
              </a:rPr>
              <a:t>所</a:t>
            </a:r>
            <a:endParaRPr b="0" lang="en-US" sz="1600" spc="-1" strike="noStrike">
              <a:solidFill>
                <a:srgbClr val="000000"/>
              </a:solidFill>
              <a:latin typeface="Calibri"/>
            </a:endParaRPr>
          </a:p>
          <a:p>
            <a:pPr marL="228600" indent="-228240">
              <a:lnSpc>
                <a:spcPct val="90000"/>
              </a:lnSpc>
              <a:spcBef>
                <a:spcPts val="1001"/>
              </a:spcBef>
              <a:tabLst>
                <a:tab algn="l" pos="0"/>
              </a:tabLst>
            </a:pPr>
            <a:r>
              <a:rPr b="0" lang="zh-CN" sz="1600" spc="-1" strike="noStrike">
                <a:solidFill>
                  <a:srgbClr val="000000"/>
                </a:solidFill>
                <a:latin typeface="Calibri"/>
                <a:ea typeface="宋体"/>
              </a:rPr>
              <a:t>占比较少时，</a:t>
            </a:r>
            <a:r>
              <a:rPr b="0" lang="en-US" sz="1600" spc="-1" strike="noStrike">
                <a:solidFill>
                  <a:srgbClr val="000000"/>
                </a:solidFill>
                <a:latin typeface="Calibri"/>
                <a:ea typeface="宋体"/>
              </a:rPr>
              <a:t>Gflops</a:t>
            </a:r>
            <a:r>
              <a:rPr b="0" lang="zh-CN" sz="1600" spc="-1" strike="noStrike">
                <a:solidFill>
                  <a:srgbClr val="000000"/>
                </a:solidFill>
                <a:latin typeface="Calibri"/>
                <a:ea typeface="宋体"/>
              </a:rPr>
              <a:t>较大，其原因在于，</a:t>
            </a:r>
            <a:r>
              <a:rPr b="0" lang="en-US" sz="1600" spc="-1" strike="noStrike">
                <a:solidFill>
                  <a:srgbClr val="000000"/>
                </a:solidFill>
                <a:latin typeface="Calibri"/>
                <a:ea typeface="宋体"/>
              </a:rPr>
              <a:t>PQ</a:t>
            </a:r>
            <a:r>
              <a:rPr b="0" lang="zh-CN" sz="1600" spc="-1" strike="noStrike">
                <a:solidFill>
                  <a:srgbClr val="000000"/>
                </a:solidFill>
                <a:latin typeface="Calibri"/>
                <a:ea typeface="宋体"/>
              </a:rPr>
              <a:t>较为接近时，进程</a:t>
            </a:r>
            <a:endParaRPr b="0" lang="en-US" sz="1600" spc="-1" strike="noStrike">
              <a:solidFill>
                <a:srgbClr val="000000"/>
              </a:solidFill>
              <a:latin typeface="Calibri"/>
            </a:endParaRPr>
          </a:p>
          <a:p>
            <a:pPr marL="228600" indent="-228240">
              <a:lnSpc>
                <a:spcPct val="90000"/>
              </a:lnSpc>
              <a:spcBef>
                <a:spcPts val="1001"/>
              </a:spcBef>
              <a:tabLst>
                <a:tab algn="l" pos="0"/>
              </a:tabLst>
            </a:pPr>
            <a:r>
              <a:rPr b="0" lang="zh-CN" sz="1600" spc="-1" strike="noStrike">
                <a:solidFill>
                  <a:srgbClr val="000000"/>
                </a:solidFill>
                <a:latin typeface="Calibri"/>
                <a:ea typeface="宋体"/>
              </a:rPr>
              <a:t>间容易保持较好的负载平衡，而根据</a:t>
            </a:r>
            <a:r>
              <a:rPr b="0" lang="en-US" sz="1600" spc="-1" strike="noStrike">
                <a:solidFill>
                  <a:srgbClr val="000000"/>
                </a:solidFill>
                <a:latin typeface="Calibri"/>
                <a:ea typeface="宋体"/>
              </a:rPr>
              <a:t>Linpack</a:t>
            </a:r>
            <a:r>
              <a:rPr b="0" lang="zh-CN" sz="1600" spc="-1" strike="noStrike">
                <a:solidFill>
                  <a:srgbClr val="000000"/>
                </a:solidFill>
                <a:latin typeface="Calibri"/>
                <a:ea typeface="宋体"/>
              </a:rPr>
              <a:t>的算法，</a:t>
            </a:r>
            <a:r>
              <a:rPr b="0" lang="zh-CN" sz="1600" spc="-1" strike="noStrike">
                <a:solidFill>
                  <a:srgbClr val="000000"/>
                </a:solidFill>
                <a:latin typeface="Calibri"/>
                <a:ea typeface="Calibri"/>
              </a:rPr>
              <a:t>列向</a:t>
            </a:r>
            <a:r>
              <a:rPr b="0" lang="en-US" sz="1600" spc="-1" strike="noStrike">
                <a:solidFill>
                  <a:srgbClr val="000000"/>
                </a:solidFill>
                <a:latin typeface="Calibri"/>
                <a:ea typeface="Calibri"/>
              </a:rPr>
              <a:t>(Q)</a:t>
            </a:r>
            <a:endParaRPr b="0" lang="en-US" sz="1600" spc="-1" strike="noStrike">
              <a:solidFill>
                <a:srgbClr val="000000"/>
              </a:solidFill>
              <a:latin typeface="Calibri"/>
            </a:endParaRPr>
          </a:p>
          <a:p>
            <a:pPr marL="228600" indent="-228240">
              <a:lnSpc>
                <a:spcPct val="90000"/>
              </a:lnSpc>
              <a:spcBef>
                <a:spcPts val="1001"/>
              </a:spcBef>
              <a:tabLst>
                <a:tab algn="l" pos="0"/>
              </a:tabLst>
            </a:pPr>
            <a:r>
              <a:rPr b="0" lang="zh-CN" sz="1600" spc="-1" strike="noStrike">
                <a:solidFill>
                  <a:srgbClr val="000000"/>
                </a:solidFill>
                <a:latin typeface="Calibri"/>
                <a:ea typeface="Calibri"/>
              </a:rPr>
              <a:t>通信量</a:t>
            </a:r>
            <a:r>
              <a:rPr b="0" lang="en-US" sz="1600" spc="-1" strike="noStrike">
                <a:solidFill>
                  <a:srgbClr val="000000"/>
                </a:solidFill>
                <a:latin typeface="Calibri"/>
                <a:ea typeface="Calibri"/>
              </a:rPr>
              <a:t>(</a:t>
            </a:r>
            <a:r>
              <a:rPr b="0" lang="zh-CN" sz="1600" spc="-1" strike="noStrike">
                <a:solidFill>
                  <a:srgbClr val="000000"/>
                </a:solidFill>
                <a:latin typeface="Calibri"/>
                <a:ea typeface="Calibri"/>
              </a:rPr>
              <a:t>通信次数和通信数据量</a:t>
            </a:r>
            <a:r>
              <a:rPr b="0" lang="en-US" sz="1600" spc="-1" strike="noStrike">
                <a:solidFill>
                  <a:srgbClr val="000000"/>
                </a:solidFill>
                <a:latin typeface="Calibri"/>
                <a:ea typeface="Calibri"/>
              </a:rPr>
              <a:t>)</a:t>
            </a:r>
            <a:r>
              <a:rPr b="0" lang="zh-CN" sz="1600" spc="-1" strike="noStrike">
                <a:solidFill>
                  <a:srgbClr val="000000"/>
                </a:solidFill>
                <a:latin typeface="Calibri"/>
                <a:ea typeface="Calibri"/>
              </a:rPr>
              <a:t>要远大于横向</a:t>
            </a:r>
            <a:r>
              <a:rPr b="0" lang="en-US" sz="1600" spc="-1" strike="noStrike">
                <a:solidFill>
                  <a:srgbClr val="000000"/>
                </a:solidFill>
                <a:latin typeface="Calibri"/>
                <a:ea typeface="Calibri"/>
              </a:rPr>
              <a:t>(P)</a:t>
            </a:r>
            <a:r>
              <a:rPr b="0" lang="zh-CN" sz="1600" spc="-1" strike="noStrike">
                <a:solidFill>
                  <a:srgbClr val="000000"/>
                </a:solidFill>
                <a:latin typeface="Calibri"/>
                <a:ea typeface="Calibri"/>
              </a:rPr>
              <a:t>通信，从而两</a:t>
            </a:r>
            <a:endParaRPr b="0" lang="en-US" sz="1600" spc="-1" strike="noStrike">
              <a:solidFill>
                <a:srgbClr val="000000"/>
              </a:solidFill>
              <a:latin typeface="Calibri"/>
            </a:endParaRPr>
          </a:p>
          <a:p>
            <a:pPr marL="228600" indent="-228240">
              <a:lnSpc>
                <a:spcPct val="90000"/>
              </a:lnSpc>
              <a:spcBef>
                <a:spcPts val="1001"/>
              </a:spcBef>
              <a:tabLst>
                <a:tab algn="l" pos="0"/>
              </a:tabLst>
            </a:pPr>
            <a:r>
              <a:rPr b="0" lang="zh-CN" sz="1600" spc="-1" strike="noStrike">
                <a:solidFill>
                  <a:srgbClr val="000000"/>
                </a:solidFill>
                <a:latin typeface="Calibri"/>
                <a:ea typeface="宋体"/>
              </a:rPr>
              <a:t>者都能减少测试时的通信开销，本次测试的进程数较少，故对</a:t>
            </a:r>
            <a:endParaRPr b="0" lang="en-US" sz="1600" spc="-1" strike="noStrike">
              <a:solidFill>
                <a:srgbClr val="000000"/>
              </a:solidFill>
              <a:latin typeface="Calibri"/>
            </a:endParaRPr>
          </a:p>
          <a:p>
            <a:pPr marL="228600" indent="-228240">
              <a:lnSpc>
                <a:spcPct val="90000"/>
              </a:lnSpc>
              <a:spcBef>
                <a:spcPts val="1001"/>
              </a:spcBef>
              <a:tabLst>
                <a:tab algn="l" pos="0"/>
              </a:tabLst>
            </a:pPr>
            <a:r>
              <a:rPr b="0" lang="zh-CN" sz="1600" spc="-1" strike="noStrike">
                <a:solidFill>
                  <a:srgbClr val="000000"/>
                </a:solidFill>
                <a:latin typeface="Calibri"/>
                <a:ea typeface="宋体"/>
              </a:rPr>
              <a:t>于通信开销造成的开销相对较少，故</a:t>
            </a:r>
            <a:r>
              <a:rPr b="0" lang="en-US" sz="1600" spc="-1" strike="noStrike">
                <a:solidFill>
                  <a:srgbClr val="000000"/>
                </a:solidFill>
                <a:latin typeface="Calibri"/>
                <a:ea typeface="宋体"/>
              </a:rPr>
              <a:t>P</a:t>
            </a:r>
            <a:r>
              <a:rPr b="0" lang="zh-CN" sz="1600" spc="-1" strike="noStrike">
                <a:solidFill>
                  <a:srgbClr val="000000"/>
                </a:solidFill>
                <a:latin typeface="Calibri"/>
                <a:ea typeface="宋体"/>
              </a:rPr>
              <a:t>，</a:t>
            </a:r>
            <a:r>
              <a:rPr b="0" lang="en-US" sz="1600" spc="-1" strike="noStrike">
                <a:solidFill>
                  <a:srgbClr val="000000"/>
                </a:solidFill>
                <a:latin typeface="Calibri"/>
                <a:ea typeface="宋体"/>
              </a:rPr>
              <a:t>Q</a:t>
            </a:r>
            <a:r>
              <a:rPr b="0" lang="zh-CN" sz="1600" spc="-1" strike="noStrike">
                <a:solidFill>
                  <a:srgbClr val="000000"/>
                </a:solidFill>
                <a:latin typeface="Calibri"/>
                <a:ea typeface="宋体"/>
              </a:rPr>
              <a:t>相差较大时的负载不</a:t>
            </a:r>
            <a:endParaRPr b="0" lang="en-US" sz="1600" spc="-1" strike="noStrike">
              <a:solidFill>
                <a:srgbClr val="000000"/>
              </a:solidFill>
              <a:latin typeface="Calibri"/>
            </a:endParaRPr>
          </a:p>
          <a:p>
            <a:pPr marL="228600" indent="-228240">
              <a:lnSpc>
                <a:spcPct val="90000"/>
              </a:lnSpc>
              <a:spcBef>
                <a:spcPts val="1001"/>
              </a:spcBef>
              <a:tabLst>
                <a:tab algn="l" pos="0"/>
              </a:tabLst>
            </a:pPr>
            <a:r>
              <a:rPr b="0" lang="zh-CN" sz="1600" spc="-1" strike="noStrike">
                <a:solidFill>
                  <a:srgbClr val="000000"/>
                </a:solidFill>
                <a:latin typeface="Calibri"/>
                <a:ea typeface="宋体"/>
              </a:rPr>
              <a:t>均衡现象不明显，故图像体现出双峰情况</a:t>
            </a:r>
            <a:endParaRPr b="0" lang="en-US" sz="1600" spc="-1" strike="noStrike">
              <a:solidFill>
                <a:srgbClr val="000000"/>
              </a:solidFill>
              <a:latin typeface="Calibri"/>
            </a:endParaRPr>
          </a:p>
          <a:p>
            <a:pPr marL="228600" indent="-228240">
              <a:lnSpc>
                <a:spcPct val="90000"/>
              </a:lnSpc>
              <a:spcBef>
                <a:spcPts val="1001"/>
              </a:spcBef>
              <a:tabLst>
                <a:tab algn="l" pos="0"/>
              </a:tabLst>
            </a:pPr>
            <a:endParaRPr b="0" lang="en-US" sz="1600" spc="-1" strike="noStrike">
              <a:solidFill>
                <a:srgbClr val="000000"/>
              </a:solidFill>
              <a:latin typeface="Calibri"/>
            </a:endParaRPr>
          </a:p>
          <a:p>
            <a:pPr>
              <a:lnSpc>
                <a:spcPct val="90000"/>
              </a:lnSpc>
              <a:spcBef>
                <a:spcPts val="1001"/>
              </a:spcBef>
              <a:tabLst>
                <a:tab algn="l" pos="0"/>
              </a:tabLst>
            </a:pPr>
            <a:endParaRPr b="0" lang="en-US" sz="1600" spc="-1" strike="noStrike">
              <a:solidFill>
                <a:srgbClr val="000000"/>
              </a:solidFill>
              <a:latin typeface="Calibri"/>
            </a:endParaRPr>
          </a:p>
        </p:txBody>
      </p:sp>
      <p:pic>
        <p:nvPicPr>
          <p:cNvPr id="135" name="图片 4" descr="图表, 折线图&#10;&#10;已自动生成说明"/>
          <p:cNvPicPr/>
          <p:nvPr/>
        </p:nvPicPr>
        <p:blipFill>
          <a:blip r:embed="rId1"/>
          <a:stretch/>
        </p:blipFill>
        <p:spPr>
          <a:xfrm>
            <a:off x="6541560" y="2628720"/>
            <a:ext cx="5650560" cy="4229280"/>
          </a:xfrm>
          <a:prstGeom prst="rect">
            <a:avLst/>
          </a:prstGeom>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TextShape 1"/>
          <p:cNvSpPr txBox="1"/>
          <p:nvPr/>
        </p:nvSpPr>
        <p:spPr>
          <a:xfrm>
            <a:off x="-2520" y="75960"/>
            <a:ext cx="10515240" cy="449280"/>
          </a:xfrm>
          <a:prstGeom prst="rect">
            <a:avLst/>
          </a:prstGeom>
          <a:noFill/>
          <a:ln w="0">
            <a:noFill/>
          </a:ln>
        </p:spPr>
        <p:txBody>
          <a:bodyPr anchor="ctr">
            <a:normAutofit fontScale="34000"/>
          </a:bodyPr>
          <a:p>
            <a:pPr>
              <a:lnSpc>
                <a:spcPct val="90000"/>
              </a:lnSpc>
            </a:pPr>
            <a:r>
              <a:rPr b="0" lang="zh-CN" sz="4400" spc="-1" strike="noStrike">
                <a:solidFill>
                  <a:srgbClr val="000000"/>
                </a:solidFill>
                <a:latin typeface="Calibri Light"/>
                <a:ea typeface="宋体"/>
              </a:rPr>
              <a:t>总结</a:t>
            </a:r>
            <a:endParaRPr b="0" lang="en-US" sz="4400" spc="-1" strike="noStrike">
              <a:solidFill>
                <a:srgbClr val="000000"/>
              </a:solidFill>
              <a:latin typeface="Calibri"/>
            </a:endParaRPr>
          </a:p>
        </p:txBody>
      </p:sp>
      <p:sp>
        <p:nvSpPr>
          <p:cNvPr id="137" name="TextShape 2"/>
          <p:cNvSpPr txBox="1"/>
          <p:nvPr/>
        </p:nvSpPr>
        <p:spPr>
          <a:xfrm>
            <a:off x="689400" y="1072440"/>
            <a:ext cx="10515240" cy="4350960"/>
          </a:xfrm>
          <a:prstGeom prst="rect">
            <a:avLst/>
          </a:prstGeom>
          <a:noFill/>
          <a:ln w="0">
            <a:noFill/>
          </a:ln>
        </p:spPr>
        <p:txBody>
          <a:bodyPr>
            <a:normAutofit/>
          </a:bodyPr>
          <a:p>
            <a:pPr>
              <a:lnSpc>
                <a:spcPct val="90000"/>
              </a:lnSpc>
              <a:spcBef>
                <a:spcPts val="1001"/>
              </a:spcBef>
              <a:tabLst>
                <a:tab algn="l" pos="0"/>
              </a:tabLst>
            </a:pPr>
            <a:r>
              <a:rPr b="0" lang="zh-CN" sz="1800" spc="-1" strike="noStrike">
                <a:solidFill>
                  <a:srgbClr val="000000"/>
                </a:solidFill>
                <a:latin typeface="Calibri"/>
                <a:ea typeface="宋体"/>
              </a:rPr>
              <a:t>从测试结果可以看出，目前在</a:t>
            </a:r>
            <a:r>
              <a:rPr b="0" lang="en-US" sz="1800" spc="-1" strike="noStrike">
                <a:solidFill>
                  <a:srgbClr val="000000"/>
                </a:solidFill>
                <a:latin typeface="Calibri"/>
                <a:ea typeface="宋体"/>
              </a:rPr>
              <a:t>openEuler-riscv</a:t>
            </a:r>
            <a:r>
              <a:rPr b="0" lang="zh-CN" sz="1800" spc="-1" strike="noStrike">
                <a:solidFill>
                  <a:srgbClr val="000000"/>
                </a:solidFill>
                <a:latin typeface="Calibri"/>
                <a:ea typeface="宋体"/>
              </a:rPr>
              <a:t>上运行的</a:t>
            </a:r>
            <a:r>
              <a:rPr b="0" lang="en-US" sz="1800" spc="-1" strike="noStrike">
                <a:solidFill>
                  <a:srgbClr val="000000"/>
                </a:solidFill>
                <a:latin typeface="Calibri"/>
                <a:ea typeface="宋体"/>
              </a:rPr>
              <a:t>openmpi</a:t>
            </a:r>
            <a:r>
              <a:rPr b="0" lang="zh-CN" sz="1800" spc="-1" strike="noStrike">
                <a:solidFill>
                  <a:srgbClr val="000000"/>
                </a:solidFill>
                <a:latin typeface="Calibri"/>
                <a:ea typeface="宋体"/>
              </a:rPr>
              <a:t>基本功能没有问题，而超算领域上的应用仍任重道远。</a:t>
            </a:r>
            <a:endParaRPr b="0" lang="en-US" sz="1800" spc="-1" strike="noStrike">
              <a:solidFill>
                <a:srgbClr val="000000"/>
              </a:solidFill>
              <a:latin typeface="Calibri"/>
            </a:endParaRPr>
          </a:p>
          <a:p>
            <a:pPr>
              <a:lnSpc>
                <a:spcPct val="90000"/>
              </a:lnSpc>
              <a:spcBef>
                <a:spcPts val="1001"/>
              </a:spcBef>
              <a:tabLst>
                <a:tab algn="l" pos="0"/>
              </a:tabLst>
            </a:pPr>
            <a:r>
              <a:rPr b="0" lang="zh-CN" sz="1800" spc="-1" strike="noStrike">
                <a:solidFill>
                  <a:srgbClr val="000000"/>
                </a:solidFill>
                <a:latin typeface="Calibri"/>
                <a:ea typeface="宋体"/>
              </a:rPr>
              <a:t>而另一方面，这次测试体现出来的问题有：</a:t>
            </a:r>
            <a:endParaRPr b="0" lang="en-US" sz="1800" spc="-1" strike="noStrike">
              <a:solidFill>
                <a:srgbClr val="000000"/>
              </a:solidFill>
              <a:latin typeface="Calibri"/>
            </a:endParaRPr>
          </a:p>
          <a:p>
            <a:pPr marL="457200" indent="-456840">
              <a:lnSpc>
                <a:spcPct val="90000"/>
              </a:lnSpc>
              <a:spcBef>
                <a:spcPts val="1001"/>
              </a:spcBef>
              <a:buClr>
                <a:srgbClr val="000000"/>
              </a:buClr>
              <a:buFont typeface="Arial"/>
              <a:buChar char="•"/>
              <a:tabLst>
                <a:tab algn="l" pos="0"/>
              </a:tabLst>
            </a:pPr>
            <a:r>
              <a:rPr b="0" lang="en-US" sz="1800" spc="-1" strike="noStrike">
                <a:solidFill>
                  <a:srgbClr val="000000"/>
                </a:solidFill>
                <a:latin typeface="Calibri"/>
                <a:ea typeface="宋体"/>
              </a:rPr>
              <a:t>Openmpi</a:t>
            </a:r>
            <a:r>
              <a:rPr b="0" lang="zh-CN" sz="1800" spc="-1" strike="noStrike">
                <a:solidFill>
                  <a:srgbClr val="000000"/>
                </a:solidFill>
                <a:latin typeface="Calibri"/>
                <a:ea typeface="宋体"/>
              </a:rPr>
              <a:t>在软件源中版本过老，</a:t>
            </a:r>
            <a:r>
              <a:rPr b="0" lang="en-US" sz="1800" spc="-1" strike="noStrike">
                <a:solidFill>
                  <a:srgbClr val="000000"/>
                </a:solidFill>
                <a:latin typeface="Calibri"/>
                <a:ea typeface="宋体"/>
              </a:rPr>
              <a:t>openmpi</a:t>
            </a:r>
            <a:r>
              <a:rPr b="0" lang="zh-CN" sz="1800" spc="-1" strike="noStrike">
                <a:solidFill>
                  <a:srgbClr val="000000"/>
                </a:solidFill>
                <a:latin typeface="Calibri"/>
                <a:ea typeface="宋体"/>
              </a:rPr>
              <a:t>官网给出的最新版本为</a:t>
            </a:r>
            <a:r>
              <a:rPr b="0" lang="en-US" sz="1800" spc="-1" strike="noStrike">
                <a:solidFill>
                  <a:srgbClr val="000000"/>
                </a:solidFill>
                <a:latin typeface="Calibri"/>
                <a:ea typeface="宋体"/>
              </a:rPr>
              <a:t>4.1.4,</a:t>
            </a:r>
            <a:r>
              <a:rPr b="0" lang="zh-CN" sz="1800" spc="-1" strike="noStrike">
                <a:solidFill>
                  <a:srgbClr val="000000"/>
                </a:solidFill>
                <a:latin typeface="Calibri"/>
                <a:ea typeface="宋体"/>
              </a:rPr>
              <a:t>而软件源提供的</a:t>
            </a:r>
            <a:r>
              <a:rPr b="0" lang="en-US" sz="1800" spc="-1" strike="noStrike">
                <a:solidFill>
                  <a:srgbClr val="000000"/>
                </a:solidFill>
                <a:latin typeface="Calibri"/>
                <a:ea typeface="宋体"/>
              </a:rPr>
              <a:t>openmpi</a:t>
            </a:r>
            <a:r>
              <a:rPr b="0" lang="zh-CN" sz="1800" spc="-1" strike="noStrike">
                <a:solidFill>
                  <a:srgbClr val="000000"/>
                </a:solidFill>
                <a:latin typeface="Calibri"/>
                <a:ea typeface="宋体"/>
              </a:rPr>
              <a:t>版本仅为</a:t>
            </a:r>
            <a:r>
              <a:rPr b="0" lang="en-US" sz="1800" spc="-1" strike="noStrike">
                <a:solidFill>
                  <a:srgbClr val="000000"/>
                </a:solidFill>
                <a:latin typeface="Calibri"/>
                <a:ea typeface="Calibri"/>
              </a:rPr>
              <a:t>2.1.6</a:t>
            </a:r>
            <a:r>
              <a:rPr b="0" lang="zh-CN" sz="1800" spc="-1" strike="noStrike">
                <a:solidFill>
                  <a:srgbClr val="000000"/>
                </a:solidFill>
                <a:latin typeface="Calibri"/>
                <a:ea typeface="Calibri"/>
              </a:rPr>
              <a:t>。</a:t>
            </a:r>
            <a:endParaRPr b="0" lang="en-US" sz="1800" spc="-1" strike="noStrike">
              <a:solidFill>
                <a:srgbClr val="000000"/>
              </a:solidFill>
              <a:latin typeface="Calibri"/>
            </a:endParaRPr>
          </a:p>
          <a:p>
            <a:pPr marL="457200" indent="-456840">
              <a:lnSpc>
                <a:spcPct val="90000"/>
              </a:lnSpc>
              <a:spcBef>
                <a:spcPts val="1001"/>
              </a:spcBef>
              <a:buClr>
                <a:srgbClr val="000000"/>
              </a:buClr>
              <a:buFont typeface="Arial"/>
              <a:buChar char="•"/>
              <a:tabLst>
                <a:tab algn="l" pos="0"/>
              </a:tabLst>
            </a:pPr>
            <a:r>
              <a:rPr b="0" lang="zh-CN" sz="1800" spc="-1" strike="noStrike">
                <a:solidFill>
                  <a:srgbClr val="000000"/>
                </a:solidFill>
                <a:latin typeface="Calibri"/>
                <a:ea typeface="宋体"/>
              </a:rPr>
              <a:t>基于</a:t>
            </a:r>
            <a:r>
              <a:rPr b="0" lang="en-US" sz="1800" spc="-1" strike="noStrike">
                <a:solidFill>
                  <a:srgbClr val="000000"/>
                </a:solidFill>
                <a:latin typeface="Calibri"/>
                <a:ea typeface="宋体"/>
              </a:rPr>
              <a:t>qemu</a:t>
            </a:r>
            <a:r>
              <a:rPr b="0" lang="zh-CN" sz="1800" spc="-1" strike="noStrike">
                <a:solidFill>
                  <a:srgbClr val="000000"/>
                </a:solidFill>
                <a:latin typeface="Calibri"/>
                <a:ea typeface="宋体"/>
              </a:rPr>
              <a:t>的测试很难将</a:t>
            </a:r>
            <a:r>
              <a:rPr b="0" lang="en-US" sz="1800" spc="-1" strike="noStrike">
                <a:solidFill>
                  <a:srgbClr val="000000"/>
                </a:solidFill>
                <a:latin typeface="Calibri"/>
                <a:ea typeface="宋体"/>
              </a:rPr>
              <a:t>mpi</a:t>
            </a:r>
            <a:r>
              <a:rPr b="0" lang="zh-CN" sz="1800" spc="-1" strike="noStrike">
                <a:solidFill>
                  <a:srgbClr val="000000"/>
                </a:solidFill>
                <a:latin typeface="Calibri"/>
                <a:ea typeface="宋体"/>
              </a:rPr>
              <a:t>并行的单节点峰值性能测试出来，进一步的测试或许需要更好的硬件支持</a:t>
            </a:r>
            <a:endParaRPr b="0" lang="en-US" sz="1800" spc="-1" strike="noStrike">
              <a:solidFill>
                <a:srgbClr val="000000"/>
              </a:solidFill>
              <a:latin typeface="Calibri"/>
            </a:endParaRPr>
          </a:p>
          <a:p>
            <a:pPr marL="457200" indent="-456840">
              <a:lnSpc>
                <a:spcPct val="90000"/>
              </a:lnSpc>
              <a:spcBef>
                <a:spcPts val="1001"/>
              </a:spcBef>
              <a:buClr>
                <a:srgbClr val="000000"/>
              </a:buClr>
              <a:buFont typeface="Arial"/>
              <a:buChar char="•"/>
              <a:tabLst>
                <a:tab algn="l" pos="0"/>
              </a:tabLst>
            </a:pPr>
            <a:r>
              <a:rPr b="0" lang="zh-CN" sz="1800" spc="-1" strike="noStrike">
                <a:solidFill>
                  <a:srgbClr val="000000"/>
                </a:solidFill>
                <a:latin typeface="Calibri"/>
                <a:ea typeface="宋体"/>
              </a:rPr>
              <a:t>虽然在这次测试中进程间通信开销不明显，但未来超算的发展仍要考虑通信开销与计算开销之间的性能关系</a:t>
            </a:r>
            <a:endParaRPr b="0" lang="en-US" sz="1800" spc="-1" strike="noStrike">
              <a:solidFill>
                <a:srgbClr val="000000"/>
              </a:solidFill>
              <a:latin typeface="Calibri"/>
            </a:endParaRPr>
          </a:p>
          <a:p>
            <a:pPr marL="457200" indent="-456840">
              <a:lnSpc>
                <a:spcPct val="90000"/>
              </a:lnSpc>
              <a:spcBef>
                <a:spcPts val="1001"/>
              </a:spcBef>
              <a:buClr>
                <a:srgbClr val="000000"/>
              </a:buClr>
              <a:buFont typeface="Arial"/>
              <a:buChar char="•"/>
              <a:tabLst>
                <a:tab algn="l" pos="0"/>
              </a:tabLst>
            </a:pPr>
            <a:r>
              <a:rPr b="0" lang="zh-CN" sz="1800" spc="-1" strike="noStrike">
                <a:solidFill>
                  <a:srgbClr val="000000"/>
                </a:solidFill>
                <a:latin typeface="Calibri"/>
                <a:ea typeface="宋体"/>
              </a:rPr>
              <a:t>基于</a:t>
            </a:r>
            <a:r>
              <a:rPr b="0" lang="en-US" sz="1800" spc="-1" strike="noStrike">
                <a:solidFill>
                  <a:srgbClr val="000000"/>
                </a:solidFill>
                <a:latin typeface="Calibri"/>
                <a:ea typeface="宋体"/>
              </a:rPr>
              <a:t>HPL</a:t>
            </a:r>
            <a:r>
              <a:rPr b="0" lang="zh-CN" sz="1800" spc="-1" strike="noStrike">
                <a:solidFill>
                  <a:srgbClr val="000000"/>
                </a:solidFill>
                <a:latin typeface="Calibri"/>
                <a:ea typeface="宋体"/>
              </a:rPr>
              <a:t>的测试可以看到我们以后还可以从软件角度提高超算节点的运行效率</a:t>
            </a:r>
            <a:endParaRPr b="0" lang="en-US" sz="1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TextShape 1"/>
          <p:cNvSpPr txBox="1"/>
          <p:nvPr/>
        </p:nvSpPr>
        <p:spPr>
          <a:xfrm>
            <a:off x="86400" y="49680"/>
            <a:ext cx="10515240" cy="759600"/>
          </a:xfrm>
          <a:prstGeom prst="rect">
            <a:avLst/>
          </a:prstGeom>
          <a:noFill/>
          <a:ln w="0">
            <a:noFill/>
          </a:ln>
        </p:spPr>
        <p:txBody>
          <a:bodyPr anchor="ctr">
            <a:normAutofit fontScale="86000"/>
          </a:bodyPr>
          <a:p>
            <a:pPr>
              <a:lnSpc>
                <a:spcPct val="90000"/>
              </a:lnSpc>
            </a:pPr>
            <a:r>
              <a:rPr b="0" lang="zh-CN" sz="4400" spc="-1" strike="noStrike">
                <a:solidFill>
                  <a:srgbClr val="000000"/>
                </a:solidFill>
                <a:latin typeface="Calibri Light"/>
                <a:ea typeface="宋体"/>
              </a:rPr>
              <a:t>目录</a:t>
            </a:r>
            <a:endParaRPr b="0" lang="en-US" sz="4400" spc="-1" strike="noStrike">
              <a:solidFill>
                <a:srgbClr val="000000"/>
              </a:solidFill>
              <a:latin typeface="Calibri"/>
            </a:endParaRPr>
          </a:p>
        </p:txBody>
      </p:sp>
      <p:sp>
        <p:nvSpPr>
          <p:cNvPr id="85" name="TextShape 2"/>
          <p:cNvSpPr txBox="1"/>
          <p:nvPr/>
        </p:nvSpPr>
        <p:spPr>
          <a:xfrm>
            <a:off x="838080" y="1137960"/>
            <a:ext cx="10515240" cy="5034240"/>
          </a:xfrm>
          <a:prstGeom prst="rect">
            <a:avLst/>
          </a:prstGeom>
          <a:noFill/>
          <a:ln w="0">
            <a:noFill/>
          </a:ln>
        </p:spPr>
        <p:txBody>
          <a:bodyPr>
            <a:normAutofit fontScale="78000"/>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ea typeface="宋体"/>
              </a:rPr>
              <a:t>Openmpi</a:t>
            </a:r>
            <a:r>
              <a:rPr b="0" lang="zh-CN" sz="2800" spc="-1" strike="noStrike">
                <a:solidFill>
                  <a:srgbClr val="000000"/>
                </a:solidFill>
                <a:latin typeface="Calibri"/>
                <a:ea typeface="宋体"/>
              </a:rPr>
              <a:t>简介</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zh-CN" sz="2800" spc="-1" strike="noStrike">
                <a:solidFill>
                  <a:srgbClr val="000000"/>
                </a:solidFill>
                <a:latin typeface="Calibri"/>
                <a:ea typeface="宋体"/>
              </a:rPr>
              <a:t>测试环境的介绍与搭建</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zh-CN" sz="2800" spc="-1" strike="noStrike">
                <a:solidFill>
                  <a:srgbClr val="000000"/>
                </a:solidFill>
                <a:latin typeface="Calibri"/>
                <a:ea typeface="宋体"/>
              </a:rPr>
              <a:t>自动化测试——</a:t>
            </a:r>
            <a:r>
              <a:rPr b="0" lang="en-US" sz="2800" spc="-1" strike="noStrike">
                <a:solidFill>
                  <a:srgbClr val="000000"/>
                </a:solidFill>
                <a:latin typeface="Calibri"/>
                <a:ea typeface="宋体"/>
              </a:rPr>
              <a:t>Mugen</a:t>
            </a:r>
            <a:r>
              <a:rPr b="0" lang="zh-CN" sz="2800" spc="-1" strike="noStrike">
                <a:solidFill>
                  <a:srgbClr val="000000"/>
                </a:solidFill>
                <a:latin typeface="Calibri"/>
                <a:ea typeface="宋体"/>
              </a:rPr>
              <a:t>测试</a:t>
            </a:r>
            <a:endParaRPr b="0" lang="en-US" sz="2800" spc="-1" strike="noStrike">
              <a:solidFill>
                <a:srgbClr val="000000"/>
              </a:solidFill>
              <a:latin typeface="Calibri"/>
            </a:endParaRPr>
          </a:p>
          <a:p>
            <a:pPr>
              <a:lnSpc>
                <a:spcPct val="90000"/>
              </a:lnSpc>
              <a:spcBef>
                <a:spcPts val="1001"/>
              </a:spcBef>
              <a:tabLst>
                <a:tab algn="l" pos="0"/>
              </a:tabLst>
            </a:pPr>
            <a:r>
              <a:rPr b="0" lang="en-US" sz="2800" spc="-1" strike="noStrike">
                <a:solidFill>
                  <a:srgbClr val="000000"/>
                </a:solidFill>
                <a:latin typeface="Calibri"/>
                <a:ea typeface="宋体"/>
              </a:rPr>
              <a:t>    ——</a:t>
            </a:r>
            <a:r>
              <a:rPr b="0" lang="zh-CN" sz="2800" spc="-1" strike="noStrike">
                <a:solidFill>
                  <a:srgbClr val="000000"/>
                </a:solidFill>
                <a:latin typeface="Calibri"/>
                <a:ea typeface="宋体"/>
              </a:rPr>
              <a:t>测试例介绍</a:t>
            </a:r>
            <a:endParaRPr b="0" lang="en-US" sz="2800" spc="-1" strike="noStrike">
              <a:solidFill>
                <a:srgbClr val="000000"/>
              </a:solidFill>
              <a:latin typeface="Calibri"/>
            </a:endParaRPr>
          </a:p>
          <a:p>
            <a:pPr>
              <a:lnSpc>
                <a:spcPct val="90000"/>
              </a:lnSpc>
              <a:spcBef>
                <a:spcPts val="1001"/>
              </a:spcBef>
              <a:tabLst>
                <a:tab algn="l" pos="0"/>
              </a:tabLst>
            </a:pPr>
            <a:r>
              <a:rPr b="0" lang="en-US" sz="2800" spc="-1" strike="noStrike">
                <a:solidFill>
                  <a:srgbClr val="000000"/>
                </a:solidFill>
                <a:latin typeface="Calibri"/>
                <a:ea typeface="宋体"/>
              </a:rPr>
              <a:t>    ——</a:t>
            </a:r>
            <a:r>
              <a:rPr b="0" lang="zh-CN" sz="2800" spc="-1" strike="noStrike">
                <a:solidFill>
                  <a:srgbClr val="000000"/>
                </a:solidFill>
                <a:latin typeface="Calibri"/>
                <a:ea typeface="宋体"/>
              </a:rPr>
              <a:t>测试结果与分析</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zh-CN" sz="2800" spc="-1" strike="noStrike">
                <a:solidFill>
                  <a:srgbClr val="000000"/>
                </a:solidFill>
                <a:latin typeface="Calibri"/>
                <a:ea typeface="宋体"/>
              </a:rPr>
              <a:t>补充测试</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zh-CN" sz="2800" spc="-1" strike="noStrike">
                <a:solidFill>
                  <a:srgbClr val="000000"/>
                </a:solidFill>
                <a:latin typeface="Calibri"/>
                <a:ea typeface="宋体"/>
              </a:rPr>
              <a:t>性能分析——</a:t>
            </a:r>
            <a:r>
              <a:rPr b="0" lang="en-US" sz="2800" spc="-1" strike="noStrike">
                <a:solidFill>
                  <a:srgbClr val="000000"/>
                </a:solidFill>
                <a:latin typeface="Calibri"/>
                <a:ea typeface="宋体"/>
              </a:rPr>
              <a:t>HPL</a:t>
            </a:r>
            <a:endParaRPr b="0" lang="en-US" sz="2800" spc="-1" strike="noStrike">
              <a:solidFill>
                <a:srgbClr val="000000"/>
              </a:solidFill>
              <a:latin typeface="Calibri"/>
            </a:endParaRPr>
          </a:p>
          <a:p>
            <a:pPr>
              <a:lnSpc>
                <a:spcPct val="90000"/>
              </a:lnSpc>
              <a:spcBef>
                <a:spcPts val="1001"/>
              </a:spcBef>
              <a:tabLst>
                <a:tab algn="l" pos="0"/>
              </a:tabLst>
            </a:pPr>
            <a:r>
              <a:rPr b="0" lang="en-US" sz="2800" spc="-1" strike="noStrike">
                <a:solidFill>
                  <a:srgbClr val="000000"/>
                </a:solidFill>
                <a:latin typeface="Calibri"/>
                <a:ea typeface="宋体"/>
              </a:rPr>
              <a:t>    ——</a:t>
            </a:r>
            <a:r>
              <a:rPr b="0" lang="en-US" sz="2800" spc="-1" strike="noStrike">
                <a:solidFill>
                  <a:srgbClr val="000000"/>
                </a:solidFill>
                <a:latin typeface="Calibri"/>
                <a:ea typeface="宋体"/>
              </a:rPr>
              <a:t>HPL</a:t>
            </a:r>
            <a:r>
              <a:rPr b="0" lang="zh-CN" sz="2800" spc="-1" strike="noStrike">
                <a:solidFill>
                  <a:srgbClr val="000000"/>
                </a:solidFill>
                <a:latin typeface="Calibri"/>
                <a:ea typeface="宋体"/>
              </a:rPr>
              <a:t>编译安装</a:t>
            </a:r>
            <a:endParaRPr b="0" lang="en-US" sz="2800" spc="-1" strike="noStrike">
              <a:solidFill>
                <a:srgbClr val="000000"/>
              </a:solidFill>
              <a:latin typeface="Calibri"/>
            </a:endParaRPr>
          </a:p>
          <a:p>
            <a:pPr>
              <a:lnSpc>
                <a:spcPct val="90000"/>
              </a:lnSpc>
              <a:spcBef>
                <a:spcPts val="1001"/>
              </a:spcBef>
              <a:tabLst>
                <a:tab algn="l" pos="0"/>
              </a:tabLst>
            </a:pPr>
            <a:r>
              <a:rPr b="0" lang="en-US" sz="2800" spc="-1" strike="noStrike">
                <a:solidFill>
                  <a:srgbClr val="000000"/>
                </a:solidFill>
                <a:latin typeface="Calibri"/>
                <a:ea typeface="宋体"/>
              </a:rPr>
              <a:t>    ——</a:t>
            </a:r>
            <a:r>
              <a:rPr b="0" lang="en-US" sz="2800" spc="-1" strike="noStrike">
                <a:solidFill>
                  <a:srgbClr val="000000"/>
                </a:solidFill>
                <a:latin typeface="Calibri"/>
                <a:ea typeface="宋体"/>
              </a:rPr>
              <a:t>HPL</a:t>
            </a:r>
            <a:r>
              <a:rPr b="0" lang="zh-CN" sz="2800" spc="-1" strike="noStrike">
                <a:solidFill>
                  <a:srgbClr val="000000"/>
                </a:solidFill>
                <a:latin typeface="Calibri"/>
                <a:ea typeface="宋体"/>
              </a:rPr>
              <a:t>参数配置</a:t>
            </a:r>
            <a:endParaRPr b="0" lang="en-US" sz="2800" spc="-1" strike="noStrike">
              <a:solidFill>
                <a:srgbClr val="000000"/>
              </a:solidFill>
              <a:latin typeface="Calibri"/>
            </a:endParaRPr>
          </a:p>
          <a:p>
            <a:pPr>
              <a:lnSpc>
                <a:spcPct val="90000"/>
              </a:lnSpc>
              <a:spcBef>
                <a:spcPts val="1001"/>
              </a:spcBef>
              <a:tabLst>
                <a:tab algn="l" pos="0"/>
              </a:tabLst>
            </a:pPr>
            <a:r>
              <a:rPr b="0" lang="en-US" sz="2800" spc="-1" strike="noStrike">
                <a:solidFill>
                  <a:srgbClr val="000000"/>
                </a:solidFill>
                <a:latin typeface="Calibri"/>
                <a:ea typeface="宋体"/>
              </a:rPr>
              <a:t>    ——</a:t>
            </a:r>
            <a:r>
              <a:rPr b="0" lang="zh-CN" sz="2800" spc="-1" strike="noStrike">
                <a:solidFill>
                  <a:srgbClr val="000000"/>
                </a:solidFill>
                <a:latin typeface="Calibri"/>
                <a:ea typeface="宋体"/>
              </a:rPr>
              <a:t>测试结果与分析</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TextShape 1"/>
          <p:cNvSpPr txBox="1"/>
          <p:nvPr/>
        </p:nvSpPr>
        <p:spPr>
          <a:xfrm>
            <a:off x="4551840" y="2677320"/>
            <a:ext cx="10515240" cy="1325160"/>
          </a:xfrm>
          <a:prstGeom prst="rect">
            <a:avLst/>
          </a:prstGeom>
          <a:noFill/>
          <a:ln w="0">
            <a:noFill/>
          </a:ln>
        </p:spPr>
        <p:txBody>
          <a:bodyPr anchor="ctr">
            <a:noAutofit/>
          </a:bodyPr>
          <a:p>
            <a:pPr>
              <a:lnSpc>
                <a:spcPct val="90000"/>
              </a:lnSpc>
            </a:pPr>
            <a:r>
              <a:rPr b="0" lang="zh-CN" sz="4400" spc="-1" strike="noStrike">
                <a:solidFill>
                  <a:srgbClr val="000000"/>
                </a:solidFill>
                <a:latin typeface="Calibri Light"/>
                <a:ea typeface="宋体"/>
              </a:rPr>
              <a:t>感谢聆听！</a:t>
            </a:r>
            <a:endParaRPr b="0" lang="en-US" sz="4400" spc="-1" strike="noStrike">
              <a:solidFill>
                <a:srgbClr val="000000"/>
              </a:solidFill>
              <a:latin typeface="Calibri"/>
            </a:endParaRPr>
          </a:p>
        </p:txBody>
      </p:sp>
      <p:sp>
        <p:nvSpPr>
          <p:cNvPr id="139" name="TextShape 2"/>
          <p:cNvSpPr txBox="1"/>
          <p:nvPr/>
        </p:nvSpPr>
        <p:spPr>
          <a:xfrm>
            <a:off x="838080" y="1825560"/>
            <a:ext cx="10515240" cy="4350960"/>
          </a:xfrm>
          <a:prstGeom prst="rect">
            <a:avLst/>
          </a:prstGeom>
          <a:noFill/>
          <a:ln w="0">
            <a:noFill/>
          </a:ln>
        </p:spPr>
        <p:txBody>
          <a:bodyPr>
            <a:noAutofit/>
          </a:bodyPr>
          <a:p>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838080" y="365040"/>
            <a:ext cx="10515240" cy="1325160"/>
          </a:xfrm>
          <a:prstGeom prst="rect">
            <a:avLst/>
          </a:prstGeom>
          <a:noFill/>
          <a:ln w="0">
            <a:noFill/>
          </a:ln>
        </p:spPr>
        <p:txBody>
          <a:bodyPr anchor="ctr">
            <a:noAutofit/>
          </a:bodyPr>
          <a:p>
            <a:pPr>
              <a:lnSpc>
                <a:spcPct val="90000"/>
              </a:lnSpc>
            </a:pPr>
            <a:r>
              <a:rPr b="0" lang="en-US" sz="4400" spc="-1" strike="noStrike">
                <a:solidFill>
                  <a:srgbClr val="000000"/>
                </a:solidFill>
                <a:latin typeface="Calibri Light"/>
                <a:ea typeface="宋体"/>
              </a:rPr>
              <a:t>OpenMPI</a:t>
            </a:r>
            <a:r>
              <a:rPr b="0" lang="zh-CN" sz="4400" spc="-1" strike="noStrike">
                <a:solidFill>
                  <a:srgbClr val="000000"/>
                </a:solidFill>
                <a:latin typeface="Calibri Light"/>
                <a:ea typeface="宋体"/>
              </a:rPr>
              <a:t>简介</a:t>
            </a:r>
            <a:endParaRPr b="0" lang="en-US" sz="4400" spc="-1" strike="noStrike">
              <a:solidFill>
                <a:srgbClr val="000000"/>
              </a:solidFill>
              <a:latin typeface="Calibri"/>
            </a:endParaRPr>
          </a:p>
        </p:txBody>
      </p:sp>
      <p:sp>
        <p:nvSpPr>
          <p:cNvPr id="87" name="TextShape 2"/>
          <p:cNvSpPr txBox="1"/>
          <p:nvPr/>
        </p:nvSpPr>
        <p:spPr>
          <a:xfrm>
            <a:off x="838080" y="1825560"/>
            <a:ext cx="10515240" cy="4350960"/>
          </a:xfrm>
          <a:prstGeom prst="rect">
            <a:avLst/>
          </a:prstGeom>
          <a:noFill/>
          <a:ln w="0">
            <a:noFill/>
          </a:ln>
        </p:spPr>
        <p:txBody>
          <a:bodyPr>
            <a:normAutofit fontScale="97000"/>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ea typeface="宋体"/>
              </a:rPr>
              <a:t>MPI</a:t>
            </a:r>
            <a:r>
              <a:rPr b="0" lang="zh-CN" sz="2800" spc="-1" strike="noStrike">
                <a:solidFill>
                  <a:srgbClr val="000000"/>
                </a:solidFill>
                <a:latin typeface="Calibri"/>
                <a:ea typeface="宋体"/>
              </a:rPr>
              <a:t>（</a:t>
            </a:r>
            <a:r>
              <a:rPr b="0" lang="en-US" sz="2800" spc="-1" strike="noStrike">
                <a:solidFill>
                  <a:srgbClr val="000000"/>
                </a:solidFill>
                <a:latin typeface="Calibri"/>
                <a:ea typeface="Calibri"/>
              </a:rPr>
              <a:t>Message Passing Interface</a:t>
            </a:r>
            <a:r>
              <a:rPr b="0" lang="zh-CN" sz="2800" spc="-1" strike="noStrike">
                <a:solidFill>
                  <a:srgbClr val="000000"/>
                </a:solidFill>
                <a:latin typeface="Calibri"/>
                <a:ea typeface="Calibri"/>
              </a:rPr>
              <a:t>）是在 </a:t>
            </a:r>
            <a:r>
              <a:rPr b="0" lang="en-US" sz="2800" spc="-1" strike="noStrike">
                <a:solidFill>
                  <a:srgbClr val="000000"/>
                </a:solidFill>
                <a:latin typeface="Calibri"/>
                <a:ea typeface="Calibri"/>
              </a:rPr>
              <a:t>Supercomputing 1992 </a:t>
            </a:r>
            <a:r>
              <a:rPr b="0" lang="zh-CN" sz="2800" spc="-1" strike="noStrike">
                <a:solidFill>
                  <a:srgbClr val="000000"/>
                </a:solidFill>
                <a:latin typeface="Calibri"/>
                <a:ea typeface="Calibri"/>
              </a:rPr>
              <a:t>大会上定义的一个消息传递接口的标准，主要应用在消息传递模型当中，以支持当时并发程序编程的发展应用。</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ea typeface="Calibri"/>
              </a:rPr>
              <a:t>Open MPI </a:t>
            </a:r>
            <a:r>
              <a:rPr b="0" lang="zh-CN" sz="2800" spc="-1" strike="noStrike">
                <a:solidFill>
                  <a:srgbClr val="000000"/>
                </a:solidFill>
                <a:latin typeface="Calibri"/>
                <a:ea typeface="Calibri"/>
              </a:rPr>
              <a:t>项目是一个开源的</a:t>
            </a:r>
            <a:r>
              <a:rPr b="0" lang="en-US" sz="2800" spc="-1" strike="noStrike">
                <a:solidFill>
                  <a:srgbClr val="000000"/>
                </a:solidFill>
                <a:latin typeface="Calibri"/>
                <a:ea typeface="Calibri"/>
              </a:rPr>
              <a:t>MPI</a:t>
            </a:r>
            <a:r>
              <a:rPr b="0" lang="zh-CN" sz="2800" spc="-1" strike="noStrike">
                <a:solidFill>
                  <a:srgbClr val="000000"/>
                </a:solidFill>
                <a:latin typeface="Calibri"/>
                <a:ea typeface="Calibri"/>
              </a:rPr>
              <a:t>实现方法，由学术、研究和行业合作伙伴组成的联盟开发和维护。它能够结合整个高性能计算社区的专业知识、技术和资源，以构建可用的最佳 </a:t>
            </a:r>
            <a:r>
              <a:rPr b="0" lang="en-US" sz="2800" spc="-1" strike="noStrike">
                <a:solidFill>
                  <a:srgbClr val="000000"/>
                </a:solidFill>
                <a:latin typeface="Calibri"/>
                <a:ea typeface="Calibri"/>
              </a:rPr>
              <a:t>MPI </a:t>
            </a:r>
            <a:r>
              <a:rPr b="0" lang="zh-CN" sz="2800" spc="-1" strike="noStrike">
                <a:solidFill>
                  <a:srgbClr val="000000"/>
                </a:solidFill>
                <a:latin typeface="Calibri"/>
                <a:ea typeface="Calibri"/>
              </a:rPr>
              <a:t>库。 对于系统和软件供应商、应用程序开发人员和计算机科学研究人员使用具有一定优势。</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838080" y="365040"/>
            <a:ext cx="10515240" cy="1325160"/>
          </a:xfrm>
          <a:prstGeom prst="rect">
            <a:avLst/>
          </a:prstGeom>
          <a:noFill/>
          <a:ln w="0">
            <a:noFill/>
          </a:ln>
        </p:spPr>
        <p:txBody>
          <a:bodyPr anchor="ctr">
            <a:noAutofit/>
          </a:bodyPr>
          <a:p>
            <a:pPr>
              <a:lnSpc>
                <a:spcPct val="90000"/>
              </a:lnSpc>
            </a:pPr>
            <a:r>
              <a:rPr b="0" lang="zh-CN" sz="4400" spc="-1" strike="noStrike">
                <a:solidFill>
                  <a:srgbClr val="000000"/>
                </a:solidFill>
                <a:latin typeface="Calibri Light"/>
                <a:ea typeface="宋体"/>
              </a:rPr>
              <a:t>测试环境</a:t>
            </a:r>
            <a:endParaRPr b="0" lang="en-US" sz="4400" spc="-1" strike="noStrike">
              <a:solidFill>
                <a:srgbClr val="000000"/>
              </a:solidFill>
              <a:latin typeface="Calibri"/>
            </a:endParaRPr>
          </a:p>
        </p:txBody>
      </p:sp>
      <p:sp>
        <p:nvSpPr>
          <p:cNvPr id="89" name="TextShape 2"/>
          <p:cNvSpPr txBox="1"/>
          <p:nvPr/>
        </p:nvSpPr>
        <p:spPr>
          <a:xfrm>
            <a:off x="838080" y="1825560"/>
            <a:ext cx="10515240" cy="4350960"/>
          </a:xfrm>
          <a:prstGeom prst="rect">
            <a:avLst/>
          </a:prstGeom>
          <a:noFill/>
          <a:ln w="0">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ea typeface="宋体"/>
              </a:rPr>
              <a:t>openEuler 22.03LTS </a:t>
            </a:r>
            <a:r>
              <a:rPr b="0" lang="en-US" sz="2800" spc="-1" strike="noStrike">
                <a:solidFill>
                  <a:srgbClr val="000000"/>
                </a:solidFill>
                <a:latin typeface="Calibri"/>
                <a:ea typeface="Calibri"/>
              </a:rPr>
              <a:t>RISCV</a:t>
            </a:r>
            <a:r>
              <a:rPr b="0" lang="en-US" sz="2800" spc="-1" strike="noStrike">
                <a:solidFill>
                  <a:srgbClr val="000000"/>
                </a:solidFill>
                <a:latin typeface="Calibri"/>
                <a:ea typeface="宋体"/>
              </a:rPr>
              <a:t> 2022</a:t>
            </a:r>
            <a:r>
              <a:rPr b="0" lang="zh-CN" sz="2800" spc="-1" strike="noStrike">
                <a:solidFill>
                  <a:srgbClr val="000000"/>
                </a:solidFill>
                <a:latin typeface="Calibri"/>
                <a:ea typeface="宋体"/>
              </a:rPr>
              <a:t>年</a:t>
            </a:r>
            <a:r>
              <a:rPr b="0" lang="en-US" sz="2800" spc="-1" strike="noStrike">
                <a:solidFill>
                  <a:srgbClr val="000000"/>
                </a:solidFill>
                <a:latin typeface="Calibri"/>
                <a:ea typeface="宋体"/>
              </a:rPr>
              <a:t>12</a:t>
            </a:r>
            <a:r>
              <a:rPr b="0" lang="zh-CN" sz="2800" spc="-1" strike="noStrike">
                <a:solidFill>
                  <a:srgbClr val="000000"/>
                </a:solidFill>
                <a:latin typeface="Calibri"/>
                <a:ea typeface="宋体"/>
              </a:rPr>
              <a:t>月</a:t>
            </a:r>
            <a:r>
              <a:rPr b="0" lang="en-US" sz="2800" spc="-1" strike="noStrike">
                <a:solidFill>
                  <a:srgbClr val="000000"/>
                </a:solidFill>
                <a:latin typeface="Calibri"/>
                <a:ea typeface="宋体"/>
              </a:rPr>
              <a:t>11</a:t>
            </a:r>
            <a:r>
              <a:rPr b="0" lang="zh-CN" sz="2800" spc="-1" strike="noStrike">
                <a:solidFill>
                  <a:srgbClr val="000000"/>
                </a:solidFill>
                <a:latin typeface="Calibri"/>
                <a:ea typeface="宋体"/>
              </a:rPr>
              <a:t>日 </a:t>
            </a:r>
            <a:r>
              <a:rPr b="0" lang="en-US" sz="2800" spc="-1" strike="noStrike">
                <a:solidFill>
                  <a:srgbClr val="000000"/>
                </a:solidFill>
                <a:latin typeface="Calibri"/>
                <a:ea typeface="宋体"/>
              </a:rPr>
              <a:t>V2</a:t>
            </a:r>
            <a:r>
              <a:rPr b="0" lang="zh-CN" sz="2800" spc="-1" strike="noStrike">
                <a:solidFill>
                  <a:srgbClr val="000000"/>
                </a:solidFill>
                <a:latin typeface="Calibri"/>
                <a:ea typeface="宋体"/>
              </a:rPr>
              <a:t>版</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ea typeface="宋体"/>
              </a:rPr>
              <a:t>OpenMPI version 2.1.6rc1(</a:t>
            </a:r>
            <a:r>
              <a:rPr b="0" lang="zh-CN" sz="2800" spc="-1" strike="noStrike">
                <a:solidFill>
                  <a:srgbClr val="000000"/>
                </a:solidFill>
                <a:latin typeface="Calibri"/>
                <a:ea typeface="宋体"/>
              </a:rPr>
              <a:t>软件源自带</a:t>
            </a:r>
            <a:r>
              <a:rPr b="0" lang="en-US" sz="2800" spc="-1" strike="noStrike">
                <a:solidFill>
                  <a:srgbClr val="000000"/>
                </a:solidFill>
                <a:latin typeface="Calibri"/>
                <a:ea typeface="宋体"/>
              </a:rPr>
              <a:t>)</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ea typeface="宋体"/>
              </a:rPr>
              <a:t>gcc version 10.3.1</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zh-CN" sz="2800" spc="-1" strike="noStrike">
                <a:solidFill>
                  <a:srgbClr val="000000"/>
                </a:solidFill>
                <a:latin typeface="Calibri"/>
                <a:ea typeface="宋体"/>
              </a:rPr>
              <a:t>在</a:t>
            </a:r>
            <a:r>
              <a:rPr b="0" lang="en-US" sz="2800" spc="-1" strike="noStrike">
                <a:solidFill>
                  <a:srgbClr val="000000"/>
                </a:solidFill>
                <a:latin typeface="Calibri"/>
                <a:ea typeface="宋体"/>
              </a:rPr>
              <a:t>qemu</a:t>
            </a:r>
            <a:r>
              <a:rPr b="0" lang="zh-CN" sz="2800" spc="-1" strike="noStrike">
                <a:solidFill>
                  <a:srgbClr val="000000"/>
                </a:solidFill>
                <a:latin typeface="Calibri"/>
                <a:ea typeface="宋体"/>
              </a:rPr>
              <a:t>下运行虚拟机的</a:t>
            </a:r>
            <a:r>
              <a:rPr b="0" lang="en-US" sz="2800" spc="-1" strike="noStrike">
                <a:solidFill>
                  <a:srgbClr val="000000"/>
                </a:solidFill>
                <a:latin typeface="Calibri"/>
                <a:ea typeface="宋体"/>
              </a:rPr>
              <a:t>openEuler</a:t>
            </a:r>
            <a:r>
              <a:rPr b="0" lang="zh-CN" sz="2800" spc="-1" strike="noStrike">
                <a:solidFill>
                  <a:srgbClr val="000000"/>
                </a:solidFill>
                <a:latin typeface="Calibri"/>
                <a:ea typeface="宋体"/>
              </a:rPr>
              <a:t>，两个节点，每个节点为</a:t>
            </a:r>
            <a:r>
              <a:rPr b="0" lang="en-US" sz="2800" spc="-1" strike="noStrike">
                <a:solidFill>
                  <a:srgbClr val="000000"/>
                </a:solidFill>
                <a:latin typeface="Calibri"/>
                <a:ea typeface="宋体"/>
              </a:rPr>
              <a:t>4</a:t>
            </a:r>
            <a:r>
              <a:rPr b="0" lang="zh-CN" sz="2800" spc="-1" strike="noStrike">
                <a:solidFill>
                  <a:srgbClr val="000000"/>
                </a:solidFill>
                <a:latin typeface="Calibri"/>
                <a:ea typeface="宋体"/>
              </a:rPr>
              <a:t>核</a:t>
            </a:r>
            <a:r>
              <a:rPr b="0" lang="en-US" sz="2800" spc="-1" strike="noStrike">
                <a:solidFill>
                  <a:srgbClr val="000000"/>
                </a:solidFill>
                <a:latin typeface="Calibri"/>
                <a:ea typeface="宋体"/>
              </a:rPr>
              <a:t>4G</a:t>
            </a:r>
            <a:r>
              <a:rPr b="0" lang="zh-CN" sz="2800" spc="-1" strike="noStrike">
                <a:solidFill>
                  <a:srgbClr val="000000"/>
                </a:solidFill>
                <a:latin typeface="Calibri"/>
                <a:ea typeface="宋体"/>
              </a:rPr>
              <a:t>配置</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ea typeface="宋体"/>
              </a:rPr>
              <a:t>Host</a:t>
            </a:r>
            <a:r>
              <a:rPr b="0" lang="zh-CN" sz="2800" spc="-1" strike="noStrike">
                <a:solidFill>
                  <a:srgbClr val="000000"/>
                </a:solidFill>
                <a:latin typeface="Calibri"/>
                <a:ea typeface="宋体"/>
              </a:rPr>
              <a:t>机使用</a:t>
            </a:r>
            <a:r>
              <a:rPr b="0" lang="en-US" sz="2800" spc="-1" strike="noStrike">
                <a:solidFill>
                  <a:srgbClr val="000000"/>
                </a:solidFill>
                <a:latin typeface="Calibri"/>
                <a:ea typeface="宋体"/>
              </a:rPr>
              <a:t>debian11.4 </a:t>
            </a:r>
            <a:r>
              <a:rPr b="0" lang="zh-CN" sz="2800" spc="-1" strike="noStrike">
                <a:solidFill>
                  <a:srgbClr val="000000"/>
                </a:solidFill>
                <a:latin typeface="Calibri"/>
                <a:ea typeface="宋体"/>
              </a:rPr>
              <a:t>，网络使用</a:t>
            </a:r>
            <a:r>
              <a:rPr b="0" lang="en-US" sz="2800" spc="-1" strike="noStrike">
                <a:solidFill>
                  <a:srgbClr val="000000"/>
                </a:solidFill>
                <a:latin typeface="Calibri"/>
                <a:ea typeface="宋体"/>
              </a:rPr>
              <a:t>wifi</a:t>
            </a:r>
            <a:r>
              <a:rPr b="0" lang="zh-CN" sz="2800" spc="-1" strike="noStrike">
                <a:solidFill>
                  <a:srgbClr val="000000"/>
                </a:solidFill>
                <a:latin typeface="Calibri"/>
                <a:ea typeface="宋体"/>
              </a:rPr>
              <a:t>连接</a:t>
            </a: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txBox="1"/>
          <p:nvPr/>
        </p:nvSpPr>
        <p:spPr>
          <a:xfrm>
            <a:off x="-2520" y="-2880"/>
            <a:ext cx="10515240" cy="624600"/>
          </a:xfrm>
          <a:prstGeom prst="rect">
            <a:avLst/>
          </a:prstGeom>
          <a:noFill/>
          <a:ln w="0">
            <a:noFill/>
          </a:ln>
        </p:spPr>
        <p:txBody>
          <a:bodyPr anchor="ctr">
            <a:normAutofit fontScale="84000"/>
          </a:bodyPr>
          <a:p>
            <a:pPr>
              <a:lnSpc>
                <a:spcPct val="90000"/>
              </a:lnSpc>
            </a:pPr>
            <a:r>
              <a:rPr b="0" lang="en-US" sz="3600" spc="-1" strike="noStrike">
                <a:solidFill>
                  <a:srgbClr val="000000"/>
                </a:solidFill>
                <a:latin typeface="Calibri Light"/>
                <a:ea typeface="宋体"/>
              </a:rPr>
              <a:t>qemu</a:t>
            </a:r>
            <a:r>
              <a:rPr b="0" lang="zh-CN" sz="3600" spc="-1" strike="noStrike">
                <a:solidFill>
                  <a:srgbClr val="000000"/>
                </a:solidFill>
                <a:latin typeface="Calibri Light"/>
                <a:ea typeface="宋体"/>
              </a:rPr>
              <a:t>网桥实现多个</a:t>
            </a:r>
            <a:r>
              <a:rPr b="0" lang="en-US" sz="3600" spc="-1" strike="noStrike">
                <a:solidFill>
                  <a:srgbClr val="000000"/>
                </a:solidFill>
                <a:latin typeface="Calibri Light"/>
                <a:ea typeface="宋体"/>
              </a:rPr>
              <a:t>guest</a:t>
            </a:r>
            <a:r>
              <a:rPr b="0" lang="zh-CN" sz="3600" spc="-1" strike="noStrike">
                <a:solidFill>
                  <a:srgbClr val="000000"/>
                </a:solidFill>
                <a:latin typeface="Calibri Light"/>
                <a:ea typeface="宋体"/>
              </a:rPr>
              <a:t>连通模拟集群的搭建</a:t>
            </a:r>
            <a:endParaRPr b="0" lang="en-US" sz="3600" spc="-1" strike="noStrike">
              <a:solidFill>
                <a:srgbClr val="000000"/>
              </a:solidFill>
              <a:latin typeface="Calibri"/>
            </a:endParaRPr>
          </a:p>
        </p:txBody>
      </p:sp>
      <p:sp>
        <p:nvSpPr>
          <p:cNvPr id="91" name="TextShape 2"/>
          <p:cNvSpPr txBox="1"/>
          <p:nvPr/>
        </p:nvSpPr>
        <p:spPr>
          <a:xfrm>
            <a:off x="382680" y="748440"/>
            <a:ext cx="5838120" cy="5822280"/>
          </a:xfrm>
          <a:prstGeom prst="rect">
            <a:avLst/>
          </a:prstGeom>
          <a:noFill/>
          <a:ln w="0">
            <a:noFill/>
          </a:ln>
        </p:spPr>
        <p:txBody>
          <a:bodyPr>
            <a:normAutofit fontScale="69000"/>
          </a:bodyPr>
          <a:p>
            <a:pPr>
              <a:lnSpc>
                <a:spcPct val="90000"/>
              </a:lnSpc>
              <a:spcBef>
                <a:spcPts val="1001"/>
              </a:spcBef>
              <a:tabLst>
                <a:tab algn="l" pos="0"/>
              </a:tabLst>
            </a:pPr>
            <a:r>
              <a:rPr b="0" lang="en-US" sz="1600" spc="-1" strike="noStrike">
                <a:solidFill>
                  <a:srgbClr val="000000"/>
                </a:solidFill>
                <a:latin typeface="Calibri"/>
                <a:ea typeface="宋体"/>
              </a:rPr>
              <a:t>Host</a:t>
            </a:r>
            <a:r>
              <a:rPr b="0" lang="zh-CN" sz="1600" spc="-1" strike="noStrike">
                <a:solidFill>
                  <a:srgbClr val="000000"/>
                </a:solidFill>
                <a:latin typeface="Calibri"/>
                <a:ea typeface="宋体"/>
              </a:rPr>
              <a:t>上：</a:t>
            </a:r>
            <a:endParaRPr b="0" lang="en-US" sz="1600" spc="-1" strike="noStrike">
              <a:solidFill>
                <a:srgbClr val="000000"/>
              </a:solidFill>
              <a:latin typeface="Calibri"/>
            </a:endParaRPr>
          </a:p>
          <a:p>
            <a:pPr marL="228600" indent="-228240">
              <a:lnSpc>
                <a:spcPct val="90000"/>
              </a:lnSpc>
              <a:spcBef>
                <a:spcPts val="1001"/>
              </a:spcBef>
              <a:tabLst>
                <a:tab algn="l" pos="0"/>
              </a:tabLst>
            </a:pPr>
            <a:r>
              <a:rPr b="0" lang="zh-CN" sz="1600" spc="-1" strike="noStrike">
                <a:solidFill>
                  <a:srgbClr val="000000"/>
                </a:solidFill>
                <a:latin typeface="Calibri"/>
                <a:ea typeface="Calibri"/>
              </a:rPr>
              <a:t>安装网桥及</a:t>
            </a:r>
            <a:r>
              <a:rPr b="0" lang="en-US" sz="1600" spc="-1" strike="noStrike">
                <a:solidFill>
                  <a:srgbClr val="000000"/>
                </a:solidFill>
                <a:latin typeface="Calibri"/>
                <a:ea typeface="Calibri"/>
              </a:rPr>
              <a:t>tap</a:t>
            </a:r>
            <a:r>
              <a:rPr b="0" lang="zh-CN" sz="1600" spc="-1" strike="noStrike">
                <a:solidFill>
                  <a:srgbClr val="000000"/>
                </a:solidFill>
                <a:latin typeface="Calibri"/>
                <a:ea typeface="Calibri"/>
              </a:rPr>
              <a:t>管理工具</a:t>
            </a:r>
            <a:endParaRPr b="0" lang="en-US" sz="1600" spc="-1" strike="noStrike">
              <a:solidFill>
                <a:srgbClr val="000000"/>
              </a:solidFill>
              <a:latin typeface="Calibri"/>
            </a:endParaRPr>
          </a:p>
          <a:p>
            <a:pPr marL="228600" indent="-228240">
              <a:lnSpc>
                <a:spcPct val="90000"/>
              </a:lnSpc>
              <a:spcBef>
                <a:spcPts val="1001"/>
              </a:spcBef>
              <a:tabLst>
                <a:tab algn="l" pos="0"/>
              </a:tabLst>
            </a:pPr>
            <a:r>
              <a:rPr b="0" lang="en-US" sz="1600" spc="-1" strike="noStrike">
                <a:solidFill>
                  <a:srgbClr val="000000"/>
                </a:solidFill>
                <a:latin typeface="Calibri"/>
                <a:ea typeface="Calibri"/>
              </a:rPr>
              <a:t># apt install bridge-utils uml-utilities</a:t>
            </a:r>
            <a:endParaRPr b="0" lang="en-US" sz="1600" spc="-1" strike="noStrike">
              <a:solidFill>
                <a:srgbClr val="000000"/>
              </a:solidFill>
              <a:latin typeface="Calibri"/>
            </a:endParaRPr>
          </a:p>
          <a:p>
            <a:pPr marL="228600" indent="-228240">
              <a:lnSpc>
                <a:spcPct val="90000"/>
              </a:lnSpc>
              <a:spcBef>
                <a:spcPts val="1001"/>
              </a:spcBef>
              <a:tabLst>
                <a:tab algn="l" pos="0"/>
              </a:tabLst>
            </a:pPr>
            <a:endParaRPr b="0" lang="en-US" sz="1600" spc="-1" strike="noStrike">
              <a:solidFill>
                <a:srgbClr val="000000"/>
              </a:solidFill>
              <a:latin typeface="Calibri"/>
            </a:endParaRPr>
          </a:p>
          <a:p>
            <a:pPr marL="228600" indent="-228240">
              <a:lnSpc>
                <a:spcPct val="90000"/>
              </a:lnSpc>
              <a:spcBef>
                <a:spcPts val="1001"/>
              </a:spcBef>
              <a:tabLst>
                <a:tab algn="l" pos="0"/>
              </a:tabLst>
            </a:pPr>
            <a:r>
              <a:rPr b="0" lang="zh-CN" sz="1600" spc="-1" strike="noStrike">
                <a:solidFill>
                  <a:srgbClr val="000000"/>
                </a:solidFill>
                <a:latin typeface="Calibri"/>
                <a:ea typeface="Calibri"/>
              </a:rPr>
              <a:t>启动</a:t>
            </a:r>
            <a:r>
              <a:rPr b="0" lang="en-US" sz="1600" spc="-1" strike="noStrike">
                <a:solidFill>
                  <a:srgbClr val="000000"/>
                </a:solidFill>
                <a:latin typeface="Calibri"/>
                <a:ea typeface="Calibri"/>
              </a:rPr>
              <a:t>tun</a:t>
            </a:r>
            <a:r>
              <a:rPr b="0" lang="zh-CN" sz="1600" spc="-1" strike="noStrike">
                <a:solidFill>
                  <a:srgbClr val="000000"/>
                </a:solidFill>
                <a:latin typeface="Calibri"/>
                <a:ea typeface="Calibri"/>
              </a:rPr>
              <a:t>模块（默认启动，如未启动可自行启动）</a:t>
            </a:r>
            <a:endParaRPr b="0" lang="en-US" sz="1600" spc="-1" strike="noStrike">
              <a:solidFill>
                <a:srgbClr val="000000"/>
              </a:solidFill>
              <a:latin typeface="Calibri"/>
            </a:endParaRPr>
          </a:p>
          <a:p>
            <a:pPr marL="228600" indent="-228240">
              <a:lnSpc>
                <a:spcPct val="90000"/>
              </a:lnSpc>
              <a:spcBef>
                <a:spcPts val="1001"/>
              </a:spcBef>
              <a:tabLst>
                <a:tab algn="l" pos="0"/>
              </a:tabLst>
            </a:pPr>
            <a:r>
              <a:rPr b="0" lang="en-US" sz="1600" spc="-1" strike="noStrike">
                <a:solidFill>
                  <a:srgbClr val="000000"/>
                </a:solidFill>
                <a:latin typeface="Calibri"/>
                <a:ea typeface="Calibri"/>
              </a:rPr>
              <a:t># modprobe tun</a:t>
            </a:r>
            <a:endParaRPr b="0" lang="en-US" sz="1600" spc="-1" strike="noStrike">
              <a:solidFill>
                <a:srgbClr val="000000"/>
              </a:solidFill>
              <a:latin typeface="Calibri"/>
            </a:endParaRPr>
          </a:p>
          <a:p>
            <a:pPr marL="228600" indent="-228240">
              <a:lnSpc>
                <a:spcPct val="90000"/>
              </a:lnSpc>
              <a:spcBef>
                <a:spcPts val="1001"/>
              </a:spcBef>
              <a:tabLst>
                <a:tab algn="l" pos="0"/>
              </a:tabLst>
            </a:pPr>
            <a:endParaRPr b="0" lang="en-US" sz="1600" spc="-1" strike="noStrike">
              <a:solidFill>
                <a:srgbClr val="000000"/>
              </a:solidFill>
              <a:latin typeface="Calibri"/>
            </a:endParaRPr>
          </a:p>
          <a:p>
            <a:pPr marL="228600" indent="-228240">
              <a:lnSpc>
                <a:spcPct val="90000"/>
              </a:lnSpc>
              <a:spcBef>
                <a:spcPts val="1001"/>
              </a:spcBef>
              <a:tabLst>
                <a:tab algn="l" pos="0"/>
              </a:tabLst>
            </a:pPr>
            <a:r>
              <a:rPr b="0" lang="zh-CN" sz="1600" spc="-1" strike="noStrike">
                <a:solidFill>
                  <a:srgbClr val="000000"/>
                </a:solidFill>
                <a:latin typeface="Calibri"/>
                <a:ea typeface="Calibri"/>
              </a:rPr>
              <a:t>创建网桥和</a:t>
            </a:r>
            <a:r>
              <a:rPr b="0" lang="en-US" sz="1600" spc="-1" strike="noStrike">
                <a:solidFill>
                  <a:srgbClr val="000000"/>
                </a:solidFill>
                <a:latin typeface="Calibri"/>
                <a:ea typeface="Calibri"/>
              </a:rPr>
              <a:t>tap</a:t>
            </a:r>
            <a:r>
              <a:rPr b="0" lang="zh-CN" sz="1600" spc="-1" strike="noStrike">
                <a:solidFill>
                  <a:srgbClr val="000000"/>
                </a:solidFill>
                <a:latin typeface="Calibri"/>
                <a:ea typeface="Calibri"/>
              </a:rPr>
              <a:t>网卡并将其关联</a:t>
            </a:r>
            <a:endParaRPr b="0" lang="en-US" sz="1600" spc="-1" strike="noStrike">
              <a:solidFill>
                <a:srgbClr val="000000"/>
              </a:solidFill>
              <a:latin typeface="Calibri"/>
            </a:endParaRPr>
          </a:p>
          <a:p>
            <a:pPr marL="228600" indent="-228240">
              <a:lnSpc>
                <a:spcPct val="90000"/>
              </a:lnSpc>
              <a:spcBef>
                <a:spcPts val="1001"/>
              </a:spcBef>
              <a:tabLst>
                <a:tab algn="l" pos="0"/>
              </a:tabLst>
            </a:pPr>
            <a:r>
              <a:rPr b="0" lang="en-US" sz="1600" spc="-1" strike="noStrike">
                <a:solidFill>
                  <a:srgbClr val="000000"/>
                </a:solidFill>
                <a:latin typeface="Calibri"/>
                <a:ea typeface="Calibri"/>
              </a:rPr>
              <a:t># brctl addbr br0                   </a:t>
            </a:r>
            <a:endParaRPr b="0" lang="en-US" sz="1600" spc="-1" strike="noStrike">
              <a:solidFill>
                <a:srgbClr val="000000"/>
              </a:solidFill>
              <a:latin typeface="Calibri"/>
            </a:endParaRPr>
          </a:p>
          <a:p>
            <a:pPr marL="228600" indent="-228240">
              <a:lnSpc>
                <a:spcPct val="90000"/>
              </a:lnSpc>
              <a:spcBef>
                <a:spcPts val="1001"/>
              </a:spcBef>
              <a:tabLst>
                <a:tab algn="l" pos="0"/>
              </a:tabLst>
            </a:pPr>
            <a:r>
              <a:rPr b="0" lang="en-US" sz="1600" spc="-1" strike="noStrike">
                <a:solidFill>
                  <a:srgbClr val="000000"/>
                </a:solidFill>
                <a:latin typeface="Calibri"/>
                <a:ea typeface="Calibri"/>
              </a:rPr>
              <a:t># tunctl -t tap0 -u $(whoami)       </a:t>
            </a:r>
            <a:endParaRPr b="0" lang="en-US" sz="1600" spc="-1" strike="noStrike">
              <a:solidFill>
                <a:srgbClr val="000000"/>
              </a:solidFill>
              <a:latin typeface="Calibri"/>
            </a:endParaRPr>
          </a:p>
          <a:p>
            <a:pPr marL="228600" indent="-228240">
              <a:lnSpc>
                <a:spcPct val="90000"/>
              </a:lnSpc>
              <a:spcBef>
                <a:spcPts val="1001"/>
              </a:spcBef>
              <a:tabLst>
                <a:tab algn="l" pos="0"/>
              </a:tabLst>
            </a:pPr>
            <a:r>
              <a:rPr b="0" lang="en-US" sz="1600" spc="-1" strike="noStrike">
                <a:solidFill>
                  <a:srgbClr val="000000"/>
                </a:solidFill>
                <a:latin typeface="Calibri"/>
                <a:ea typeface="Calibri"/>
              </a:rPr>
              <a:t># ip address add 10.198.11</a:t>
            </a:r>
            <a:r>
              <a:rPr b="0" lang="en-US" sz="1600" spc="-1" strike="noStrike">
                <a:solidFill>
                  <a:srgbClr val="000000"/>
                </a:solidFill>
                <a:latin typeface="Calibri"/>
                <a:ea typeface="Calibri"/>
              </a:rPr>
              <a:t>4.114/24 dev br0  </a:t>
            </a:r>
            <a:endParaRPr b="0" lang="en-US" sz="1600" spc="-1" strike="noStrike">
              <a:solidFill>
                <a:srgbClr val="000000"/>
              </a:solidFill>
              <a:latin typeface="Calibri"/>
            </a:endParaRPr>
          </a:p>
          <a:p>
            <a:pPr marL="228600" indent="-228240">
              <a:lnSpc>
                <a:spcPct val="90000"/>
              </a:lnSpc>
              <a:spcBef>
                <a:spcPts val="1001"/>
              </a:spcBef>
              <a:tabLst>
                <a:tab algn="l" pos="0"/>
              </a:tabLst>
            </a:pPr>
            <a:r>
              <a:rPr b="0" lang="en-US" sz="1600" spc="-1" strike="noStrike">
                <a:solidFill>
                  <a:srgbClr val="000000"/>
                </a:solidFill>
                <a:latin typeface="Calibri"/>
                <a:ea typeface="Calibri"/>
              </a:rPr>
              <a:t># brctl addif br0 tap0                     </a:t>
            </a:r>
            <a:endParaRPr b="0" lang="en-US" sz="1600" spc="-1" strike="noStrike">
              <a:solidFill>
                <a:srgbClr val="000000"/>
              </a:solidFill>
              <a:latin typeface="Calibri"/>
            </a:endParaRPr>
          </a:p>
          <a:p>
            <a:pPr marL="228600" indent="-228240">
              <a:lnSpc>
                <a:spcPct val="90000"/>
              </a:lnSpc>
              <a:spcBef>
                <a:spcPts val="1001"/>
              </a:spcBef>
              <a:tabLst>
                <a:tab algn="l" pos="0"/>
              </a:tabLst>
            </a:pPr>
            <a:r>
              <a:rPr b="0" lang="en-US" sz="1600" spc="-1" strike="noStrike">
                <a:solidFill>
                  <a:srgbClr val="000000"/>
                </a:solidFill>
                <a:latin typeface="Calibri"/>
                <a:ea typeface="Calibri"/>
              </a:rPr>
              <a:t># ip link set dev br0 up</a:t>
            </a:r>
            <a:endParaRPr b="0" lang="en-US" sz="1600" spc="-1" strike="noStrike">
              <a:solidFill>
                <a:srgbClr val="000000"/>
              </a:solidFill>
              <a:latin typeface="Calibri"/>
            </a:endParaRPr>
          </a:p>
          <a:p>
            <a:pPr marL="228600" indent="-228240">
              <a:lnSpc>
                <a:spcPct val="90000"/>
              </a:lnSpc>
              <a:spcBef>
                <a:spcPts val="1001"/>
              </a:spcBef>
              <a:tabLst>
                <a:tab algn="l" pos="0"/>
              </a:tabLst>
            </a:pPr>
            <a:r>
              <a:rPr b="0" lang="en-US" sz="1600" spc="-1" strike="noStrike">
                <a:solidFill>
                  <a:srgbClr val="000000"/>
                </a:solidFill>
                <a:latin typeface="Calibri"/>
                <a:ea typeface="Calibri"/>
              </a:rPr>
              <a:t># ip link set dev tap0 up </a:t>
            </a:r>
            <a:endParaRPr b="0" lang="en-US" sz="1600" spc="-1" strike="noStrike">
              <a:solidFill>
                <a:srgbClr val="000000"/>
              </a:solidFill>
              <a:latin typeface="Calibri"/>
            </a:endParaRPr>
          </a:p>
          <a:p>
            <a:pPr marL="228600" indent="-228240">
              <a:lnSpc>
                <a:spcPct val="90000"/>
              </a:lnSpc>
              <a:spcBef>
                <a:spcPts val="1001"/>
              </a:spcBef>
              <a:tabLst>
                <a:tab algn="l" pos="0"/>
              </a:tabLst>
            </a:pPr>
            <a:r>
              <a:rPr b="0" lang="zh-CN" sz="1600" spc="-1" strike="noStrike">
                <a:solidFill>
                  <a:srgbClr val="000000"/>
                </a:solidFill>
                <a:latin typeface="Calibri"/>
                <a:ea typeface="Calibri"/>
              </a:rPr>
              <a:t>配置多个</a:t>
            </a:r>
            <a:r>
              <a:rPr b="0" lang="en-US" sz="1600" spc="-1" strike="noStrike">
                <a:solidFill>
                  <a:srgbClr val="000000"/>
                </a:solidFill>
                <a:latin typeface="Calibri"/>
                <a:ea typeface="Calibri"/>
              </a:rPr>
              <a:t>tap</a:t>
            </a:r>
            <a:r>
              <a:rPr b="0" lang="zh-CN" sz="1600" spc="-1" strike="noStrike">
                <a:solidFill>
                  <a:srgbClr val="000000"/>
                </a:solidFill>
                <a:latin typeface="Calibri"/>
                <a:ea typeface="Calibri"/>
              </a:rPr>
              <a:t>后 ，运行</a:t>
            </a:r>
            <a:r>
              <a:rPr b="0" lang="en-US" sz="1600" spc="-1" strike="noStrike">
                <a:solidFill>
                  <a:srgbClr val="000000"/>
                </a:solidFill>
                <a:latin typeface="Calibri"/>
                <a:ea typeface="Calibri"/>
              </a:rPr>
              <a:t>ifconfig</a:t>
            </a:r>
            <a:r>
              <a:rPr b="0" lang="zh-CN" sz="1600" spc="-1" strike="noStrike">
                <a:solidFill>
                  <a:srgbClr val="000000"/>
                </a:solidFill>
                <a:latin typeface="Calibri"/>
                <a:ea typeface="Calibri"/>
              </a:rPr>
              <a:t>如右 </a:t>
            </a:r>
            <a:endParaRPr b="0" lang="en-US" sz="1600" spc="-1" strike="noStrike">
              <a:solidFill>
                <a:srgbClr val="000000"/>
              </a:solidFill>
              <a:latin typeface="Calibri"/>
            </a:endParaRPr>
          </a:p>
          <a:p>
            <a:pPr marL="228600" indent="-228240">
              <a:lnSpc>
                <a:spcPct val="90000"/>
              </a:lnSpc>
              <a:spcBef>
                <a:spcPts val="1001"/>
              </a:spcBef>
              <a:tabLst>
                <a:tab algn="l" pos="0"/>
              </a:tabLst>
            </a:pPr>
            <a:r>
              <a:rPr b="0" lang="en-US" sz="1600" spc="-1" strike="noStrike">
                <a:solidFill>
                  <a:srgbClr val="000000"/>
                </a:solidFill>
                <a:latin typeface="Calibri"/>
                <a:ea typeface="Calibri"/>
              </a:rPr>
              <a:t>qemu</a:t>
            </a:r>
            <a:r>
              <a:rPr b="0" lang="zh-CN" sz="1600" spc="-1" strike="noStrike">
                <a:solidFill>
                  <a:srgbClr val="000000"/>
                </a:solidFill>
                <a:latin typeface="Calibri"/>
                <a:ea typeface="Calibri"/>
              </a:rPr>
              <a:t>配置</a:t>
            </a:r>
            <a:endParaRPr b="0" lang="en-US" sz="1600" spc="-1" strike="noStrike">
              <a:solidFill>
                <a:srgbClr val="000000"/>
              </a:solidFill>
              <a:latin typeface="Calibri"/>
            </a:endParaRPr>
          </a:p>
          <a:p>
            <a:pPr marL="228600" indent="-228240">
              <a:lnSpc>
                <a:spcPct val="90000"/>
              </a:lnSpc>
              <a:spcBef>
                <a:spcPts val="1001"/>
              </a:spcBef>
              <a:tabLst>
                <a:tab algn="l" pos="0"/>
              </a:tabLst>
            </a:pPr>
            <a:r>
              <a:rPr b="0" lang="zh-CN" sz="1600" spc="-1" strike="noStrike">
                <a:solidFill>
                  <a:srgbClr val="000000"/>
                </a:solidFill>
                <a:latin typeface="Calibri"/>
                <a:ea typeface="Calibri"/>
              </a:rPr>
              <a:t>在启动脚本中的</a:t>
            </a:r>
            <a:r>
              <a:rPr b="0" lang="en-US" sz="1600" spc="-1" strike="noStrike">
                <a:solidFill>
                  <a:srgbClr val="000000"/>
                </a:solidFill>
                <a:latin typeface="Calibri"/>
                <a:ea typeface="Calibri"/>
              </a:rPr>
              <a:t>cmd</a:t>
            </a:r>
            <a:r>
              <a:rPr b="0" lang="zh-CN" sz="1600" spc="-1" strike="noStrike">
                <a:solidFill>
                  <a:srgbClr val="000000"/>
                </a:solidFill>
                <a:latin typeface="Calibri"/>
                <a:ea typeface="Calibri"/>
              </a:rPr>
              <a:t>里加入这两行</a:t>
            </a:r>
            <a:endParaRPr b="0" lang="en-US" sz="1600" spc="-1" strike="noStrike">
              <a:solidFill>
                <a:srgbClr val="000000"/>
              </a:solidFill>
              <a:latin typeface="Calibri"/>
            </a:endParaRPr>
          </a:p>
          <a:p>
            <a:pPr marL="228600" indent="-228240">
              <a:lnSpc>
                <a:spcPct val="90000"/>
              </a:lnSpc>
              <a:spcBef>
                <a:spcPts val="1001"/>
              </a:spcBef>
              <a:tabLst>
                <a:tab algn="l" pos="0"/>
              </a:tabLst>
            </a:pPr>
            <a:r>
              <a:rPr b="0" lang="en-US" sz="1600" spc="-1" strike="noStrike">
                <a:solidFill>
                  <a:srgbClr val="000000"/>
                </a:solidFill>
                <a:latin typeface="Calibri"/>
                <a:ea typeface="Calibri"/>
              </a:rPr>
              <a:t>-netdev tap,id=testap,ifname=tap0,script=no,downscript=no \ </a:t>
            </a:r>
            <a:endParaRPr b="0" lang="en-US" sz="1600" spc="-1" strike="noStrike">
              <a:solidFill>
                <a:srgbClr val="000000"/>
              </a:solidFill>
              <a:latin typeface="Calibri"/>
            </a:endParaRPr>
          </a:p>
          <a:p>
            <a:pPr marL="228600" indent="-228240">
              <a:lnSpc>
                <a:spcPct val="90000"/>
              </a:lnSpc>
              <a:spcBef>
                <a:spcPts val="1001"/>
              </a:spcBef>
              <a:tabLst>
                <a:tab algn="l" pos="0"/>
              </a:tabLst>
            </a:pPr>
            <a:r>
              <a:rPr b="0" lang="en-US" sz="1600" spc="-1" strike="noStrike">
                <a:solidFill>
                  <a:srgbClr val="000000"/>
                </a:solidFill>
                <a:latin typeface="Calibri"/>
                <a:ea typeface="Calibri"/>
              </a:rPr>
              <a:t>-device virtio-net-device,netdev=testap,mac=52:54:00:12:34:55  \   </a:t>
            </a:r>
            <a:endParaRPr b="0" lang="en-US" sz="1600" spc="-1" strike="noStrike">
              <a:solidFill>
                <a:srgbClr val="000000"/>
              </a:solidFill>
              <a:latin typeface="Calibri"/>
            </a:endParaRPr>
          </a:p>
          <a:p>
            <a:pPr marL="228600" indent="-228240">
              <a:lnSpc>
                <a:spcPct val="90000"/>
              </a:lnSpc>
              <a:spcBef>
                <a:spcPts val="1001"/>
              </a:spcBef>
              <a:tabLst>
                <a:tab algn="l" pos="0"/>
              </a:tabLst>
            </a:pPr>
            <a:endParaRPr b="0" lang="en-US" sz="1600" spc="-1" strike="noStrike">
              <a:solidFill>
                <a:srgbClr val="000000"/>
              </a:solidFill>
              <a:latin typeface="Calibri"/>
            </a:endParaRPr>
          </a:p>
          <a:p>
            <a:pPr>
              <a:lnSpc>
                <a:spcPct val="90000"/>
              </a:lnSpc>
              <a:spcBef>
                <a:spcPts val="1001"/>
              </a:spcBef>
              <a:tabLst>
                <a:tab algn="l" pos="0"/>
              </a:tabLst>
            </a:pPr>
            <a:endParaRPr b="0" lang="en-US" sz="1600" spc="-1" strike="noStrike">
              <a:solidFill>
                <a:srgbClr val="000000"/>
              </a:solidFill>
              <a:latin typeface="Calibri"/>
            </a:endParaRPr>
          </a:p>
        </p:txBody>
      </p:sp>
      <p:pic>
        <p:nvPicPr>
          <p:cNvPr id="92" name="图片 4" descr="文本&#10;&#10;已自动生成说明"/>
          <p:cNvPicPr/>
          <p:nvPr/>
        </p:nvPicPr>
        <p:blipFill>
          <a:blip r:embed="rId1"/>
          <a:stretch/>
        </p:blipFill>
        <p:spPr>
          <a:xfrm>
            <a:off x="6508080" y="799560"/>
            <a:ext cx="5141880" cy="531864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TextShape 1"/>
          <p:cNvSpPr txBox="1"/>
          <p:nvPr/>
        </p:nvSpPr>
        <p:spPr>
          <a:xfrm>
            <a:off x="-2520" y="-2880"/>
            <a:ext cx="10515240" cy="685800"/>
          </a:xfrm>
          <a:prstGeom prst="rect">
            <a:avLst/>
          </a:prstGeom>
          <a:noFill/>
          <a:ln w="0">
            <a:noFill/>
          </a:ln>
        </p:spPr>
        <p:txBody>
          <a:bodyPr anchor="ctr">
            <a:normAutofit fontScale="97000"/>
          </a:bodyPr>
          <a:p>
            <a:pPr>
              <a:lnSpc>
                <a:spcPct val="90000"/>
              </a:lnSpc>
            </a:pPr>
            <a:r>
              <a:rPr b="0" lang="en-US" sz="3600" spc="-1" strike="noStrike">
                <a:solidFill>
                  <a:srgbClr val="000000"/>
                </a:solidFill>
                <a:latin typeface="Calibri Light"/>
                <a:ea typeface="Calibri Light"/>
              </a:rPr>
              <a:t>qemu</a:t>
            </a:r>
            <a:r>
              <a:rPr b="0" lang="zh-CN" sz="3600" spc="-1" strike="noStrike">
                <a:solidFill>
                  <a:srgbClr val="000000"/>
                </a:solidFill>
                <a:latin typeface="Calibri Light"/>
                <a:ea typeface="Calibri Light"/>
              </a:rPr>
              <a:t>网桥实现多个</a:t>
            </a:r>
            <a:r>
              <a:rPr b="0" lang="en-US" sz="3600" spc="-1" strike="noStrike">
                <a:solidFill>
                  <a:srgbClr val="000000"/>
                </a:solidFill>
                <a:latin typeface="Calibri Light"/>
                <a:ea typeface="Calibri Light"/>
              </a:rPr>
              <a:t>guest</a:t>
            </a:r>
            <a:r>
              <a:rPr b="0" lang="zh-CN" sz="3600" spc="-1" strike="noStrike">
                <a:solidFill>
                  <a:srgbClr val="000000"/>
                </a:solidFill>
                <a:latin typeface="Calibri Light"/>
                <a:ea typeface="Calibri Light"/>
              </a:rPr>
              <a:t>连通模拟集群的搭建</a:t>
            </a:r>
            <a:endParaRPr b="0" lang="en-US" sz="3600" spc="-1" strike="noStrike">
              <a:solidFill>
                <a:srgbClr val="000000"/>
              </a:solidFill>
              <a:latin typeface="Calibri"/>
            </a:endParaRPr>
          </a:p>
        </p:txBody>
      </p:sp>
      <p:sp>
        <p:nvSpPr>
          <p:cNvPr id="94" name="TextShape 2"/>
          <p:cNvSpPr txBox="1"/>
          <p:nvPr/>
        </p:nvSpPr>
        <p:spPr>
          <a:xfrm>
            <a:off x="645480" y="678240"/>
            <a:ext cx="6626520" cy="4350960"/>
          </a:xfrm>
          <a:prstGeom prst="rect">
            <a:avLst/>
          </a:prstGeom>
          <a:noFill/>
          <a:ln w="0">
            <a:noFill/>
          </a:ln>
        </p:spPr>
        <p:txBody>
          <a:bodyPr>
            <a:noAutofit/>
          </a:bodyPr>
          <a:p>
            <a:pPr marL="228600" indent="-228240">
              <a:lnSpc>
                <a:spcPct val="90000"/>
              </a:lnSpc>
              <a:spcBef>
                <a:spcPts val="1001"/>
              </a:spcBef>
              <a:tabLst>
                <a:tab algn="l" pos="0"/>
              </a:tabLst>
            </a:pPr>
            <a:r>
              <a:rPr b="0" lang="en-US" sz="1600" spc="-1" strike="noStrike">
                <a:solidFill>
                  <a:srgbClr val="000000"/>
                </a:solidFill>
                <a:latin typeface="Calibri"/>
                <a:ea typeface="宋体"/>
              </a:rPr>
              <a:t>guest</a:t>
            </a:r>
            <a:r>
              <a:rPr b="0" lang="zh-CN" sz="1600" spc="-1" strike="noStrike">
                <a:solidFill>
                  <a:srgbClr val="000000"/>
                </a:solidFill>
                <a:latin typeface="Calibri"/>
                <a:ea typeface="宋体"/>
              </a:rPr>
              <a:t>配置</a:t>
            </a:r>
            <a:endParaRPr b="0" lang="en-US" sz="1600" spc="-1" strike="noStrike">
              <a:solidFill>
                <a:srgbClr val="000000"/>
              </a:solidFill>
              <a:latin typeface="Calibri"/>
            </a:endParaRPr>
          </a:p>
          <a:p>
            <a:pPr marL="228600" indent="-228240">
              <a:lnSpc>
                <a:spcPct val="90000"/>
              </a:lnSpc>
              <a:spcBef>
                <a:spcPts val="1001"/>
              </a:spcBef>
              <a:tabLst>
                <a:tab algn="l" pos="0"/>
              </a:tabLst>
            </a:pPr>
            <a:r>
              <a:rPr b="0" lang="zh-CN" sz="1600" spc="-1" strike="noStrike">
                <a:solidFill>
                  <a:srgbClr val="000000"/>
                </a:solidFill>
                <a:latin typeface="Calibri"/>
                <a:ea typeface="Calibri"/>
              </a:rPr>
              <a:t>进入</a:t>
            </a:r>
            <a:r>
              <a:rPr b="0" lang="en-US" sz="1600" spc="-1" strike="noStrike">
                <a:solidFill>
                  <a:srgbClr val="000000"/>
                </a:solidFill>
                <a:latin typeface="Calibri"/>
                <a:ea typeface="Calibri"/>
              </a:rPr>
              <a:t>guest</a:t>
            </a:r>
            <a:r>
              <a:rPr b="0" lang="zh-CN" sz="1600" spc="-1" strike="noStrike">
                <a:solidFill>
                  <a:srgbClr val="000000"/>
                </a:solidFill>
                <a:latin typeface="Calibri"/>
                <a:ea typeface="Calibri"/>
              </a:rPr>
              <a:t>后检查</a:t>
            </a:r>
            <a:r>
              <a:rPr b="0" lang="en-US" sz="1600" spc="-1" strike="noStrike">
                <a:solidFill>
                  <a:srgbClr val="000000"/>
                </a:solidFill>
                <a:latin typeface="Calibri"/>
                <a:ea typeface="Calibri"/>
              </a:rPr>
              <a:t>NetworkManager</a:t>
            </a:r>
            <a:r>
              <a:rPr b="0" lang="zh-CN" sz="1600" spc="-1" strike="noStrike">
                <a:solidFill>
                  <a:srgbClr val="000000"/>
                </a:solidFill>
                <a:latin typeface="Calibri"/>
                <a:ea typeface="Calibri"/>
              </a:rPr>
              <a:t>模块是否正常，可使用如下指令查看</a:t>
            </a:r>
            <a:endParaRPr b="0" lang="en-US" sz="1600" spc="-1" strike="noStrike">
              <a:solidFill>
                <a:srgbClr val="000000"/>
              </a:solidFill>
              <a:latin typeface="Calibri"/>
            </a:endParaRPr>
          </a:p>
          <a:p>
            <a:pPr marL="228600" indent="-228240">
              <a:lnSpc>
                <a:spcPct val="90000"/>
              </a:lnSpc>
              <a:spcBef>
                <a:spcPts val="1001"/>
              </a:spcBef>
              <a:tabLst>
                <a:tab algn="l" pos="0"/>
              </a:tabLst>
            </a:pPr>
            <a:r>
              <a:rPr b="0" lang="en-US" sz="1600" spc="-1" strike="noStrike">
                <a:solidFill>
                  <a:srgbClr val="000000"/>
                </a:solidFill>
                <a:latin typeface="Calibri"/>
                <a:ea typeface="Calibri"/>
              </a:rPr>
              <a:t># systemctl status NetworkManager</a:t>
            </a:r>
            <a:endParaRPr b="0" lang="en-US" sz="1600" spc="-1" strike="noStrike">
              <a:solidFill>
                <a:srgbClr val="000000"/>
              </a:solidFill>
              <a:latin typeface="Calibri"/>
            </a:endParaRPr>
          </a:p>
          <a:p>
            <a:pPr marL="228600" indent="-228240">
              <a:lnSpc>
                <a:spcPct val="90000"/>
              </a:lnSpc>
              <a:spcBef>
                <a:spcPts val="1001"/>
              </a:spcBef>
              <a:tabLst>
                <a:tab algn="l" pos="0"/>
              </a:tabLst>
            </a:pPr>
            <a:endParaRPr b="0" lang="en-US" sz="1600" spc="-1" strike="noStrike">
              <a:solidFill>
                <a:srgbClr val="000000"/>
              </a:solidFill>
              <a:latin typeface="Calibri"/>
            </a:endParaRPr>
          </a:p>
          <a:p>
            <a:pPr marL="228600" indent="-228240">
              <a:lnSpc>
                <a:spcPct val="90000"/>
              </a:lnSpc>
              <a:spcBef>
                <a:spcPts val="1001"/>
              </a:spcBef>
              <a:tabLst>
                <a:tab algn="l" pos="0"/>
              </a:tabLst>
            </a:pPr>
            <a:r>
              <a:rPr b="0" lang="zh-CN" sz="1600" spc="-1" strike="noStrike">
                <a:solidFill>
                  <a:srgbClr val="000000"/>
                </a:solidFill>
                <a:latin typeface="Calibri"/>
                <a:ea typeface="Calibri"/>
              </a:rPr>
              <a:t>然后使用</a:t>
            </a:r>
            <a:r>
              <a:rPr b="0" lang="en-US" sz="1600" spc="-1" strike="noStrike">
                <a:solidFill>
                  <a:srgbClr val="000000"/>
                </a:solidFill>
                <a:latin typeface="Calibri"/>
                <a:ea typeface="Calibri"/>
              </a:rPr>
              <a:t># ifconfig -a</a:t>
            </a:r>
            <a:r>
              <a:rPr b="0" lang="zh-CN" sz="1600" spc="-1" strike="noStrike">
                <a:solidFill>
                  <a:srgbClr val="000000"/>
                </a:solidFill>
                <a:latin typeface="Calibri"/>
                <a:ea typeface="Calibri"/>
              </a:rPr>
              <a:t>查看可用网卡，通过</a:t>
            </a:r>
            <a:r>
              <a:rPr b="0" lang="en-US" sz="1600" spc="-1" strike="noStrike">
                <a:solidFill>
                  <a:srgbClr val="000000"/>
                </a:solidFill>
                <a:latin typeface="Calibri"/>
                <a:ea typeface="Calibri"/>
              </a:rPr>
              <a:t>mac</a:t>
            </a:r>
            <a:r>
              <a:rPr b="0" lang="zh-CN" sz="1600" spc="-1" strike="noStrike">
                <a:solidFill>
                  <a:srgbClr val="000000"/>
                </a:solidFill>
                <a:latin typeface="Calibri"/>
                <a:ea typeface="Calibri"/>
              </a:rPr>
              <a:t>地址进行辨认</a:t>
            </a:r>
            <a:endParaRPr b="0" lang="en-US" sz="1600" spc="-1" strike="noStrike">
              <a:solidFill>
                <a:srgbClr val="000000"/>
              </a:solidFill>
              <a:latin typeface="Calibri"/>
            </a:endParaRPr>
          </a:p>
          <a:p>
            <a:pPr marL="228600" indent="-228240">
              <a:lnSpc>
                <a:spcPct val="90000"/>
              </a:lnSpc>
              <a:spcBef>
                <a:spcPts val="1001"/>
              </a:spcBef>
              <a:tabLst>
                <a:tab algn="l" pos="0"/>
              </a:tabLst>
            </a:pPr>
            <a:r>
              <a:rPr b="0" lang="zh-CN" sz="1600" spc="-1" strike="noStrike">
                <a:solidFill>
                  <a:srgbClr val="000000"/>
                </a:solidFill>
                <a:latin typeface="Calibri"/>
                <a:ea typeface="Calibri"/>
              </a:rPr>
              <a:t>通过</a:t>
            </a:r>
            <a:r>
              <a:rPr b="0" lang="en-US" sz="1600" spc="-1" strike="noStrike">
                <a:solidFill>
                  <a:srgbClr val="000000"/>
                </a:solidFill>
                <a:latin typeface="Calibri"/>
                <a:ea typeface="Calibri"/>
              </a:rPr>
              <a:t>nmcli</a:t>
            </a:r>
            <a:r>
              <a:rPr b="0" lang="zh-CN" sz="1600" spc="-1" strike="noStrike">
                <a:solidFill>
                  <a:srgbClr val="000000"/>
                </a:solidFill>
                <a:latin typeface="Calibri"/>
                <a:ea typeface="Calibri"/>
              </a:rPr>
              <a:t>工具对</a:t>
            </a:r>
            <a:r>
              <a:rPr b="0" lang="en-US" sz="1600" spc="-1" strike="noStrike">
                <a:solidFill>
                  <a:srgbClr val="000000"/>
                </a:solidFill>
                <a:latin typeface="Calibri"/>
                <a:ea typeface="Calibri"/>
              </a:rPr>
              <a:t>tap</a:t>
            </a:r>
            <a:r>
              <a:rPr b="0" lang="zh-CN" sz="1600" spc="-1" strike="noStrike">
                <a:solidFill>
                  <a:srgbClr val="000000"/>
                </a:solidFill>
                <a:latin typeface="Calibri"/>
                <a:ea typeface="Calibri"/>
              </a:rPr>
              <a:t>网卡对应的那张网卡进行设置（我这里是</a:t>
            </a:r>
            <a:r>
              <a:rPr b="0" lang="en-US" sz="1600" spc="-1" strike="noStrike">
                <a:solidFill>
                  <a:srgbClr val="000000"/>
                </a:solidFill>
                <a:latin typeface="Calibri"/>
                <a:ea typeface="Calibri"/>
              </a:rPr>
              <a:t>eth0</a:t>
            </a:r>
            <a:r>
              <a:rPr b="0" lang="zh-CN" sz="1600" spc="-1" strike="noStrike">
                <a:solidFill>
                  <a:srgbClr val="000000"/>
                </a:solidFill>
                <a:latin typeface="Calibri"/>
                <a:ea typeface="Calibri"/>
              </a:rPr>
              <a:t>）</a:t>
            </a:r>
            <a:endParaRPr b="0" lang="en-US" sz="1600" spc="-1" strike="noStrike">
              <a:solidFill>
                <a:srgbClr val="000000"/>
              </a:solidFill>
              <a:latin typeface="Calibri"/>
            </a:endParaRPr>
          </a:p>
          <a:p>
            <a:pPr marL="228600" indent="-228240">
              <a:lnSpc>
                <a:spcPct val="90000"/>
              </a:lnSpc>
              <a:spcBef>
                <a:spcPts val="1001"/>
              </a:spcBef>
              <a:tabLst>
                <a:tab algn="l" pos="0"/>
              </a:tabLst>
            </a:pPr>
            <a:r>
              <a:rPr b="0" lang="en-US" sz="1600" spc="-1" strike="noStrike">
                <a:solidFill>
                  <a:srgbClr val="000000"/>
                </a:solidFill>
                <a:latin typeface="Calibri"/>
                <a:ea typeface="Calibri"/>
              </a:rPr>
              <a:t># nmcli c a type ethernet con-name eth0 ifname eth0  </a:t>
            </a:r>
            <a:endParaRPr b="0" lang="en-US" sz="1600" spc="-1" strike="noStrike">
              <a:solidFill>
                <a:srgbClr val="000000"/>
              </a:solidFill>
              <a:latin typeface="Calibri"/>
            </a:endParaRPr>
          </a:p>
          <a:p>
            <a:pPr marL="228600" indent="-228240">
              <a:lnSpc>
                <a:spcPct val="90000"/>
              </a:lnSpc>
              <a:spcBef>
                <a:spcPts val="1001"/>
              </a:spcBef>
              <a:tabLst>
                <a:tab algn="l" pos="0"/>
              </a:tabLst>
            </a:pPr>
            <a:r>
              <a:rPr b="0" lang="en-US" sz="1600" spc="-1" strike="noStrike">
                <a:solidFill>
                  <a:srgbClr val="000000"/>
                </a:solidFill>
                <a:latin typeface="Calibri"/>
                <a:ea typeface="Calibri"/>
              </a:rPr>
              <a:t># nmcli c m eth0 ipv4.address 10.198.1</a:t>
            </a:r>
            <a:r>
              <a:rPr b="0" lang="en-US" sz="1600" spc="-1" strike="noStrike">
                <a:solidFill>
                  <a:srgbClr val="000000"/>
                </a:solidFill>
                <a:latin typeface="Calibri"/>
                <a:ea typeface="Calibri"/>
              </a:rPr>
              <a:t>14.1/24       </a:t>
            </a:r>
            <a:endParaRPr b="0" lang="en-US" sz="1600" spc="-1" strike="noStrike">
              <a:solidFill>
                <a:srgbClr val="000000"/>
              </a:solidFill>
              <a:latin typeface="Calibri"/>
            </a:endParaRPr>
          </a:p>
          <a:p>
            <a:pPr marL="228600" indent="-228240">
              <a:lnSpc>
                <a:spcPct val="90000"/>
              </a:lnSpc>
              <a:spcBef>
                <a:spcPts val="1001"/>
              </a:spcBef>
              <a:tabLst>
                <a:tab algn="l" pos="0"/>
              </a:tabLst>
            </a:pPr>
            <a:r>
              <a:rPr b="0" lang="en-US" sz="1600" spc="-1" strike="noStrike">
                <a:solidFill>
                  <a:srgbClr val="000000"/>
                </a:solidFill>
                <a:latin typeface="Calibri"/>
                <a:ea typeface="Calibri"/>
              </a:rPr>
              <a:t># nmcli c m eth0 ipv4.gateway 10.198.114.114          </a:t>
            </a:r>
            <a:endParaRPr b="0" lang="en-US" sz="1600" spc="-1" strike="noStrike">
              <a:solidFill>
                <a:srgbClr val="000000"/>
              </a:solidFill>
              <a:latin typeface="Calibri"/>
            </a:endParaRPr>
          </a:p>
          <a:p>
            <a:pPr marL="228600" indent="-228240">
              <a:lnSpc>
                <a:spcPct val="90000"/>
              </a:lnSpc>
              <a:spcBef>
                <a:spcPts val="1001"/>
              </a:spcBef>
              <a:tabLst>
                <a:tab algn="l" pos="0"/>
              </a:tabLst>
            </a:pPr>
            <a:r>
              <a:rPr b="0" lang="en-US" sz="1600" spc="-1" strike="noStrike">
                <a:solidFill>
                  <a:srgbClr val="000000"/>
                </a:solidFill>
                <a:latin typeface="Calibri"/>
                <a:ea typeface="Calibri"/>
              </a:rPr>
              <a:t># nmcli c m eth0 ipv4.method manual                   </a:t>
            </a:r>
            <a:endParaRPr b="0" lang="en-US" sz="1600" spc="-1" strike="noStrike">
              <a:solidFill>
                <a:srgbClr val="000000"/>
              </a:solidFill>
              <a:latin typeface="Calibri"/>
            </a:endParaRPr>
          </a:p>
          <a:p>
            <a:pPr marL="228600" indent="-228240">
              <a:lnSpc>
                <a:spcPct val="90000"/>
              </a:lnSpc>
              <a:spcBef>
                <a:spcPts val="1001"/>
              </a:spcBef>
              <a:tabLst>
                <a:tab algn="l" pos="0"/>
              </a:tabLst>
            </a:pPr>
            <a:r>
              <a:rPr b="0" lang="en-US" sz="1600" spc="-1" strike="noStrike">
                <a:solidFill>
                  <a:srgbClr val="000000"/>
                </a:solidFill>
                <a:latin typeface="Calibri"/>
                <a:ea typeface="Calibri"/>
              </a:rPr>
              <a:t># nmcli c up eth0                                     </a:t>
            </a:r>
            <a:endParaRPr b="0" lang="en-US" sz="1600" spc="-1" strike="noStrike">
              <a:solidFill>
                <a:srgbClr val="000000"/>
              </a:solidFill>
              <a:latin typeface="Calibri"/>
            </a:endParaRPr>
          </a:p>
          <a:p>
            <a:pPr marL="228600" indent="-228240">
              <a:lnSpc>
                <a:spcPct val="90000"/>
              </a:lnSpc>
              <a:spcBef>
                <a:spcPts val="1001"/>
              </a:spcBef>
              <a:tabLst>
                <a:tab algn="l" pos="0"/>
              </a:tabLst>
            </a:pPr>
            <a:endParaRPr b="0" lang="en-US" sz="1600" spc="-1" strike="noStrike">
              <a:solidFill>
                <a:srgbClr val="000000"/>
              </a:solidFill>
              <a:latin typeface="Calibri"/>
            </a:endParaRPr>
          </a:p>
          <a:p>
            <a:pPr marL="228600" indent="-228240">
              <a:lnSpc>
                <a:spcPct val="90000"/>
              </a:lnSpc>
              <a:spcBef>
                <a:spcPts val="1001"/>
              </a:spcBef>
              <a:tabLst>
                <a:tab algn="l" pos="0"/>
              </a:tabLst>
            </a:pPr>
            <a:r>
              <a:rPr b="0" lang="zh-CN" sz="1600" spc="-1" strike="noStrike">
                <a:solidFill>
                  <a:srgbClr val="000000"/>
                </a:solidFill>
                <a:latin typeface="Calibri"/>
                <a:ea typeface="Calibri"/>
              </a:rPr>
              <a:t>运行</a:t>
            </a:r>
            <a:r>
              <a:rPr b="0" lang="en-US" sz="1600" spc="-1" strike="noStrike">
                <a:solidFill>
                  <a:srgbClr val="000000"/>
                </a:solidFill>
                <a:latin typeface="Calibri"/>
                <a:ea typeface="Calibri"/>
              </a:rPr>
              <a:t># ifconfig eth0</a:t>
            </a:r>
            <a:r>
              <a:rPr b="0" lang="zh-CN" sz="1600" spc="-1" strike="noStrike">
                <a:solidFill>
                  <a:srgbClr val="000000"/>
                </a:solidFill>
                <a:latin typeface="Calibri"/>
                <a:ea typeface="Calibri"/>
              </a:rPr>
              <a:t>查看效果：</a:t>
            </a:r>
            <a:endParaRPr b="0" lang="en-US" sz="1600" spc="-1" strike="noStrike">
              <a:solidFill>
                <a:srgbClr val="000000"/>
              </a:solidFill>
              <a:latin typeface="Calibri"/>
            </a:endParaRPr>
          </a:p>
          <a:p>
            <a:pPr>
              <a:lnSpc>
                <a:spcPct val="90000"/>
              </a:lnSpc>
              <a:spcBef>
                <a:spcPts val="1001"/>
              </a:spcBef>
              <a:tabLst>
                <a:tab algn="l" pos="0"/>
              </a:tabLst>
            </a:pPr>
            <a:endParaRPr b="0" lang="en-US" sz="1600" spc="-1" strike="noStrike">
              <a:solidFill>
                <a:srgbClr val="000000"/>
              </a:solidFill>
              <a:latin typeface="Calibri"/>
            </a:endParaRPr>
          </a:p>
        </p:txBody>
      </p:sp>
      <p:pic>
        <p:nvPicPr>
          <p:cNvPr id="95" name="图片 5" descr="文本&#10;&#10;已自动生成说明"/>
          <p:cNvPicPr/>
          <p:nvPr/>
        </p:nvPicPr>
        <p:blipFill>
          <a:blip r:embed="rId1"/>
          <a:stretch/>
        </p:blipFill>
        <p:spPr>
          <a:xfrm>
            <a:off x="3501360" y="4614840"/>
            <a:ext cx="7220880" cy="161676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1080" y="-1800"/>
            <a:ext cx="10515240" cy="676080"/>
          </a:xfrm>
          <a:prstGeom prst="rect">
            <a:avLst/>
          </a:prstGeom>
          <a:noFill/>
          <a:ln w="0">
            <a:noFill/>
          </a:ln>
        </p:spPr>
        <p:txBody>
          <a:bodyPr anchor="ctr">
            <a:normAutofit fontScale="97000"/>
          </a:bodyPr>
          <a:p>
            <a:pPr>
              <a:lnSpc>
                <a:spcPct val="90000"/>
              </a:lnSpc>
            </a:pPr>
            <a:r>
              <a:rPr b="0" lang="en-US" sz="3600" spc="-1" strike="noStrike">
                <a:solidFill>
                  <a:srgbClr val="000000"/>
                </a:solidFill>
                <a:latin typeface="Calibri Light"/>
                <a:ea typeface="Calibri Light"/>
              </a:rPr>
              <a:t>qemu</a:t>
            </a:r>
            <a:r>
              <a:rPr b="0" lang="zh-CN" sz="3600" spc="-1" strike="noStrike">
                <a:solidFill>
                  <a:srgbClr val="000000"/>
                </a:solidFill>
                <a:latin typeface="Calibri Light"/>
                <a:ea typeface="Calibri Light"/>
              </a:rPr>
              <a:t>网桥实现多个</a:t>
            </a:r>
            <a:r>
              <a:rPr b="0" lang="en-US" sz="3600" spc="-1" strike="noStrike">
                <a:solidFill>
                  <a:srgbClr val="000000"/>
                </a:solidFill>
                <a:latin typeface="Calibri Light"/>
                <a:ea typeface="Calibri Light"/>
              </a:rPr>
              <a:t>guest</a:t>
            </a:r>
            <a:r>
              <a:rPr b="0" lang="zh-CN" sz="3600" spc="-1" strike="noStrike">
                <a:solidFill>
                  <a:srgbClr val="000000"/>
                </a:solidFill>
                <a:latin typeface="Calibri Light"/>
                <a:ea typeface="Calibri Light"/>
              </a:rPr>
              <a:t>连通模拟集群的搭建</a:t>
            </a:r>
            <a:endParaRPr b="0" lang="en-US" sz="3600" spc="-1" strike="noStrike">
              <a:solidFill>
                <a:srgbClr val="000000"/>
              </a:solidFill>
              <a:latin typeface="Calibri"/>
            </a:endParaRPr>
          </a:p>
        </p:txBody>
      </p:sp>
      <p:sp>
        <p:nvSpPr>
          <p:cNvPr id="97" name="TextShape 2"/>
          <p:cNvSpPr txBox="1"/>
          <p:nvPr/>
        </p:nvSpPr>
        <p:spPr>
          <a:xfrm>
            <a:off x="358560" y="677880"/>
            <a:ext cx="5463360" cy="4934160"/>
          </a:xfrm>
          <a:prstGeom prst="rect">
            <a:avLst/>
          </a:prstGeom>
          <a:noFill/>
          <a:ln w="0">
            <a:noFill/>
          </a:ln>
        </p:spPr>
        <p:txBody>
          <a:bodyPr>
            <a:normAutofit fontScale="42000"/>
          </a:bodyPr>
          <a:p>
            <a:pPr>
              <a:lnSpc>
                <a:spcPct val="90000"/>
              </a:lnSpc>
              <a:spcBef>
                <a:spcPts val="1001"/>
              </a:spcBef>
              <a:tabLst>
                <a:tab algn="l" pos="0"/>
              </a:tabLst>
            </a:pPr>
            <a:r>
              <a:rPr b="0" lang="en-US" sz="2800" spc="-1" strike="noStrike">
                <a:solidFill>
                  <a:srgbClr val="000000"/>
                </a:solidFill>
                <a:latin typeface="Calibri"/>
                <a:ea typeface="宋体"/>
              </a:rPr>
              <a:t>ssh</a:t>
            </a:r>
            <a:r>
              <a:rPr b="0" lang="zh-CN" sz="2800" spc="-1" strike="noStrike">
                <a:solidFill>
                  <a:srgbClr val="000000"/>
                </a:solidFill>
                <a:latin typeface="Calibri"/>
                <a:ea typeface="宋体"/>
              </a:rPr>
              <a:t>免密登陆的设置</a:t>
            </a:r>
            <a:endParaRPr b="0" lang="en-US" sz="2800" spc="-1" strike="noStrike">
              <a:solidFill>
                <a:srgbClr val="000000"/>
              </a:solidFill>
              <a:latin typeface="Calibri"/>
            </a:endParaRPr>
          </a:p>
          <a:p>
            <a:pPr>
              <a:lnSpc>
                <a:spcPct val="90000"/>
              </a:lnSpc>
              <a:spcBef>
                <a:spcPts val="1001"/>
              </a:spcBef>
              <a:tabLst>
                <a:tab algn="l" pos="0"/>
              </a:tabLst>
            </a:pPr>
            <a:r>
              <a:rPr b="0" lang="zh-CN" sz="2800" spc="-1" strike="noStrike">
                <a:solidFill>
                  <a:srgbClr val="000000"/>
                </a:solidFill>
                <a:latin typeface="Calibri"/>
                <a:ea typeface="宋体"/>
              </a:rPr>
              <a:t>设置</a:t>
            </a:r>
            <a:r>
              <a:rPr b="0" lang="en-US" sz="2800" spc="-1" strike="noStrike">
                <a:solidFill>
                  <a:srgbClr val="000000"/>
                </a:solidFill>
                <a:latin typeface="Calibri"/>
                <a:ea typeface="宋体"/>
              </a:rPr>
              <a:t>hostname</a:t>
            </a:r>
            <a:endParaRPr b="0" lang="en-US" sz="2800" spc="-1" strike="noStrike">
              <a:solidFill>
                <a:srgbClr val="000000"/>
              </a:solidFill>
              <a:latin typeface="Calibri"/>
            </a:endParaRPr>
          </a:p>
          <a:p>
            <a:pPr>
              <a:lnSpc>
                <a:spcPct val="90000"/>
              </a:lnSpc>
              <a:spcBef>
                <a:spcPts val="1001"/>
              </a:spcBef>
              <a:tabLst>
                <a:tab algn="l" pos="0"/>
              </a:tabLst>
            </a:pPr>
            <a:r>
              <a:rPr b="0" lang="en-US" sz="2800" spc="-1" strike="noStrike">
                <a:solidFill>
                  <a:srgbClr val="000000"/>
                </a:solidFill>
                <a:latin typeface="Calibri"/>
                <a:ea typeface="宋体"/>
              </a:rPr>
              <a:t># hostnamectl </a:t>
            </a:r>
            <a:r>
              <a:rPr b="0" lang="en-US" sz="2800" spc="-1" strike="noStrike">
                <a:solidFill>
                  <a:srgbClr val="000000"/>
                </a:solidFill>
                <a:latin typeface="Calibri"/>
                <a:ea typeface="Calibri"/>
              </a:rPr>
              <a:t>set-hostname mpi1</a:t>
            </a:r>
            <a:endParaRPr b="0" lang="en-US" sz="2800" spc="-1" strike="noStrike">
              <a:solidFill>
                <a:srgbClr val="000000"/>
              </a:solidFill>
              <a:latin typeface="Calibri"/>
            </a:endParaRPr>
          </a:p>
          <a:p>
            <a:pPr marL="228600" indent="-228240">
              <a:lnSpc>
                <a:spcPct val="90000"/>
              </a:lnSpc>
              <a:spcBef>
                <a:spcPts val="1001"/>
              </a:spcBef>
              <a:tabLst>
                <a:tab algn="l" pos="0"/>
              </a:tabLst>
            </a:pPr>
            <a:r>
              <a:rPr b="0" lang="en-US" sz="2800" spc="-1" strike="noStrike">
                <a:solidFill>
                  <a:srgbClr val="000000"/>
                </a:solidFill>
                <a:latin typeface="Calibri"/>
                <a:ea typeface="宋体"/>
              </a:rPr>
              <a:t>Hosts</a:t>
            </a:r>
            <a:r>
              <a:rPr b="0" lang="zh-CN" sz="2800" spc="-1" strike="noStrike">
                <a:solidFill>
                  <a:srgbClr val="000000"/>
                </a:solidFill>
                <a:latin typeface="Calibri"/>
                <a:ea typeface="宋体"/>
              </a:rPr>
              <a:t>配置</a:t>
            </a:r>
            <a:endParaRPr b="0" lang="en-US" sz="2800" spc="-1" strike="noStrike">
              <a:solidFill>
                <a:srgbClr val="000000"/>
              </a:solidFill>
              <a:latin typeface="Calibri"/>
            </a:endParaRPr>
          </a:p>
          <a:p>
            <a:pPr marL="228600" indent="-228240">
              <a:lnSpc>
                <a:spcPct val="90000"/>
              </a:lnSpc>
              <a:spcBef>
                <a:spcPts val="1001"/>
              </a:spcBef>
              <a:tabLst>
                <a:tab algn="l" pos="0"/>
              </a:tabLst>
            </a:pPr>
            <a:r>
              <a:rPr b="0" lang="en-US" sz="2800" spc="-1" strike="noStrike">
                <a:solidFill>
                  <a:srgbClr val="000000"/>
                </a:solidFill>
                <a:latin typeface="Calibri"/>
                <a:ea typeface="Calibri"/>
              </a:rPr>
              <a:t># vi /etc/hosts</a:t>
            </a:r>
            <a:endParaRPr b="0" lang="en-US" sz="2800" spc="-1" strike="noStrike">
              <a:solidFill>
                <a:srgbClr val="000000"/>
              </a:solidFill>
              <a:latin typeface="Calibri"/>
            </a:endParaRPr>
          </a:p>
          <a:p>
            <a:pPr marL="228600" indent="-228240">
              <a:lnSpc>
                <a:spcPct val="90000"/>
              </a:lnSpc>
              <a:spcBef>
                <a:spcPts val="1001"/>
              </a:spcBef>
              <a:tabLst>
                <a:tab algn="l" pos="0"/>
              </a:tabLst>
            </a:pPr>
            <a:r>
              <a:rPr b="0" lang="en-US" sz="2800" spc="-1" strike="noStrike">
                <a:solidFill>
                  <a:srgbClr val="000000"/>
                </a:solidFill>
                <a:latin typeface="Calibri"/>
                <a:ea typeface="Calibri"/>
              </a:rPr>
              <a:t>10.198.114.1    mpi1</a:t>
            </a:r>
            <a:endParaRPr b="0" lang="en-US" sz="2800" spc="-1" strike="noStrike">
              <a:solidFill>
                <a:srgbClr val="000000"/>
              </a:solidFill>
              <a:latin typeface="Calibri"/>
            </a:endParaRPr>
          </a:p>
          <a:p>
            <a:pPr marL="228600" indent="-228240">
              <a:lnSpc>
                <a:spcPct val="90000"/>
              </a:lnSpc>
              <a:spcBef>
                <a:spcPts val="1001"/>
              </a:spcBef>
              <a:tabLst>
                <a:tab algn="l" pos="0"/>
              </a:tabLst>
            </a:pPr>
            <a:r>
              <a:rPr b="0" lang="en-US" sz="2800" spc="-1" strike="noStrike">
                <a:solidFill>
                  <a:srgbClr val="000000"/>
                </a:solidFill>
                <a:latin typeface="Calibri"/>
                <a:ea typeface="Calibri"/>
              </a:rPr>
              <a:t>10.198.114.2    mpi2</a:t>
            </a:r>
            <a:endParaRPr b="0" lang="en-US" sz="2800" spc="-1" strike="noStrike">
              <a:solidFill>
                <a:srgbClr val="000000"/>
              </a:solidFill>
              <a:latin typeface="Calibri"/>
            </a:endParaRPr>
          </a:p>
          <a:p>
            <a:pPr>
              <a:lnSpc>
                <a:spcPct val="90000"/>
              </a:lnSpc>
              <a:spcBef>
                <a:spcPts val="1001"/>
              </a:spcBef>
              <a:tabLst>
                <a:tab algn="l" pos="0"/>
              </a:tabLst>
            </a:pPr>
            <a:r>
              <a:rPr b="0" lang="en-US" sz="2800" spc="-1" strike="noStrike">
                <a:solidFill>
                  <a:srgbClr val="000000"/>
                </a:solidFill>
                <a:latin typeface="Calibri"/>
                <a:ea typeface="宋体"/>
              </a:rPr>
              <a:t>Rsa</a:t>
            </a:r>
            <a:r>
              <a:rPr b="0" lang="zh-CN" sz="2800" spc="-1" strike="noStrike">
                <a:solidFill>
                  <a:srgbClr val="000000"/>
                </a:solidFill>
                <a:latin typeface="Calibri"/>
                <a:ea typeface="宋体"/>
              </a:rPr>
              <a:t>密钥的生成</a:t>
            </a:r>
            <a:endParaRPr b="0" lang="en-US" sz="2800" spc="-1" strike="noStrike">
              <a:solidFill>
                <a:srgbClr val="000000"/>
              </a:solidFill>
              <a:latin typeface="Calibri"/>
            </a:endParaRPr>
          </a:p>
          <a:p>
            <a:pPr marL="228600" indent="-228240">
              <a:lnSpc>
                <a:spcPct val="90000"/>
              </a:lnSpc>
              <a:spcBef>
                <a:spcPts val="1001"/>
              </a:spcBef>
              <a:tabLst>
                <a:tab algn="l" pos="0"/>
              </a:tabLst>
            </a:pPr>
            <a:r>
              <a:rPr b="0" lang="en-US" sz="2800" spc="-1" strike="noStrike">
                <a:solidFill>
                  <a:srgbClr val="000000"/>
                </a:solidFill>
                <a:latin typeface="Calibri"/>
                <a:ea typeface="Calibri"/>
              </a:rPr>
              <a:t># ssh-keygen -t rsa -P '' -f /root/.ssh/id_rsa</a:t>
            </a:r>
            <a:endParaRPr b="0" lang="en-US" sz="2800" spc="-1" strike="noStrike">
              <a:solidFill>
                <a:srgbClr val="000000"/>
              </a:solidFill>
              <a:latin typeface="Calibri"/>
            </a:endParaRPr>
          </a:p>
          <a:p>
            <a:pPr marL="228600" indent="-228240">
              <a:lnSpc>
                <a:spcPct val="90000"/>
              </a:lnSpc>
              <a:spcBef>
                <a:spcPts val="1001"/>
              </a:spcBef>
              <a:tabLst>
                <a:tab algn="l" pos="0"/>
              </a:tabLst>
            </a:pPr>
            <a:r>
              <a:rPr b="0" lang="zh-CN" sz="2800" spc="-1" strike="noStrike">
                <a:solidFill>
                  <a:srgbClr val="000000"/>
                </a:solidFill>
                <a:latin typeface="Calibri"/>
                <a:ea typeface="宋体"/>
              </a:rPr>
              <a:t>向另一个节点发送</a:t>
            </a:r>
            <a:r>
              <a:rPr b="0" lang="en-US" sz="2800" spc="-1" strike="noStrike">
                <a:solidFill>
                  <a:srgbClr val="000000"/>
                </a:solidFill>
                <a:latin typeface="Calibri"/>
                <a:ea typeface="宋体"/>
              </a:rPr>
              <a:t>rsa</a:t>
            </a:r>
            <a:r>
              <a:rPr b="0" lang="zh-CN" sz="2800" spc="-1" strike="noStrike">
                <a:solidFill>
                  <a:srgbClr val="000000"/>
                </a:solidFill>
                <a:latin typeface="Calibri"/>
                <a:ea typeface="宋体"/>
              </a:rPr>
              <a:t>密钥并进行验证</a:t>
            </a:r>
            <a:endParaRPr b="0" lang="en-US" sz="2800" spc="-1" strike="noStrike">
              <a:solidFill>
                <a:srgbClr val="000000"/>
              </a:solidFill>
              <a:latin typeface="Calibri"/>
            </a:endParaRPr>
          </a:p>
          <a:p>
            <a:pPr marL="228600" indent="-228240">
              <a:lnSpc>
                <a:spcPct val="90000"/>
              </a:lnSpc>
              <a:spcBef>
                <a:spcPts val="1001"/>
              </a:spcBef>
              <a:tabLst>
                <a:tab algn="l" pos="0"/>
              </a:tabLst>
            </a:pPr>
            <a:r>
              <a:rPr b="0" lang="en-US" sz="2800" spc="-1" strike="noStrike">
                <a:solidFill>
                  <a:srgbClr val="000000"/>
                </a:solidFill>
                <a:latin typeface="Calibri"/>
                <a:ea typeface="Calibri"/>
              </a:rPr>
              <a:t># ssh-copy-id -i /root/.ssh/id_rsa.pub mpi2</a:t>
            </a:r>
            <a:endParaRPr b="0" lang="en-US" sz="2800" spc="-1" strike="noStrike">
              <a:solidFill>
                <a:srgbClr val="000000"/>
              </a:solidFill>
              <a:latin typeface="Calibri"/>
            </a:endParaRPr>
          </a:p>
          <a:p>
            <a:pPr marL="228600" indent="-228240">
              <a:lnSpc>
                <a:spcPct val="90000"/>
              </a:lnSpc>
              <a:spcBef>
                <a:spcPts val="1001"/>
              </a:spcBef>
              <a:tabLst>
                <a:tab algn="l" pos="0"/>
              </a:tabLst>
            </a:pPr>
            <a:r>
              <a:rPr b="0" lang="zh-CN" sz="2800" spc="-1" strike="noStrike">
                <a:solidFill>
                  <a:srgbClr val="000000"/>
                </a:solidFill>
                <a:latin typeface="Calibri"/>
                <a:ea typeface="宋体"/>
              </a:rPr>
              <a:t>尝试免密</a:t>
            </a:r>
            <a:r>
              <a:rPr b="0" lang="en-US" sz="2800" spc="-1" strike="noStrike">
                <a:solidFill>
                  <a:srgbClr val="000000"/>
                </a:solidFill>
                <a:latin typeface="Calibri"/>
                <a:ea typeface="宋体"/>
              </a:rPr>
              <a:t>ssh</a:t>
            </a:r>
            <a:endParaRPr b="0" lang="en-US" sz="2800" spc="-1" strike="noStrike">
              <a:solidFill>
                <a:srgbClr val="000000"/>
              </a:solidFill>
              <a:latin typeface="Calibri"/>
            </a:endParaRPr>
          </a:p>
          <a:p>
            <a:pPr marL="228600" indent="-228240">
              <a:lnSpc>
                <a:spcPct val="90000"/>
              </a:lnSpc>
              <a:spcBef>
                <a:spcPts val="1001"/>
              </a:spcBef>
              <a:tabLst>
                <a:tab algn="l" pos="0"/>
              </a:tabLst>
            </a:pPr>
            <a:r>
              <a:rPr b="0" lang="en-US" sz="2800" spc="-1" strike="noStrike">
                <a:solidFill>
                  <a:srgbClr val="000000"/>
                </a:solidFill>
                <a:latin typeface="Calibri"/>
                <a:ea typeface="宋体"/>
              </a:rPr>
              <a:t># ssh root@mpi2 </a:t>
            </a:r>
            <a:endParaRPr b="0" lang="en-US" sz="2800" spc="-1" strike="noStrike">
              <a:solidFill>
                <a:srgbClr val="000000"/>
              </a:solidFill>
              <a:latin typeface="Calibri"/>
            </a:endParaRPr>
          </a:p>
          <a:p>
            <a:pPr marL="228600" indent="-228240">
              <a:lnSpc>
                <a:spcPct val="90000"/>
              </a:lnSpc>
              <a:spcBef>
                <a:spcPts val="1001"/>
              </a:spcBef>
              <a:tabLst>
                <a:tab algn="l" pos="0"/>
              </a:tabLst>
            </a:pP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p:txBody>
      </p:sp>
      <p:pic>
        <p:nvPicPr>
          <p:cNvPr id="98" name="图片 4" descr="文本&#10;&#10;已自动生成说明"/>
          <p:cNvPicPr/>
          <p:nvPr/>
        </p:nvPicPr>
        <p:blipFill>
          <a:blip r:embed="rId1"/>
          <a:stretch/>
        </p:blipFill>
        <p:spPr>
          <a:xfrm>
            <a:off x="6098040" y="1790280"/>
            <a:ext cx="5978880" cy="321084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TextShape 1"/>
          <p:cNvSpPr txBox="1"/>
          <p:nvPr/>
        </p:nvSpPr>
        <p:spPr>
          <a:xfrm>
            <a:off x="-2520" y="-2880"/>
            <a:ext cx="10515240" cy="624600"/>
          </a:xfrm>
          <a:prstGeom prst="rect">
            <a:avLst/>
          </a:prstGeom>
          <a:noFill/>
          <a:ln w="0">
            <a:noFill/>
          </a:ln>
        </p:spPr>
        <p:txBody>
          <a:bodyPr anchor="ctr">
            <a:normAutofit fontScale="70000"/>
          </a:bodyPr>
          <a:p>
            <a:pPr>
              <a:lnSpc>
                <a:spcPct val="90000"/>
              </a:lnSpc>
            </a:pPr>
            <a:r>
              <a:rPr b="0" lang="zh-CN" sz="4000" spc="-1" strike="noStrike">
                <a:solidFill>
                  <a:srgbClr val="000000"/>
                </a:solidFill>
                <a:latin typeface="Calibri Light"/>
                <a:ea typeface="宋体"/>
              </a:rPr>
              <a:t>软件源内</a:t>
            </a:r>
            <a:r>
              <a:rPr b="0" lang="en-US" sz="4000" spc="-1" strike="noStrike">
                <a:solidFill>
                  <a:srgbClr val="000000"/>
                </a:solidFill>
                <a:latin typeface="Calibri Light"/>
                <a:ea typeface="宋体"/>
              </a:rPr>
              <a:t>openmpi</a:t>
            </a:r>
            <a:r>
              <a:rPr b="0" lang="zh-CN" sz="4000" spc="-1" strike="noStrike">
                <a:solidFill>
                  <a:srgbClr val="000000"/>
                </a:solidFill>
                <a:latin typeface="Calibri Light"/>
                <a:ea typeface="宋体"/>
              </a:rPr>
              <a:t>的安装</a:t>
            </a:r>
            <a:endParaRPr b="0" lang="en-US" sz="4000" spc="-1" strike="noStrike">
              <a:solidFill>
                <a:srgbClr val="000000"/>
              </a:solidFill>
              <a:latin typeface="Calibri"/>
            </a:endParaRPr>
          </a:p>
        </p:txBody>
      </p:sp>
      <p:sp>
        <p:nvSpPr>
          <p:cNvPr id="100" name="TextShape 2"/>
          <p:cNvSpPr txBox="1"/>
          <p:nvPr/>
        </p:nvSpPr>
        <p:spPr>
          <a:xfrm>
            <a:off x="838080" y="984960"/>
            <a:ext cx="10515240" cy="4350960"/>
          </a:xfrm>
          <a:prstGeom prst="rect">
            <a:avLst/>
          </a:prstGeom>
          <a:noFill/>
          <a:ln w="0">
            <a:noFill/>
          </a:ln>
        </p:spPr>
        <p:txBody>
          <a:bodyPr>
            <a:normAutofit fontScale="78000"/>
          </a:bodyPr>
          <a:p>
            <a:pPr>
              <a:lnSpc>
                <a:spcPct val="90000"/>
              </a:lnSpc>
              <a:spcBef>
                <a:spcPts val="1001"/>
              </a:spcBef>
              <a:tabLst>
                <a:tab algn="l" pos="0"/>
              </a:tabLst>
            </a:pPr>
            <a:r>
              <a:rPr b="0" lang="zh-CN" sz="2400" spc="-1" strike="noStrike">
                <a:solidFill>
                  <a:srgbClr val="000000"/>
                </a:solidFill>
                <a:latin typeface="Calibri"/>
                <a:ea typeface="宋体"/>
              </a:rPr>
              <a:t>使用</a:t>
            </a:r>
            <a:r>
              <a:rPr b="0" lang="en-US" sz="2400" spc="-1" strike="noStrike">
                <a:solidFill>
                  <a:srgbClr val="000000"/>
                </a:solidFill>
                <a:latin typeface="Calibri"/>
                <a:ea typeface="宋体"/>
              </a:rPr>
              <a:t>yum</a:t>
            </a:r>
            <a:r>
              <a:rPr b="0" lang="zh-CN" sz="2400" spc="-1" strike="noStrike">
                <a:solidFill>
                  <a:srgbClr val="000000"/>
                </a:solidFill>
                <a:latin typeface="Calibri"/>
                <a:ea typeface="宋体"/>
              </a:rPr>
              <a:t>进行安装：</a:t>
            </a:r>
            <a:endParaRPr b="0" lang="en-US" sz="2400" spc="-1" strike="noStrike">
              <a:solidFill>
                <a:srgbClr val="000000"/>
              </a:solidFill>
              <a:latin typeface="Calibri"/>
            </a:endParaRPr>
          </a:p>
          <a:p>
            <a:pPr>
              <a:lnSpc>
                <a:spcPct val="90000"/>
              </a:lnSpc>
              <a:spcBef>
                <a:spcPts val="1001"/>
              </a:spcBef>
              <a:tabLst>
                <a:tab algn="l" pos="0"/>
              </a:tabLst>
            </a:pPr>
            <a:r>
              <a:rPr b="0" lang="en-US" sz="2400" spc="-1" strike="noStrike">
                <a:solidFill>
                  <a:srgbClr val="000000"/>
                </a:solidFill>
                <a:latin typeface="Calibri"/>
                <a:ea typeface="宋体"/>
              </a:rPr>
              <a:t># yum install openmpi openmpi-devel</a:t>
            </a:r>
            <a:endParaRPr b="0" lang="en-US" sz="2400" spc="-1" strike="noStrike">
              <a:solidFill>
                <a:srgbClr val="000000"/>
              </a:solidFill>
              <a:latin typeface="Calibri"/>
            </a:endParaRPr>
          </a:p>
          <a:p>
            <a:pPr>
              <a:lnSpc>
                <a:spcPct val="90000"/>
              </a:lnSpc>
              <a:spcBef>
                <a:spcPts val="1001"/>
              </a:spcBef>
              <a:tabLst>
                <a:tab algn="l" pos="0"/>
              </a:tabLst>
            </a:pPr>
            <a:r>
              <a:rPr b="0" lang="zh-CN" sz="2400" spc="-1" strike="noStrike">
                <a:solidFill>
                  <a:srgbClr val="000000"/>
                </a:solidFill>
                <a:latin typeface="Calibri"/>
                <a:ea typeface="宋体"/>
              </a:rPr>
              <a:t>安装后配置环境变量：</a:t>
            </a:r>
            <a:endParaRPr b="0" lang="en-US" sz="2400" spc="-1" strike="noStrike">
              <a:solidFill>
                <a:srgbClr val="000000"/>
              </a:solidFill>
              <a:latin typeface="Calibri"/>
            </a:endParaRPr>
          </a:p>
          <a:p>
            <a:pPr>
              <a:lnSpc>
                <a:spcPct val="90000"/>
              </a:lnSpc>
              <a:spcBef>
                <a:spcPts val="1001"/>
              </a:spcBef>
              <a:tabLst>
                <a:tab algn="l" pos="0"/>
              </a:tabLst>
            </a:pPr>
            <a:r>
              <a:rPr b="0" lang="zh-CN" sz="2400" spc="-1" strike="noStrike">
                <a:solidFill>
                  <a:srgbClr val="000000"/>
                </a:solidFill>
                <a:latin typeface="Calibri"/>
                <a:ea typeface="宋体"/>
              </a:rPr>
              <a:t>修改</a:t>
            </a:r>
            <a:r>
              <a:rPr b="0" lang="en-US" sz="2400" spc="-1" strike="noStrike">
                <a:solidFill>
                  <a:srgbClr val="000000"/>
                </a:solidFill>
                <a:latin typeface="Calibri"/>
                <a:ea typeface="宋体"/>
              </a:rPr>
              <a:t>/root/.bashrc</a:t>
            </a:r>
            <a:r>
              <a:rPr b="0" lang="zh-CN" sz="2400" spc="-1" strike="noStrike">
                <a:solidFill>
                  <a:srgbClr val="000000"/>
                </a:solidFill>
                <a:latin typeface="Calibri"/>
                <a:ea typeface="宋体"/>
              </a:rPr>
              <a:t>，添加如下两句：</a:t>
            </a:r>
            <a:endParaRPr b="0" lang="en-US" sz="2400" spc="-1" strike="noStrike">
              <a:solidFill>
                <a:srgbClr val="000000"/>
              </a:solidFill>
              <a:latin typeface="Calibri"/>
            </a:endParaRPr>
          </a:p>
          <a:p>
            <a:pPr>
              <a:lnSpc>
                <a:spcPct val="90000"/>
              </a:lnSpc>
              <a:spcBef>
                <a:spcPts val="1001"/>
              </a:spcBef>
              <a:tabLst>
                <a:tab algn="l" pos="0"/>
              </a:tabLst>
            </a:pPr>
            <a:r>
              <a:rPr b="0" lang="en-US" sz="2400" spc="-1" strike="noStrike">
                <a:solidFill>
                  <a:srgbClr val="000000"/>
                </a:solidFill>
                <a:latin typeface="Calibri"/>
                <a:ea typeface="Calibri"/>
              </a:rPr>
              <a:t>export PATH=$PATH:/usr/</a:t>
            </a:r>
            <a:r>
              <a:rPr b="0" lang="en-US" sz="2400" spc="-1" strike="noStrike">
                <a:solidFill>
                  <a:srgbClr val="000000"/>
                </a:solidFill>
                <a:latin typeface="Calibri"/>
                <a:ea typeface="Calibri"/>
              </a:rPr>
              <a:t>lib64/openmpi/bin</a:t>
            </a:r>
            <a:endParaRPr b="0" lang="en-US" sz="2400" spc="-1" strike="noStrike">
              <a:solidFill>
                <a:srgbClr val="000000"/>
              </a:solidFill>
              <a:latin typeface="Calibri"/>
            </a:endParaRPr>
          </a:p>
          <a:p>
            <a:pPr>
              <a:lnSpc>
                <a:spcPct val="90000"/>
              </a:lnSpc>
              <a:spcBef>
                <a:spcPts val="1001"/>
              </a:spcBef>
              <a:tabLst>
                <a:tab algn="l" pos="0"/>
              </a:tabLst>
            </a:pPr>
            <a:r>
              <a:rPr b="0" lang="en-US" sz="2400" spc="-1" strike="noStrike">
                <a:solidFill>
                  <a:srgbClr val="000000"/>
                </a:solidFill>
                <a:latin typeface="Calibri"/>
                <a:ea typeface="Calibri"/>
              </a:rPr>
              <a:t>export LD_LIBRARY_PATH=$LD_LIBRARY_PATH:/usr/lib64/openmpi/lib</a:t>
            </a:r>
            <a:endParaRPr b="0" lang="en-US" sz="2400" spc="-1" strike="noStrike">
              <a:solidFill>
                <a:srgbClr val="000000"/>
              </a:solidFill>
              <a:latin typeface="Calibri"/>
            </a:endParaRPr>
          </a:p>
          <a:p>
            <a:pPr>
              <a:lnSpc>
                <a:spcPct val="90000"/>
              </a:lnSpc>
              <a:spcBef>
                <a:spcPts val="1001"/>
              </a:spcBef>
              <a:tabLst>
                <a:tab algn="l" pos="0"/>
              </a:tabLst>
            </a:pPr>
            <a:r>
              <a:rPr b="0" lang="zh-CN" sz="2400" spc="-1" strike="noStrike">
                <a:solidFill>
                  <a:srgbClr val="000000"/>
                </a:solidFill>
                <a:latin typeface="Calibri"/>
                <a:ea typeface="Calibri"/>
              </a:rPr>
              <a:t>更新环境路径：</a:t>
            </a:r>
            <a:endParaRPr b="0" lang="en-US" sz="2400" spc="-1" strike="noStrike">
              <a:solidFill>
                <a:srgbClr val="000000"/>
              </a:solidFill>
              <a:latin typeface="Calibri"/>
            </a:endParaRPr>
          </a:p>
          <a:p>
            <a:pPr>
              <a:lnSpc>
                <a:spcPct val="90000"/>
              </a:lnSpc>
              <a:spcBef>
                <a:spcPts val="1001"/>
              </a:spcBef>
              <a:tabLst>
                <a:tab algn="l" pos="0"/>
              </a:tabLst>
            </a:pPr>
            <a:r>
              <a:rPr b="0" lang="en-US" sz="2400" spc="-1" strike="noStrike">
                <a:solidFill>
                  <a:srgbClr val="000000"/>
                </a:solidFill>
                <a:latin typeface="Calibri"/>
                <a:ea typeface="Calibri"/>
              </a:rPr>
              <a:t># source /root/.bashrc</a:t>
            </a:r>
            <a:endParaRPr b="0" lang="en-US" sz="2400" spc="-1" strike="noStrike">
              <a:solidFill>
                <a:srgbClr val="000000"/>
              </a:solidFill>
              <a:latin typeface="Calibri"/>
            </a:endParaRPr>
          </a:p>
          <a:p>
            <a:pPr>
              <a:lnSpc>
                <a:spcPct val="90000"/>
              </a:lnSpc>
              <a:spcBef>
                <a:spcPts val="1001"/>
              </a:spcBef>
              <a:tabLst>
                <a:tab algn="l" pos="0"/>
              </a:tabLst>
            </a:pPr>
            <a:b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TextShape 1"/>
          <p:cNvSpPr txBox="1"/>
          <p:nvPr/>
        </p:nvSpPr>
        <p:spPr>
          <a:xfrm>
            <a:off x="4320" y="5760"/>
            <a:ext cx="10515240" cy="577440"/>
          </a:xfrm>
          <a:prstGeom prst="rect">
            <a:avLst/>
          </a:prstGeom>
          <a:noFill/>
          <a:ln w="0">
            <a:noFill/>
          </a:ln>
        </p:spPr>
        <p:txBody>
          <a:bodyPr anchor="ctr">
            <a:normAutofit fontScale="53000"/>
          </a:bodyPr>
          <a:p>
            <a:pPr>
              <a:lnSpc>
                <a:spcPct val="90000"/>
              </a:lnSpc>
            </a:pPr>
            <a:r>
              <a:rPr b="0" lang="en-US" sz="4400" spc="-1" strike="noStrike">
                <a:solidFill>
                  <a:srgbClr val="000000"/>
                </a:solidFill>
                <a:latin typeface="Calibri Light"/>
                <a:ea typeface="宋体"/>
              </a:rPr>
              <a:t>OpenEuler</a:t>
            </a:r>
            <a:r>
              <a:rPr b="0" lang="zh-CN" sz="4400" spc="-1" strike="noStrike">
                <a:solidFill>
                  <a:srgbClr val="000000"/>
                </a:solidFill>
                <a:latin typeface="Calibri Light"/>
                <a:ea typeface="宋体"/>
              </a:rPr>
              <a:t>下</a:t>
            </a:r>
            <a:r>
              <a:rPr b="0" lang="en-US" sz="4400" spc="-1" strike="noStrike">
                <a:solidFill>
                  <a:srgbClr val="000000"/>
                </a:solidFill>
                <a:latin typeface="Calibri Light"/>
                <a:ea typeface="宋体"/>
              </a:rPr>
              <a:t>OpenMPI</a:t>
            </a:r>
            <a:r>
              <a:rPr b="0" lang="zh-CN" sz="4400" spc="-1" strike="noStrike">
                <a:solidFill>
                  <a:srgbClr val="000000"/>
                </a:solidFill>
                <a:latin typeface="Calibri Light"/>
                <a:ea typeface="宋体"/>
              </a:rPr>
              <a:t>的测试</a:t>
            </a:r>
            <a:endParaRPr b="0" lang="en-US" sz="4400" spc="-1" strike="noStrike">
              <a:solidFill>
                <a:srgbClr val="000000"/>
              </a:solidFill>
              <a:latin typeface="Calibri"/>
            </a:endParaRPr>
          </a:p>
        </p:txBody>
      </p:sp>
      <p:sp>
        <p:nvSpPr>
          <p:cNvPr id="102" name="TextShape 2"/>
          <p:cNvSpPr txBox="1"/>
          <p:nvPr/>
        </p:nvSpPr>
        <p:spPr>
          <a:xfrm>
            <a:off x="694440" y="1250640"/>
            <a:ext cx="8579520" cy="4911840"/>
          </a:xfrm>
          <a:prstGeom prst="rect">
            <a:avLst/>
          </a:prstGeom>
          <a:noFill/>
          <a:ln w="0">
            <a:noFill/>
          </a:ln>
        </p:spPr>
        <p:txBody>
          <a:bodyPr>
            <a:normAutofit fontScale="85000"/>
          </a:bodyPr>
          <a:p>
            <a:pPr>
              <a:lnSpc>
                <a:spcPct val="90000"/>
              </a:lnSpc>
              <a:spcBef>
                <a:spcPts val="1001"/>
              </a:spcBef>
              <a:tabLst>
                <a:tab algn="l" pos="0"/>
              </a:tabLst>
            </a:pPr>
            <a:r>
              <a:rPr b="0" lang="en-US" sz="2800" spc="-1" strike="noStrike">
                <a:solidFill>
                  <a:srgbClr val="000000"/>
                </a:solidFill>
                <a:latin typeface="Calibri"/>
                <a:ea typeface="宋体"/>
              </a:rPr>
              <a:t>OpenEuler</a:t>
            </a:r>
            <a:r>
              <a:rPr b="0" lang="zh-CN" sz="2800" spc="-1" strike="noStrike">
                <a:solidFill>
                  <a:srgbClr val="000000"/>
                </a:solidFill>
                <a:latin typeface="Calibri"/>
                <a:ea typeface="宋体"/>
              </a:rPr>
              <a:t>下的</a:t>
            </a:r>
            <a:r>
              <a:rPr b="0" lang="en-US" sz="2800" spc="-1" strike="noStrike">
                <a:solidFill>
                  <a:srgbClr val="000000"/>
                </a:solidFill>
                <a:latin typeface="Calibri"/>
                <a:ea typeface="宋体"/>
              </a:rPr>
              <a:t>mugen</a:t>
            </a:r>
            <a:r>
              <a:rPr b="0" lang="zh-CN" sz="2800" spc="-1" strike="noStrike">
                <a:solidFill>
                  <a:srgbClr val="000000"/>
                </a:solidFill>
                <a:latin typeface="Calibri"/>
                <a:ea typeface="宋体"/>
              </a:rPr>
              <a:t>框架里本就有针对</a:t>
            </a:r>
            <a:r>
              <a:rPr b="0" lang="en-US" sz="2800" spc="-1" strike="noStrike">
                <a:solidFill>
                  <a:srgbClr val="000000"/>
                </a:solidFill>
                <a:latin typeface="Calibri"/>
                <a:ea typeface="宋体"/>
              </a:rPr>
              <a:t>openMPI</a:t>
            </a:r>
            <a:r>
              <a:rPr b="0" lang="zh-CN" sz="2800" spc="-1" strike="noStrike">
                <a:solidFill>
                  <a:srgbClr val="000000"/>
                </a:solidFill>
                <a:latin typeface="Calibri"/>
                <a:ea typeface="宋体"/>
              </a:rPr>
              <a:t>的测试样例，经过检查其脚本逻辑无明显问题，属于移植</a:t>
            </a:r>
            <a:r>
              <a:rPr b="0" lang="en-US" sz="2800" spc="-1" strike="noStrike">
                <a:solidFill>
                  <a:srgbClr val="000000"/>
                </a:solidFill>
                <a:latin typeface="Calibri"/>
                <a:ea typeface="宋体"/>
              </a:rPr>
              <a:t>mugen</a:t>
            </a:r>
            <a:r>
              <a:rPr b="0" lang="zh-CN" sz="2800" spc="-1" strike="noStrike">
                <a:solidFill>
                  <a:srgbClr val="000000"/>
                </a:solidFill>
                <a:latin typeface="Calibri"/>
                <a:ea typeface="宋体"/>
              </a:rPr>
              <a:t>的测试样例中可直接移植的测试套，其中包含三个测试例：</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ea typeface="Calibri"/>
              </a:rPr>
              <a:t>oe_test_openmpi_cluster</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ea typeface="Calibri"/>
              </a:rPr>
              <a:t>oe_test_openmpi_single_01</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ea typeface="Calibri"/>
              </a:rPr>
              <a:t>oe_test_openmpi_single_02</a:t>
            </a:r>
            <a:endParaRPr b="0" lang="en-US" sz="2800" spc="-1" strike="noStrike">
              <a:solidFill>
                <a:srgbClr val="000000"/>
              </a:solidFill>
              <a:latin typeface="Calibri"/>
            </a:endParaRPr>
          </a:p>
          <a:p>
            <a:pPr>
              <a:lnSpc>
                <a:spcPct val="90000"/>
              </a:lnSpc>
              <a:spcBef>
                <a:spcPts val="1001"/>
              </a:spcBef>
              <a:tabLst>
                <a:tab algn="l" pos="0"/>
              </a:tabLst>
            </a:pPr>
            <a:r>
              <a:rPr b="0" lang="zh-CN" sz="2800" spc="-1" strike="noStrike">
                <a:solidFill>
                  <a:srgbClr val="000000"/>
                </a:solidFill>
                <a:latin typeface="Calibri"/>
                <a:ea typeface="宋体"/>
              </a:rPr>
              <a:t>这之中，</a:t>
            </a:r>
            <a:r>
              <a:rPr b="0" lang="en-US" sz="2800" spc="-1" strike="noStrike">
                <a:solidFill>
                  <a:srgbClr val="000000"/>
                </a:solidFill>
                <a:latin typeface="Calibri"/>
                <a:ea typeface="Calibri"/>
              </a:rPr>
              <a:t>oe_test_openmpi_cluster</a:t>
            </a:r>
            <a:r>
              <a:rPr b="0" lang="zh-CN" sz="2800" spc="-1" strike="noStrike">
                <a:solidFill>
                  <a:srgbClr val="000000"/>
                </a:solidFill>
                <a:latin typeface="Calibri"/>
                <a:ea typeface="Calibri"/>
              </a:rPr>
              <a:t>测试例负责测试</a:t>
            </a:r>
            <a:r>
              <a:rPr b="0" lang="en-US" sz="2800" spc="-1" strike="noStrike">
                <a:solidFill>
                  <a:srgbClr val="000000"/>
                </a:solidFill>
                <a:latin typeface="Calibri"/>
                <a:ea typeface="Calibri"/>
              </a:rPr>
              <a:t>openMPI</a:t>
            </a:r>
            <a:r>
              <a:rPr b="0" lang="zh-CN" sz="2800" spc="-1" strike="noStrike">
                <a:solidFill>
                  <a:srgbClr val="000000"/>
                </a:solidFill>
                <a:latin typeface="Calibri"/>
                <a:ea typeface="Calibri"/>
              </a:rPr>
              <a:t>多机器并行执行程序的命令，其余两个则负责测试的单机器中</a:t>
            </a:r>
            <a:r>
              <a:rPr b="0" lang="en-US" sz="2800" spc="-1" strike="noStrike">
                <a:solidFill>
                  <a:srgbClr val="000000"/>
                </a:solidFill>
                <a:latin typeface="Calibri"/>
                <a:ea typeface="Calibri"/>
              </a:rPr>
              <a:t>openMPI</a:t>
            </a:r>
            <a:r>
              <a:rPr b="0" lang="zh-CN" sz="2800" spc="-1" strike="noStrike">
                <a:solidFill>
                  <a:srgbClr val="000000"/>
                </a:solidFill>
                <a:latin typeface="Calibri"/>
                <a:ea typeface="Calibri"/>
              </a:rPr>
              <a:t>功能的完备性。右为</a:t>
            </a:r>
            <a:r>
              <a:rPr b="0" lang="en-US" sz="2800" spc="-1" strike="noStrike">
                <a:solidFill>
                  <a:srgbClr val="000000"/>
                </a:solidFill>
                <a:latin typeface="Calibri"/>
                <a:ea typeface="Calibri"/>
              </a:rPr>
              <a:t>oe_test_openmpi_single_01.sh</a:t>
            </a:r>
            <a:r>
              <a:rPr b="0" lang="zh-CN" sz="2800" spc="-1" strike="noStrike">
                <a:solidFill>
                  <a:srgbClr val="000000"/>
                </a:solidFill>
                <a:latin typeface="Calibri"/>
                <a:ea typeface="Calibri"/>
              </a:rPr>
              <a:t>中部分内容</a:t>
            </a:r>
            <a:endParaRPr b="0" lang="en-US" sz="2800" spc="-1" strike="noStrike">
              <a:solidFill>
                <a:srgbClr val="000000"/>
              </a:solidFill>
              <a:latin typeface="Calibri"/>
            </a:endParaRPr>
          </a:p>
        </p:txBody>
      </p:sp>
      <p:sp>
        <p:nvSpPr>
          <p:cNvPr id="103" name="CustomShape 3"/>
          <p:cNvSpPr/>
          <p:nvPr/>
        </p:nvSpPr>
        <p:spPr>
          <a:xfrm>
            <a:off x="603360" y="591840"/>
            <a:ext cx="6064560" cy="579240"/>
          </a:xfrm>
          <a:prstGeom prst="rect">
            <a:avLst/>
          </a:prstGeom>
          <a:noFill/>
          <a:ln w="0">
            <a:noFill/>
          </a:ln>
        </p:spPr>
        <p:style>
          <a:lnRef idx="0"/>
          <a:fillRef idx="0"/>
          <a:effectRef idx="0"/>
          <a:fontRef idx="minor"/>
        </p:style>
        <p:txBody>
          <a:bodyPr>
            <a:spAutoFit/>
          </a:bodyPr>
          <a:p>
            <a:pPr>
              <a:lnSpc>
                <a:spcPct val="100000"/>
              </a:lnSpc>
            </a:pPr>
            <a:r>
              <a:rPr b="0" lang="zh-CN" sz="3200" spc="-1" strike="noStrike">
                <a:solidFill>
                  <a:srgbClr val="000000"/>
                </a:solidFill>
                <a:latin typeface="Calibri"/>
                <a:ea typeface="宋体"/>
              </a:rPr>
              <a:t>自动化</a:t>
            </a:r>
            <a:r>
              <a:rPr b="0" lang="en-US" sz="3200" spc="-1" strike="noStrike">
                <a:solidFill>
                  <a:srgbClr val="000000"/>
                </a:solidFill>
                <a:latin typeface="Calibri"/>
                <a:ea typeface="宋体"/>
              </a:rPr>
              <a:t>Mugen</a:t>
            </a:r>
            <a:r>
              <a:rPr b="0" lang="zh-CN" sz="3200" spc="-1" strike="noStrike">
                <a:solidFill>
                  <a:srgbClr val="000000"/>
                </a:solidFill>
                <a:latin typeface="Calibri"/>
                <a:ea typeface="宋体"/>
              </a:rPr>
              <a:t>测试</a:t>
            </a:r>
            <a:endParaRPr b="0" lang="en-US" sz="3200" spc="-1" strike="noStrike">
              <a:latin typeface="Arial"/>
            </a:endParaRPr>
          </a:p>
        </p:txBody>
      </p:sp>
      <p:pic>
        <p:nvPicPr>
          <p:cNvPr id="104" name="图片 5" descr="文本&#10;&#10;已自动生成说明"/>
          <p:cNvPicPr/>
          <p:nvPr/>
        </p:nvPicPr>
        <p:blipFill>
          <a:blip r:embed="rId1"/>
          <a:stretch/>
        </p:blipFill>
        <p:spPr>
          <a:xfrm>
            <a:off x="9317160" y="784800"/>
            <a:ext cx="2272320" cy="517428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78</TotalTime>
  <Application>LibreOffice/7.0.4.2$Linux_X86_64 LibreOffice_project/00$Build-2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2022-12-19T18:04:36Z</dcterms:created>
  <dc:creator/>
  <dc:description/>
  <dc:language>en-US</dc:language>
  <cp:lastModifiedBy/>
  <dcterms:modified xsi:type="dcterms:W3CDTF">2022-12-22T11:11:08Z</dcterms:modified>
  <cp:revision>214</cp:revision>
  <dc:subject/>
  <dc:title>PowerPoint 演示文稿</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宽屏</vt:lpwstr>
  </property>
  <property fmtid="{D5CDD505-2E9C-101B-9397-08002B2CF9AE}" pid="3" name="Slides">
    <vt:i4>20</vt:i4>
  </property>
</Properties>
</file>