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4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5.xml" ContentType="application/vnd.openxmlformats-officedocument.presentationml.slide+xml"/>
  <Override PartName="/ppt/tags/tag2.xml" ContentType="application/vnd.openxmlformats-officedocument.presentationml.tags+xml"/>
  <Override PartName="/ppt/notesSlides/notesSlide13.xml" ContentType="application/vnd.openxmlformats-officedocument.presentationml.notes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88" r:id="rId14"/>
    <p:sldId id="268" r:id="rId15"/>
    <p:sldId id="269" r:id="rId16"/>
    <p:sldId id="272" r:id="rId17"/>
  </p:sldIdLst>
  <p:sldSz type="screen16x9" cy="6858000" cx="12192000"/>
  <p:notesSz cx="6858000" cy="9144000"/>
  <p:defaultTextStyle>
    <a:defPPr>
      <a:defRPr lang="zh-CN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  <p:clrMru>
    <a:srgbClr val="E6E6E6"/>
    <a:srgbClr val="FFFF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horzBarState="maximized">
    <p:restoredLeft sz="11198" autoAdjust="0"/>
    <p:restoredTop sz="94660"/>
  </p:normalViewPr>
  <p:slideViewPr>
    <p:cSldViewPr showGuides="1" snapToGrid="0">
      <p:cViewPr>
        <p:scale>
          <a:sx n="50" d="100"/>
          <a:sy n="50" d="100"/>
        </p:scale>
        <p:origin x="2028" y="1392"/>
      </p:cViewPr>
      <p:guideLst>
        <p:guide pos="529"/>
        <p:guide pos="6425"/>
        <p:guide pos="4611"/>
        <p:guide pos="2842"/>
        <p:guide pos="726"/>
        <p:guide orient="horz" pos="420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tableStyles" Target="tableStyles.xml"/><Relationship Id="rId19" Type="http://schemas.openxmlformats.org/officeDocument/2006/relationships/presProps" Target="presProps.xml"/><Relationship Id="rId20" Type="http://schemas.openxmlformats.org/officeDocument/2006/relationships/viewProps" Target="viewProps.xml"/><Relationship Id="rId21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6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1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altLang="en-US" lang="zh-CN"/>
          </a:p>
        </p:txBody>
      </p:sp>
      <p:sp>
        <p:nvSpPr>
          <p:cNvPr id="1048792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60BBA452-CE0D-45D1-B780-F77C9E3BBE8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93" name="幻灯片图像占位符 3"/>
          <p:cNvSpPr>
            <a:spLocks noChangeAspect="1" noRot="1" noGrp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altLang="en-US" lang="zh-CN"/>
          </a:p>
        </p:txBody>
      </p:sp>
      <p:sp>
        <p:nvSpPr>
          <p:cNvPr id="1048794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/>
        </p:spPr>
        <p:txBody>
          <a:bodyPr bIns="45720" lIns="91440" rIns="91440" rtlCol="0" tIns="45720" vert="horz"/>
          <a:p>
            <a:pPr lvl="0"/>
            <a:r>
              <a:rPr altLang="en-US" lang="zh-CN"/>
              <a:t>单击此处编辑母版文本样式</a:t>
            </a:r>
            <a:endParaRPr altLang="en-US" lang="zh-CN"/>
          </a:p>
          <a:p>
            <a:pPr lvl="1"/>
            <a:r>
              <a:rPr altLang="en-US" lang="zh-CN"/>
              <a:t>二级</a:t>
            </a:r>
            <a:endParaRPr altLang="en-US" lang="zh-CN"/>
          </a:p>
          <a:p>
            <a:pPr lvl="2"/>
            <a:r>
              <a:rPr altLang="en-US" lang="zh-CN"/>
              <a:t>三级</a:t>
            </a:r>
            <a:endParaRPr altLang="en-US" lang="zh-CN"/>
          </a:p>
          <a:p>
            <a:pPr lvl="3"/>
            <a:r>
              <a:rPr altLang="en-US" lang="zh-CN"/>
              <a:t>四级</a:t>
            </a:r>
            <a:endParaRPr altLang="en-US" lang="zh-CN"/>
          </a:p>
          <a:p>
            <a:pPr lvl="4"/>
            <a:r>
              <a:rPr altLang="en-US" lang="zh-CN"/>
              <a:t>五级</a:t>
            </a:r>
            <a:endParaRPr altLang="en-US" lang="zh-CN"/>
          </a:p>
        </p:txBody>
      </p:sp>
      <p:sp>
        <p:nvSpPr>
          <p:cNvPr id="1048795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altLang="en-US" lang="zh-CN"/>
          </a:p>
        </p:txBody>
      </p:sp>
      <p:sp>
        <p:nvSpPr>
          <p:cNvPr id="1048796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EE49EFBA-00BA-4FEA-BEC0-D70D36A955D6}" type="slidenum">
              <a:rPr altLang="en-US" lang="zh-CN" smtClean="0"/>
            </a:fld>
            <a:endParaRPr altLang="en-US" lang="zh-C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10.xml.rels><?xml version="1.0" encoding="UTF-8" standalone="yes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</file>

<file path=ppt/notesSlides/_rels/notesSlide1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</Relationships>
</file>

<file path=ppt/notesSlides/_rels/notesSlide12.xml.rels><?xml version="1.0" encoding="UTF-8" standalone="yes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</Relationships>
</file>

<file path=ppt/notesSlides/_rels/notesSlide13.xml.rels><?xml version="1.0" encoding="UTF-8" standalone="yes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</file>

<file path=ppt/notesSlides/_rels/notesSlide4.xml.rels><?xml version="1.0" encoding="UTF-8" standalone="yes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</file>

<file path=ppt/notesSlides/_rels/notesSlide5.xml.rels><?xml version="1.0" encoding="UTF-8" standalone="yes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</file>

<file path=ppt/notesSlides/_rels/notesSlide6.xml.rels><?xml version="1.0" encoding="UTF-8" standalone="yes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</file>

<file path=ppt/notesSlides/_rels/notesSlide7.xml.rels><?xml version="1.0" encoding="UTF-8" standalone="yes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</file>

<file path=ppt/notesSlides/_rels/notesSlide8.xml.rels><?xml version="1.0" encoding="UTF-8" standalone="yes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</file>

<file path=ppt/notesSlides/_rels/notesSlide9.xml.rels><?xml version="1.0" encoding="UTF-8" standalone="yes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9" name="幻灯片图像占位符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710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dirty="0" lang="zh-CN"/>
          </a:p>
        </p:txBody>
      </p:sp>
      <p:sp>
        <p:nvSpPr>
          <p:cNvPr id="1048711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EE49EFBA-00BA-4FEA-BEC0-D70D36A955D6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幻灯片图像占位符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62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63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EE49EFBA-00BA-4FEA-BEC0-D70D36A955D6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0" name="幻灯片图像占位符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591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dirty="0" lang="zh-CN"/>
          </a:p>
        </p:txBody>
      </p:sp>
      <p:sp>
        <p:nvSpPr>
          <p:cNvPr id="1048592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EE49EFBA-00BA-4FEA-BEC0-D70D36A955D6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幻灯片图像占位符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10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11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EE49EFBA-00BA-4FEA-BEC0-D70D36A955D6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8" name="幻灯片图像占位符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789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dirty="0" lang="zh-CN"/>
          </a:p>
        </p:txBody>
      </p:sp>
      <p:sp>
        <p:nvSpPr>
          <p:cNvPr id="1048790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EE49EFBA-00BA-4FEA-BEC0-D70D36A955D6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4" name="幻灯片图像占位符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725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dirty="0" lang="zh-CN"/>
          </a:p>
        </p:txBody>
      </p:sp>
      <p:sp>
        <p:nvSpPr>
          <p:cNvPr id="1048726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EE49EFBA-00BA-4FEA-BEC0-D70D36A955D6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3" name="幻灯片图像占位符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734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dirty="0" lang="zh-CN"/>
          </a:p>
        </p:txBody>
      </p:sp>
      <p:sp>
        <p:nvSpPr>
          <p:cNvPr id="1048735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EE49EFBA-00BA-4FEA-BEC0-D70D36A955D6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1" name="幻灯片图像占位符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742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43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EE49EFBA-00BA-4FEA-BEC0-D70D36A955D6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0" name="幻灯片图像占位符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751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dirty="0" lang="zh-CN"/>
          </a:p>
        </p:txBody>
      </p:sp>
      <p:sp>
        <p:nvSpPr>
          <p:cNvPr id="1048752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EE49EFBA-00BA-4FEA-BEC0-D70D36A955D6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0" name="幻灯片图像占位符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761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62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EE49EFBA-00BA-4FEA-BEC0-D70D36A955D6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9" name="幻灯片图像占位符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770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dirty="0" lang="zh-CN"/>
          </a:p>
        </p:txBody>
      </p:sp>
      <p:sp>
        <p:nvSpPr>
          <p:cNvPr id="1048771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EE49EFBA-00BA-4FEA-BEC0-D70D36A955D6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9" name="幻灯片图像占位符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780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81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EE49EFBA-00BA-4FEA-BEC0-D70D36A955D6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8" name="幻灯片图像占位符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99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altLang="en-US" dirty="0" lang="zh-CN"/>
          </a:p>
        </p:txBody>
      </p:sp>
      <p:sp>
        <p:nvSpPr>
          <p:cNvPr id="1048700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EE49EFBA-00BA-4FEA-BEC0-D70D36A955D6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2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1"/>
          <p:cNvSpPr>
            <a:spLocks noGrp="1"/>
          </p:cNvSpPr>
          <p:nvPr>
            <p:ph type="title"/>
          </p:nvPr>
        </p:nvSpPr>
        <p:spPr>
          <a:xfrm>
            <a:off x="660400" y="-1"/>
            <a:ext cx="10858500" cy="1028700"/>
          </a:xfrm>
          <a:prstGeom prst="rect"/>
        </p:spPr>
        <p:txBody>
          <a:bodyPr anchor="b" bIns="0" lIns="0" rIns="0" rtlCol="0" tIns="0" vert="horz">
            <a:normAutofit/>
          </a:bodyPr>
          <a:p>
            <a:r>
              <a:rPr altLang="en-US" dirty="0" lang="zh-CN"/>
              <a:t>单击此处编辑母版标题样式</a:t>
            </a:r>
            <a:endParaRPr altLang="en-US" dirty="0" lang="zh-CN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660400" y="1130300"/>
            <a:ext cx="10858500" cy="5003800"/>
          </a:xfrm>
          <a:prstGeom prst="rect"/>
        </p:spPr>
        <p:txBody>
          <a:bodyPr bIns="0" lIns="0" rIns="0" rtlCol="0" tIns="0" vert="horz">
            <a:normAutofit/>
          </a:bodyPr>
          <a:p>
            <a:pPr lvl="0"/>
            <a:r>
              <a:rPr altLang="en-US" lang="zh-CN"/>
              <a:t>单击此处编辑母版文本样式</a:t>
            </a:r>
            <a:endParaRPr altLang="en-US" lang="zh-CN"/>
          </a:p>
          <a:p>
            <a:pPr lvl="1"/>
            <a:r>
              <a:rPr altLang="en-US" lang="zh-CN"/>
              <a:t>二级</a:t>
            </a:r>
            <a:endParaRPr altLang="en-US" lang="zh-CN"/>
          </a:p>
          <a:p>
            <a:pPr lvl="2"/>
            <a:r>
              <a:rPr altLang="en-US" lang="zh-CN"/>
              <a:t>三级</a:t>
            </a:r>
            <a:endParaRPr altLang="en-US" lang="zh-CN"/>
          </a:p>
          <a:p>
            <a:pPr lvl="3"/>
            <a:r>
              <a:rPr altLang="en-US" lang="zh-CN"/>
              <a:t>四级</a:t>
            </a:r>
            <a:endParaRPr altLang="en-US" lang="zh-CN"/>
          </a:p>
          <a:p>
            <a:pPr lvl="4"/>
            <a:r>
              <a:rPr altLang="en-US" lang="zh-CN"/>
              <a:t>五级</a:t>
            </a:r>
            <a:endParaRPr altLang="en-US" lang="zh-CN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660400" y="6235700"/>
            <a:ext cx="2832652" cy="365125"/>
          </a:xfrm>
          <a:prstGeom prst="rect"/>
        </p:spPr>
        <p:txBody>
          <a:bodyPr anchor="t" bIns="0" lIns="0" rIns="0" rtlCol="0" tIns="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797746-5315-42E5-8715-B385B7B51A43}" type="datetime1">
              <a:rPr altLang="en-US" lang="zh-CN" smtClean="0"/>
            </a:fld>
            <a:endParaRPr altLang="en-US" lang="zh-CN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65161" y="6235700"/>
            <a:ext cx="4248978" cy="365125"/>
          </a:xfrm>
          <a:prstGeom prst="rect"/>
        </p:spPr>
        <p:txBody>
          <a:bodyPr anchor="t" bIns="0" lIns="0" rIns="0" rtlCol="0" tIns="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altLang="en-US" lang="zh-CN"/>
              <a:t>稿定设计</a:t>
            </a:r>
            <a:r>
              <a:rPr altLang="zh-CN" lang="en-US"/>
              <a:t>——</a:t>
            </a:r>
            <a:r>
              <a:rPr altLang="en-US" lang="zh-CN"/>
              <a:t>让设计更简单！</a:t>
            </a:r>
            <a:endParaRPr altLang="en-US" lang="zh-CN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86248" y="6235700"/>
            <a:ext cx="2832652" cy="365125"/>
          </a:xfrm>
          <a:prstGeom prst="rect"/>
        </p:spPr>
        <p:txBody>
          <a:bodyPr anchor="t" bIns="0" lIns="0" rIns="0" rtlCol="0" tIns="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702D6-7180-491C-910B-B9B8CEB6939C}" type="slidenum">
              <a:rPr altLang="en-US" lang="zh-CN" smtClean="0"/>
            </a:fld>
            <a:endParaRPr altLang="en-US" lang="zh-C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</p:sldLayoutIdLst>
  <p:hf dt="1" ftr="1" hdr="0" sldNum="1"/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b="1"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themeOverride" Target="../theme/themeOverride1.xml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tags" Target="../tags/tag2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themeOverride" Target="../theme/themeOverride2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6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1" name="Freeform 9"/>
          <p:cNvSpPr/>
          <p:nvPr/>
        </p:nvSpPr>
        <p:spPr>
          <a:xfrm>
            <a:off x="660400" y="3558303"/>
            <a:ext cx="9597112" cy="716517"/>
          </a:xfrm>
          <a:custGeom>
            <a:avLst/>
            <a:gdLst>
              <a:gd name="connsiteX0" fmla="*/ 6532245 w 7601997"/>
              <a:gd name="connsiteY0" fmla="*/ 530923 h 530923"/>
              <a:gd name="connsiteX1" fmla="*/ 0 w 7601997"/>
              <a:gd name="connsiteY1" fmla="*/ 530923 h 530923"/>
              <a:gd name="connsiteX2" fmla="*/ 0 w 7601997"/>
              <a:gd name="connsiteY2" fmla="*/ 511969 h 530923"/>
              <a:gd name="connsiteX3" fmla="*/ 6532245 w 7601997"/>
              <a:gd name="connsiteY3" fmla="*/ 511969 h 530923"/>
              <a:gd name="connsiteX4" fmla="*/ 7235476 w 7601997"/>
              <a:gd name="connsiteY4" fmla="*/ 331280 h 530923"/>
              <a:gd name="connsiteX5" fmla="*/ 7585710 w 7601997"/>
              <a:gd name="connsiteY5" fmla="*/ 0 h 530923"/>
              <a:gd name="connsiteX6" fmla="*/ 7601998 w 7601997"/>
              <a:gd name="connsiteY6" fmla="*/ 9811 h 530923"/>
              <a:gd name="connsiteX7" fmla="*/ 7245001 w 7601997"/>
              <a:gd name="connsiteY7" fmla="*/ 347663 h 530923"/>
              <a:gd name="connsiteX8" fmla="*/ 6532245 w 7601997"/>
              <a:gd name="connsiteY8" fmla="*/ 530923 h 5309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601997" h="530923">
                <a:moveTo>
                  <a:pt x="6532245" y="530923"/>
                </a:moveTo>
                <a:lnTo>
                  <a:pt x="0" y="530923"/>
                </a:lnTo>
                <a:lnTo>
                  <a:pt x="0" y="511969"/>
                </a:lnTo>
                <a:lnTo>
                  <a:pt x="6532245" y="511969"/>
                </a:lnTo>
                <a:cubicBezTo>
                  <a:pt x="6789420" y="511969"/>
                  <a:pt x="7032594" y="449485"/>
                  <a:pt x="7235476" y="331280"/>
                </a:cubicBezTo>
                <a:cubicBezTo>
                  <a:pt x="7390067" y="241173"/>
                  <a:pt x="7507891" y="129730"/>
                  <a:pt x="7585710" y="0"/>
                </a:cubicBezTo>
                <a:lnTo>
                  <a:pt x="7601998" y="9811"/>
                </a:lnTo>
                <a:cubicBezTo>
                  <a:pt x="7522464" y="142304"/>
                  <a:pt x="7402354" y="255937"/>
                  <a:pt x="7245001" y="347663"/>
                </a:cubicBezTo>
                <a:cubicBezTo>
                  <a:pt x="7039166" y="467487"/>
                  <a:pt x="6792754" y="530923"/>
                  <a:pt x="6532245" y="530923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anchor="ctr" rtlCol="0"/>
          <a:p>
            <a:endParaRPr altLang="en-US" lang="zh-CN">
              <a:cs typeface="+mn-ea"/>
              <a:sym typeface="+mn-lt"/>
            </a:endParaRPr>
          </a:p>
        </p:txBody>
      </p:sp>
      <p:sp>
        <p:nvSpPr>
          <p:cNvPr id="1048702" name="Freeform 10"/>
          <p:cNvSpPr/>
          <p:nvPr/>
        </p:nvSpPr>
        <p:spPr>
          <a:xfrm>
            <a:off x="10109422" y="2874506"/>
            <a:ext cx="533612" cy="688688"/>
          </a:xfrm>
          <a:custGeom>
            <a:avLst/>
            <a:gdLst>
              <a:gd name="connsiteX0" fmla="*/ 410865 w 422681"/>
              <a:gd name="connsiteY0" fmla="*/ 429526 h 510302"/>
              <a:gd name="connsiteX1" fmla="*/ 422676 w 422681"/>
              <a:gd name="connsiteY1" fmla="*/ 6711 h 510302"/>
              <a:gd name="connsiteX2" fmla="*/ 413913 w 422681"/>
              <a:gd name="connsiteY2" fmla="*/ 996 h 510302"/>
              <a:gd name="connsiteX3" fmla="*/ 6624 w 422681"/>
              <a:gd name="connsiteY3" fmla="*/ 293794 h 510302"/>
              <a:gd name="connsiteX4" fmla="*/ 11006 w 422681"/>
              <a:gd name="connsiteY4" fmla="*/ 323798 h 510302"/>
              <a:gd name="connsiteX5" fmla="*/ 125401 w 422681"/>
              <a:gd name="connsiteY5" fmla="*/ 359898 h 510302"/>
              <a:gd name="connsiteX6" fmla="*/ 363907 w 422681"/>
              <a:gd name="connsiteY6" fmla="*/ 102342 h 510302"/>
              <a:gd name="connsiteX7" fmla="*/ 171406 w 422681"/>
              <a:gd name="connsiteY7" fmla="*/ 382948 h 510302"/>
              <a:gd name="connsiteX8" fmla="*/ 179217 w 422681"/>
              <a:gd name="connsiteY8" fmla="*/ 494676 h 510302"/>
              <a:gd name="connsiteX9" fmla="*/ 206840 w 422681"/>
              <a:gd name="connsiteY9" fmla="*/ 501534 h 510302"/>
              <a:gd name="connsiteX10" fmla="*/ 252083 w 422681"/>
              <a:gd name="connsiteY10" fmla="*/ 401808 h 510302"/>
              <a:gd name="connsiteX11" fmla="*/ 392768 w 422681"/>
              <a:gd name="connsiteY11" fmla="*/ 444766 h 510302"/>
              <a:gd name="connsiteX12" fmla="*/ 410865 w 422681"/>
              <a:gd name="connsiteY12" fmla="*/ 429526 h 510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22681" h="510302">
                <a:moveTo>
                  <a:pt x="410865" y="429526"/>
                </a:moveTo>
                <a:lnTo>
                  <a:pt x="422676" y="6711"/>
                </a:lnTo>
                <a:cubicBezTo>
                  <a:pt x="422867" y="1567"/>
                  <a:pt x="417819" y="-1767"/>
                  <a:pt x="413913" y="996"/>
                </a:cubicBezTo>
                <a:lnTo>
                  <a:pt x="6624" y="293794"/>
                </a:lnTo>
                <a:cubicBezTo>
                  <a:pt x="-4044" y="301414"/>
                  <a:pt x="-1281" y="319988"/>
                  <a:pt x="11006" y="323798"/>
                </a:cubicBezTo>
                <a:lnTo>
                  <a:pt x="125401" y="359898"/>
                </a:lnTo>
                <a:lnTo>
                  <a:pt x="363907" y="102342"/>
                </a:lnTo>
                <a:lnTo>
                  <a:pt x="171406" y="382948"/>
                </a:lnTo>
                <a:lnTo>
                  <a:pt x="179217" y="494676"/>
                </a:lnTo>
                <a:cubicBezTo>
                  <a:pt x="180360" y="511345"/>
                  <a:pt x="200077" y="516298"/>
                  <a:pt x="206840" y="501534"/>
                </a:cubicBezTo>
                <a:lnTo>
                  <a:pt x="252083" y="401808"/>
                </a:lnTo>
                <a:lnTo>
                  <a:pt x="392768" y="444766"/>
                </a:lnTo>
                <a:cubicBezTo>
                  <a:pt x="401721" y="447433"/>
                  <a:pt x="410484" y="440003"/>
                  <a:pt x="410865" y="429526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anchor="ctr" rtlCol="0"/>
          <a:p>
            <a:endParaRPr altLang="en-US" lang="zh-CN">
              <a:cs typeface="+mn-ea"/>
              <a:sym typeface="+mn-lt"/>
            </a:endParaRPr>
          </a:p>
        </p:txBody>
      </p:sp>
      <p:sp>
        <p:nvSpPr>
          <p:cNvPr id="1048703" name="Rectangles 14"/>
          <p:cNvSpPr/>
          <p:nvPr/>
        </p:nvSpPr>
        <p:spPr>
          <a:xfrm>
            <a:off x="792481" y="2017490"/>
            <a:ext cx="8424671" cy="1701800"/>
          </a:xfrm>
          <a:prstGeom prst="rect"/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bIns="0" lIns="0" rIns="0" rtlCol="0" tIns="0" wrap="square">
            <a:spAutoFit/>
          </a:bodyPr>
          <a:p>
            <a:r>
              <a:rPr altLang="zh-CN" b="1" dirty="0" sz="4800" lang="en-US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SAIL-RISCV Memory Model Refactor</a:t>
            </a:r>
            <a:endParaRPr altLang="zh-CN" b="1" dirty="0" sz="8000" lang="en-US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48704" name="Text Box 16"/>
          <p:cNvSpPr txBox="1"/>
          <p:nvPr/>
        </p:nvSpPr>
        <p:spPr>
          <a:xfrm>
            <a:off x="792481" y="4571572"/>
            <a:ext cx="7690312" cy="368300"/>
          </a:xfrm>
          <a:prstGeom prst="rect"/>
          <a:noFill/>
        </p:spPr>
        <p:txBody>
          <a:bodyPr bIns="0" lIns="0" rIns="0" tIns="0" wrap="square">
            <a:spAutoFit/>
          </a:bodyPr>
          <a:lstStyle>
            <a:defPPr>
              <a:defRPr lang="zh-CN"/>
            </a:defPPr>
            <a:lvl1pPr>
              <a:defRPr sz="2000" i="0" spc="-300">
                <a:solidFill>
                  <a:schemeClr val="accent1"/>
                </a:solidFill>
                <a:effectLst/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defRPr>
            </a:lvl1pPr>
          </a:lstStyle>
          <a:p>
            <a:r>
              <a:rPr altLang="zh-CN" b="1" dirty="0" sz="2160" lang="en-US" spc="1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Mingzhu</a:t>
            </a:r>
            <a:r>
              <a:rPr altLang="zh-CN" b="1" dirty="0" sz="2160" lang="en-US" spc="1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altLang="zh-CN" b="1" dirty="0" sz="2160" lang="en-US" spc="1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Yan</a:t>
            </a:r>
            <a:r>
              <a:rPr altLang="zh-CN" b="1" dirty="0" sz="2160" lang="zh-CN" spc="1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，</a:t>
            </a:r>
            <a:r>
              <a:rPr altLang="zh-CN" b="1" dirty="0" sz="2160" lang="en-US" spc="1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Shuo</a:t>
            </a:r>
            <a:r>
              <a:rPr altLang="zh-CN" b="1" dirty="0" sz="2160" lang="en-US" spc="1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altLang="zh-CN" b="1" dirty="0" sz="2160" lang="en-US" spc="1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Huang</a:t>
            </a:r>
            <a:r>
              <a:rPr altLang="zh-CN" b="1" dirty="0" sz="2160" lang="zh-CN" spc="1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，</a:t>
            </a:r>
            <a:r>
              <a:rPr altLang="zh-CN" b="1" dirty="0" sz="2160" lang="en-US" spc="1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Jian</a:t>
            </a:r>
            <a:r>
              <a:rPr altLang="zh-CN" b="1" dirty="0" sz="2160" lang="en-US" spc="1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altLang="zh-CN" b="1" dirty="0" sz="2160" lang="en-US" spc="1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Guan</a:t>
            </a:r>
            <a:r>
              <a:rPr altLang="zh-CN" b="1" dirty="0" sz="2160" lang="zh-CN" spc="1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，</a:t>
            </a:r>
            <a:r>
              <a:rPr altLang="zh-CN" b="1" dirty="0" sz="2160" lang="en-US" spc="1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Yunxiang</a:t>
            </a:r>
            <a:r>
              <a:rPr altLang="zh-CN" b="1" dirty="0" sz="2160" lang="en-US" spc="1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altLang="zh-CN" b="1" dirty="0" sz="2160" lang="en-US" spc="1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Luo</a:t>
            </a:r>
            <a:endParaRPr altLang="zh-CN" b="1" dirty="0" sz="2160" lang="en-US" spc="100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48705" name="Text Box 17"/>
          <p:cNvSpPr txBox="1"/>
          <p:nvPr/>
        </p:nvSpPr>
        <p:spPr>
          <a:xfrm>
            <a:off x="6253452" y="4571572"/>
            <a:ext cx="3739794" cy="368300"/>
          </a:xfrm>
          <a:prstGeom prst="rect"/>
          <a:noFill/>
        </p:spPr>
        <p:txBody>
          <a:bodyPr bIns="0" lIns="0" rIns="0" tIns="0" wrap="square">
            <a:spAutoFit/>
          </a:bodyPr>
          <a:lstStyle>
            <a:defPPr>
              <a:defRPr lang="zh-CN"/>
            </a:defPPr>
            <a:lvl1pPr>
              <a:defRPr sz="2000" i="0" spc="-300">
                <a:solidFill>
                  <a:schemeClr val="accent1"/>
                </a:solidFill>
                <a:effectLst/>
                <a:latin typeface="OPPOSans R" panose="00020600040101010101" pitchFamily="18" charset="-122"/>
                <a:ea typeface="OPPOSans R" panose="00020600040101010101" pitchFamily="18" charset="-122"/>
                <a:cs typeface="OPPOSans R" panose="00020600040101010101" pitchFamily="18" charset="-122"/>
              </a:defRPr>
            </a:lvl1pPr>
          </a:lstStyle>
          <a:p>
            <a:pPr algn="r"/>
            <a:r>
              <a:rPr altLang="zh-CN" b="1" dirty="0" sz="2160" lang="en-US" spc="1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2025-2-27</a:t>
            </a:r>
            <a:endParaRPr altLang="en-US" b="1" dirty="0" sz="2160" lang="zh-CN" spc="100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cxnSp>
        <p:nvCxnSpPr>
          <p:cNvPr id="3145732" name="Straight Connector 20"/>
          <p:cNvCxnSpPr>
            <a:cxnSpLocks/>
          </p:cNvCxnSpPr>
          <p:nvPr/>
        </p:nvCxnSpPr>
        <p:spPr>
          <a:xfrm>
            <a:off x="1065856" y="773905"/>
            <a:ext cx="0" cy="254795"/>
          </a:xfrm>
          <a:prstGeom prst="line"/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5733" name="Straight Connector 22"/>
          <p:cNvCxnSpPr>
            <a:cxnSpLocks/>
          </p:cNvCxnSpPr>
          <p:nvPr/>
        </p:nvCxnSpPr>
        <p:spPr>
          <a:xfrm>
            <a:off x="1621972" y="773905"/>
            <a:ext cx="0" cy="254795"/>
          </a:xfrm>
          <a:prstGeom prst="line"/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706" name="Freeform 27"/>
          <p:cNvSpPr/>
          <p:nvPr/>
        </p:nvSpPr>
        <p:spPr>
          <a:xfrm>
            <a:off x="660400" y="773905"/>
            <a:ext cx="254795" cy="254795"/>
          </a:xfrm>
          <a:custGeom>
            <a:avLst/>
            <a:gdLst>
              <a:gd name="connsiteX0" fmla="*/ 438553 w 720000"/>
              <a:gd name="connsiteY0" fmla="*/ 189601 h 720000"/>
              <a:gd name="connsiteX1" fmla="*/ 373556 w 720000"/>
              <a:gd name="connsiteY1" fmla="*/ 216451 h 720000"/>
              <a:gd name="connsiteX2" fmla="*/ 232180 w 720000"/>
              <a:gd name="connsiteY2" fmla="*/ 357827 h 720000"/>
              <a:gd name="connsiteX3" fmla="*/ 191861 w 720000"/>
              <a:gd name="connsiteY3" fmla="*/ 528226 h 720000"/>
              <a:gd name="connsiteX4" fmla="*/ 362260 w 720000"/>
              <a:gd name="connsiteY4" fmla="*/ 487907 h 720000"/>
              <a:gd name="connsiteX5" fmla="*/ 503636 w 720000"/>
              <a:gd name="connsiteY5" fmla="*/ 346444 h 720000"/>
              <a:gd name="connsiteX6" fmla="*/ 503636 w 720000"/>
              <a:gd name="connsiteY6" fmla="*/ 216365 h 720000"/>
              <a:gd name="connsiteX7" fmla="*/ 438553 w 720000"/>
              <a:gd name="connsiteY7" fmla="*/ 189601 h 720000"/>
              <a:gd name="connsiteX8" fmla="*/ 438553 w 720000"/>
              <a:gd name="connsiteY8" fmla="*/ 141636 h 720000"/>
              <a:gd name="connsiteX9" fmla="*/ 537524 w 720000"/>
              <a:gd name="connsiteY9" fmla="*/ 182476 h 720000"/>
              <a:gd name="connsiteX10" fmla="*/ 537524 w 720000"/>
              <a:gd name="connsiteY10" fmla="*/ 380420 h 720000"/>
              <a:gd name="connsiteX11" fmla="*/ 396149 w 720000"/>
              <a:gd name="connsiteY11" fmla="*/ 521796 h 720000"/>
              <a:gd name="connsiteX12" fmla="*/ 141637 w 720000"/>
              <a:gd name="connsiteY12" fmla="*/ 578364 h 720000"/>
              <a:gd name="connsiteX13" fmla="*/ 198205 w 720000"/>
              <a:gd name="connsiteY13" fmla="*/ 323852 h 720000"/>
              <a:gd name="connsiteX14" fmla="*/ 339581 w 720000"/>
              <a:gd name="connsiteY14" fmla="*/ 182476 h 720000"/>
              <a:gd name="connsiteX15" fmla="*/ 438553 w 720000"/>
              <a:gd name="connsiteY15" fmla="*/ 141636 h 720000"/>
              <a:gd name="connsiteX16" fmla="*/ 120000 w 720000"/>
              <a:gd name="connsiteY16" fmla="*/ 47965 h 720000"/>
              <a:gd name="connsiteX17" fmla="*/ 47965 w 720000"/>
              <a:gd name="connsiteY17" fmla="*/ 120000 h 720000"/>
              <a:gd name="connsiteX18" fmla="*/ 47965 w 720000"/>
              <a:gd name="connsiteY18" fmla="*/ 600000 h 720000"/>
              <a:gd name="connsiteX19" fmla="*/ 120000 w 720000"/>
              <a:gd name="connsiteY19" fmla="*/ 672035 h 720000"/>
              <a:gd name="connsiteX20" fmla="*/ 600000 w 720000"/>
              <a:gd name="connsiteY20" fmla="*/ 672035 h 720000"/>
              <a:gd name="connsiteX21" fmla="*/ 672035 w 720000"/>
              <a:gd name="connsiteY21" fmla="*/ 600000 h 720000"/>
              <a:gd name="connsiteX22" fmla="*/ 672035 w 720000"/>
              <a:gd name="connsiteY22" fmla="*/ 120000 h 720000"/>
              <a:gd name="connsiteX23" fmla="*/ 600000 w 720000"/>
              <a:gd name="connsiteY23" fmla="*/ 47965 h 720000"/>
              <a:gd name="connsiteX24" fmla="*/ 120000 w 720000"/>
              <a:gd name="connsiteY24" fmla="*/ 0 h 720000"/>
              <a:gd name="connsiteX25" fmla="*/ 600000 w 720000"/>
              <a:gd name="connsiteY25" fmla="*/ 0 h 720000"/>
              <a:gd name="connsiteX26" fmla="*/ 720000 w 720000"/>
              <a:gd name="connsiteY26" fmla="*/ 120000 h 720000"/>
              <a:gd name="connsiteX27" fmla="*/ 720000 w 720000"/>
              <a:gd name="connsiteY27" fmla="*/ 600000 h 720000"/>
              <a:gd name="connsiteX28" fmla="*/ 600000 w 720000"/>
              <a:gd name="connsiteY28" fmla="*/ 720000 h 720000"/>
              <a:gd name="connsiteX29" fmla="*/ 120000 w 720000"/>
              <a:gd name="connsiteY29" fmla="*/ 720000 h 720000"/>
              <a:gd name="connsiteX30" fmla="*/ 0 w 720000"/>
              <a:gd name="connsiteY30" fmla="*/ 600000 h 720000"/>
              <a:gd name="connsiteX31" fmla="*/ 0 w 720000"/>
              <a:gd name="connsiteY31" fmla="*/ 120000 h 720000"/>
              <a:gd name="connsiteX32" fmla="*/ 120000 w 720000"/>
              <a:gd name="connsiteY32" fmla="*/ 0 h 72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720000" h="720000">
                <a:moveTo>
                  <a:pt x="438553" y="189601"/>
                </a:moveTo>
                <a:cubicBezTo>
                  <a:pt x="413875" y="189601"/>
                  <a:pt x="390761" y="199073"/>
                  <a:pt x="373556" y="216451"/>
                </a:cubicBezTo>
                <a:lnTo>
                  <a:pt x="232180" y="357827"/>
                </a:lnTo>
                <a:cubicBezTo>
                  <a:pt x="212456" y="377465"/>
                  <a:pt x="197336" y="453584"/>
                  <a:pt x="191861" y="528226"/>
                </a:cubicBezTo>
                <a:cubicBezTo>
                  <a:pt x="266503" y="522665"/>
                  <a:pt x="342622" y="507545"/>
                  <a:pt x="362260" y="487907"/>
                </a:cubicBezTo>
                <a:lnTo>
                  <a:pt x="503636" y="346444"/>
                </a:lnTo>
                <a:cubicBezTo>
                  <a:pt x="539523" y="310557"/>
                  <a:pt x="539523" y="252252"/>
                  <a:pt x="503636" y="216365"/>
                </a:cubicBezTo>
                <a:cubicBezTo>
                  <a:pt x="486344" y="199073"/>
                  <a:pt x="463230" y="189601"/>
                  <a:pt x="438553" y="189601"/>
                </a:cubicBezTo>
                <a:close/>
                <a:moveTo>
                  <a:pt x="438553" y="141636"/>
                </a:moveTo>
                <a:cubicBezTo>
                  <a:pt x="474440" y="141636"/>
                  <a:pt x="510327" y="155191"/>
                  <a:pt x="537524" y="182476"/>
                </a:cubicBezTo>
                <a:cubicBezTo>
                  <a:pt x="592007" y="236872"/>
                  <a:pt x="592007" y="325938"/>
                  <a:pt x="537524" y="380420"/>
                </a:cubicBezTo>
                <a:lnTo>
                  <a:pt x="396149" y="521796"/>
                </a:lnTo>
                <a:cubicBezTo>
                  <a:pt x="341753" y="576278"/>
                  <a:pt x="141637" y="578364"/>
                  <a:pt x="141637" y="578364"/>
                </a:cubicBezTo>
                <a:cubicBezTo>
                  <a:pt x="141637" y="578364"/>
                  <a:pt x="143723" y="378334"/>
                  <a:pt x="198205" y="323852"/>
                </a:cubicBezTo>
                <a:lnTo>
                  <a:pt x="339581" y="182476"/>
                </a:lnTo>
                <a:cubicBezTo>
                  <a:pt x="366778" y="155278"/>
                  <a:pt x="402666" y="141636"/>
                  <a:pt x="438553" y="141636"/>
                </a:cubicBezTo>
                <a:close/>
                <a:moveTo>
                  <a:pt x="120000" y="47965"/>
                </a:moveTo>
                <a:cubicBezTo>
                  <a:pt x="80290" y="47965"/>
                  <a:pt x="47965" y="80290"/>
                  <a:pt x="47965" y="120000"/>
                </a:cubicBezTo>
                <a:lnTo>
                  <a:pt x="47965" y="600000"/>
                </a:lnTo>
                <a:cubicBezTo>
                  <a:pt x="47965" y="639711"/>
                  <a:pt x="80290" y="672035"/>
                  <a:pt x="120000" y="672035"/>
                </a:cubicBezTo>
                <a:lnTo>
                  <a:pt x="600000" y="672035"/>
                </a:lnTo>
                <a:cubicBezTo>
                  <a:pt x="639711" y="672035"/>
                  <a:pt x="672035" y="639711"/>
                  <a:pt x="672035" y="600000"/>
                </a:cubicBezTo>
                <a:lnTo>
                  <a:pt x="672035" y="120000"/>
                </a:lnTo>
                <a:cubicBezTo>
                  <a:pt x="672035" y="80290"/>
                  <a:pt x="639711" y="47965"/>
                  <a:pt x="600000" y="47965"/>
                </a:cubicBezTo>
                <a:close/>
                <a:moveTo>
                  <a:pt x="120000" y="0"/>
                </a:moveTo>
                <a:lnTo>
                  <a:pt x="600000" y="0"/>
                </a:lnTo>
                <a:cubicBezTo>
                  <a:pt x="666040" y="0"/>
                  <a:pt x="720000" y="54048"/>
                  <a:pt x="720000" y="120000"/>
                </a:cubicBezTo>
                <a:lnTo>
                  <a:pt x="720000" y="600000"/>
                </a:lnTo>
                <a:cubicBezTo>
                  <a:pt x="720000" y="666039"/>
                  <a:pt x="666040" y="720000"/>
                  <a:pt x="600000" y="720000"/>
                </a:cubicBezTo>
                <a:lnTo>
                  <a:pt x="120000" y="720000"/>
                </a:lnTo>
                <a:cubicBezTo>
                  <a:pt x="53961" y="720000"/>
                  <a:pt x="0" y="666039"/>
                  <a:pt x="0" y="600000"/>
                </a:cubicBezTo>
                <a:lnTo>
                  <a:pt x="0" y="120000"/>
                </a:lnTo>
                <a:cubicBezTo>
                  <a:pt x="0" y="53961"/>
                  <a:pt x="53961" y="0"/>
                  <a:pt x="120000" y="0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>
            <a:defPPr>
              <a:defRPr lang="zh-CN"/>
            </a:defPPr>
            <a:lvl1pPr algn="l" defTabSz="914400" eaLnBrk="1" hangingPunct="1" latinLnBrk="0" marL="0" rtl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altLang="en-US" lang="zh-CN">
              <a:cs typeface="+mn-ea"/>
              <a:sym typeface="+mn-lt"/>
            </a:endParaRPr>
          </a:p>
        </p:txBody>
      </p:sp>
      <p:sp>
        <p:nvSpPr>
          <p:cNvPr id="1048707" name="Freeform 28"/>
          <p:cNvSpPr/>
          <p:nvPr/>
        </p:nvSpPr>
        <p:spPr>
          <a:xfrm>
            <a:off x="1216516" y="781228"/>
            <a:ext cx="254795" cy="240150"/>
          </a:xfrm>
          <a:custGeom>
            <a:avLst/>
            <a:gdLst>
              <a:gd name="connsiteX0" fmla="*/ 1110072 w 1498885"/>
              <a:gd name="connsiteY0" fmla="*/ 1039039 h 1412736"/>
              <a:gd name="connsiteX1" fmla="*/ 1149511 w 1498885"/>
              <a:gd name="connsiteY1" fmla="*/ 1055363 h 1412736"/>
              <a:gd name="connsiteX2" fmla="*/ 1371451 w 1498885"/>
              <a:gd name="connsiteY2" fmla="*/ 1277303 h 1412736"/>
              <a:gd name="connsiteX3" fmla="*/ 1371451 w 1498885"/>
              <a:gd name="connsiteY3" fmla="*/ 1356182 h 1412736"/>
              <a:gd name="connsiteX4" fmla="*/ 1332012 w 1498885"/>
              <a:gd name="connsiteY4" fmla="*/ 1372553 h 1412736"/>
              <a:gd name="connsiteX5" fmla="*/ 1292572 w 1498885"/>
              <a:gd name="connsiteY5" fmla="*/ 1356182 h 1412736"/>
              <a:gd name="connsiteX6" fmla="*/ 1070632 w 1498885"/>
              <a:gd name="connsiteY6" fmla="*/ 1134242 h 1412736"/>
              <a:gd name="connsiteX7" fmla="*/ 1070632 w 1498885"/>
              <a:gd name="connsiteY7" fmla="*/ 1055363 h 1412736"/>
              <a:gd name="connsiteX8" fmla="*/ 1110072 w 1498885"/>
              <a:gd name="connsiteY8" fmla="*/ 1039039 h 1412736"/>
              <a:gd name="connsiteX9" fmla="*/ 1110072 w 1498885"/>
              <a:gd name="connsiteY9" fmla="*/ 705989 h 1412736"/>
              <a:gd name="connsiteX10" fmla="*/ 1443075 w 1498885"/>
              <a:gd name="connsiteY10" fmla="*/ 705989 h 1412736"/>
              <a:gd name="connsiteX11" fmla="*/ 1498885 w 1498885"/>
              <a:gd name="connsiteY11" fmla="*/ 761800 h 1412736"/>
              <a:gd name="connsiteX12" fmla="*/ 1443075 w 1498885"/>
              <a:gd name="connsiteY12" fmla="*/ 817611 h 1412736"/>
              <a:gd name="connsiteX13" fmla="*/ 1110072 w 1498885"/>
              <a:gd name="connsiteY13" fmla="*/ 817611 h 1412736"/>
              <a:gd name="connsiteX14" fmla="*/ 1054261 w 1498885"/>
              <a:gd name="connsiteY14" fmla="*/ 761800 h 1412736"/>
              <a:gd name="connsiteX15" fmla="*/ 1110072 w 1498885"/>
              <a:gd name="connsiteY15" fmla="*/ 705989 h 1412736"/>
              <a:gd name="connsiteX16" fmla="*/ 1332012 w 1498885"/>
              <a:gd name="connsiteY16" fmla="*/ 151093 h 1412736"/>
              <a:gd name="connsiteX17" fmla="*/ 1371451 w 1498885"/>
              <a:gd name="connsiteY17" fmla="*/ 167418 h 1412736"/>
              <a:gd name="connsiteX18" fmla="*/ 1371451 w 1498885"/>
              <a:gd name="connsiteY18" fmla="*/ 246297 h 1412736"/>
              <a:gd name="connsiteX19" fmla="*/ 1149511 w 1498885"/>
              <a:gd name="connsiteY19" fmla="*/ 468236 h 1412736"/>
              <a:gd name="connsiteX20" fmla="*/ 1110072 w 1498885"/>
              <a:gd name="connsiteY20" fmla="*/ 484608 h 1412736"/>
              <a:gd name="connsiteX21" fmla="*/ 1070632 w 1498885"/>
              <a:gd name="connsiteY21" fmla="*/ 468236 h 1412736"/>
              <a:gd name="connsiteX22" fmla="*/ 1070632 w 1498885"/>
              <a:gd name="connsiteY22" fmla="*/ 389358 h 1412736"/>
              <a:gd name="connsiteX23" fmla="*/ 1292572 w 1498885"/>
              <a:gd name="connsiteY23" fmla="*/ 167418 h 1412736"/>
              <a:gd name="connsiteX24" fmla="*/ 1332012 w 1498885"/>
              <a:gd name="connsiteY24" fmla="*/ 151093 h 1412736"/>
              <a:gd name="connsiteX25" fmla="*/ 709724 w 1498885"/>
              <a:gd name="connsiteY25" fmla="*/ 111607 h 1412736"/>
              <a:gd name="connsiteX26" fmla="*/ 649635 w 1498885"/>
              <a:gd name="connsiteY26" fmla="*/ 127420 h 1412736"/>
              <a:gd name="connsiteX27" fmla="*/ 174129 w 1498885"/>
              <a:gd name="connsiteY27" fmla="*/ 394752 h 1412736"/>
              <a:gd name="connsiteX28" fmla="*/ 111621 w 1498885"/>
              <a:gd name="connsiteY28" fmla="*/ 501536 h 1412736"/>
              <a:gd name="connsiteX29" fmla="*/ 111621 w 1498885"/>
              <a:gd name="connsiteY29" fmla="*/ 910814 h 1412736"/>
              <a:gd name="connsiteX30" fmla="*/ 174129 w 1498885"/>
              <a:gd name="connsiteY30" fmla="*/ 1017598 h 1412736"/>
              <a:gd name="connsiteX31" fmla="*/ 649821 w 1498885"/>
              <a:gd name="connsiteY31" fmla="*/ 1284930 h 1412736"/>
              <a:gd name="connsiteX32" fmla="*/ 771674 w 1498885"/>
              <a:gd name="connsiteY32" fmla="*/ 1283814 h 1412736"/>
              <a:gd name="connsiteX33" fmla="*/ 832321 w 1498885"/>
              <a:gd name="connsiteY33" fmla="*/ 1178146 h 1412736"/>
              <a:gd name="connsiteX34" fmla="*/ 832321 w 1498885"/>
              <a:gd name="connsiteY34" fmla="*/ 234204 h 1412736"/>
              <a:gd name="connsiteX35" fmla="*/ 771674 w 1498885"/>
              <a:gd name="connsiteY35" fmla="*/ 128536 h 1412736"/>
              <a:gd name="connsiteX36" fmla="*/ 709724 w 1498885"/>
              <a:gd name="connsiteY36" fmla="*/ 111607 h 1412736"/>
              <a:gd name="connsiteX37" fmla="*/ 711864 w 1498885"/>
              <a:gd name="connsiteY37" fmla="*/ 9 h 1412736"/>
              <a:gd name="connsiteX38" fmla="*/ 828043 w 1498885"/>
              <a:gd name="connsiteY38" fmla="*/ 32356 h 1412736"/>
              <a:gd name="connsiteX39" fmla="*/ 943942 w 1498885"/>
              <a:gd name="connsiteY39" fmla="*/ 234390 h 1412736"/>
              <a:gd name="connsiteX40" fmla="*/ 943942 w 1498885"/>
              <a:gd name="connsiteY40" fmla="*/ 1178518 h 1412736"/>
              <a:gd name="connsiteX41" fmla="*/ 828043 w 1498885"/>
              <a:gd name="connsiteY41" fmla="*/ 1380552 h 1412736"/>
              <a:gd name="connsiteX42" fmla="*/ 709910 w 1498885"/>
              <a:gd name="connsiteY42" fmla="*/ 1412736 h 1412736"/>
              <a:gd name="connsiteX43" fmla="*/ 595126 w 1498885"/>
              <a:gd name="connsiteY43" fmla="*/ 1382413 h 1412736"/>
              <a:gd name="connsiteX44" fmla="*/ 119435 w 1498885"/>
              <a:gd name="connsiteY44" fmla="*/ 1115080 h 1412736"/>
              <a:gd name="connsiteX45" fmla="*/ 0 w 1498885"/>
              <a:gd name="connsiteY45" fmla="*/ 911000 h 1412736"/>
              <a:gd name="connsiteX46" fmla="*/ 0 w 1498885"/>
              <a:gd name="connsiteY46" fmla="*/ 501722 h 1412736"/>
              <a:gd name="connsiteX47" fmla="*/ 119435 w 1498885"/>
              <a:gd name="connsiteY47" fmla="*/ 297642 h 1412736"/>
              <a:gd name="connsiteX48" fmla="*/ 595126 w 1498885"/>
              <a:gd name="connsiteY48" fmla="*/ 30309 h 1412736"/>
              <a:gd name="connsiteX49" fmla="*/ 711864 w 1498885"/>
              <a:gd name="connsiteY49" fmla="*/ 9 h 1412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1498885" h="1412736">
                <a:moveTo>
                  <a:pt x="1110072" y="1039039"/>
                </a:moveTo>
                <a:cubicBezTo>
                  <a:pt x="1124350" y="1039039"/>
                  <a:pt x="1138628" y="1044480"/>
                  <a:pt x="1149511" y="1055363"/>
                </a:cubicBezTo>
                <a:lnTo>
                  <a:pt x="1371451" y="1277303"/>
                </a:lnTo>
                <a:cubicBezTo>
                  <a:pt x="1393217" y="1299070"/>
                  <a:pt x="1393217" y="1334416"/>
                  <a:pt x="1371451" y="1356182"/>
                </a:cubicBezTo>
                <a:cubicBezTo>
                  <a:pt x="1360661" y="1366972"/>
                  <a:pt x="1346336" y="1372553"/>
                  <a:pt x="1332012" y="1372553"/>
                </a:cubicBezTo>
                <a:cubicBezTo>
                  <a:pt x="1317687" y="1372553"/>
                  <a:pt x="1303362" y="1367158"/>
                  <a:pt x="1292572" y="1356182"/>
                </a:cubicBezTo>
                <a:lnTo>
                  <a:pt x="1070632" y="1134242"/>
                </a:lnTo>
                <a:cubicBezTo>
                  <a:pt x="1048866" y="1112476"/>
                  <a:pt x="1048866" y="1077130"/>
                  <a:pt x="1070632" y="1055363"/>
                </a:cubicBezTo>
                <a:cubicBezTo>
                  <a:pt x="1081515" y="1044480"/>
                  <a:pt x="1095793" y="1039039"/>
                  <a:pt x="1110072" y="1039039"/>
                </a:cubicBezTo>
                <a:close/>
                <a:moveTo>
                  <a:pt x="1110072" y="705989"/>
                </a:moveTo>
                <a:lnTo>
                  <a:pt x="1443075" y="705989"/>
                </a:lnTo>
                <a:cubicBezTo>
                  <a:pt x="1473956" y="705989"/>
                  <a:pt x="1498885" y="730918"/>
                  <a:pt x="1498885" y="761800"/>
                </a:cubicBezTo>
                <a:cubicBezTo>
                  <a:pt x="1498885" y="792682"/>
                  <a:pt x="1473770" y="817611"/>
                  <a:pt x="1443075" y="817611"/>
                </a:cubicBezTo>
                <a:lnTo>
                  <a:pt x="1110072" y="817611"/>
                </a:lnTo>
                <a:cubicBezTo>
                  <a:pt x="1079190" y="817611"/>
                  <a:pt x="1054261" y="792682"/>
                  <a:pt x="1054261" y="761800"/>
                </a:cubicBezTo>
                <a:cubicBezTo>
                  <a:pt x="1054261" y="730918"/>
                  <a:pt x="1079190" y="705989"/>
                  <a:pt x="1110072" y="705989"/>
                </a:cubicBezTo>
                <a:close/>
                <a:moveTo>
                  <a:pt x="1332012" y="151093"/>
                </a:moveTo>
                <a:cubicBezTo>
                  <a:pt x="1346290" y="151093"/>
                  <a:pt x="1360568" y="156535"/>
                  <a:pt x="1371451" y="167418"/>
                </a:cubicBezTo>
                <a:cubicBezTo>
                  <a:pt x="1393217" y="189184"/>
                  <a:pt x="1393217" y="224530"/>
                  <a:pt x="1371451" y="246297"/>
                </a:cubicBezTo>
                <a:lnTo>
                  <a:pt x="1149511" y="468236"/>
                </a:lnTo>
                <a:cubicBezTo>
                  <a:pt x="1138721" y="479213"/>
                  <a:pt x="1124396" y="484608"/>
                  <a:pt x="1110072" y="484608"/>
                </a:cubicBezTo>
                <a:cubicBezTo>
                  <a:pt x="1095747" y="484608"/>
                  <a:pt x="1081422" y="479213"/>
                  <a:pt x="1070632" y="468236"/>
                </a:cubicBezTo>
                <a:cubicBezTo>
                  <a:pt x="1048866" y="446470"/>
                  <a:pt x="1048866" y="411124"/>
                  <a:pt x="1070632" y="389358"/>
                </a:cubicBezTo>
                <a:lnTo>
                  <a:pt x="1292572" y="167418"/>
                </a:lnTo>
                <a:cubicBezTo>
                  <a:pt x="1303455" y="156535"/>
                  <a:pt x="1317733" y="151093"/>
                  <a:pt x="1332012" y="151093"/>
                </a:cubicBezTo>
                <a:close/>
                <a:moveTo>
                  <a:pt x="709724" y="111607"/>
                </a:moveTo>
                <a:cubicBezTo>
                  <a:pt x="689074" y="111607"/>
                  <a:pt x="668610" y="116816"/>
                  <a:pt x="649635" y="127420"/>
                </a:cubicBezTo>
                <a:lnTo>
                  <a:pt x="174129" y="394752"/>
                </a:lnTo>
                <a:cubicBezTo>
                  <a:pt x="135620" y="416332"/>
                  <a:pt x="111621" y="457260"/>
                  <a:pt x="111621" y="501536"/>
                </a:cubicBezTo>
                <a:lnTo>
                  <a:pt x="111621" y="910814"/>
                </a:lnTo>
                <a:cubicBezTo>
                  <a:pt x="111621" y="955090"/>
                  <a:pt x="135620" y="996018"/>
                  <a:pt x="174129" y="1017598"/>
                </a:cubicBezTo>
                <a:lnTo>
                  <a:pt x="649821" y="1284930"/>
                </a:lnTo>
                <a:cubicBezTo>
                  <a:pt x="688144" y="1306510"/>
                  <a:pt x="733723" y="1306138"/>
                  <a:pt x="771674" y="1283814"/>
                </a:cubicBezTo>
                <a:cubicBezTo>
                  <a:pt x="809625" y="1261676"/>
                  <a:pt x="832321" y="1222050"/>
                  <a:pt x="832321" y="1178146"/>
                </a:cubicBezTo>
                <a:lnTo>
                  <a:pt x="832321" y="234204"/>
                </a:lnTo>
                <a:cubicBezTo>
                  <a:pt x="832321" y="190113"/>
                  <a:pt x="809625" y="150674"/>
                  <a:pt x="771674" y="128536"/>
                </a:cubicBezTo>
                <a:cubicBezTo>
                  <a:pt x="752326" y="117188"/>
                  <a:pt x="731118" y="111607"/>
                  <a:pt x="709724" y="111607"/>
                </a:cubicBezTo>
                <a:close/>
                <a:moveTo>
                  <a:pt x="711864" y="9"/>
                </a:moveTo>
                <a:cubicBezTo>
                  <a:pt x="751861" y="358"/>
                  <a:pt x="791766" y="11148"/>
                  <a:pt x="828043" y="32356"/>
                </a:cubicBezTo>
                <a:cubicBezTo>
                  <a:pt x="900596" y="74772"/>
                  <a:pt x="943942" y="150302"/>
                  <a:pt x="943942" y="234390"/>
                </a:cubicBezTo>
                <a:lnTo>
                  <a:pt x="943942" y="1178518"/>
                </a:lnTo>
                <a:cubicBezTo>
                  <a:pt x="943942" y="1262606"/>
                  <a:pt x="900596" y="1338136"/>
                  <a:pt x="828043" y="1380552"/>
                </a:cubicBezTo>
                <a:cubicBezTo>
                  <a:pt x="791208" y="1401946"/>
                  <a:pt x="750466" y="1412736"/>
                  <a:pt x="709910" y="1412736"/>
                </a:cubicBezTo>
                <a:cubicBezTo>
                  <a:pt x="670471" y="1412736"/>
                  <a:pt x="631217" y="1402691"/>
                  <a:pt x="595126" y="1382413"/>
                </a:cubicBezTo>
                <a:lnTo>
                  <a:pt x="119435" y="1115080"/>
                </a:lnTo>
                <a:cubicBezTo>
                  <a:pt x="45765" y="1073594"/>
                  <a:pt x="0" y="995460"/>
                  <a:pt x="0" y="911000"/>
                </a:cubicBezTo>
                <a:lnTo>
                  <a:pt x="0" y="501722"/>
                </a:lnTo>
                <a:cubicBezTo>
                  <a:pt x="0" y="417262"/>
                  <a:pt x="45765" y="338942"/>
                  <a:pt x="119435" y="297642"/>
                </a:cubicBezTo>
                <a:lnTo>
                  <a:pt x="595126" y="30309"/>
                </a:lnTo>
                <a:cubicBezTo>
                  <a:pt x="631775" y="9752"/>
                  <a:pt x="671866" y="-340"/>
                  <a:pt x="711864" y="9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>
            <a:defPPr>
              <a:defRPr lang="zh-CN"/>
            </a:defPPr>
            <a:lvl1pPr algn="l" defTabSz="914400" eaLnBrk="1" hangingPunct="1" latinLnBrk="0" marL="0" rtl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altLang="en-US" lang="zh-CN">
              <a:cs typeface="+mn-ea"/>
              <a:sym typeface="+mn-lt"/>
            </a:endParaRPr>
          </a:p>
        </p:txBody>
      </p:sp>
      <p:sp>
        <p:nvSpPr>
          <p:cNvPr id="1048708" name="Freeform 29"/>
          <p:cNvSpPr/>
          <p:nvPr/>
        </p:nvSpPr>
        <p:spPr>
          <a:xfrm>
            <a:off x="1772651" y="773905"/>
            <a:ext cx="254757" cy="254795"/>
          </a:xfrm>
          <a:custGeom>
            <a:avLst/>
            <a:gdLst>
              <a:gd name="connsiteX0" fmla="*/ 669168 w 1599855"/>
              <a:gd name="connsiteY0" fmla="*/ 111621 h 1600088"/>
              <a:gd name="connsiteX1" fmla="*/ 886086 w 1599855"/>
              <a:gd name="connsiteY1" fmla="*/ 155339 h 1600088"/>
              <a:gd name="connsiteX2" fmla="*/ 1063377 w 1599855"/>
              <a:gd name="connsiteY2" fmla="*/ 274960 h 1600088"/>
              <a:gd name="connsiteX3" fmla="*/ 1182998 w 1599855"/>
              <a:gd name="connsiteY3" fmla="*/ 452251 h 1600088"/>
              <a:gd name="connsiteX4" fmla="*/ 1226716 w 1599855"/>
              <a:gd name="connsiteY4" fmla="*/ 669168 h 1600088"/>
              <a:gd name="connsiteX5" fmla="*/ 1182998 w 1599855"/>
              <a:gd name="connsiteY5" fmla="*/ 886085 h 1600088"/>
              <a:gd name="connsiteX6" fmla="*/ 1063377 w 1599855"/>
              <a:gd name="connsiteY6" fmla="*/ 1063377 h 1600088"/>
              <a:gd name="connsiteX7" fmla="*/ 886086 w 1599855"/>
              <a:gd name="connsiteY7" fmla="*/ 1182998 h 1600088"/>
              <a:gd name="connsiteX8" fmla="*/ 669168 w 1599855"/>
              <a:gd name="connsiteY8" fmla="*/ 1226716 h 1600088"/>
              <a:gd name="connsiteX9" fmla="*/ 452251 w 1599855"/>
              <a:gd name="connsiteY9" fmla="*/ 1182998 h 1600088"/>
              <a:gd name="connsiteX10" fmla="*/ 274960 w 1599855"/>
              <a:gd name="connsiteY10" fmla="*/ 1063377 h 1600088"/>
              <a:gd name="connsiteX11" fmla="*/ 155339 w 1599855"/>
              <a:gd name="connsiteY11" fmla="*/ 886085 h 1600088"/>
              <a:gd name="connsiteX12" fmla="*/ 111621 w 1599855"/>
              <a:gd name="connsiteY12" fmla="*/ 669168 h 1600088"/>
              <a:gd name="connsiteX13" fmla="*/ 155339 w 1599855"/>
              <a:gd name="connsiteY13" fmla="*/ 452251 h 1600088"/>
              <a:gd name="connsiteX14" fmla="*/ 274960 w 1599855"/>
              <a:gd name="connsiteY14" fmla="*/ 274960 h 1600088"/>
              <a:gd name="connsiteX15" fmla="*/ 452251 w 1599855"/>
              <a:gd name="connsiteY15" fmla="*/ 155339 h 1600088"/>
              <a:gd name="connsiteX16" fmla="*/ 669168 w 1599855"/>
              <a:gd name="connsiteY16" fmla="*/ 111621 h 1600088"/>
              <a:gd name="connsiteX17" fmla="*/ 669168 w 1599855"/>
              <a:gd name="connsiteY17" fmla="*/ 0 h 1600088"/>
              <a:gd name="connsiteX18" fmla="*/ 0 w 1599855"/>
              <a:gd name="connsiteY18" fmla="*/ 669168 h 1600088"/>
              <a:gd name="connsiteX19" fmla="*/ 669168 w 1599855"/>
              <a:gd name="connsiteY19" fmla="*/ 1338337 h 1600088"/>
              <a:gd name="connsiteX20" fmla="*/ 1338337 w 1599855"/>
              <a:gd name="connsiteY20" fmla="*/ 669168 h 1600088"/>
              <a:gd name="connsiteX21" fmla="*/ 669168 w 1599855"/>
              <a:gd name="connsiteY21" fmla="*/ 0 h 1600088"/>
              <a:gd name="connsiteX22" fmla="*/ 1544278 w 1599855"/>
              <a:gd name="connsiteY22" fmla="*/ 1600088 h 1600088"/>
              <a:gd name="connsiteX23" fmla="*/ 1504838 w 1599855"/>
              <a:gd name="connsiteY23" fmla="*/ 1583717 h 1600088"/>
              <a:gd name="connsiteX24" fmla="*/ 1247366 w 1599855"/>
              <a:gd name="connsiteY24" fmla="*/ 1326431 h 1600088"/>
              <a:gd name="connsiteX25" fmla="*/ 1247366 w 1599855"/>
              <a:gd name="connsiteY25" fmla="*/ 1247552 h 1600088"/>
              <a:gd name="connsiteX26" fmla="*/ 1326245 w 1599855"/>
              <a:gd name="connsiteY26" fmla="*/ 1247552 h 1600088"/>
              <a:gd name="connsiteX27" fmla="*/ 1583531 w 1599855"/>
              <a:gd name="connsiteY27" fmla="*/ 1504838 h 1600088"/>
              <a:gd name="connsiteX28" fmla="*/ 1583531 w 1599855"/>
              <a:gd name="connsiteY28" fmla="*/ 1583717 h 1600088"/>
              <a:gd name="connsiteX29" fmla="*/ 1544278 w 1599855"/>
              <a:gd name="connsiteY29" fmla="*/ 1600088 h 16000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1599855" h="1600088">
                <a:moveTo>
                  <a:pt x="669168" y="111621"/>
                </a:moveTo>
                <a:cubicBezTo>
                  <a:pt x="744513" y="111621"/>
                  <a:pt x="817438" y="126318"/>
                  <a:pt x="886086" y="155339"/>
                </a:cubicBezTo>
                <a:cubicBezTo>
                  <a:pt x="952500" y="183431"/>
                  <a:pt x="1012031" y="223614"/>
                  <a:pt x="1063377" y="274960"/>
                </a:cubicBezTo>
                <a:cubicBezTo>
                  <a:pt x="1114537" y="326120"/>
                  <a:pt x="1154906" y="385837"/>
                  <a:pt x="1182998" y="452251"/>
                </a:cubicBezTo>
                <a:cubicBezTo>
                  <a:pt x="1212019" y="520898"/>
                  <a:pt x="1226716" y="594010"/>
                  <a:pt x="1226716" y="669168"/>
                </a:cubicBezTo>
                <a:cubicBezTo>
                  <a:pt x="1226716" y="744327"/>
                  <a:pt x="1212019" y="817438"/>
                  <a:pt x="1182998" y="886085"/>
                </a:cubicBezTo>
                <a:cubicBezTo>
                  <a:pt x="1154906" y="952500"/>
                  <a:pt x="1114723" y="1012031"/>
                  <a:pt x="1063377" y="1063377"/>
                </a:cubicBezTo>
                <a:cubicBezTo>
                  <a:pt x="1012217" y="1114537"/>
                  <a:pt x="952500" y="1154906"/>
                  <a:pt x="886086" y="1182998"/>
                </a:cubicBezTo>
                <a:cubicBezTo>
                  <a:pt x="817438" y="1212019"/>
                  <a:pt x="744327" y="1226716"/>
                  <a:pt x="669168" y="1226716"/>
                </a:cubicBezTo>
                <a:cubicBezTo>
                  <a:pt x="594010" y="1226716"/>
                  <a:pt x="520898" y="1212019"/>
                  <a:pt x="452251" y="1182998"/>
                </a:cubicBezTo>
                <a:cubicBezTo>
                  <a:pt x="385837" y="1154906"/>
                  <a:pt x="326306" y="1114723"/>
                  <a:pt x="274960" y="1063377"/>
                </a:cubicBezTo>
                <a:cubicBezTo>
                  <a:pt x="223800" y="1012217"/>
                  <a:pt x="183431" y="952500"/>
                  <a:pt x="155339" y="886085"/>
                </a:cubicBezTo>
                <a:cubicBezTo>
                  <a:pt x="126318" y="817438"/>
                  <a:pt x="111621" y="744327"/>
                  <a:pt x="111621" y="669168"/>
                </a:cubicBezTo>
                <a:cubicBezTo>
                  <a:pt x="111621" y="594010"/>
                  <a:pt x="126318" y="520898"/>
                  <a:pt x="155339" y="452251"/>
                </a:cubicBezTo>
                <a:cubicBezTo>
                  <a:pt x="183431" y="385837"/>
                  <a:pt x="223614" y="326306"/>
                  <a:pt x="274960" y="274960"/>
                </a:cubicBezTo>
                <a:cubicBezTo>
                  <a:pt x="326306" y="223614"/>
                  <a:pt x="385837" y="183431"/>
                  <a:pt x="452251" y="155339"/>
                </a:cubicBezTo>
                <a:cubicBezTo>
                  <a:pt x="520898" y="126318"/>
                  <a:pt x="593824" y="111621"/>
                  <a:pt x="669168" y="111621"/>
                </a:cubicBezTo>
                <a:moveTo>
                  <a:pt x="669168" y="0"/>
                </a:moveTo>
                <a:cubicBezTo>
                  <a:pt x="299517" y="0"/>
                  <a:pt x="0" y="299517"/>
                  <a:pt x="0" y="669168"/>
                </a:cubicBezTo>
                <a:cubicBezTo>
                  <a:pt x="0" y="1038820"/>
                  <a:pt x="299517" y="1338337"/>
                  <a:pt x="669168" y="1338337"/>
                </a:cubicBezTo>
                <a:cubicBezTo>
                  <a:pt x="1038820" y="1338337"/>
                  <a:pt x="1338337" y="1038820"/>
                  <a:pt x="1338337" y="669168"/>
                </a:cubicBezTo>
                <a:cubicBezTo>
                  <a:pt x="1338337" y="299703"/>
                  <a:pt x="1038820" y="0"/>
                  <a:pt x="669168" y="0"/>
                </a:cubicBezTo>
                <a:close/>
                <a:moveTo>
                  <a:pt x="1544278" y="1600088"/>
                </a:moveTo>
                <a:cubicBezTo>
                  <a:pt x="1529953" y="1600088"/>
                  <a:pt x="1515628" y="1594693"/>
                  <a:pt x="1504838" y="1583717"/>
                </a:cubicBezTo>
                <a:lnTo>
                  <a:pt x="1247366" y="1326431"/>
                </a:lnTo>
                <a:cubicBezTo>
                  <a:pt x="1225600" y="1304665"/>
                  <a:pt x="1225600" y="1269318"/>
                  <a:pt x="1247366" y="1247552"/>
                </a:cubicBezTo>
                <a:cubicBezTo>
                  <a:pt x="1269132" y="1225786"/>
                  <a:pt x="1304479" y="1225786"/>
                  <a:pt x="1326245" y="1247552"/>
                </a:cubicBezTo>
                <a:lnTo>
                  <a:pt x="1583531" y="1504838"/>
                </a:lnTo>
                <a:cubicBezTo>
                  <a:pt x="1605297" y="1526605"/>
                  <a:pt x="1605297" y="1561951"/>
                  <a:pt x="1583531" y="1583717"/>
                </a:cubicBezTo>
                <a:cubicBezTo>
                  <a:pt x="1572927" y="1594693"/>
                  <a:pt x="1558603" y="1600088"/>
                  <a:pt x="1544278" y="1600088"/>
                </a:cubicBez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lstStyle>
            <a:defPPr>
              <a:defRPr lang="zh-CN"/>
            </a:defPPr>
            <a:lvl1pPr algn="l" defTabSz="914400" eaLnBrk="1" hangingPunct="1" latinLnBrk="0" marL="0" rtl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altLang="en-US" lang="zh-CN">
              <a:cs typeface="+mn-ea"/>
              <a:sym typeface="+mn-lt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7" name="Text Box 8"/>
          <p:cNvSpPr txBox="1"/>
          <p:nvPr/>
        </p:nvSpPr>
        <p:spPr>
          <a:xfrm flipH="1">
            <a:off x="695324" y="378886"/>
            <a:ext cx="2057400" cy="507999"/>
          </a:xfrm>
          <a:prstGeom prst="rect"/>
          <a:noFill/>
        </p:spPr>
        <p:txBody>
          <a:bodyPr anchor="ctr" bIns="0" lIns="0" rIns="0" rtlCol="0" tIns="0" wrap="none">
            <a:spAutoFit/>
          </a:bodyPr>
          <a:p>
            <a:pPr algn="l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altLang="zh-CN" baseline="0" b="0" cap="none" dirty="0" sz="2800" i="0" kern="1200" kumimoji="0" lang="en-US" noProof="0" normalizeH="0" spc="0" strike="noStrike" u="none">
                <a:ln>
                  <a:noFill/>
                </a:ln>
                <a:solidFill>
                  <a:srgbClr val="000000"/>
                </a:solidFill>
                <a:effectLst/>
                <a:cs typeface="+mn-ea"/>
                <a:sym typeface="+mn-lt"/>
              </a:rPr>
              <a:t>Implements</a:t>
            </a:r>
            <a:endParaRPr altLang="en-US" baseline="0" b="0" cap="none" dirty="0" sz="2800" i="0" kern="1200" kumimoji="0" lang="zh-CN" noProof="0" normalizeH="0" spc="0" strike="noStrike" u="none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048658" name="Rectangles 11"/>
          <p:cNvSpPr/>
          <p:nvPr/>
        </p:nvSpPr>
        <p:spPr>
          <a:xfrm>
            <a:off x="335652" y="0"/>
            <a:ext cx="295275" cy="1028700"/>
          </a:xfrm>
          <a:prstGeom prst="rect"/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>
              <a:cs typeface="+mn-ea"/>
              <a:sym typeface="+mn-lt"/>
            </a:endParaRPr>
          </a:p>
        </p:txBody>
      </p:sp>
      <p:pic>
        <p:nvPicPr>
          <p:cNvPr id="2097152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2901911" y="1028700"/>
            <a:ext cx="9106514" cy="3515181"/>
          </a:xfrm>
          <a:prstGeom prst="rect"/>
        </p:spPr>
      </p:pic>
      <p:sp>
        <p:nvSpPr>
          <p:cNvPr id="1048659" name=""/>
          <p:cNvSpPr txBox="1"/>
          <p:nvPr/>
        </p:nvSpPr>
        <p:spPr>
          <a:xfrm>
            <a:off x="563860" y="1407586"/>
            <a:ext cx="2188864" cy="3291839"/>
          </a:xfrm>
          <a:prstGeom prst="rect"/>
        </p:spPr>
        <p:txBody>
          <a:bodyPr rtlCol="0" wrap="square">
            <a:spAutoFit/>
          </a:bodyPr>
          <a:p>
            <a:r>
              <a:rPr sz="2000" lang="zh-CN">
                <a:solidFill>
                  <a:srgbClr val="000000"/>
                </a:solidFill>
              </a:rPr>
              <a:t>Sail, being a type-safe language, enforces strict checks on the bit-width of addresses during data transfer. This </a:t>
            </a:r>
            <a:endParaRPr sz="2800" lang="zh-CN">
              <a:solidFill>
                <a:srgbClr val="000000"/>
              </a:solidFill>
            </a:endParaRPr>
          </a:p>
        </p:txBody>
      </p:sp>
      <p:sp>
        <p:nvSpPr>
          <p:cNvPr id="1048660" name=""/>
          <p:cNvSpPr txBox="1"/>
          <p:nvPr/>
        </p:nvSpPr>
        <p:spPr>
          <a:xfrm>
            <a:off x="563860" y="4629743"/>
            <a:ext cx="10556929" cy="802640"/>
          </a:xfrm>
          <a:prstGeom prst="rect"/>
        </p:spPr>
        <p:txBody>
          <a:bodyPr rtlCol="0" wrap="square">
            <a:spAutoFit/>
          </a:bodyPr>
          <a:p>
            <a:r>
              <a:rPr sz="2000" lang="zh-CN">
                <a:solidFill>
                  <a:srgbClr val="000000"/>
                </a:solidFill>
              </a:rPr>
              <a:t>restriction limits the address width to 32-bit or 64-bit, creating a limitation for models that need to handle physical address widths beyond these boundaries.</a:t>
            </a:r>
            <a:endParaRPr sz="2800" 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Rectangles 11"/>
          <p:cNvSpPr/>
          <p:nvPr/>
        </p:nvSpPr>
        <p:spPr>
          <a:xfrm>
            <a:off x="335652" y="0"/>
            <a:ext cx="295275" cy="1028700"/>
          </a:xfrm>
          <a:prstGeom prst="rect"/>
          <a:solidFill>
            <a:srgbClr val="C53645"/>
          </a:solidFill>
          <a:ln>
            <a:noFill/>
          </a:ln>
        </p:spPr>
        <p:txBody>
          <a:bodyPr anchor="ctr" rtlCol="0"/>
          <a:lstStyle>
            <a:defPPr>
              <a:defRPr lang="zh-CN"/>
            </a:defPPr>
            <a:lvl1pPr algn="l" defTabSz="914400" eaLnBrk="1" hangingPunct="1" latinLnBrk="0" marL="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altLang="en-US" lang="zh-CN">
              <a:cs typeface="+mn-ea"/>
              <a:sym typeface="+mn-lt"/>
            </a:endParaRPr>
          </a:p>
        </p:txBody>
      </p:sp>
      <p:sp>
        <p:nvSpPr>
          <p:cNvPr id="1048613" name="Text Box 8"/>
          <p:cNvSpPr txBox="1"/>
          <p:nvPr/>
        </p:nvSpPr>
        <p:spPr>
          <a:xfrm flipH="1">
            <a:off x="695324" y="378886"/>
            <a:ext cx="2057400" cy="507999"/>
          </a:xfrm>
          <a:prstGeom prst="rect"/>
          <a:noFill/>
        </p:spPr>
        <p:txBody>
          <a:bodyPr anchor="ctr" bIns="0" lIns="0" rIns="0" rtlCol="0" tIns="0" wrap="none">
            <a:spAutoFit/>
          </a:bodyPr>
          <a:lstStyle>
            <a:defPPr>
              <a:defRPr lang="zh-CN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altLang="zh-CN" baseline="0" b="0" cap="none" dirty="0" sz="2800" i="0" kern="1200" kumimoji="0" lang="en-US" noProof="0" normalizeH="0" spc="0" strike="noStrike" u="none">
                <a:ln>
                  <a:noFill/>
                </a:ln>
                <a:solidFill>
                  <a:srgbClr val="000000"/>
                </a:solidFill>
                <a:effectLst/>
                <a:latin typeface="Arial"/>
                <a:cs typeface="+mn-ea"/>
                <a:sym typeface="+mn-lt"/>
              </a:rPr>
              <a:t>Implements</a:t>
            </a:r>
            <a:endParaRPr altLang="en-US" baseline="0" b="0" cap="none" dirty="0" sz="2800" i="0" kern="1200" kumimoji="0" lang="zh-CN" noProof="0" normalizeH="0" spc="0" strike="noStrike" u="none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048614" name=""/>
          <p:cNvSpPr txBox="1"/>
          <p:nvPr/>
        </p:nvSpPr>
        <p:spPr>
          <a:xfrm>
            <a:off x="335651" y="1134210"/>
            <a:ext cx="10990288" cy="1158240"/>
          </a:xfrm>
          <a:prstGeom prst="rect"/>
        </p:spPr>
        <p:txBody>
          <a:bodyPr rtlCol="0" wrap="square">
            <a:spAutoFit/>
          </a:bodyPr>
          <a:p>
            <a:r>
              <a:rPr sz="2000" lang="zh-CN">
                <a:solidFill>
                  <a:srgbClr val="000000"/>
                </a:solidFill>
              </a:rPr>
              <a:t>To address the limitation of existing upstream Sail models,</a:t>
            </a:r>
            <a:r>
              <a:rPr sz="2000" lang="en-US">
                <a:solidFill>
                  <a:srgbClr val="000000"/>
                </a:solidFill>
              </a:rPr>
              <a:t> </a:t>
            </a:r>
            <a:r>
              <a:rPr sz="2000" lang="en-US">
                <a:solidFill>
                  <a:srgbClr val="000000"/>
                </a:solidFill>
              </a:rPr>
              <a:t>we employed a mapping strategy that leverages the larger 64-bit address space. This approach involves mapping 34-bit physical addresses into a 64-bit representation using zeroextend</a:t>
            </a:r>
            <a:endParaRPr sz="1800" lang="zh-CN">
              <a:solidFill>
                <a:srgbClr val="000000"/>
              </a:solidFill>
            </a:endParaRPr>
          </a:p>
        </p:txBody>
      </p:sp>
      <p:sp>
        <p:nvSpPr>
          <p:cNvPr id="1048615" name=""/>
          <p:cNvSpPr/>
          <p:nvPr/>
        </p:nvSpPr>
        <p:spPr>
          <a:xfrm rot="10800000" flipV="1">
            <a:off x="695323" y="3428999"/>
            <a:ext cx="2160649" cy="1055950"/>
          </a:xfrm>
          <a:prstGeom prst="roundRect"/>
          <a:solidFill>
            <a:srgbClr val="FFFFFF"/>
          </a:solidFill>
          <a:ln w="25400">
            <a:solidFill>
              <a:srgbClr val="666666"/>
            </a:solidFill>
          </a:ln>
        </p:spPr>
        <p:txBody>
          <a:bodyPr anchor="ctr"/>
          <a:lstStyle>
            <a:defPPr>
              <a:defRPr lang="zh-CN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altLang="zh-CN" lang="en-US">
                <a:latin typeface="Arial"/>
              </a:rPr>
              <a:t>3</a:t>
            </a:r>
            <a:r>
              <a:rPr altLang="zh-CN" lang="en-US">
                <a:latin typeface="Arial"/>
              </a:rPr>
              <a:t>4</a:t>
            </a:r>
            <a:r>
              <a:rPr altLang="zh-CN" lang="en-US">
                <a:latin typeface="Arial"/>
              </a:rPr>
              <a:t>-</a:t>
            </a:r>
            <a:r>
              <a:rPr altLang="zh-CN" lang="en-US">
                <a:latin typeface="Arial"/>
              </a:rPr>
              <a:t>b</a:t>
            </a:r>
            <a:r>
              <a:rPr altLang="zh-CN" lang="en-US">
                <a:latin typeface="Arial"/>
              </a:rPr>
              <a:t>i</a:t>
            </a:r>
            <a:r>
              <a:rPr altLang="zh-CN" lang="en-US">
                <a:latin typeface="Arial"/>
              </a:rPr>
              <a:t>t</a:t>
            </a:r>
            <a:r>
              <a:rPr altLang="zh-CN" lang="en-US">
                <a:latin typeface="Arial"/>
              </a:rPr>
              <a:t>s</a:t>
            </a:r>
            <a:r>
              <a:rPr altLang="zh-CN" lang="en-US">
                <a:latin typeface="Arial"/>
              </a:rPr>
              <a:t> </a:t>
            </a:r>
            <a:r>
              <a:rPr altLang="zh-CN" lang="en-US">
                <a:latin typeface="Arial"/>
              </a:rPr>
              <a:t>p</a:t>
            </a:r>
            <a:r>
              <a:rPr altLang="zh-CN" lang="en-US">
                <a:latin typeface="Arial"/>
              </a:rPr>
              <a:t>h</a:t>
            </a:r>
            <a:r>
              <a:rPr altLang="zh-CN" lang="en-US">
                <a:latin typeface="Arial"/>
              </a:rPr>
              <a:t>y</a:t>
            </a:r>
            <a:r>
              <a:rPr altLang="zh-CN" lang="en-US">
                <a:latin typeface="Arial"/>
              </a:rPr>
              <a:t>s</a:t>
            </a:r>
            <a:r>
              <a:rPr altLang="zh-CN" lang="en-US">
                <a:latin typeface="Arial"/>
              </a:rPr>
              <a:t>a</a:t>
            </a:r>
            <a:r>
              <a:rPr altLang="zh-CN" lang="en-US">
                <a:latin typeface="Arial"/>
              </a:rPr>
              <a:t>d</a:t>
            </a:r>
            <a:r>
              <a:rPr altLang="zh-CN" lang="en-US">
                <a:latin typeface="Arial"/>
              </a:rPr>
              <a:t>d</a:t>
            </a:r>
            <a:r>
              <a:rPr altLang="zh-CN" lang="en-US">
                <a:latin typeface="Arial"/>
              </a:rPr>
              <a:t>r</a:t>
            </a:r>
            <a:endParaRPr lang="zh-CN"/>
          </a:p>
        </p:txBody>
      </p:sp>
      <p:sp>
        <p:nvSpPr>
          <p:cNvPr id="1048616" name=""/>
          <p:cNvSpPr/>
          <p:nvPr/>
        </p:nvSpPr>
        <p:spPr>
          <a:xfrm>
            <a:off x="3102892" y="3428999"/>
            <a:ext cx="1823872" cy="1009765"/>
          </a:xfrm>
          <a:prstGeom prst="rightArrow"/>
          <a:solidFill>
            <a:srgbClr val="FFFFFF"/>
          </a:solidFill>
          <a:ln w="25400">
            <a:solidFill>
              <a:srgbClr val="666666"/>
            </a:solidFill>
          </a:ln>
        </p:spPr>
        <p:txBody>
          <a:bodyPr anchor="ctr"/>
          <a:p>
            <a:pPr algn="ctr"/>
            <a:r>
              <a:rPr lang="en-US"/>
              <a:t>Z</a:t>
            </a:r>
            <a:r>
              <a:rPr lang="en-US"/>
              <a:t>e</a:t>
            </a:r>
            <a:r>
              <a:rPr lang="en-US"/>
              <a:t>r</a:t>
            </a:r>
            <a:r>
              <a:rPr lang="en-US"/>
              <a:t>o</a:t>
            </a:r>
            <a:r>
              <a:rPr lang="en-US"/>
              <a:t>extend </a:t>
            </a:r>
            <a:endParaRPr lang="zh-CN"/>
          </a:p>
        </p:txBody>
      </p:sp>
      <p:sp>
        <p:nvSpPr>
          <p:cNvPr id="1048617" name=""/>
          <p:cNvSpPr/>
          <p:nvPr/>
        </p:nvSpPr>
        <p:spPr>
          <a:xfrm rot="10800000" flipV="1">
            <a:off x="5173683" y="3428998"/>
            <a:ext cx="2160649" cy="1055950"/>
          </a:xfrm>
          <a:prstGeom prst="roundRect"/>
          <a:solidFill>
            <a:srgbClr val="FFFFFF"/>
          </a:solidFill>
          <a:ln w="25400">
            <a:solidFill>
              <a:srgbClr val="666666"/>
            </a:solidFill>
          </a:ln>
        </p:spPr>
        <p:txBody>
          <a:bodyPr anchor="ctr"/>
          <a:lstStyle>
            <a:defPPr>
              <a:defRPr lang="zh-CN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altLang="zh-CN" lang="en-US">
                <a:latin typeface="Arial"/>
              </a:rPr>
              <a:t>6</a:t>
            </a:r>
            <a:r>
              <a:rPr altLang="zh-CN" lang="en-US">
                <a:latin typeface="Arial"/>
              </a:rPr>
              <a:t>4</a:t>
            </a:r>
            <a:r>
              <a:rPr altLang="zh-CN" lang="en-US">
                <a:latin typeface="Arial"/>
              </a:rPr>
              <a:t>-</a:t>
            </a:r>
            <a:r>
              <a:rPr altLang="zh-CN" lang="en-US">
                <a:latin typeface="Arial"/>
              </a:rPr>
              <a:t>b</a:t>
            </a:r>
            <a:r>
              <a:rPr altLang="zh-CN" lang="en-US">
                <a:latin typeface="Arial"/>
              </a:rPr>
              <a:t>i</a:t>
            </a:r>
            <a:r>
              <a:rPr altLang="zh-CN" lang="en-US">
                <a:latin typeface="Arial"/>
              </a:rPr>
              <a:t>t</a:t>
            </a:r>
            <a:r>
              <a:rPr altLang="zh-CN" lang="en-US">
                <a:latin typeface="Arial"/>
              </a:rPr>
              <a:t>s</a:t>
            </a:r>
            <a:r>
              <a:rPr altLang="zh-CN" lang="en-US">
                <a:latin typeface="Arial"/>
              </a:rPr>
              <a:t> </a:t>
            </a:r>
            <a:r>
              <a:rPr altLang="zh-CN" lang="en-US">
                <a:latin typeface="Arial"/>
              </a:rPr>
              <a:t>p</a:t>
            </a:r>
            <a:r>
              <a:rPr altLang="zh-CN" lang="en-US">
                <a:latin typeface="Arial"/>
              </a:rPr>
              <a:t>h</a:t>
            </a:r>
            <a:r>
              <a:rPr altLang="zh-CN" lang="en-US">
                <a:latin typeface="Arial"/>
              </a:rPr>
              <a:t>y</a:t>
            </a:r>
            <a:r>
              <a:rPr altLang="zh-CN" lang="en-US">
                <a:latin typeface="Arial"/>
              </a:rPr>
              <a:t>s</a:t>
            </a:r>
            <a:r>
              <a:rPr altLang="zh-CN" lang="en-US">
                <a:latin typeface="Arial"/>
              </a:rPr>
              <a:t>a</a:t>
            </a:r>
            <a:r>
              <a:rPr altLang="zh-CN" lang="en-US">
                <a:latin typeface="Arial"/>
              </a:rPr>
              <a:t>d</a:t>
            </a:r>
            <a:r>
              <a:rPr altLang="zh-CN" lang="en-US">
                <a:latin typeface="Arial"/>
              </a:rPr>
              <a:t>d</a:t>
            </a:r>
            <a:r>
              <a:rPr altLang="zh-CN" lang="en-US">
                <a:latin typeface="Arial"/>
              </a:rPr>
              <a:t>r</a:t>
            </a:r>
            <a:endParaRPr lang="zh-CN"/>
          </a:p>
        </p:txBody>
      </p:sp>
      <p:sp>
        <p:nvSpPr>
          <p:cNvPr id="1048618" name=""/>
          <p:cNvSpPr/>
          <p:nvPr/>
        </p:nvSpPr>
        <p:spPr>
          <a:xfrm>
            <a:off x="7581251" y="3475183"/>
            <a:ext cx="1823872" cy="1009765"/>
          </a:xfrm>
          <a:prstGeom prst="rightArrow"/>
          <a:solidFill>
            <a:srgbClr val="FFFFFF"/>
          </a:solidFill>
          <a:ln w="25400">
            <a:solidFill>
              <a:srgbClr val="666666"/>
            </a:solidFill>
          </a:ln>
        </p:spPr>
        <p:txBody>
          <a:bodyPr anchor="ctr"/>
          <a:lstStyle>
            <a:defPPr>
              <a:defRPr lang="zh-CN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>
                <a:latin typeface="Arial"/>
              </a:rPr>
              <a:t>S</a:t>
            </a:r>
            <a:r>
              <a:rPr lang="en-US">
                <a:latin typeface="Arial"/>
              </a:rPr>
              <a:t>e</a:t>
            </a:r>
            <a:r>
              <a:rPr lang="en-US">
                <a:latin typeface="Arial"/>
              </a:rPr>
              <a:t>n</a:t>
            </a:r>
            <a:r>
              <a:rPr lang="en-US">
                <a:latin typeface="Arial"/>
              </a:rPr>
              <a:t>d</a:t>
            </a:r>
            <a:r>
              <a:rPr lang="en-US">
                <a:latin typeface="Arial"/>
              </a:rPr>
              <a:t> </a:t>
            </a:r>
            <a:r>
              <a:rPr lang="en-US">
                <a:latin typeface="Arial"/>
              </a:rPr>
              <a:t>t</a:t>
            </a:r>
            <a:r>
              <a:rPr lang="en-US">
                <a:latin typeface="Arial"/>
              </a:rPr>
              <a:t>o</a:t>
            </a:r>
            <a:endParaRPr lang="zh-CN"/>
          </a:p>
        </p:txBody>
      </p:sp>
      <p:sp>
        <p:nvSpPr>
          <p:cNvPr id="1048619" name=""/>
          <p:cNvSpPr/>
          <p:nvPr/>
        </p:nvSpPr>
        <p:spPr>
          <a:xfrm rot="10800000" flipV="1">
            <a:off x="9652042" y="3475182"/>
            <a:ext cx="2160649" cy="1055950"/>
          </a:xfrm>
          <a:prstGeom prst="roundRect"/>
          <a:solidFill>
            <a:srgbClr val="FFFFFF"/>
          </a:solidFill>
          <a:ln w="25400">
            <a:solidFill>
              <a:srgbClr val="666666"/>
            </a:solidFill>
          </a:ln>
        </p:spPr>
        <p:txBody>
          <a:bodyPr anchor="ctr"/>
          <a:lstStyle>
            <a:defPPr>
              <a:defRPr lang="zh-CN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altLang="zh-CN" lang="en-US">
                <a:latin typeface="Arial"/>
              </a:rPr>
              <a:t>S</a:t>
            </a:r>
            <a:r>
              <a:rPr altLang="zh-CN" lang="en-US">
                <a:latin typeface="Arial"/>
              </a:rPr>
              <a:t>a</a:t>
            </a:r>
            <a:r>
              <a:rPr altLang="zh-CN" lang="en-US">
                <a:latin typeface="Arial"/>
              </a:rPr>
              <a:t>i</a:t>
            </a:r>
            <a:r>
              <a:rPr altLang="zh-CN" lang="en-US">
                <a:latin typeface="Arial"/>
              </a:rPr>
              <a:t>l</a:t>
            </a:r>
            <a:r>
              <a:rPr altLang="zh-CN" lang="en-US">
                <a:latin typeface="Arial"/>
              </a:rPr>
              <a:t> </a:t>
            </a:r>
            <a:r>
              <a:rPr altLang="zh-CN" lang="en-US">
                <a:latin typeface="Arial"/>
              </a:rPr>
              <a:t>m</a:t>
            </a:r>
            <a:r>
              <a:rPr altLang="zh-CN" lang="en-US">
                <a:latin typeface="Arial"/>
              </a:rPr>
              <a:t>e</a:t>
            </a:r>
            <a:r>
              <a:rPr altLang="zh-CN" lang="en-US">
                <a:latin typeface="Arial"/>
              </a:rPr>
              <a:t>m</a:t>
            </a:r>
            <a:r>
              <a:rPr altLang="zh-CN" lang="en-US">
                <a:latin typeface="Arial"/>
              </a:rPr>
              <a:t>o</a:t>
            </a:r>
            <a:r>
              <a:rPr altLang="zh-CN" lang="en-US">
                <a:latin typeface="Arial"/>
              </a:rPr>
              <a:t>r</a:t>
            </a:r>
            <a:r>
              <a:rPr altLang="zh-CN" lang="en-US">
                <a:latin typeface="Arial"/>
              </a:rPr>
              <a:t>y</a:t>
            </a:r>
            <a:r>
              <a:rPr altLang="zh-CN" lang="en-US">
                <a:latin typeface="Arial"/>
              </a:rPr>
              <a:t> </a:t>
            </a:r>
            <a:r>
              <a:rPr altLang="zh-CN" lang="en-US">
                <a:latin typeface="Arial"/>
              </a:rPr>
              <a:t>b</a:t>
            </a:r>
            <a:r>
              <a:rPr altLang="zh-CN" lang="en-US">
                <a:latin typeface="Arial"/>
              </a:rPr>
              <a:t>a</a:t>
            </a:r>
            <a:r>
              <a:rPr altLang="zh-CN" lang="en-US">
                <a:latin typeface="Arial"/>
              </a:rPr>
              <a:t>c</a:t>
            </a:r>
            <a:r>
              <a:rPr altLang="zh-CN" lang="en-US">
                <a:latin typeface="Arial"/>
              </a:rPr>
              <a:t>k</a:t>
            </a:r>
            <a:r>
              <a:rPr altLang="zh-CN" lang="en-US">
                <a:latin typeface="Arial"/>
              </a:rPr>
              <a:t>e</a:t>
            </a:r>
            <a:r>
              <a:rPr altLang="zh-CN" lang="en-US">
                <a:latin typeface="Arial"/>
              </a:rPr>
              <a:t>n</a:t>
            </a:r>
            <a:r>
              <a:rPr altLang="zh-CN" lang="en-US">
                <a:latin typeface="Arial"/>
              </a:rPr>
              <a:t>d</a:t>
            </a:r>
            <a:endParaRPr lang="zh-C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8" name="Rectangles 11"/>
          <p:cNvSpPr/>
          <p:nvPr/>
        </p:nvSpPr>
        <p:spPr>
          <a:xfrm>
            <a:off x="335652" y="0"/>
            <a:ext cx="295275" cy="1028700"/>
          </a:xfrm>
          <a:prstGeom prst="rect"/>
          <a:solidFill>
            <a:srgbClr val="C53645"/>
          </a:solidFill>
          <a:ln>
            <a:noFill/>
          </a:ln>
        </p:spPr>
        <p:txBody>
          <a:bodyPr anchor="ctr" rtlCol="0"/>
          <a:lstStyle>
            <a:defPPr>
              <a:defRPr lang="zh-CN"/>
            </a:defPPr>
            <a:lvl1pPr algn="l" defTabSz="914400" eaLnBrk="1" hangingPunct="1" latinLnBrk="0" marL="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altLang="en-US" lang="zh-CN">
              <a:cs typeface="+mn-ea"/>
              <a:sym typeface="+mn-lt"/>
            </a:endParaRPr>
          </a:p>
        </p:txBody>
      </p:sp>
      <p:sp>
        <p:nvSpPr>
          <p:cNvPr id="1048800" name="Text Box 8"/>
          <p:cNvSpPr txBox="1"/>
          <p:nvPr/>
        </p:nvSpPr>
        <p:spPr>
          <a:xfrm flipH="1">
            <a:off x="695324" y="378886"/>
            <a:ext cx="2057400" cy="507999"/>
          </a:xfrm>
          <a:prstGeom prst="rect"/>
          <a:noFill/>
        </p:spPr>
        <p:txBody>
          <a:bodyPr anchor="ctr" bIns="0" lIns="0" rIns="0" rtlCol="0" tIns="0" wrap="none">
            <a:spAutoFit/>
          </a:bodyPr>
          <a:lstStyle>
            <a:defPPr>
              <a:defRPr lang="zh-CN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altLang="zh-CN" baseline="0" b="0" cap="none" dirty="0" sz="2800" i="0" kern="1200" kumimoji="0" lang="en-US" noProof="0" normalizeH="0" spc="0" strike="noStrike" u="none">
                <a:ln>
                  <a:noFill/>
                </a:ln>
                <a:solidFill>
                  <a:srgbClr val="000000"/>
                </a:solidFill>
                <a:effectLst/>
                <a:latin typeface="Arial"/>
                <a:cs typeface="+mn-ea"/>
                <a:sym typeface="+mn-lt"/>
              </a:rPr>
              <a:t>Implements</a:t>
            </a:r>
            <a:endParaRPr altLang="en-US" baseline="0" b="0" cap="none" dirty="0" sz="2800" i="0" kern="1200" kumimoji="0" lang="zh-CN" noProof="0" normalizeH="0" spc="0" strike="noStrike" u="none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2097158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6095999" y="3429000"/>
            <a:ext cx="7124350" cy="2836643"/>
          </a:xfrm>
          <a:prstGeom prst="rect"/>
        </p:spPr>
      </p:pic>
      <p:pic>
        <p:nvPicPr>
          <p:cNvPr id="2097159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0">
            <a:off x="6096000" y="514349"/>
            <a:ext cx="6253773" cy="2678728"/>
          </a:xfrm>
          <a:prstGeom prst="rect"/>
        </p:spPr>
      </p:pic>
      <p:sp>
        <p:nvSpPr>
          <p:cNvPr id="1048801" name=""/>
          <p:cNvSpPr txBox="1"/>
          <p:nvPr/>
        </p:nvSpPr>
        <p:spPr>
          <a:xfrm>
            <a:off x="695324" y="1361997"/>
            <a:ext cx="4572000" cy="4282441"/>
          </a:xfrm>
          <a:prstGeom prst="rect"/>
        </p:spPr>
        <p:txBody>
          <a:bodyPr rtlCol="0" wrap="square">
            <a:spAutoFit/>
          </a:bodyPr>
          <a:p>
            <a:r>
              <a:rPr sz="2400" lang="zh-CN">
                <a:solidFill>
                  <a:srgbClr val="000000"/>
                </a:solidFill>
              </a:rPr>
              <a:t>Mirroring Spike's implementation of reg_t (uint64) for representing and passing physaddrs, our design also ensures that physaddrs are not subject to value corruption during simulator execution, thus guaranteeing the fidelity of address transmission.</a:t>
            </a:r>
            <a:endParaRPr sz="2800" 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Oval 10"/>
          <p:cNvSpPr/>
          <p:nvPr/>
        </p:nvSpPr>
        <p:spPr>
          <a:xfrm>
            <a:off x="3305035" y="519976"/>
            <a:ext cx="1651390" cy="1651390"/>
          </a:xfrm>
          <a:prstGeom prst="ellipse"/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>
              <a:cs typeface="+mn-ea"/>
              <a:sym typeface="+mn-lt"/>
            </a:endParaRPr>
          </a:p>
        </p:txBody>
      </p:sp>
      <p:sp>
        <p:nvSpPr>
          <p:cNvPr id="1048582" name="Freeform 4"/>
          <p:cNvSpPr/>
          <p:nvPr/>
        </p:nvSpPr>
        <p:spPr>
          <a:xfrm>
            <a:off x="5537200" y="2340197"/>
            <a:ext cx="5203029" cy="531018"/>
          </a:xfrm>
          <a:custGeom>
            <a:avLst/>
            <a:gdLst>
              <a:gd name="connsiteX0" fmla="*/ 3412998 w 3429190"/>
              <a:gd name="connsiteY0" fmla="*/ 0 h 531018"/>
              <a:gd name="connsiteX1" fmla="*/ 3062859 w 3429190"/>
              <a:gd name="connsiteY1" fmla="*/ 331280 h 531018"/>
              <a:gd name="connsiteX2" fmla="*/ 2359533 w 3429190"/>
              <a:gd name="connsiteY2" fmla="*/ 512064 h 531018"/>
              <a:gd name="connsiteX3" fmla="*/ 0 w 3429190"/>
              <a:gd name="connsiteY3" fmla="*/ 512064 h 531018"/>
              <a:gd name="connsiteX4" fmla="*/ 381 w 3429190"/>
              <a:gd name="connsiteY4" fmla="*/ 519112 h 531018"/>
              <a:gd name="connsiteX5" fmla="*/ 1238 w 3429190"/>
              <a:gd name="connsiteY5" fmla="*/ 531019 h 531018"/>
              <a:gd name="connsiteX6" fmla="*/ 2359438 w 3429190"/>
              <a:gd name="connsiteY6" fmla="*/ 531019 h 531018"/>
              <a:gd name="connsiteX7" fmla="*/ 3072194 w 3429190"/>
              <a:gd name="connsiteY7" fmla="*/ 347758 h 531018"/>
              <a:gd name="connsiteX8" fmla="*/ 3429191 w 3429190"/>
              <a:gd name="connsiteY8" fmla="*/ 9811 h 531018"/>
              <a:gd name="connsiteX9" fmla="*/ 3412998 w 3429190"/>
              <a:gd name="connsiteY9" fmla="*/ 0 h 531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429190" h="531018">
                <a:moveTo>
                  <a:pt x="3412998" y="0"/>
                </a:moveTo>
                <a:cubicBezTo>
                  <a:pt x="3335179" y="129730"/>
                  <a:pt x="3217355" y="241173"/>
                  <a:pt x="3062859" y="331280"/>
                </a:cubicBezTo>
                <a:cubicBezTo>
                  <a:pt x="2859881" y="449580"/>
                  <a:pt x="2616708" y="512064"/>
                  <a:pt x="2359533" y="512064"/>
                </a:cubicBezTo>
                <a:lnTo>
                  <a:pt x="0" y="512064"/>
                </a:lnTo>
                <a:cubicBezTo>
                  <a:pt x="191" y="514445"/>
                  <a:pt x="381" y="516731"/>
                  <a:pt x="381" y="519112"/>
                </a:cubicBezTo>
                <a:cubicBezTo>
                  <a:pt x="953" y="523113"/>
                  <a:pt x="1238" y="527018"/>
                  <a:pt x="1238" y="531019"/>
                </a:cubicBezTo>
                <a:lnTo>
                  <a:pt x="2359438" y="531019"/>
                </a:lnTo>
                <a:cubicBezTo>
                  <a:pt x="2619851" y="531019"/>
                  <a:pt x="2866454" y="467582"/>
                  <a:pt x="3072194" y="347758"/>
                </a:cubicBezTo>
                <a:cubicBezTo>
                  <a:pt x="3229547" y="256032"/>
                  <a:pt x="3349657" y="142303"/>
                  <a:pt x="3429191" y="9811"/>
                </a:cubicBezTo>
                <a:lnTo>
                  <a:pt x="3412998" y="0"/>
                </a:lnTo>
                <a:close/>
              </a:path>
            </a:pathLst>
          </a:custGeom>
          <a:solidFill>
            <a:schemeClr val="accent1"/>
          </a:soli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 rtlCol="0"/>
          <a:p>
            <a:endParaRPr altLang="en-US" dirty="0" lang="zh-CN">
              <a:cs typeface="+mn-ea"/>
              <a:sym typeface="+mn-lt"/>
            </a:endParaRPr>
          </a:p>
        </p:txBody>
      </p:sp>
      <p:sp>
        <p:nvSpPr>
          <p:cNvPr id="1048583" name="Freeform 5"/>
          <p:cNvSpPr/>
          <p:nvPr/>
        </p:nvSpPr>
        <p:spPr>
          <a:xfrm>
            <a:off x="10707753" y="1920221"/>
            <a:ext cx="305938" cy="378832"/>
          </a:xfrm>
          <a:custGeom>
            <a:avLst/>
            <a:gdLst>
              <a:gd name="connsiteX0" fmla="*/ 303938 w 305938"/>
              <a:gd name="connsiteY0" fmla="*/ 316058 h 378832"/>
              <a:gd name="connsiteX1" fmla="*/ 305939 w 305938"/>
              <a:gd name="connsiteY1" fmla="*/ 4876 h 378832"/>
              <a:gd name="connsiteX2" fmla="*/ 299462 w 305938"/>
              <a:gd name="connsiteY2" fmla="*/ 780 h 378832"/>
              <a:gd name="connsiteX3" fmla="*/ 4663 w 305938"/>
              <a:gd name="connsiteY3" fmla="*/ 222618 h 378832"/>
              <a:gd name="connsiteX4" fmla="*/ 8378 w 305938"/>
              <a:gd name="connsiteY4" fmla="*/ 244620 h 378832"/>
              <a:gd name="connsiteX5" fmla="*/ 93055 w 305938"/>
              <a:gd name="connsiteY5" fmla="*/ 269385 h 378832"/>
              <a:gd name="connsiteX6" fmla="*/ 264314 w 305938"/>
              <a:gd name="connsiteY6" fmla="*/ 76123 h 378832"/>
              <a:gd name="connsiteX7" fmla="*/ 127154 w 305938"/>
              <a:gd name="connsiteY7" fmla="*/ 285578 h 378832"/>
              <a:gd name="connsiteX8" fmla="*/ 134679 w 305938"/>
              <a:gd name="connsiteY8" fmla="*/ 367588 h 378832"/>
              <a:gd name="connsiteX9" fmla="*/ 155063 w 305938"/>
              <a:gd name="connsiteY9" fmla="*/ 372160 h 378832"/>
              <a:gd name="connsiteX10" fmla="*/ 186781 w 305938"/>
              <a:gd name="connsiteY10" fmla="*/ 298056 h 378832"/>
              <a:gd name="connsiteX11" fmla="*/ 290984 w 305938"/>
              <a:gd name="connsiteY11" fmla="*/ 327393 h 378832"/>
              <a:gd name="connsiteX12" fmla="*/ 303938 w 305938"/>
              <a:gd name="connsiteY12" fmla="*/ 316058 h 37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05938" h="378832">
                <a:moveTo>
                  <a:pt x="303938" y="316058"/>
                </a:moveTo>
                <a:lnTo>
                  <a:pt x="305939" y="4876"/>
                </a:lnTo>
                <a:cubicBezTo>
                  <a:pt x="305939" y="1066"/>
                  <a:pt x="302224" y="-1315"/>
                  <a:pt x="299462" y="780"/>
                </a:cubicBezTo>
                <a:lnTo>
                  <a:pt x="4663" y="222618"/>
                </a:lnTo>
                <a:cubicBezTo>
                  <a:pt x="-3052" y="228428"/>
                  <a:pt x="-766" y="241953"/>
                  <a:pt x="8378" y="244620"/>
                </a:cubicBezTo>
                <a:lnTo>
                  <a:pt x="93055" y="269385"/>
                </a:lnTo>
                <a:lnTo>
                  <a:pt x="264314" y="76123"/>
                </a:lnTo>
                <a:lnTo>
                  <a:pt x="127154" y="285578"/>
                </a:lnTo>
                <a:lnTo>
                  <a:pt x="134679" y="367588"/>
                </a:lnTo>
                <a:cubicBezTo>
                  <a:pt x="135822" y="379875"/>
                  <a:pt x="150395" y="383114"/>
                  <a:pt x="155063" y="372160"/>
                </a:cubicBezTo>
                <a:lnTo>
                  <a:pt x="186781" y="298056"/>
                </a:lnTo>
                <a:lnTo>
                  <a:pt x="290984" y="327393"/>
                </a:lnTo>
                <a:cubicBezTo>
                  <a:pt x="297557" y="329393"/>
                  <a:pt x="303843" y="323868"/>
                  <a:pt x="303938" y="316058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anchor="ctr" rtlCol="0"/>
          <a:p>
            <a:endParaRPr altLang="en-US" lang="zh-CN">
              <a:cs typeface="+mn-ea"/>
              <a:sym typeface="+mn-lt"/>
            </a:endParaRPr>
          </a:p>
        </p:txBody>
      </p:sp>
      <p:sp>
        <p:nvSpPr>
          <p:cNvPr id="1048584" name="Rectangles 11"/>
          <p:cNvSpPr/>
          <p:nvPr/>
        </p:nvSpPr>
        <p:spPr>
          <a:xfrm>
            <a:off x="5583839" y="1948584"/>
            <a:ext cx="802640" cy="711199"/>
          </a:xfrm>
          <a:prstGeom prst="rect"/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bIns="0" lIns="0" rIns="0" rtlCol="0" tIns="0" wrap="square">
            <a:spAutoFit/>
          </a:bodyPr>
          <a:p>
            <a:r>
              <a:rPr altLang="zh-CN" dirty="0" sz="4000" lang="en-US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04.</a:t>
            </a:r>
            <a:endParaRPr altLang="en-US" dirty="0" sz="4000" lang="zh-CN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48585" name="Text Box 12"/>
          <p:cNvSpPr txBox="1"/>
          <p:nvPr/>
        </p:nvSpPr>
        <p:spPr>
          <a:xfrm>
            <a:off x="5538119" y="2957067"/>
            <a:ext cx="4026169" cy="850900"/>
          </a:xfrm>
          <a:prstGeom prst="rect"/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bIns="0" lIns="0" rIns="0" rtlCol="0" tIns="0" wrap="square">
            <a:spAutoFit/>
          </a:bodyPr>
          <a:lstStyle>
            <a:defPPr>
              <a:defRPr lang="zh-CN"/>
            </a:defPPr>
            <a:lvl1pPr algn="dist">
              <a:defRPr sz="6600">
                <a:solidFill>
                  <a:schemeClr val="bg1"/>
                </a:solidFill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altLang="zh-CN" b="1" dirty="0" sz="4800" lang="en-US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Future</a:t>
            </a:r>
            <a:r>
              <a:rPr altLang="zh-CN" b="1" dirty="0" sz="4800" lang="en-US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 </a:t>
            </a:r>
            <a:r>
              <a:rPr altLang="zh-CN" b="1" dirty="0" sz="4800" lang="en-US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plan</a:t>
            </a:r>
            <a:endParaRPr altLang="en-US" b="1" dirty="0" sz="4800" lang="zh-CN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48588" name="Freeform 2"/>
          <p:cNvSpPr/>
          <p:nvPr/>
        </p:nvSpPr>
        <p:spPr>
          <a:xfrm>
            <a:off x="0" y="7620"/>
            <a:ext cx="4892040" cy="6850380"/>
          </a:xfrm>
          <a:custGeom>
            <a:avLst/>
            <a:gdLst>
              <a:gd name="connsiteX0" fmla="*/ 1153160 w 4892040"/>
              <a:gd name="connsiteY0" fmla="*/ 0 h 6850380"/>
              <a:gd name="connsiteX1" fmla="*/ 4892040 w 4892040"/>
              <a:gd name="connsiteY1" fmla="*/ 3738880 h 6850380"/>
              <a:gd name="connsiteX2" fmla="*/ 3243603 w 4892040"/>
              <a:gd name="connsiteY2" fmla="*/ 6839218 h 6850380"/>
              <a:gd name="connsiteX3" fmla="*/ 3225230 w 4892040"/>
              <a:gd name="connsiteY3" fmla="*/ 6850380 h 6850380"/>
              <a:gd name="connsiteX4" fmla="*/ 0 w 4892040"/>
              <a:gd name="connsiteY4" fmla="*/ 6850380 h 6850380"/>
              <a:gd name="connsiteX5" fmla="*/ 0 w 4892040"/>
              <a:gd name="connsiteY5" fmla="*/ 182078 h 6850380"/>
              <a:gd name="connsiteX6" fmla="*/ 41332 w 4892040"/>
              <a:gd name="connsiteY6" fmla="*/ 168093 h 6850380"/>
              <a:gd name="connsiteX7" fmla="*/ 1153160 w 4892040"/>
              <a:gd name="connsiteY7" fmla="*/ 0 h 6850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92040" h="6850380">
                <a:moveTo>
                  <a:pt x="1153160" y="0"/>
                </a:moveTo>
                <a:cubicBezTo>
                  <a:pt x="3218086" y="0"/>
                  <a:pt x="4892040" y="1673954"/>
                  <a:pt x="4892040" y="3738880"/>
                </a:cubicBezTo>
                <a:cubicBezTo>
                  <a:pt x="4892040" y="5029459"/>
                  <a:pt x="4238152" y="6167314"/>
                  <a:pt x="3243603" y="6839218"/>
                </a:cubicBezTo>
                <a:lnTo>
                  <a:pt x="3225230" y="6850380"/>
                </a:lnTo>
                <a:lnTo>
                  <a:pt x="0" y="6850380"/>
                </a:lnTo>
                <a:lnTo>
                  <a:pt x="0" y="182078"/>
                </a:lnTo>
                <a:lnTo>
                  <a:pt x="41332" y="168093"/>
                </a:lnTo>
                <a:cubicBezTo>
                  <a:pt x="392558" y="58850"/>
                  <a:pt x="765987" y="0"/>
                  <a:pt x="1153160" y="0"/>
                </a:cubicBezTo>
                <a:close/>
              </a:path>
            </a:pathLst>
          </a:cu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 rtlCol="0" wrap="square">
            <a:noAutofit/>
          </a:bodyPr>
          <a:p>
            <a:pPr algn="ctr"/>
            <a:endParaRPr altLang="en-US" lang="zh-CN"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Text Box 6"/>
          <p:cNvSpPr txBox="1"/>
          <p:nvPr/>
        </p:nvSpPr>
        <p:spPr>
          <a:xfrm flipH="1">
            <a:off x="695324" y="378886"/>
            <a:ext cx="1930400" cy="507999"/>
          </a:xfrm>
          <a:prstGeom prst="rect"/>
          <a:noFill/>
        </p:spPr>
        <p:txBody>
          <a:bodyPr anchor="ctr" bIns="0" lIns="0" rIns="0" rtlCol="0" tIns="0" wrap="none">
            <a:spAutoFit/>
          </a:bodyPr>
          <a:p>
            <a:pPr algn="l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altLang="zh-CN" baseline="0" b="0" cap="none" dirty="0" sz="2800" i="0" kern="1200" kumimoji="0" lang="en-US" noProof="0" normalizeH="0" spc="0" strike="noStrike" u="none">
                <a:ln>
                  <a:noFill/>
                </a:ln>
                <a:solidFill>
                  <a:srgbClr val="000000"/>
                </a:solidFill>
                <a:effectLst/>
                <a:cs typeface="+mn-ea"/>
                <a:sym typeface="+mn-lt"/>
              </a:rPr>
              <a:t>Future</a:t>
            </a:r>
            <a:r>
              <a:rPr altLang="zh-CN" baseline="0" b="0" cap="none" dirty="0" sz="2800" i="0" kern="1200" kumimoji="0" lang="en-US" noProof="0" normalizeH="0" spc="0" strike="noStrike" u="none">
                <a:ln>
                  <a:noFill/>
                </a:ln>
                <a:solidFill>
                  <a:srgbClr val="000000"/>
                </a:solidFill>
                <a:effectLst/>
                <a:cs typeface="+mn-ea"/>
                <a:sym typeface="+mn-lt"/>
              </a:rPr>
              <a:t> </a:t>
            </a:r>
            <a:r>
              <a:rPr altLang="zh-CN" baseline="0" b="0" cap="none" dirty="0" sz="2800" i="0" kern="1200" kumimoji="0" lang="en-US" noProof="0" normalizeH="0" spc="0" strike="noStrike" u="none">
                <a:ln>
                  <a:noFill/>
                </a:ln>
                <a:solidFill>
                  <a:srgbClr val="000000"/>
                </a:solidFill>
                <a:effectLst/>
                <a:cs typeface="+mn-ea"/>
                <a:sym typeface="+mn-lt"/>
              </a:rPr>
              <a:t>plan</a:t>
            </a:r>
            <a:endParaRPr altLang="en-US" baseline="0" b="0" cap="none" dirty="0" sz="2800" i="0" kern="1200" kumimoji="0" lang="zh-CN" noProof="0" normalizeH="0" spc="0" strike="noStrike" u="none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048608" name="Rectangles 18"/>
          <p:cNvSpPr/>
          <p:nvPr/>
        </p:nvSpPr>
        <p:spPr>
          <a:xfrm>
            <a:off x="335652" y="0"/>
            <a:ext cx="295275" cy="1028700"/>
          </a:xfrm>
          <a:prstGeom prst="rect"/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>
              <a:cs typeface="+mn-ea"/>
              <a:sym typeface="+mn-lt"/>
            </a:endParaRPr>
          </a:p>
        </p:txBody>
      </p:sp>
      <p:sp>
        <p:nvSpPr>
          <p:cNvPr id="1048802" name=""/>
          <p:cNvSpPr txBox="1"/>
          <p:nvPr/>
        </p:nvSpPr>
        <p:spPr>
          <a:xfrm>
            <a:off x="695324" y="2125979"/>
            <a:ext cx="10936494" cy="2606040"/>
          </a:xfrm>
          <a:prstGeom prst="rect"/>
        </p:spPr>
        <p:txBody>
          <a:bodyPr rtlCol="0" wrap="square">
            <a:spAutoFit/>
          </a:bodyPr>
          <a:p>
            <a:r>
              <a:rPr sz="2400" lang="zh-CN">
                <a:solidFill>
                  <a:srgbClr val="000000"/>
                </a:solidFill>
              </a:rPr>
              <a:t>In the future, we will continue to develop Sail-RISCV with a strong emphasis on optimizing its performance and ensuring its robustness. This will involve implementing </a:t>
            </a:r>
            <a:r>
              <a:rPr altLang="zh-CN" sz="2400" lang="en-US">
                <a:solidFill>
                  <a:srgbClr val="000000"/>
                </a:solidFill>
              </a:rPr>
              <a:t>the</a:t>
            </a:r>
            <a:r>
              <a:rPr altLang="zh-CN" sz="2400" lang="en-US">
                <a:solidFill>
                  <a:srgbClr val="000000"/>
                </a:solidFill>
              </a:rPr>
              <a:t> </a:t>
            </a:r>
            <a:r>
              <a:rPr altLang="zh-CN" sz="2400" lang="en-US">
                <a:solidFill>
                  <a:srgbClr val="000000"/>
                </a:solidFill>
              </a:rPr>
              <a:t>ratified</a:t>
            </a:r>
            <a:r>
              <a:rPr altLang="zh-CN" sz="2400" lang="en-US">
                <a:solidFill>
                  <a:srgbClr val="000000"/>
                </a:solidFill>
              </a:rPr>
              <a:t> </a:t>
            </a:r>
            <a:r>
              <a:rPr altLang="zh-CN" sz="2400" lang="en-US">
                <a:solidFill>
                  <a:srgbClr val="000000"/>
                </a:solidFill>
              </a:rPr>
              <a:t>extension</a:t>
            </a:r>
            <a:r>
              <a:rPr altLang="zh-CN" sz="2400" lang="en-US">
                <a:solidFill>
                  <a:srgbClr val="000000"/>
                </a:solidFill>
              </a:rPr>
              <a:t> </a:t>
            </a:r>
            <a:r>
              <a:rPr sz="2400" lang="zh-CN">
                <a:solidFill>
                  <a:srgbClr val="000000"/>
                </a:solidFill>
              </a:rPr>
              <a:t>to identify and eliminate potential vulnerabilities and edge cases that could compromise the reliability of the simulator. We also plan to improve documentation and add support for more RISC-V extensions.</a:t>
            </a:r>
            <a:endParaRPr sz="2800" 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2" name="Freeform 9"/>
          <p:cNvSpPr/>
          <p:nvPr/>
        </p:nvSpPr>
        <p:spPr>
          <a:xfrm>
            <a:off x="660400" y="3337323"/>
            <a:ext cx="9597112" cy="716517"/>
          </a:xfrm>
          <a:custGeom>
            <a:avLst/>
            <a:gdLst>
              <a:gd name="connsiteX0" fmla="*/ 6532245 w 7601997"/>
              <a:gd name="connsiteY0" fmla="*/ 530923 h 530923"/>
              <a:gd name="connsiteX1" fmla="*/ 0 w 7601997"/>
              <a:gd name="connsiteY1" fmla="*/ 530923 h 530923"/>
              <a:gd name="connsiteX2" fmla="*/ 0 w 7601997"/>
              <a:gd name="connsiteY2" fmla="*/ 511969 h 530923"/>
              <a:gd name="connsiteX3" fmla="*/ 6532245 w 7601997"/>
              <a:gd name="connsiteY3" fmla="*/ 511969 h 530923"/>
              <a:gd name="connsiteX4" fmla="*/ 7235476 w 7601997"/>
              <a:gd name="connsiteY4" fmla="*/ 331280 h 530923"/>
              <a:gd name="connsiteX5" fmla="*/ 7585710 w 7601997"/>
              <a:gd name="connsiteY5" fmla="*/ 0 h 530923"/>
              <a:gd name="connsiteX6" fmla="*/ 7601998 w 7601997"/>
              <a:gd name="connsiteY6" fmla="*/ 9811 h 530923"/>
              <a:gd name="connsiteX7" fmla="*/ 7245001 w 7601997"/>
              <a:gd name="connsiteY7" fmla="*/ 347663 h 530923"/>
              <a:gd name="connsiteX8" fmla="*/ 6532245 w 7601997"/>
              <a:gd name="connsiteY8" fmla="*/ 530923 h 5309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601997" h="530923">
                <a:moveTo>
                  <a:pt x="6532245" y="530923"/>
                </a:moveTo>
                <a:lnTo>
                  <a:pt x="0" y="530923"/>
                </a:lnTo>
                <a:lnTo>
                  <a:pt x="0" y="511969"/>
                </a:lnTo>
                <a:lnTo>
                  <a:pt x="6532245" y="511969"/>
                </a:lnTo>
                <a:cubicBezTo>
                  <a:pt x="6789420" y="511969"/>
                  <a:pt x="7032594" y="449485"/>
                  <a:pt x="7235476" y="331280"/>
                </a:cubicBezTo>
                <a:cubicBezTo>
                  <a:pt x="7390067" y="241173"/>
                  <a:pt x="7507891" y="129730"/>
                  <a:pt x="7585710" y="0"/>
                </a:cubicBezTo>
                <a:lnTo>
                  <a:pt x="7601998" y="9811"/>
                </a:lnTo>
                <a:cubicBezTo>
                  <a:pt x="7522464" y="142304"/>
                  <a:pt x="7402354" y="255937"/>
                  <a:pt x="7245001" y="347663"/>
                </a:cubicBezTo>
                <a:cubicBezTo>
                  <a:pt x="7039166" y="467487"/>
                  <a:pt x="6792754" y="530923"/>
                  <a:pt x="6532245" y="530923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anchor="ctr" rtlCol="0"/>
          <a:p>
            <a:endParaRPr altLang="en-US" lang="zh-CN">
              <a:cs typeface="+mn-ea"/>
              <a:sym typeface="+mn-lt"/>
            </a:endParaRPr>
          </a:p>
        </p:txBody>
      </p:sp>
      <p:sp>
        <p:nvSpPr>
          <p:cNvPr id="1048783" name="Freeform 10"/>
          <p:cNvSpPr/>
          <p:nvPr/>
        </p:nvSpPr>
        <p:spPr>
          <a:xfrm>
            <a:off x="10109422" y="2653526"/>
            <a:ext cx="533612" cy="688688"/>
          </a:xfrm>
          <a:custGeom>
            <a:avLst/>
            <a:gdLst>
              <a:gd name="connsiteX0" fmla="*/ 410865 w 422681"/>
              <a:gd name="connsiteY0" fmla="*/ 429526 h 510302"/>
              <a:gd name="connsiteX1" fmla="*/ 422676 w 422681"/>
              <a:gd name="connsiteY1" fmla="*/ 6711 h 510302"/>
              <a:gd name="connsiteX2" fmla="*/ 413913 w 422681"/>
              <a:gd name="connsiteY2" fmla="*/ 996 h 510302"/>
              <a:gd name="connsiteX3" fmla="*/ 6624 w 422681"/>
              <a:gd name="connsiteY3" fmla="*/ 293794 h 510302"/>
              <a:gd name="connsiteX4" fmla="*/ 11006 w 422681"/>
              <a:gd name="connsiteY4" fmla="*/ 323798 h 510302"/>
              <a:gd name="connsiteX5" fmla="*/ 125401 w 422681"/>
              <a:gd name="connsiteY5" fmla="*/ 359898 h 510302"/>
              <a:gd name="connsiteX6" fmla="*/ 363907 w 422681"/>
              <a:gd name="connsiteY6" fmla="*/ 102342 h 510302"/>
              <a:gd name="connsiteX7" fmla="*/ 171406 w 422681"/>
              <a:gd name="connsiteY7" fmla="*/ 382948 h 510302"/>
              <a:gd name="connsiteX8" fmla="*/ 179217 w 422681"/>
              <a:gd name="connsiteY8" fmla="*/ 494676 h 510302"/>
              <a:gd name="connsiteX9" fmla="*/ 206840 w 422681"/>
              <a:gd name="connsiteY9" fmla="*/ 501534 h 510302"/>
              <a:gd name="connsiteX10" fmla="*/ 252083 w 422681"/>
              <a:gd name="connsiteY10" fmla="*/ 401808 h 510302"/>
              <a:gd name="connsiteX11" fmla="*/ 392768 w 422681"/>
              <a:gd name="connsiteY11" fmla="*/ 444766 h 510302"/>
              <a:gd name="connsiteX12" fmla="*/ 410865 w 422681"/>
              <a:gd name="connsiteY12" fmla="*/ 429526 h 510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22681" h="510302">
                <a:moveTo>
                  <a:pt x="410865" y="429526"/>
                </a:moveTo>
                <a:lnTo>
                  <a:pt x="422676" y="6711"/>
                </a:lnTo>
                <a:cubicBezTo>
                  <a:pt x="422867" y="1567"/>
                  <a:pt x="417819" y="-1767"/>
                  <a:pt x="413913" y="996"/>
                </a:cubicBezTo>
                <a:lnTo>
                  <a:pt x="6624" y="293794"/>
                </a:lnTo>
                <a:cubicBezTo>
                  <a:pt x="-4044" y="301414"/>
                  <a:pt x="-1281" y="319988"/>
                  <a:pt x="11006" y="323798"/>
                </a:cubicBezTo>
                <a:lnTo>
                  <a:pt x="125401" y="359898"/>
                </a:lnTo>
                <a:lnTo>
                  <a:pt x="363907" y="102342"/>
                </a:lnTo>
                <a:lnTo>
                  <a:pt x="171406" y="382948"/>
                </a:lnTo>
                <a:lnTo>
                  <a:pt x="179217" y="494676"/>
                </a:lnTo>
                <a:cubicBezTo>
                  <a:pt x="180360" y="511345"/>
                  <a:pt x="200077" y="516298"/>
                  <a:pt x="206840" y="501534"/>
                </a:cubicBezTo>
                <a:lnTo>
                  <a:pt x="252083" y="401808"/>
                </a:lnTo>
                <a:lnTo>
                  <a:pt x="392768" y="444766"/>
                </a:lnTo>
                <a:cubicBezTo>
                  <a:pt x="401721" y="447433"/>
                  <a:pt x="410484" y="440003"/>
                  <a:pt x="410865" y="429526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anchor="ctr" rtlCol="0"/>
          <a:p>
            <a:endParaRPr altLang="en-US" lang="zh-CN">
              <a:cs typeface="+mn-ea"/>
              <a:sym typeface="+mn-lt"/>
            </a:endParaRPr>
          </a:p>
        </p:txBody>
      </p:sp>
      <p:sp>
        <p:nvSpPr>
          <p:cNvPr id="1048784" name="Rectangles 14"/>
          <p:cNvSpPr/>
          <p:nvPr/>
        </p:nvSpPr>
        <p:spPr>
          <a:xfrm>
            <a:off x="792481" y="443097"/>
            <a:ext cx="6882958" cy="3429000"/>
          </a:xfrm>
          <a:prstGeom prst="rect"/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bIns="0" lIns="0" rIns="0" rtlCol="0" tIns="0" wrap="square">
            <a:spAutoFit/>
          </a:bodyPr>
          <a:p>
            <a:pPr algn="dist"/>
            <a:r>
              <a:rPr altLang="zh-CN" b="1" dirty="0" sz="9600" lang="en-US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Thanks</a:t>
            </a:r>
            <a:r>
              <a:rPr altLang="zh-CN" b="1" dirty="0" sz="9600" lang="en-US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</a:t>
            </a:r>
            <a:r>
              <a:rPr altLang="zh-CN" b="1" dirty="0" sz="9600" lang="en-US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for</a:t>
            </a:r>
            <a:r>
              <a:rPr altLang="zh-CN" b="1" dirty="0" sz="9600" lang="en-US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</a:t>
            </a:r>
            <a:r>
              <a:rPr altLang="zh-CN" b="1" dirty="0" sz="9600" lang="en-US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watching</a:t>
            </a:r>
            <a:endParaRPr altLang="en-US" b="1" dirty="0" sz="9600" lang="zh-CN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2" name="Freeform 34"/>
          <p:cNvSpPr/>
          <p:nvPr/>
        </p:nvSpPr>
        <p:spPr>
          <a:xfrm>
            <a:off x="10533198" y="1439483"/>
            <a:ext cx="380040" cy="515170"/>
          </a:xfrm>
          <a:custGeom>
            <a:avLst/>
            <a:gdLst>
              <a:gd name="connsiteX0" fmla="*/ 375200 w 380040"/>
              <a:gd name="connsiteY0" fmla="*/ 303625 h 515170"/>
              <a:gd name="connsiteX1" fmla="*/ 87888 w 380040"/>
              <a:gd name="connsiteY1" fmla="*/ 2164 h 515170"/>
              <a:gd name="connsiteX2" fmla="*/ 77818 w 380040"/>
              <a:gd name="connsiteY2" fmla="*/ 4203 h 515170"/>
              <a:gd name="connsiteX3" fmla="*/ 190 w 380040"/>
              <a:gd name="connsiteY3" fmla="*/ 491895 h 515170"/>
              <a:gd name="connsiteX4" fmla="*/ 24154 w 380040"/>
              <a:gd name="connsiteY4" fmla="*/ 509740 h 515170"/>
              <a:gd name="connsiteX5" fmla="*/ 128678 w 380040"/>
              <a:gd name="connsiteY5" fmla="*/ 454801 h 515170"/>
              <a:gd name="connsiteX6" fmla="*/ 113892 w 380040"/>
              <a:gd name="connsiteY6" fmla="*/ 109619 h 515170"/>
              <a:gd name="connsiteX7" fmla="*/ 176605 w 380040"/>
              <a:gd name="connsiteY7" fmla="*/ 438741 h 515170"/>
              <a:gd name="connsiteX8" fmla="*/ 260097 w 380040"/>
              <a:gd name="connsiteY8" fmla="*/ 510760 h 515170"/>
              <a:gd name="connsiteX9" fmla="*/ 284061 w 380040"/>
              <a:gd name="connsiteY9" fmla="*/ 496228 h 515170"/>
              <a:gd name="connsiteX10" fmla="*/ 245820 w 380040"/>
              <a:gd name="connsiteY10" fmla="*/ 395402 h 515170"/>
              <a:gd name="connsiteX11" fmla="*/ 373415 w 380040"/>
              <a:gd name="connsiteY11" fmla="*/ 326824 h 515170"/>
              <a:gd name="connsiteX12" fmla="*/ 375200 w 380040"/>
              <a:gd name="connsiteY12" fmla="*/ 303625 h 515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80040" h="515170">
                <a:moveTo>
                  <a:pt x="375200" y="303625"/>
                </a:moveTo>
                <a:lnTo>
                  <a:pt x="87888" y="2164"/>
                </a:lnTo>
                <a:cubicBezTo>
                  <a:pt x="84319" y="-1533"/>
                  <a:pt x="78583" y="-258"/>
                  <a:pt x="77818" y="4203"/>
                </a:cubicBezTo>
                <a:lnTo>
                  <a:pt x="190" y="491895"/>
                </a:lnTo>
                <a:cubicBezTo>
                  <a:pt x="-1849" y="504641"/>
                  <a:pt x="12937" y="515604"/>
                  <a:pt x="24154" y="509740"/>
                </a:cubicBezTo>
                <a:lnTo>
                  <a:pt x="128678" y="454801"/>
                </a:lnTo>
                <a:lnTo>
                  <a:pt x="113892" y="109619"/>
                </a:lnTo>
                <a:lnTo>
                  <a:pt x="176605" y="438741"/>
                </a:lnTo>
                <a:lnTo>
                  <a:pt x="260097" y="510760"/>
                </a:lnTo>
                <a:cubicBezTo>
                  <a:pt x="272589" y="521467"/>
                  <a:pt x="289669" y="511142"/>
                  <a:pt x="284061" y="496228"/>
                </a:cubicBezTo>
                <a:lnTo>
                  <a:pt x="245820" y="395402"/>
                </a:lnTo>
                <a:lnTo>
                  <a:pt x="373415" y="326824"/>
                </a:lnTo>
                <a:cubicBezTo>
                  <a:pt x="381446" y="322363"/>
                  <a:pt x="382338" y="311145"/>
                  <a:pt x="375200" y="303625"/>
                </a:cubicBezTo>
                <a:close/>
              </a:path>
            </a:pathLst>
          </a:custGeom>
          <a:solidFill>
            <a:schemeClr val="accent1"/>
          </a:solidFill>
          <a:ln w="12730" cap="flat">
            <a:noFill/>
            <a:prstDash val="solid"/>
            <a:miter/>
          </a:ln>
        </p:spPr>
        <p:txBody>
          <a:bodyPr anchor="ctr" rtlCol="0"/>
          <a:p>
            <a:endParaRPr altLang="en-US" lang="zh-CN">
              <a:cs typeface="+mn-ea"/>
              <a:sym typeface="+mn-lt"/>
            </a:endParaRPr>
          </a:p>
        </p:txBody>
      </p:sp>
      <p:sp>
        <p:nvSpPr>
          <p:cNvPr id="1048713" name="Freeform 35"/>
          <p:cNvSpPr/>
          <p:nvPr/>
        </p:nvSpPr>
        <p:spPr>
          <a:xfrm>
            <a:off x="6858338" y="487649"/>
            <a:ext cx="3944840" cy="3943166"/>
          </a:xfrm>
          <a:custGeom>
            <a:avLst/>
            <a:gdLst>
              <a:gd name="connsiteX0" fmla="*/ 706711 w 3944840"/>
              <a:gd name="connsiteY0" fmla="*/ 3485123 h 3943166"/>
              <a:gd name="connsiteX1" fmla="*/ 458149 w 3944840"/>
              <a:gd name="connsiteY1" fmla="*/ 706711 h 3943166"/>
              <a:gd name="connsiteX2" fmla="*/ 3236434 w 3944840"/>
              <a:gd name="connsiteY2" fmla="*/ 458149 h 3943166"/>
              <a:gd name="connsiteX3" fmla="*/ 3220246 w 3944840"/>
              <a:gd name="connsiteY3" fmla="*/ 477652 h 3943166"/>
              <a:gd name="connsiteX4" fmla="*/ 477652 w 3944840"/>
              <a:gd name="connsiteY4" fmla="*/ 723027 h 3943166"/>
              <a:gd name="connsiteX5" fmla="*/ 723027 w 3944840"/>
              <a:gd name="connsiteY5" fmla="*/ 3465748 h 3943166"/>
              <a:gd name="connsiteX6" fmla="*/ 3465748 w 3944840"/>
              <a:gd name="connsiteY6" fmla="*/ 3220246 h 3943166"/>
              <a:gd name="connsiteX7" fmla="*/ 3872880 w 3944840"/>
              <a:gd name="connsiteY7" fmla="*/ 1551439 h 3943166"/>
              <a:gd name="connsiteX8" fmla="*/ 3897736 w 3944840"/>
              <a:gd name="connsiteY8" fmla="*/ 1545958 h 3943166"/>
              <a:gd name="connsiteX9" fmla="*/ 3485251 w 3944840"/>
              <a:gd name="connsiteY9" fmla="*/ 3236434 h 3943166"/>
              <a:gd name="connsiteX10" fmla="*/ 706711 w 3944840"/>
              <a:gd name="connsiteY10" fmla="*/ 3485123 h 3943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944840" h="3943166">
                <a:moveTo>
                  <a:pt x="706711" y="3485123"/>
                </a:moveTo>
                <a:cubicBezTo>
                  <a:pt x="-127820" y="2787620"/>
                  <a:pt x="-239354" y="1541242"/>
                  <a:pt x="458149" y="706711"/>
                </a:cubicBezTo>
                <a:cubicBezTo>
                  <a:pt x="1155525" y="-127820"/>
                  <a:pt x="2401903" y="-239354"/>
                  <a:pt x="3236434" y="458149"/>
                </a:cubicBezTo>
                <a:lnTo>
                  <a:pt x="3220246" y="477652"/>
                </a:lnTo>
                <a:cubicBezTo>
                  <a:pt x="2396422" y="-210928"/>
                  <a:pt x="1166105" y="-100796"/>
                  <a:pt x="477652" y="723027"/>
                </a:cubicBezTo>
                <a:cubicBezTo>
                  <a:pt x="-210801" y="1546850"/>
                  <a:pt x="-100796" y="2777168"/>
                  <a:pt x="723027" y="3465748"/>
                </a:cubicBezTo>
                <a:cubicBezTo>
                  <a:pt x="1546850" y="4154201"/>
                  <a:pt x="2777168" y="4044069"/>
                  <a:pt x="3465748" y="3220246"/>
                </a:cubicBezTo>
                <a:cubicBezTo>
                  <a:pt x="3855417" y="2753969"/>
                  <a:pt x="4003916" y="2145693"/>
                  <a:pt x="3872880" y="1551439"/>
                </a:cubicBezTo>
                <a:lnTo>
                  <a:pt x="3897736" y="1545958"/>
                </a:lnTo>
                <a:cubicBezTo>
                  <a:pt x="4030302" y="2147988"/>
                  <a:pt x="3880018" y="2764166"/>
                  <a:pt x="3485251" y="3236434"/>
                </a:cubicBezTo>
                <a:cubicBezTo>
                  <a:pt x="2787620" y="4070964"/>
                  <a:pt x="1541242" y="4182499"/>
                  <a:pt x="706711" y="3485123"/>
                </a:cubicBezTo>
                <a:close/>
              </a:path>
            </a:pathLst>
          </a:custGeom>
          <a:solidFill>
            <a:schemeClr val="accent1"/>
          </a:solidFill>
          <a:ln w="12730" cap="flat">
            <a:noFill/>
            <a:prstDash val="solid"/>
            <a:miter/>
          </a:ln>
        </p:spPr>
        <p:txBody>
          <a:bodyPr anchor="ctr" rtlCol="0"/>
          <a:p>
            <a:endParaRPr altLang="en-US" lang="zh-CN">
              <a:cs typeface="+mn-ea"/>
              <a:sym typeface="+mn-lt"/>
            </a:endParaRPr>
          </a:p>
        </p:txBody>
      </p:sp>
      <p:cxnSp>
        <p:nvCxnSpPr>
          <p:cNvPr id="3145734" name="Straight Connector 7"/>
          <p:cNvCxnSpPr>
            <a:cxnSpLocks/>
          </p:cNvCxnSpPr>
          <p:nvPr/>
        </p:nvCxnSpPr>
        <p:spPr>
          <a:xfrm>
            <a:off x="660400" y="2349279"/>
            <a:ext cx="6121400" cy="0"/>
          </a:xfrm>
          <a:prstGeom prst="line"/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714" name="Oval 5"/>
          <p:cNvSpPr/>
          <p:nvPr/>
        </p:nvSpPr>
        <p:spPr>
          <a:xfrm>
            <a:off x="6286500" y="848360"/>
            <a:ext cx="2766060" cy="2766060"/>
          </a:xfrm>
          <a:prstGeom prst="ellipse"/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>
              <a:cs typeface="+mn-ea"/>
              <a:sym typeface="+mn-lt"/>
            </a:endParaRPr>
          </a:p>
        </p:txBody>
      </p:sp>
      <p:sp>
        <p:nvSpPr>
          <p:cNvPr id="1048715" name="Rectangles 19"/>
          <p:cNvSpPr/>
          <p:nvPr/>
        </p:nvSpPr>
        <p:spPr>
          <a:xfrm>
            <a:off x="1030605" y="1082358"/>
            <a:ext cx="4138295" cy="952500"/>
          </a:xfrm>
          <a:prstGeom prst="rect"/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bIns="0" lIns="0" rIns="0" rtlCol="0" tIns="0" wrap="square">
            <a:spAutoFit/>
          </a:bodyPr>
          <a:p>
            <a:r>
              <a:rPr altLang="zh-CN" dirty="0" sz="5400" lang="en-US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CATALOGUE</a:t>
            </a:r>
            <a:endParaRPr altLang="en-US" dirty="0" sz="5400" lang="zh-CN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48716" name="Rectangles 1"/>
          <p:cNvSpPr/>
          <p:nvPr/>
        </p:nvSpPr>
        <p:spPr>
          <a:xfrm>
            <a:off x="1152132" y="2649934"/>
            <a:ext cx="617544" cy="507999"/>
          </a:xfrm>
          <a:prstGeom prst="rect"/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bIns="0" lIns="0" rIns="0" rtlCol="0" tIns="0" wrap="square">
            <a:spAutoFit/>
          </a:bodyPr>
          <a:p>
            <a:pPr algn="r"/>
            <a:r>
              <a:rPr altLang="zh-CN" dirty="0" sz="2800" lang="en-US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01.</a:t>
            </a:r>
            <a:endParaRPr altLang="en-US" dirty="0" sz="2800" lang="zh-CN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48717" name="Text Box 2"/>
          <p:cNvSpPr txBox="1"/>
          <p:nvPr/>
        </p:nvSpPr>
        <p:spPr>
          <a:xfrm>
            <a:off x="1823720" y="2766060"/>
            <a:ext cx="1828165" cy="381000"/>
          </a:xfrm>
          <a:prstGeom prst="rect"/>
          <a:noFill/>
        </p:spPr>
        <p:txBody>
          <a:bodyPr bIns="0" lIns="0" rIns="0" rtlCol="0" tIns="0" wrap="square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algn="dist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altLang="zh-CN" baseline="0" b="1" cap="none" dirty="0" sz="2200" i="0" kern="1200" kumimoji="0" lang="en-US" noProof="0" normalizeH="0" spc="0" strike="noStrike" u="none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Introduction</a:t>
            </a:r>
            <a:endParaRPr altLang="zh-CN" baseline="0" b="1" cap="none" dirty="0" sz="2200" i="0" kern="1200" kumimoji="0" lang="en-US" noProof="0" normalizeH="0" spc="0" strike="noStrike" u="none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48718" name="Text Box 4"/>
          <p:cNvSpPr txBox="1"/>
          <p:nvPr/>
        </p:nvSpPr>
        <p:spPr>
          <a:xfrm>
            <a:off x="1850390" y="3656965"/>
            <a:ext cx="1541780" cy="381000"/>
          </a:xfrm>
          <a:prstGeom prst="rect"/>
          <a:noFill/>
        </p:spPr>
        <p:txBody>
          <a:bodyPr bIns="0" lIns="0" rIns="0" rtlCol="0" tIns="0" wrap="square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algn="dist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altLang="zh-CN" b="1" dirty="0" sz="2200" lang="en-US" noProof="0" spc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Motivation</a:t>
            </a:r>
            <a:endParaRPr altLang="zh-CN" baseline="0" b="1" cap="none" dirty="0" sz="2200" i="0" kern="1200" kumimoji="0" lang="en-US" noProof="0" normalizeH="0" spc="0" strike="noStrike" u="none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48719" name="Rectangles 8"/>
          <p:cNvSpPr/>
          <p:nvPr/>
        </p:nvSpPr>
        <p:spPr>
          <a:xfrm>
            <a:off x="1152132" y="3540526"/>
            <a:ext cx="617544" cy="507999"/>
          </a:xfrm>
          <a:prstGeom prst="rect"/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bIns="0" lIns="0" rIns="0" rtlCol="0" tIns="0" wrap="square">
            <a:spAutoFit/>
          </a:bodyPr>
          <a:p>
            <a:pPr algn="r"/>
            <a:r>
              <a:rPr altLang="zh-CN" dirty="0" sz="2800" lang="en-US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02.</a:t>
            </a:r>
            <a:endParaRPr altLang="en-US" dirty="0" sz="2800" lang="zh-CN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48720" name="Text Box 9"/>
          <p:cNvSpPr txBox="1"/>
          <p:nvPr/>
        </p:nvSpPr>
        <p:spPr>
          <a:xfrm>
            <a:off x="1877060" y="4560570"/>
            <a:ext cx="1514475" cy="381000"/>
          </a:xfrm>
          <a:prstGeom prst="rect"/>
          <a:noFill/>
        </p:spPr>
        <p:txBody>
          <a:bodyPr bIns="0" lIns="0" rIns="0" rtlCol="0" tIns="0" wrap="square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algn="dist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altLang="zh-CN" b="1" dirty="0" sz="2200" lang="en-US" spc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Implement</a:t>
            </a:r>
            <a:endParaRPr altLang="zh-CN" b="1" dirty="0" sz="2200" lang="en-US" spc="0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48721" name="Rectangles 11"/>
          <p:cNvSpPr/>
          <p:nvPr/>
        </p:nvSpPr>
        <p:spPr>
          <a:xfrm>
            <a:off x="1152132" y="4431118"/>
            <a:ext cx="617544" cy="507999"/>
          </a:xfrm>
          <a:prstGeom prst="rect"/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bIns="0" lIns="0" rIns="0" rtlCol="0" tIns="0" wrap="square">
            <a:spAutoFit/>
          </a:bodyPr>
          <a:p>
            <a:pPr algn="r"/>
            <a:r>
              <a:rPr altLang="zh-CN" dirty="0" sz="2800" lang="en-US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03.</a:t>
            </a:r>
            <a:endParaRPr altLang="en-US" dirty="0" sz="2800" lang="zh-CN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48722" name="Text Box 13"/>
          <p:cNvSpPr txBox="1"/>
          <p:nvPr/>
        </p:nvSpPr>
        <p:spPr>
          <a:xfrm>
            <a:off x="1850390" y="5464810"/>
            <a:ext cx="1650365" cy="380999"/>
          </a:xfrm>
          <a:prstGeom prst="rect"/>
          <a:noFill/>
        </p:spPr>
        <p:txBody>
          <a:bodyPr bIns="0" lIns="0" rIns="0" rtlCol="0" tIns="0" wrap="square">
            <a:spAutoFit/>
          </a:bodyPr>
          <a:lstStyle>
            <a:defPPr>
              <a:defRPr lang="zh-CN"/>
            </a:defPPr>
            <a:lvl1pPr>
              <a:defRPr sz="3200" spc="300">
                <a:gradFill>
                  <a:gsLst>
                    <a:gs pos="0">
                      <a:schemeClr val="bg1"/>
                    </a:gs>
                    <a:gs pos="100000">
                      <a:schemeClr val="accent4"/>
                    </a:gs>
                  </a:gsLst>
                  <a:lin ang="2700000" scaled="0"/>
                </a:gradFill>
                <a:latin typeface="+mj-ea"/>
                <a:ea typeface="+mj-ea"/>
              </a:defRPr>
            </a:lvl1pPr>
          </a:lstStyle>
          <a:p>
            <a:pPr algn="dist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altLang="zh-CN" b="1" dirty="0" sz="2200" lang="en-US" spc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Future plan</a:t>
            </a:r>
            <a:endParaRPr altLang="zh-CN" b="1" dirty="0" sz="2200" lang="en-US" spc="0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48723" name="Rectangles 15"/>
          <p:cNvSpPr/>
          <p:nvPr/>
        </p:nvSpPr>
        <p:spPr>
          <a:xfrm>
            <a:off x="1152132" y="5335059"/>
            <a:ext cx="617544" cy="507999"/>
          </a:xfrm>
          <a:prstGeom prst="rect"/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bIns="0" lIns="0" rIns="0" rtlCol="0" tIns="0" wrap="square">
            <a:spAutoFit/>
          </a:bodyPr>
          <a:p>
            <a:pPr algn="r"/>
            <a:r>
              <a:rPr altLang="zh-CN" dirty="0" sz="2800" lang="en-US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04.</a:t>
            </a:r>
            <a:endParaRPr altLang="en-US" dirty="0" sz="2800" lang="zh-CN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7" name="Oval 10"/>
          <p:cNvSpPr/>
          <p:nvPr/>
        </p:nvSpPr>
        <p:spPr>
          <a:xfrm>
            <a:off x="3305035" y="519976"/>
            <a:ext cx="1651390" cy="1651390"/>
          </a:xfrm>
          <a:prstGeom prst="ellipse"/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>
              <a:cs typeface="+mn-ea"/>
              <a:sym typeface="+mn-lt"/>
            </a:endParaRPr>
          </a:p>
        </p:txBody>
      </p:sp>
      <p:sp>
        <p:nvSpPr>
          <p:cNvPr id="1048728" name="Freeform 4"/>
          <p:cNvSpPr/>
          <p:nvPr/>
        </p:nvSpPr>
        <p:spPr>
          <a:xfrm>
            <a:off x="5537200" y="2340197"/>
            <a:ext cx="5203029" cy="531018"/>
          </a:xfrm>
          <a:custGeom>
            <a:avLst/>
            <a:gdLst>
              <a:gd name="connsiteX0" fmla="*/ 3412998 w 3429190"/>
              <a:gd name="connsiteY0" fmla="*/ 0 h 531018"/>
              <a:gd name="connsiteX1" fmla="*/ 3062859 w 3429190"/>
              <a:gd name="connsiteY1" fmla="*/ 331280 h 531018"/>
              <a:gd name="connsiteX2" fmla="*/ 2359533 w 3429190"/>
              <a:gd name="connsiteY2" fmla="*/ 512064 h 531018"/>
              <a:gd name="connsiteX3" fmla="*/ 0 w 3429190"/>
              <a:gd name="connsiteY3" fmla="*/ 512064 h 531018"/>
              <a:gd name="connsiteX4" fmla="*/ 381 w 3429190"/>
              <a:gd name="connsiteY4" fmla="*/ 519112 h 531018"/>
              <a:gd name="connsiteX5" fmla="*/ 1238 w 3429190"/>
              <a:gd name="connsiteY5" fmla="*/ 531019 h 531018"/>
              <a:gd name="connsiteX6" fmla="*/ 2359438 w 3429190"/>
              <a:gd name="connsiteY6" fmla="*/ 531019 h 531018"/>
              <a:gd name="connsiteX7" fmla="*/ 3072194 w 3429190"/>
              <a:gd name="connsiteY7" fmla="*/ 347758 h 531018"/>
              <a:gd name="connsiteX8" fmla="*/ 3429191 w 3429190"/>
              <a:gd name="connsiteY8" fmla="*/ 9811 h 531018"/>
              <a:gd name="connsiteX9" fmla="*/ 3412998 w 3429190"/>
              <a:gd name="connsiteY9" fmla="*/ 0 h 531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429190" h="531018">
                <a:moveTo>
                  <a:pt x="3412998" y="0"/>
                </a:moveTo>
                <a:cubicBezTo>
                  <a:pt x="3335179" y="129730"/>
                  <a:pt x="3217355" y="241173"/>
                  <a:pt x="3062859" y="331280"/>
                </a:cubicBezTo>
                <a:cubicBezTo>
                  <a:pt x="2859881" y="449580"/>
                  <a:pt x="2616708" y="512064"/>
                  <a:pt x="2359533" y="512064"/>
                </a:cubicBezTo>
                <a:lnTo>
                  <a:pt x="0" y="512064"/>
                </a:lnTo>
                <a:cubicBezTo>
                  <a:pt x="191" y="514445"/>
                  <a:pt x="381" y="516731"/>
                  <a:pt x="381" y="519112"/>
                </a:cubicBezTo>
                <a:cubicBezTo>
                  <a:pt x="953" y="523113"/>
                  <a:pt x="1238" y="527018"/>
                  <a:pt x="1238" y="531019"/>
                </a:cubicBezTo>
                <a:lnTo>
                  <a:pt x="2359438" y="531019"/>
                </a:lnTo>
                <a:cubicBezTo>
                  <a:pt x="2619851" y="531019"/>
                  <a:pt x="2866454" y="467582"/>
                  <a:pt x="3072194" y="347758"/>
                </a:cubicBezTo>
                <a:cubicBezTo>
                  <a:pt x="3229547" y="256032"/>
                  <a:pt x="3349657" y="142303"/>
                  <a:pt x="3429191" y="9811"/>
                </a:cubicBezTo>
                <a:lnTo>
                  <a:pt x="3412998" y="0"/>
                </a:lnTo>
                <a:close/>
              </a:path>
            </a:pathLst>
          </a:custGeom>
          <a:solidFill>
            <a:schemeClr val="accent1"/>
          </a:soli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 rtlCol="0"/>
          <a:p>
            <a:endParaRPr altLang="en-US" dirty="0" lang="zh-CN">
              <a:cs typeface="+mn-ea"/>
              <a:sym typeface="+mn-lt"/>
            </a:endParaRPr>
          </a:p>
        </p:txBody>
      </p:sp>
      <p:sp>
        <p:nvSpPr>
          <p:cNvPr id="1048729" name="Freeform 5"/>
          <p:cNvSpPr/>
          <p:nvPr/>
        </p:nvSpPr>
        <p:spPr>
          <a:xfrm>
            <a:off x="10707753" y="1920221"/>
            <a:ext cx="305938" cy="378832"/>
          </a:xfrm>
          <a:custGeom>
            <a:avLst/>
            <a:gdLst>
              <a:gd name="connsiteX0" fmla="*/ 303938 w 305938"/>
              <a:gd name="connsiteY0" fmla="*/ 316058 h 378832"/>
              <a:gd name="connsiteX1" fmla="*/ 305939 w 305938"/>
              <a:gd name="connsiteY1" fmla="*/ 4876 h 378832"/>
              <a:gd name="connsiteX2" fmla="*/ 299462 w 305938"/>
              <a:gd name="connsiteY2" fmla="*/ 780 h 378832"/>
              <a:gd name="connsiteX3" fmla="*/ 4663 w 305938"/>
              <a:gd name="connsiteY3" fmla="*/ 222618 h 378832"/>
              <a:gd name="connsiteX4" fmla="*/ 8378 w 305938"/>
              <a:gd name="connsiteY4" fmla="*/ 244620 h 378832"/>
              <a:gd name="connsiteX5" fmla="*/ 93055 w 305938"/>
              <a:gd name="connsiteY5" fmla="*/ 269385 h 378832"/>
              <a:gd name="connsiteX6" fmla="*/ 264314 w 305938"/>
              <a:gd name="connsiteY6" fmla="*/ 76123 h 378832"/>
              <a:gd name="connsiteX7" fmla="*/ 127154 w 305938"/>
              <a:gd name="connsiteY7" fmla="*/ 285578 h 378832"/>
              <a:gd name="connsiteX8" fmla="*/ 134679 w 305938"/>
              <a:gd name="connsiteY8" fmla="*/ 367588 h 378832"/>
              <a:gd name="connsiteX9" fmla="*/ 155063 w 305938"/>
              <a:gd name="connsiteY9" fmla="*/ 372160 h 378832"/>
              <a:gd name="connsiteX10" fmla="*/ 186781 w 305938"/>
              <a:gd name="connsiteY10" fmla="*/ 298056 h 378832"/>
              <a:gd name="connsiteX11" fmla="*/ 290984 w 305938"/>
              <a:gd name="connsiteY11" fmla="*/ 327393 h 378832"/>
              <a:gd name="connsiteX12" fmla="*/ 303938 w 305938"/>
              <a:gd name="connsiteY12" fmla="*/ 316058 h 37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05938" h="378832">
                <a:moveTo>
                  <a:pt x="303938" y="316058"/>
                </a:moveTo>
                <a:lnTo>
                  <a:pt x="305939" y="4876"/>
                </a:lnTo>
                <a:cubicBezTo>
                  <a:pt x="305939" y="1066"/>
                  <a:pt x="302224" y="-1315"/>
                  <a:pt x="299462" y="780"/>
                </a:cubicBezTo>
                <a:lnTo>
                  <a:pt x="4663" y="222618"/>
                </a:lnTo>
                <a:cubicBezTo>
                  <a:pt x="-3052" y="228428"/>
                  <a:pt x="-766" y="241953"/>
                  <a:pt x="8378" y="244620"/>
                </a:cubicBezTo>
                <a:lnTo>
                  <a:pt x="93055" y="269385"/>
                </a:lnTo>
                <a:lnTo>
                  <a:pt x="264314" y="76123"/>
                </a:lnTo>
                <a:lnTo>
                  <a:pt x="127154" y="285578"/>
                </a:lnTo>
                <a:lnTo>
                  <a:pt x="134679" y="367588"/>
                </a:lnTo>
                <a:cubicBezTo>
                  <a:pt x="135822" y="379875"/>
                  <a:pt x="150395" y="383114"/>
                  <a:pt x="155063" y="372160"/>
                </a:cubicBezTo>
                <a:lnTo>
                  <a:pt x="186781" y="298056"/>
                </a:lnTo>
                <a:lnTo>
                  <a:pt x="290984" y="327393"/>
                </a:lnTo>
                <a:cubicBezTo>
                  <a:pt x="297557" y="329393"/>
                  <a:pt x="303843" y="323868"/>
                  <a:pt x="303938" y="316058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anchor="ctr" rtlCol="0"/>
          <a:p>
            <a:endParaRPr altLang="en-US" lang="zh-CN">
              <a:cs typeface="+mn-ea"/>
              <a:sym typeface="+mn-lt"/>
            </a:endParaRPr>
          </a:p>
        </p:txBody>
      </p:sp>
      <p:sp>
        <p:nvSpPr>
          <p:cNvPr id="1048730" name="Rectangles 11"/>
          <p:cNvSpPr/>
          <p:nvPr/>
        </p:nvSpPr>
        <p:spPr>
          <a:xfrm>
            <a:off x="5583839" y="1948584"/>
            <a:ext cx="802640" cy="711199"/>
          </a:xfrm>
          <a:prstGeom prst="rect"/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bIns="0" lIns="0" rIns="0" rtlCol="0" tIns="0" wrap="square">
            <a:spAutoFit/>
          </a:bodyPr>
          <a:p>
            <a:r>
              <a:rPr altLang="zh-CN" dirty="0" sz="4000" lang="en-US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01.</a:t>
            </a:r>
            <a:endParaRPr altLang="en-US" dirty="0" sz="4000" lang="zh-CN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48731" name="Text Box 12"/>
          <p:cNvSpPr txBox="1"/>
          <p:nvPr/>
        </p:nvSpPr>
        <p:spPr>
          <a:xfrm>
            <a:off x="5538119" y="2957068"/>
            <a:ext cx="4026169" cy="850899"/>
          </a:xfrm>
          <a:prstGeom prst="rect"/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bIns="0" lIns="0" rIns="0" rtlCol="0" tIns="0" wrap="square">
            <a:spAutoFit/>
          </a:bodyPr>
          <a:lstStyle>
            <a:defPPr>
              <a:defRPr lang="zh-CN"/>
            </a:defPPr>
            <a:lvl1pPr algn="dist">
              <a:defRPr sz="6600">
                <a:solidFill>
                  <a:schemeClr val="bg1"/>
                </a:solidFill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altLang="zh-CN" b="1" dirty="0" sz="4800" lang="en-US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Introduction</a:t>
            </a:r>
            <a:endParaRPr altLang="en-US" b="1" dirty="0" sz="4800" lang="zh-CN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48732" name="Freeform 2"/>
          <p:cNvSpPr/>
          <p:nvPr/>
        </p:nvSpPr>
        <p:spPr>
          <a:xfrm>
            <a:off x="0" y="7620"/>
            <a:ext cx="4892040" cy="6850380"/>
          </a:xfrm>
          <a:custGeom>
            <a:avLst/>
            <a:gdLst>
              <a:gd name="connsiteX0" fmla="*/ 1153160 w 4892040"/>
              <a:gd name="connsiteY0" fmla="*/ 0 h 6850380"/>
              <a:gd name="connsiteX1" fmla="*/ 4892040 w 4892040"/>
              <a:gd name="connsiteY1" fmla="*/ 3738880 h 6850380"/>
              <a:gd name="connsiteX2" fmla="*/ 3243603 w 4892040"/>
              <a:gd name="connsiteY2" fmla="*/ 6839218 h 6850380"/>
              <a:gd name="connsiteX3" fmla="*/ 3225230 w 4892040"/>
              <a:gd name="connsiteY3" fmla="*/ 6850380 h 6850380"/>
              <a:gd name="connsiteX4" fmla="*/ 0 w 4892040"/>
              <a:gd name="connsiteY4" fmla="*/ 6850380 h 6850380"/>
              <a:gd name="connsiteX5" fmla="*/ 0 w 4892040"/>
              <a:gd name="connsiteY5" fmla="*/ 182078 h 6850380"/>
              <a:gd name="connsiteX6" fmla="*/ 41332 w 4892040"/>
              <a:gd name="connsiteY6" fmla="*/ 168093 h 6850380"/>
              <a:gd name="connsiteX7" fmla="*/ 1153160 w 4892040"/>
              <a:gd name="connsiteY7" fmla="*/ 0 h 6850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92040" h="6850380">
                <a:moveTo>
                  <a:pt x="1153160" y="0"/>
                </a:moveTo>
                <a:cubicBezTo>
                  <a:pt x="3218086" y="0"/>
                  <a:pt x="4892040" y="1673954"/>
                  <a:pt x="4892040" y="3738880"/>
                </a:cubicBezTo>
                <a:cubicBezTo>
                  <a:pt x="4892040" y="5029459"/>
                  <a:pt x="4238152" y="6167314"/>
                  <a:pt x="3243603" y="6839218"/>
                </a:cubicBezTo>
                <a:lnTo>
                  <a:pt x="3225230" y="6850380"/>
                </a:lnTo>
                <a:lnTo>
                  <a:pt x="0" y="6850380"/>
                </a:lnTo>
                <a:lnTo>
                  <a:pt x="0" y="182078"/>
                </a:lnTo>
                <a:lnTo>
                  <a:pt x="41332" y="168093"/>
                </a:lnTo>
                <a:cubicBezTo>
                  <a:pt x="392558" y="58850"/>
                  <a:pt x="765987" y="0"/>
                  <a:pt x="1153160" y="0"/>
                </a:cubicBezTo>
                <a:close/>
              </a:path>
            </a:pathLst>
          </a:cu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 rtlCol="0" wrap="square">
            <a:noAutofit/>
          </a:bodyPr>
          <a:p>
            <a:pPr algn="ctr"/>
            <a:endParaRPr altLang="en-US" lang="zh-CN"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6" name="Freeform 8"/>
          <p:cNvSpPr/>
          <p:nvPr/>
        </p:nvSpPr>
        <p:spPr>
          <a:xfrm>
            <a:off x="660400" y="5877487"/>
            <a:ext cx="9900000" cy="15240"/>
          </a:xfrm>
          <a:custGeom>
            <a:avLst/>
            <a:gdLst>
              <a:gd name="connsiteX0" fmla="*/ 6860572 w 6861048"/>
              <a:gd name="connsiteY0" fmla="*/ 0 h 15240"/>
              <a:gd name="connsiteX1" fmla="*/ 6861048 w 6861048"/>
              <a:gd name="connsiteY1" fmla="*/ 15240 h 15240"/>
              <a:gd name="connsiteX2" fmla="*/ 0 w 6861048"/>
              <a:gd name="connsiteY2" fmla="*/ 15240 h 15240"/>
              <a:gd name="connsiteX3" fmla="*/ 0 w 6861048"/>
              <a:gd name="connsiteY3" fmla="*/ 0 h 15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61048" h="15240">
                <a:moveTo>
                  <a:pt x="6860572" y="0"/>
                </a:moveTo>
                <a:lnTo>
                  <a:pt x="6861048" y="15240"/>
                </a:lnTo>
                <a:lnTo>
                  <a:pt x="0" y="1524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anchor="ctr" rtlCol="0"/>
          <a:p>
            <a:r>
              <a:rPr altLang="zh-CN" dirty="0" lang="en-US">
                <a:cs typeface="+mn-ea"/>
                <a:sym typeface="+mn-lt"/>
              </a:rPr>
              <a:t> </a:t>
            </a:r>
            <a:endParaRPr altLang="en-US" dirty="0" lang="zh-CN">
              <a:cs typeface="+mn-ea"/>
              <a:sym typeface="+mn-lt"/>
            </a:endParaRPr>
          </a:p>
        </p:txBody>
      </p:sp>
      <p:sp>
        <p:nvSpPr>
          <p:cNvPr id="1048737" name="Freeform 9"/>
          <p:cNvSpPr/>
          <p:nvPr/>
        </p:nvSpPr>
        <p:spPr>
          <a:xfrm>
            <a:off x="10779297" y="5742093"/>
            <a:ext cx="401778" cy="301268"/>
          </a:xfrm>
          <a:custGeom>
            <a:avLst/>
            <a:gdLst>
              <a:gd name="connsiteX0" fmla="*/ 144490 w 401778"/>
              <a:gd name="connsiteY0" fmla="*/ 298863 h 301268"/>
              <a:gd name="connsiteX1" fmla="*/ 399570 w 401778"/>
              <a:gd name="connsiteY1" fmla="*/ 120650 h 301268"/>
              <a:gd name="connsiteX2" fmla="*/ 399188 w 401778"/>
              <a:gd name="connsiteY2" fmla="*/ 112935 h 301268"/>
              <a:gd name="connsiteX3" fmla="*/ 47716 w 401778"/>
              <a:gd name="connsiteY3" fmla="*/ 540 h 301268"/>
              <a:gd name="connsiteX4" fmla="*/ 31904 w 401778"/>
              <a:gd name="connsiteY4" fmla="*/ 16256 h 301268"/>
              <a:gd name="connsiteX5" fmla="*/ 60670 w 401778"/>
              <a:gd name="connsiteY5" fmla="*/ 99695 h 301268"/>
              <a:gd name="connsiteX6" fmla="*/ 317369 w 401778"/>
              <a:gd name="connsiteY6" fmla="*/ 127794 h 301268"/>
              <a:gd name="connsiteX7" fmla="*/ 67242 w 401778"/>
              <a:gd name="connsiteY7" fmla="*/ 136938 h 301268"/>
              <a:gd name="connsiteX8" fmla="*/ 4663 w 401778"/>
              <a:gd name="connsiteY8" fmla="*/ 190468 h 301268"/>
              <a:gd name="connsiteX9" fmla="*/ 12664 w 401778"/>
              <a:gd name="connsiteY9" fmla="*/ 209804 h 301268"/>
              <a:gd name="connsiteX10" fmla="*/ 91436 w 401778"/>
              <a:gd name="connsiteY10" fmla="*/ 192849 h 301268"/>
              <a:gd name="connsiteX11" fmla="*/ 127726 w 401778"/>
              <a:gd name="connsiteY11" fmla="*/ 294767 h 301268"/>
              <a:gd name="connsiteX12" fmla="*/ 144490 w 401778"/>
              <a:gd name="connsiteY12" fmla="*/ 298863 h 301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01778" h="301268">
                <a:moveTo>
                  <a:pt x="144490" y="298863"/>
                </a:moveTo>
                <a:lnTo>
                  <a:pt x="399570" y="120650"/>
                </a:lnTo>
                <a:cubicBezTo>
                  <a:pt x="402712" y="118459"/>
                  <a:pt x="402427" y="113982"/>
                  <a:pt x="399188" y="112935"/>
                </a:cubicBezTo>
                <a:lnTo>
                  <a:pt x="47716" y="540"/>
                </a:lnTo>
                <a:cubicBezTo>
                  <a:pt x="38572" y="-2413"/>
                  <a:pt x="28761" y="7302"/>
                  <a:pt x="31904" y="16256"/>
                </a:cubicBezTo>
                <a:lnTo>
                  <a:pt x="60670" y="99695"/>
                </a:lnTo>
                <a:lnTo>
                  <a:pt x="317369" y="127794"/>
                </a:lnTo>
                <a:lnTo>
                  <a:pt x="67242" y="136938"/>
                </a:lnTo>
                <a:lnTo>
                  <a:pt x="4663" y="190468"/>
                </a:lnTo>
                <a:cubicBezTo>
                  <a:pt x="-4671" y="198469"/>
                  <a:pt x="1043" y="212280"/>
                  <a:pt x="12664" y="209804"/>
                </a:cubicBezTo>
                <a:lnTo>
                  <a:pt x="91436" y="192849"/>
                </a:lnTo>
                <a:lnTo>
                  <a:pt x="127726" y="294767"/>
                </a:lnTo>
                <a:cubicBezTo>
                  <a:pt x="129917" y="301339"/>
                  <a:pt x="138108" y="303339"/>
                  <a:pt x="144490" y="298863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anchor="ctr" rtlCol="0"/>
          <a:p>
            <a:endParaRPr altLang="en-US" lang="zh-CN">
              <a:cs typeface="+mn-ea"/>
              <a:sym typeface="+mn-lt"/>
            </a:endParaRPr>
          </a:p>
        </p:txBody>
      </p:sp>
      <p:sp>
        <p:nvSpPr>
          <p:cNvPr id="1048738" name="Text Box 5"/>
          <p:cNvSpPr txBox="1"/>
          <p:nvPr/>
        </p:nvSpPr>
        <p:spPr>
          <a:xfrm flipH="1">
            <a:off x="695324" y="378887"/>
            <a:ext cx="4127500" cy="507998"/>
          </a:xfrm>
          <a:prstGeom prst="rect"/>
          <a:noFill/>
        </p:spPr>
        <p:txBody>
          <a:bodyPr anchor="ctr" bIns="0" lIns="0" rIns="0" rtlCol="0" tIns="0" wrap="none">
            <a:spAutoFit/>
          </a:bodyPr>
          <a:p>
            <a:pPr algn="l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altLang="zh-CN" baseline="0" b="0" cap="none" dirty="0" sz="2800" i="0" kern="1200" kumimoji="0" lang="en-US" noProof="0" normalizeH="0" spc="0" strike="noStrike" u="none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cs typeface="+mn-ea"/>
                <a:sym typeface="+mn-lt"/>
              </a:rPr>
              <a:t>Introduction: Sail-RISCV</a:t>
            </a:r>
            <a:endParaRPr altLang="zh-CN" baseline="0" b="0" cap="none" dirty="0" sz="2800" i="0" kern="1200" kumimoji="0" lang="en-US" noProof="0" normalizeH="0" spc="0" strike="noStrike" u="none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048739" name="Rectangles 7"/>
          <p:cNvSpPr/>
          <p:nvPr/>
        </p:nvSpPr>
        <p:spPr>
          <a:xfrm>
            <a:off x="335652" y="0"/>
            <a:ext cx="295275" cy="1028700"/>
          </a:xfrm>
          <a:prstGeom prst="rect"/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>
              <a:cs typeface="+mn-ea"/>
              <a:sym typeface="+mn-lt"/>
            </a:endParaRPr>
          </a:p>
        </p:txBody>
      </p:sp>
      <p:sp>
        <p:nvSpPr>
          <p:cNvPr id="1048740" name="Text Box 1"/>
          <p:cNvSpPr txBox="1"/>
          <p:nvPr/>
        </p:nvSpPr>
        <p:spPr>
          <a:xfrm>
            <a:off x="842645" y="1340485"/>
            <a:ext cx="9817100" cy="2948940"/>
          </a:xfrm>
          <a:prstGeom prst="rect"/>
          <a:noFill/>
        </p:spPr>
        <p:txBody>
          <a:bodyPr rtlCol="0" wrap="square">
            <a:spAutoFit/>
          </a:bodyPr>
          <a:p>
            <a:pPr indent="-285750" marL="285750">
              <a:buFont typeface="Arial" panose="020B0604020202020204" pitchFamily="34" charset="0"/>
              <a:buChar char="•"/>
            </a:pPr>
            <a:r>
              <a:rPr lang="en-US"/>
              <a:t>Sail-RISCV is a formal specification of the RISC-V architecture, written in Sail, which has been adopted by the RISC-V Foundation.</a:t>
            </a:r>
            <a:endParaRPr lang="en-US"/>
          </a:p>
          <a:p>
            <a:pPr indent="0">
              <a:buFont typeface="Arial" panose="020B0604020202020204" pitchFamily="34" charset="0"/>
              <a:buNone/>
            </a:pPr>
            <a:endParaRPr lang="en-US"/>
          </a:p>
          <a:p>
            <a:pPr indent="0">
              <a:buFont typeface="Arial" panose="020B0604020202020204" pitchFamily="34" charset="0"/>
              <a:buNone/>
            </a:pPr>
            <a:endParaRPr lang="en-US"/>
          </a:p>
          <a:p>
            <a:pPr indent="-285750" marL="285750">
              <a:buFont typeface="Arial" panose="020B0604020202020204" pitchFamily="34" charset="0"/>
              <a:buChar char="•"/>
            </a:pPr>
            <a:r>
              <a:rPr lang="en-US"/>
              <a:t>It specifies assembly language </a:t>
            </a:r>
            <a:endParaRPr lang="en-US"/>
          </a:p>
          <a:p>
            <a:pPr indent="0">
              <a:buFont typeface="Arial" panose="020B0604020202020204" pitchFamily="34" charset="0"/>
              <a:buNone/>
            </a:pPr>
            <a:r>
              <a:rPr lang="en-US"/>
              <a:t>    formats of the instructions, the </a:t>
            </a:r>
            <a:endParaRPr lang="en-US"/>
          </a:p>
          <a:p>
            <a:pPr indent="0">
              <a:buFont typeface="Arial" panose="020B0604020202020204" pitchFamily="34" charset="0"/>
              <a:buNone/>
            </a:pPr>
            <a:r>
              <a:rPr lang="en-US"/>
              <a:t>    corresponding encoders and </a:t>
            </a:r>
            <a:endParaRPr lang="en-US"/>
          </a:p>
          <a:p>
            <a:pPr indent="0">
              <a:buFont typeface="Arial" panose="020B0604020202020204" pitchFamily="34" charset="0"/>
              <a:buNone/>
            </a:pPr>
            <a:r>
              <a:rPr lang="en-US"/>
              <a:t>    decoders, and the instruction </a:t>
            </a:r>
            <a:endParaRPr lang="en-US"/>
          </a:p>
          <a:p>
            <a:pPr indent="0">
              <a:buFont typeface="Arial" panose="020B0604020202020204" pitchFamily="34" charset="0"/>
              <a:buNone/>
            </a:pPr>
            <a:r>
              <a:rPr lang="en-US"/>
              <a:t>    semantics.</a:t>
            </a:r>
            <a:endParaRPr lang="en-US"/>
          </a:p>
        </p:txBody>
      </p:sp>
      <p:pic>
        <p:nvPicPr>
          <p:cNvPr id="2097153" name="Picture 2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5131435" y="2147570"/>
            <a:ext cx="6243955" cy="3147695"/>
          </a:xfrm>
          <a:prstGeom prst="rect"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4" name="Oval 10"/>
          <p:cNvSpPr/>
          <p:nvPr/>
        </p:nvSpPr>
        <p:spPr>
          <a:xfrm>
            <a:off x="3305035" y="519976"/>
            <a:ext cx="1651390" cy="1651390"/>
          </a:xfrm>
          <a:prstGeom prst="ellipse"/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>
              <a:cs typeface="+mn-ea"/>
              <a:sym typeface="+mn-lt"/>
            </a:endParaRPr>
          </a:p>
        </p:txBody>
      </p:sp>
      <p:sp>
        <p:nvSpPr>
          <p:cNvPr id="1048745" name="Freeform 4"/>
          <p:cNvSpPr/>
          <p:nvPr/>
        </p:nvSpPr>
        <p:spPr>
          <a:xfrm>
            <a:off x="5537200" y="2340197"/>
            <a:ext cx="5203029" cy="531018"/>
          </a:xfrm>
          <a:custGeom>
            <a:avLst/>
            <a:gdLst>
              <a:gd name="connsiteX0" fmla="*/ 3412998 w 3429190"/>
              <a:gd name="connsiteY0" fmla="*/ 0 h 531018"/>
              <a:gd name="connsiteX1" fmla="*/ 3062859 w 3429190"/>
              <a:gd name="connsiteY1" fmla="*/ 331280 h 531018"/>
              <a:gd name="connsiteX2" fmla="*/ 2359533 w 3429190"/>
              <a:gd name="connsiteY2" fmla="*/ 512064 h 531018"/>
              <a:gd name="connsiteX3" fmla="*/ 0 w 3429190"/>
              <a:gd name="connsiteY3" fmla="*/ 512064 h 531018"/>
              <a:gd name="connsiteX4" fmla="*/ 381 w 3429190"/>
              <a:gd name="connsiteY4" fmla="*/ 519112 h 531018"/>
              <a:gd name="connsiteX5" fmla="*/ 1238 w 3429190"/>
              <a:gd name="connsiteY5" fmla="*/ 531019 h 531018"/>
              <a:gd name="connsiteX6" fmla="*/ 2359438 w 3429190"/>
              <a:gd name="connsiteY6" fmla="*/ 531019 h 531018"/>
              <a:gd name="connsiteX7" fmla="*/ 3072194 w 3429190"/>
              <a:gd name="connsiteY7" fmla="*/ 347758 h 531018"/>
              <a:gd name="connsiteX8" fmla="*/ 3429191 w 3429190"/>
              <a:gd name="connsiteY8" fmla="*/ 9811 h 531018"/>
              <a:gd name="connsiteX9" fmla="*/ 3412998 w 3429190"/>
              <a:gd name="connsiteY9" fmla="*/ 0 h 531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429190" h="531018">
                <a:moveTo>
                  <a:pt x="3412998" y="0"/>
                </a:moveTo>
                <a:cubicBezTo>
                  <a:pt x="3335179" y="129730"/>
                  <a:pt x="3217355" y="241173"/>
                  <a:pt x="3062859" y="331280"/>
                </a:cubicBezTo>
                <a:cubicBezTo>
                  <a:pt x="2859881" y="449580"/>
                  <a:pt x="2616708" y="512064"/>
                  <a:pt x="2359533" y="512064"/>
                </a:cubicBezTo>
                <a:lnTo>
                  <a:pt x="0" y="512064"/>
                </a:lnTo>
                <a:cubicBezTo>
                  <a:pt x="191" y="514445"/>
                  <a:pt x="381" y="516731"/>
                  <a:pt x="381" y="519112"/>
                </a:cubicBezTo>
                <a:cubicBezTo>
                  <a:pt x="953" y="523113"/>
                  <a:pt x="1238" y="527018"/>
                  <a:pt x="1238" y="531019"/>
                </a:cubicBezTo>
                <a:lnTo>
                  <a:pt x="2359438" y="531019"/>
                </a:lnTo>
                <a:cubicBezTo>
                  <a:pt x="2619851" y="531019"/>
                  <a:pt x="2866454" y="467582"/>
                  <a:pt x="3072194" y="347758"/>
                </a:cubicBezTo>
                <a:cubicBezTo>
                  <a:pt x="3229547" y="256032"/>
                  <a:pt x="3349657" y="142303"/>
                  <a:pt x="3429191" y="9811"/>
                </a:cubicBezTo>
                <a:lnTo>
                  <a:pt x="3412998" y="0"/>
                </a:lnTo>
                <a:close/>
              </a:path>
            </a:pathLst>
          </a:custGeom>
          <a:solidFill>
            <a:schemeClr val="accent1"/>
          </a:soli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 rtlCol="0"/>
          <a:p>
            <a:endParaRPr altLang="en-US" dirty="0" lang="zh-CN">
              <a:cs typeface="+mn-ea"/>
              <a:sym typeface="+mn-lt"/>
            </a:endParaRPr>
          </a:p>
        </p:txBody>
      </p:sp>
      <p:sp>
        <p:nvSpPr>
          <p:cNvPr id="1048746" name="Freeform 5"/>
          <p:cNvSpPr/>
          <p:nvPr/>
        </p:nvSpPr>
        <p:spPr>
          <a:xfrm>
            <a:off x="10707753" y="1920221"/>
            <a:ext cx="305938" cy="378832"/>
          </a:xfrm>
          <a:custGeom>
            <a:avLst/>
            <a:gdLst>
              <a:gd name="connsiteX0" fmla="*/ 303938 w 305938"/>
              <a:gd name="connsiteY0" fmla="*/ 316058 h 378832"/>
              <a:gd name="connsiteX1" fmla="*/ 305939 w 305938"/>
              <a:gd name="connsiteY1" fmla="*/ 4876 h 378832"/>
              <a:gd name="connsiteX2" fmla="*/ 299462 w 305938"/>
              <a:gd name="connsiteY2" fmla="*/ 780 h 378832"/>
              <a:gd name="connsiteX3" fmla="*/ 4663 w 305938"/>
              <a:gd name="connsiteY3" fmla="*/ 222618 h 378832"/>
              <a:gd name="connsiteX4" fmla="*/ 8378 w 305938"/>
              <a:gd name="connsiteY4" fmla="*/ 244620 h 378832"/>
              <a:gd name="connsiteX5" fmla="*/ 93055 w 305938"/>
              <a:gd name="connsiteY5" fmla="*/ 269385 h 378832"/>
              <a:gd name="connsiteX6" fmla="*/ 264314 w 305938"/>
              <a:gd name="connsiteY6" fmla="*/ 76123 h 378832"/>
              <a:gd name="connsiteX7" fmla="*/ 127154 w 305938"/>
              <a:gd name="connsiteY7" fmla="*/ 285578 h 378832"/>
              <a:gd name="connsiteX8" fmla="*/ 134679 w 305938"/>
              <a:gd name="connsiteY8" fmla="*/ 367588 h 378832"/>
              <a:gd name="connsiteX9" fmla="*/ 155063 w 305938"/>
              <a:gd name="connsiteY9" fmla="*/ 372160 h 378832"/>
              <a:gd name="connsiteX10" fmla="*/ 186781 w 305938"/>
              <a:gd name="connsiteY10" fmla="*/ 298056 h 378832"/>
              <a:gd name="connsiteX11" fmla="*/ 290984 w 305938"/>
              <a:gd name="connsiteY11" fmla="*/ 327393 h 378832"/>
              <a:gd name="connsiteX12" fmla="*/ 303938 w 305938"/>
              <a:gd name="connsiteY12" fmla="*/ 316058 h 37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05938" h="378832">
                <a:moveTo>
                  <a:pt x="303938" y="316058"/>
                </a:moveTo>
                <a:lnTo>
                  <a:pt x="305939" y="4876"/>
                </a:lnTo>
                <a:cubicBezTo>
                  <a:pt x="305939" y="1066"/>
                  <a:pt x="302224" y="-1315"/>
                  <a:pt x="299462" y="780"/>
                </a:cubicBezTo>
                <a:lnTo>
                  <a:pt x="4663" y="222618"/>
                </a:lnTo>
                <a:cubicBezTo>
                  <a:pt x="-3052" y="228428"/>
                  <a:pt x="-766" y="241953"/>
                  <a:pt x="8378" y="244620"/>
                </a:cubicBezTo>
                <a:lnTo>
                  <a:pt x="93055" y="269385"/>
                </a:lnTo>
                <a:lnTo>
                  <a:pt x="264314" y="76123"/>
                </a:lnTo>
                <a:lnTo>
                  <a:pt x="127154" y="285578"/>
                </a:lnTo>
                <a:lnTo>
                  <a:pt x="134679" y="367588"/>
                </a:lnTo>
                <a:cubicBezTo>
                  <a:pt x="135822" y="379875"/>
                  <a:pt x="150395" y="383114"/>
                  <a:pt x="155063" y="372160"/>
                </a:cubicBezTo>
                <a:lnTo>
                  <a:pt x="186781" y="298056"/>
                </a:lnTo>
                <a:lnTo>
                  <a:pt x="290984" y="327393"/>
                </a:lnTo>
                <a:cubicBezTo>
                  <a:pt x="297557" y="329393"/>
                  <a:pt x="303843" y="323868"/>
                  <a:pt x="303938" y="316058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anchor="ctr" rtlCol="0"/>
          <a:p>
            <a:endParaRPr altLang="en-US" lang="zh-CN">
              <a:cs typeface="+mn-ea"/>
              <a:sym typeface="+mn-lt"/>
            </a:endParaRPr>
          </a:p>
        </p:txBody>
      </p:sp>
      <p:sp>
        <p:nvSpPr>
          <p:cNvPr id="1048747" name="Rectangles 11"/>
          <p:cNvSpPr/>
          <p:nvPr/>
        </p:nvSpPr>
        <p:spPr>
          <a:xfrm>
            <a:off x="5583839" y="1948584"/>
            <a:ext cx="802640" cy="711199"/>
          </a:xfrm>
          <a:prstGeom prst="rect"/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bIns="0" lIns="0" rIns="0" rtlCol="0" tIns="0" wrap="square">
            <a:spAutoFit/>
          </a:bodyPr>
          <a:p>
            <a:r>
              <a:rPr altLang="zh-CN" dirty="0" sz="4000" lang="en-US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02.</a:t>
            </a:r>
            <a:endParaRPr altLang="en-US" dirty="0" sz="4000" lang="zh-CN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48748" name="Text Box 12"/>
          <p:cNvSpPr txBox="1"/>
          <p:nvPr/>
        </p:nvSpPr>
        <p:spPr>
          <a:xfrm>
            <a:off x="5537484" y="2942463"/>
            <a:ext cx="4026169" cy="850899"/>
          </a:xfrm>
          <a:prstGeom prst="rect"/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bIns="0" lIns="0" rIns="0" rtlCol="0" tIns="0" wrap="square">
            <a:spAutoFit/>
          </a:bodyPr>
          <a:lstStyle>
            <a:defPPr>
              <a:defRPr lang="zh-CN"/>
            </a:defPPr>
            <a:lvl1pPr algn="dist">
              <a:defRPr sz="6600">
                <a:solidFill>
                  <a:schemeClr val="bg1"/>
                </a:solidFill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altLang="zh-CN" b="1" dirty="0" sz="4800" lang="en-US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Motivation</a:t>
            </a:r>
            <a:endParaRPr altLang="en-US" b="1" dirty="0" sz="4800" lang="zh-CN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48749" name="Freeform 2"/>
          <p:cNvSpPr/>
          <p:nvPr/>
        </p:nvSpPr>
        <p:spPr>
          <a:xfrm>
            <a:off x="0" y="7620"/>
            <a:ext cx="4892040" cy="6850380"/>
          </a:xfrm>
          <a:custGeom>
            <a:avLst/>
            <a:gdLst>
              <a:gd name="connsiteX0" fmla="*/ 1153160 w 4892040"/>
              <a:gd name="connsiteY0" fmla="*/ 0 h 6850380"/>
              <a:gd name="connsiteX1" fmla="*/ 4892040 w 4892040"/>
              <a:gd name="connsiteY1" fmla="*/ 3738880 h 6850380"/>
              <a:gd name="connsiteX2" fmla="*/ 3243603 w 4892040"/>
              <a:gd name="connsiteY2" fmla="*/ 6839218 h 6850380"/>
              <a:gd name="connsiteX3" fmla="*/ 3225230 w 4892040"/>
              <a:gd name="connsiteY3" fmla="*/ 6850380 h 6850380"/>
              <a:gd name="connsiteX4" fmla="*/ 0 w 4892040"/>
              <a:gd name="connsiteY4" fmla="*/ 6850380 h 6850380"/>
              <a:gd name="connsiteX5" fmla="*/ 0 w 4892040"/>
              <a:gd name="connsiteY5" fmla="*/ 182078 h 6850380"/>
              <a:gd name="connsiteX6" fmla="*/ 41332 w 4892040"/>
              <a:gd name="connsiteY6" fmla="*/ 168093 h 6850380"/>
              <a:gd name="connsiteX7" fmla="*/ 1153160 w 4892040"/>
              <a:gd name="connsiteY7" fmla="*/ 0 h 6850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92040" h="6850380">
                <a:moveTo>
                  <a:pt x="1153160" y="0"/>
                </a:moveTo>
                <a:cubicBezTo>
                  <a:pt x="3218086" y="0"/>
                  <a:pt x="4892040" y="1673954"/>
                  <a:pt x="4892040" y="3738880"/>
                </a:cubicBezTo>
                <a:cubicBezTo>
                  <a:pt x="4892040" y="5029459"/>
                  <a:pt x="4238152" y="6167314"/>
                  <a:pt x="3243603" y="6839218"/>
                </a:cubicBezTo>
                <a:lnTo>
                  <a:pt x="3225230" y="6850380"/>
                </a:lnTo>
                <a:lnTo>
                  <a:pt x="0" y="6850380"/>
                </a:lnTo>
                <a:lnTo>
                  <a:pt x="0" y="182078"/>
                </a:lnTo>
                <a:lnTo>
                  <a:pt x="41332" y="168093"/>
                </a:lnTo>
                <a:cubicBezTo>
                  <a:pt x="392558" y="58850"/>
                  <a:pt x="765987" y="0"/>
                  <a:pt x="1153160" y="0"/>
                </a:cubicBezTo>
                <a:close/>
              </a:path>
            </a:pathLst>
          </a:cu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 rtlCol="0" wrap="square">
            <a:noAutofit/>
          </a:bodyPr>
          <a:p>
            <a:pPr algn="ctr"/>
            <a:endParaRPr altLang="en-US" lang="zh-CN"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3" name="Freeform 5"/>
          <p:cNvSpPr/>
          <p:nvPr/>
        </p:nvSpPr>
        <p:spPr>
          <a:xfrm>
            <a:off x="6094080" y="3103653"/>
            <a:ext cx="4680000" cy="15240"/>
          </a:xfrm>
          <a:custGeom>
            <a:avLst/>
            <a:gdLst>
              <a:gd name="connsiteX0" fmla="*/ 6860572 w 6861048"/>
              <a:gd name="connsiteY0" fmla="*/ 0 h 15240"/>
              <a:gd name="connsiteX1" fmla="*/ 6861048 w 6861048"/>
              <a:gd name="connsiteY1" fmla="*/ 15240 h 15240"/>
              <a:gd name="connsiteX2" fmla="*/ 0 w 6861048"/>
              <a:gd name="connsiteY2" fmla="*/ 15240 h 15240"/>
              <a:gd name="connsiteX3" fmla="*/ 0 w 6861048"/>
              <a:gd name="connsiteY3" fmla="*/ 0 h 15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61048" h="15240">
                <a:moveTo>
                  <a:pt x="6860572" y="0"/>
                </a:moveTo>
                <a:lnTo>
                  <a:pt x="6861048" y="15240"/>
                </a:lnTo>
                <a:lnTo>
                  <a:pt x="0" y="1524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anchor="ctr" rtlCol="0"/>
          <a:p>
            <a:r>
              <a:rPr altLang="zh-CN" dirty="0" lang="en-US">
                <a:cs typeface="+mn-ea"/>
                <a:sym typeface="+mn-lt"/>
              </a:rPr>
              <a:t> </a:t>
            </a:r>
            <a:endParaRPr altLang="en-US" dirty="0" lang="zh-CN">
              <a:cs typeface="+mn-ea"/>
              <a:sym typeface="+mn-lt"/>
            </a:endParaRPr>
          </a:p>
        </p:txBody>
      </p:sp>
      <p:sp>
        <p:nvSpPr>
          <p:cNvPr id="1048754" name="Freeform 6"/>
          <p:cNvSpPr/>
          <p:nvPr/>
        </p:nvSpPr>
        <p:spPr>
          <a:xfrm>
            <a:off x="10896986" y="2968259"/>
            <a:ext cx="401778" cy="301268"/>
          </a:xfrm>
          <a:custGeom>
            <a:avLst/>
            <a:gdLst>
              <a:gd name="connsiteX0" fmla="*/ 144490 w 401778"/>
              <a:gd name="connsiteY0" fmla="*/ 298863 h 301268"/>
              <a:gd name="connsiteX1" fmla="*/ 399570 w 401778"/>
              <a:gd name="connsiteY1" fmla="*/ 120650 h 301268"/>
              <a:gd name="connsiteX2" fmla="*/ 399188 w 401778"/>
              <a:gd name="connsiteY2" fmla="*/ 112935 h 301268"/>
              <a:gd name="connsiteX3" fmla="*/ 47716 w 401778"/>
              <a:gd name="connsiteY3" fmla="*/ 540 h 301268"/>
              <a:gd name="connsiteX4" fmla="*/ 31904 w 401778"/>
              <a:gd name="connsiteY4" fmla="*/ 16256 h 301268"/>
              <a:gd name="connsiteX5" fmla="*/ 60670 w 401778"/>
              <a:gd name="connsiteY5" fmla="*/ 99695 h 301268"/>
              <a:gd name="connsiteX6" fmla="*/ 317369 w 401778"/>
              <a:gd name="connsiteY6" fmla="*/ 127794 h 301268"/>
              <a:gd name="connsiteX7" fmla="*/ 67242 w 401778"/>
              <a:gd name="connsiteY7" fmla="*/ 136938 h 301268"/>
              <a:gd name="connsiteX8" fmla="*/ 4663 w 401778"/>
              <a:gd name="connsiteY8" fmla="*/ 190468 h 301268"/>
              <a:gd name="connsiteX9" fmla="*/ 12664 w 401778"/>
              <a:gd name="connsiteY9" fmla="*/ 209804 h 301268"/>
              <a:gd name="connsiteX10" fmla="*/ 91436 w 401778"/>
              <a:gd name="connsiteY10" fmla="*/ 192849 h 301268"/>
              <a:gd name="connsiteX11" fmla="*/ 127726 w 401778"/>
              <a:gd name="connsiteY11" fmla="*/ 294767 h 301268"/>
              <a:gd name="connsiteX12" fmla="*/ 144490 w 401778"/>
              <a:gd name="connsiteY12" fmla="*/ 298863 h 301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01778" h="301268">
                <a:moveTo>
                  <a:pt x="144490" y="298863"/>
                </a:moveTo>
                <a:lnTo>
                  <a:pt x="399570" y="120650"/>
                </a:lnTo>
                <a:cubicBezTo>
                  <a:pt x="402712" y="118459"/>
                  <a:pt x="402427" y="113982"/>
                  <a:pt x="399188" y="112935"/>
                </a:cubicBezTo>
                <a:lnTo>
                  <a:pt x="47716" y="540"/>
                </a:lnTo>
                <a:cubicBezTo>
                  <a:pt x="38572" y="-2413"/>
                  <a:pt x="28761" y="7302"/>
                  <a:pt x="31904" y="16256"/>
                </a:cubicBezTo>
                <a:lnTo>
                  <a:pt x="60670" y="99695"/>
                </a:lnTo>
                <a:lnTo>
                  <a:pt x="317369" y="127794"/>
                </a:lnTo>
                <a:lnTo>
                  <a:pt x="67242" y="136938"/>
                </a:lnTo>
                <a:lnTo>
                  <a:pt x="4663" y="190468"/>
                </a:lnTo>
                <a:cubicBezTo>
                  <a:pt x="-4671" y="198469"/>
                  <a:pt x="1043" y="212280"/>
                  <a:pt x="12664" y="209804"/>
                </a:cubicBezTo>
                <a:lnTo>
                  <a:pt x="91436" y="192849"/>
                </a:lnTo>
                <a:lnTo>
                  <a:pt x="127726" y="294767"/>
                </a:lnTo>
                <a:cubicBezTo>
                  <a:pt x="129917" y="301339"/>
                  <a:pt x="138108" y="303339"/>
                  <a:pt x="144490" y="298863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anchor="ctr" rtlCol="0"/>
          <a:p>
            <a:endParaRPr altLang="en-US" lang="zh-CN">
              <a:cs typeface="+mn-ea"/>
              <a:sym typeface="+mn-lt"/>
            </a:endParaRPr>
          </a:p>
        </p:txBody>
      </p:sp>
      <p:sp>
        <p:nvSpPr>
          <p:cNvPr id="1048755" name="Text Box 8"/>
          <p:cNvSpPr txBox="1"/>
          <p:nvPr/>
        </p:nvSpPr>
        <p:spPr>
          <a:xfrm>
            <a:off x="6661785" y="3615690"/>
            <a:ext cx="3649345" cy="1066800"/>
          </a:xfrm>
          <a:prstGeom prst="rect"/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bIns="0" lIns="0" rIns="0" rtlCol="0" tIns="0" wrap="square">
            <a:spAutoFit/>
          </a:bodyPr>
          <a:lstStyle>
            <a:defPPr>
              <a:defRPr lang="zh-CN"/>
            </a:defPPr>
            <a:lvl1pPr algn="dist">
              <a:defRPr sz="6600">
                <a:solidFill>
                  <a:schemeClr val="tx1">
                    <a:lumMod val="85000"/>
                    <a:lumOff val="15000"/>
                  </a:schemeClr>
                </a:solidFill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altLang="en-US" dirty="0" sz="2000" lang="zh-CN">
                <a:latin typeface="+mn-lt"/>
                <a:ea typeface="+mn-ea"/>
                <a:cs typeface="+mn-ea"/>
                <a:sym typeface="+mn-lt"/>
              </a:rPr>
              <a:t>lacks native support for 34-bit physical addresses within the RV32 specification</a:t>
            </a:r>
            <a:endParaRPr altLang="en-US" dirty="0" sz="2000" lang="zh-CN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48756" name="Text Box 10"/>
          <p:cNvSpPr txBox="1"/>
          <p:nvPr/>
        </p:nvSpPr>
        <p:spPr>
          <a:xfrm>
            <a:off x="6661785" y="5232718"/>
            <a:ext cx="3649345" cy="711199"/>
          </a:xfrm>
          <a:prstGeom prst="rect"/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bIns="0" lIns="0" rIns="0" rtlCol="0" tIns="0" wrap="square">
            <a:spAutoFit/>
          </a:bodyPr>
          <a:lstStyle>
            <a:defPPr>
              <a:defRPr lang="zh-CN"/>
            </a:defPPr>
            <a:lvl1pPr algn="dist">
              <a:defRPr sz="6600">
                <a:solidFill>
                  <a:schemeClr val="tx1">
                    <a:lumMod val="85000"/>
                    <a:lumOff val="15000"/>
                  </a:schemeClr>
                </a:solidFill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altLang="en-US" dirty="0" sz="2000" lang="zh-CN">
                <a:latin typeface="+mn-lt"/>
                <a:ea typeface="+mn-ea"/>
                <a:cs typeface="+mn-ea"/>
                <a:sym typeface="+mn-lt"/>
              </a:rPr>
              <a:t>conflates the concepts of physical and virtual memory,</a:t>
            </a:r>
            <a:endParaRPr altLang="en-US" dirty="0" sz="2000" lang="zh-CN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48757" name="Text Box 16"/>
          <p:cNvSpPr txBox="1"/>
          <p:nvPr/>
        </p:nvSpPr>
        <p:spPr>
          <a:xfrm>
            <a:off x="6064885" y="1377633"/>
            <a:ext cx="3836670" cy="1634489"/>
          </a:xfrm>
          <a:prstGeom prst="rect"/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bIns="0" lIns="0" rIns="0" rtlCol="0" tIns="0" wrap="square">
            <a:spAutoFit/>
          </a:bodyPr>
          <a:lstStyle>
            <a:defPPr>
              <a:defRPr lang="zh-CN"/>
            </a:defPPr>
            <a:lvl1pPr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lnSpc>
                <a:spcPct val="130000"/>
              </a:lnSpc>
            </a:pPr>
            <a:r>
              <a:rPr altLang="zh-CN" dirty="0" sz="2400" lang="en-US">
                <a:latin typeface="+mn-lt"/>
                <a:ea typeface="+mn-ea"/>
                <a:cs typeface="+mn-ea"/>
                <a:sym typeface="+mn-lt"/>
              </a:rPr>
              <a:t>The existing Sail-RISC-V memory model exhibits several limitations.</a:t>
            </a:r>
            <a:endParaRPr altLang="zh-CN" dirty="0" sz="2400" lang="en-US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48758" name="Text Box 17"/>
          <p:cNvSpPr txBox="1"/>
          <p:nvPr/>
        </p:nvSpPr>
        <p:spPr>
          <a:xfrm flipH="1">
            <a:off x="695324" y="378887"/>
            <a:ext cx="3416300" cy="507998"/>
          </a:xfrm>
          <a:prstGeom prst="rect"/>
          <a:noFill/>
        </p:spPr>
        <p:txBody>
          <a:bodyPr anchor="ctr" bIns="0" lIns="0" rIns="0" rtlCol="0" tIns="0" wrap="none">
            <a:spAutoFit/>
          </a:bodyPr>
          <a:p>
            <a:pPr algn="l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altLang="zh-CN" b="1" dirty="0" sz="2800" lang="en-US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Motivation: Problem</a:t>
            </a:r>
            <a:endParaRPr altLang="en-US" baseline="0" b="0" cap="none" dirty="0" sz="2800" i="0" kern="1200" kumimoji="0" lang="zh-CN" noProof="0" normalizeH="0" spc="0" strike="noStrike" u="none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048759" name="Rectangles 20"/>
          <p:cNvSpPr/>
          <p:nvPr/>
        </p:nvSpPr>
        <p:spPr>
          <a:xfrm>
            <a:off x="335652" y="0"/>
            <a:ext cx="295275" cy="1028700"/>
          </a:xfrm>
          <a:prstGeom prst="rect"/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>
              <a:cs typeface="+mn-ea"/>
              <a:sym typeface="+mn-lt"/>
            </a:endParaRPr>
          </a:p>
        </p:txBody>
      </p:sp>
      <p:pic>
        <p:nvPicPr>
          <p:cNvPr id="2097154" name="Picture 1"/>
          <p:cNvPicPr>
            <a:picLocks noChangeAspect="1"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>
            <a:off x="106045" y="3847465"/>
            <a:ext cx="5958840" cy="1746250"/>
          </a:xfrm>
          <a:prstGeom prst="rect"/>
        </p:spPr>
      </p:pic>
      <p:pic>
        <p:nvPicPr>
          <p:cNvPr id="2097155" name="Picture 2"/>
          <p:cNvPicPr>
            <a:picLocks noChangeAspect="1"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>
            <a:off x="106045" y="2870200"/>
            <a:ext cx="5958840" cy="920115"/>
          </a:xfrm>
          <a:prstGeom prst="rect"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3" name="Oval 10"/>
          <p:cNvSpPr/>
          <p:nvPr/>
        </p:nvSpPr>
        <p:spPr>
          <a:xfrm>
            <a:off x="3305035" y="519976"/>
            <a:ext cx="1651390" cy="1651390"/>
          </a:xfrm>
          <a:prstGeom prst="ellipse"/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>
              <a:cs typeface="+mn-ea"/>
              <a:sym typeface="+mn-lt"/>
            </a:endParaRPr>
          </a:p>
        </p:txBody>
      </p:sp>
      <p:sp>
        <p:nvSpPr>
          <p:cNvPr id="1048764" name="Freeform 4"/>
          <p:cNvSpPr/>
          <p:nvPr/>
        </p:nvSpPr>
        <p:spPr>
          <a:xfrm>
            <a:off x="5537200" y="2340197"/>
            <a:ext cx="5203029" cy="531018"/>
          </a:xfrm>
          <a:custGeom>
            <a:avLst/>
            <a:gdLst>
              <a:gd name="connsiteX0" fmla="*/ 3412998 w 3429190"/>
              <a:gd name="connsiteY0" fmla="*/ 0 h 531018"/>
              <a:gd name="connsiteX1" fmla="*/ 3062859 w 3429190"/>
              <a:gd name="connsiteY1" fmla="*/ 331280 h 531018"/>
              <a:gd name="connsiteX2" fmla="*/ 2359533 w 3429190"/>
              <a:gd name="connsiteY2" fmla="*/ 512064 h 531018"/>
              <a:gd name="connsiteX3" fmla="*/ 0 w 3429190"/>
              <a:gd name="connsiteY3" fmla="*/ 512064 h 531018"/>
              <a:gd name="connsiteX4" fmla="*/ 381 w 3429190"/>
              <a:gd name="connsiteY4" fmla="*/ 519112 h 531018"/>
              <a:gd name="connsiteX5" fmla="*/ 1238 w 3429190"/>
              <a:gd name="connsiteY5" fmla="*/ 531019 h 531018"/>
              <a:gd name="connsiteX6" fmla="*/ 2359438 w 3429190"/>
              <a:gd name="connsiteY6" fmla="*/ 531019 h 531018"/>
              <a:gd name="connsiteX7" fmla="*/ 3072194 w 3429190"/>
              <a:gd name="connsiteY7" fmla="*/ 347758 h 531018"/>
              <a:gd name="connsiteX8" fmla="*/ 3429191 w 3429190"/>
              <a:gd name="connsiteY8" fmla="*/ 9811 h 531018"/>
              <a:gd name="connsiteX9" fmla="*/ 3412998 w 3429190"/>
              <a:gd name="connsiteY9" fmla="*/ 0 h 531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429190" h="531018">
                <a:moveTo>
                  <a:pt x="3412998" y="0"/>
                </a:moveTo>
                <a:cubicBezTo>
                  <a:pt x="3335179" y="129730"/>
                  <a:pt x="3217355" y="241173"/>
                  <a:pt x="3062859" y="331280"/>
                </a:cubicBezTo>
                <a:cubicBezTo>
                  <a:pt x="2859881" y="449580"/>
                  <a:pt x="2616708" y="512064"/>
                  <a:pt x="2359533" y="512064"/>
                </a:cubicBezTo>
                <a:lnTo>
                  <a:pt x="0" y="512064"/>
                </a:lnTo>
                <a:cubicBezTo>
                  <a:pt x="191" y="514445"/>
                  <a:pt x="381" y="516731"/>
                  <a:pt x="381" y="519112"/>
                </a:cubicBezTo>
                <a:cubicBezTo>
                  <a:pt x="953" y="523113"/>
                  <a:pt x="1238" y="527018"/>
                  <a:pt x="1238" y="531019"/>
                </a:cubicBezTo>
                <a:lnTo>
                  <a:pt x="2359438" y="531019"/>
                </a:lnTo>
                <a:cubicBezTo>
                  <a:pt x="2619851" y="531019"/>
                  <a:pt x="2866454" y="467582"/>
                  <a:pt x="3072194" y="347758"/>
                </a:cubicBezTo>
                <a:cubicBezTo>
                  <a:pt x="3229547" y="256032"/>
                  <a:pt x="3349657" y="142303"/>
                  <a:pt x="3429191" y="9811"/>
                </a:cubicBezTo>
                <a:lnTo>
                  <a:pt x="3412998" y="0"/>
                </a:lnTo>
                <a:close/>
              </a:path>
            </a:pathLst>
          </a:custGeom>
          <a:solidFill>
            <a:schemeClr val="accent1"/>
          </a:solidFill>
          <a:ln w="28575"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 rtlCol="0"/>
          <a:p>
            <a:endParaRPr altLang="en-US" dirty="0" lang="zh-CN">
              <a:cs typeface="+mn-ea"/>
              <a:sym typeface="+mn-lt"/>
            </a:endParaRPr>
          </a:p>
        </p:txBody>
      </p:sp>
      <p:sp>
        <p:nvSpPr>
          <p:cNvPr id="1048765" name="Freeform 5"/>
          <p:cNvSpPr/>
          <p:nvPr/>
        </p:nvSpPr>
        <p:spPr>
          <a:xfrm>
            <a:off x="10707753" y="1920221"/>
            <a:ext cx="305938" cy="378832"/>
          </a:xfrm>
          <a:custGeom>
            <a:avLst/>
            <a:gdLst>
              <a:gd name="connsiteX0" fmla="*/ 303938 w 305938"/>
              <a:gd name="connsiteY0" fmla="*/ 316058 h 378832"/>
              <a:gd name="connsiteX1" fmla="*/ 305939 w 305938"/>
              <a:gd name="connsiteY1" fmla="*/ 4876 h 378832"/>
              <a:gd name="connsiteX2" fmla="*/ 299462 w 305938"/>
              <a:gd name="connsiteY2" fmla="*/ 780 h 378832"/>
              <a:gd name="connsiteX3" fmla="*/ 4663 w 305938"/>
              <a:gd name="connsiteY3" fmla="*/ 222618 h 378832"/>
              <a:gd name="connsiteX4" fmla="*/ 8378 w 305938"/>
              <a:gd name="connsiteY4" fmla="*/ 244620 h 378832"/>
              <a:gd name="connsiteX5" fmla="*/ 93055 w 305938"/>
              <a:gd name="connsiteY5" fmla="*/ 269385 h 378832"/>
              <a:gd name="connsiteX6" fmla="*/ 264314 w 305938"/>
              <a:gd name="connsiteY6" fmla="*/ 76123 h 378832"/>
              <a:gd name="connsiteX7" fmla="*/ 127154 w 305938"/>
              <a:gd name="connsiteY7" fmla="*/ 285578 h 378832"/>
              <a:gd name="connsiteX8" fmla="*/ 134679 w 305938"/>
              <a:gd name="connsiteY8" fmla="*/ 367588 h 378832"/>
              <a:gd name="connsiteX9" fmla="*/ 155063 w 305938"/>
              <a:gd name="connsiteY9" fmla="*/ 372160 h 378832"/>
              <a:gd name="connsiteX10" fmla="*/ 186781 w 305938"/>
              <a:gd name="connsiteY10" fmla="*/ 298056 h 378832"/>
              <a:gd name="connsiteX11" fmla="*/ 290984 w 305938"/>
              <a:gd name="connsiteY11" fmla="*/ 327393 h 378832"/>
              <a:gd name="connsiteX12" fmla="*/ 303938 w 305938"/>
              <a:gd name="connsiteY12" fmla="*/ 316058 h 37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05938" h="378832">
                <a:moveTo>
                  <a:pt x="303938" y="316058"/>
                </a:moveTo>
                <a:lnTo>
                  <a:pt x="305939" y="4876"/>
                </a:lnTo>
                <a:cubicBezTo>
                  <a:pt x="305939" y="1066"/>
                  <a:pt x="302224" y="-1315"/>
                  <a:pt x="299462" y="780"/>
                </a:cubicBezTo>
                <a:lnTo>
                  <a:pt x="4663" y="222618"/>
                </a:lnTo>
                <a:cubicBezTo>
                  <a:pt x="-3052" y="228428"/>
                  <a:pt x="-766" y="241953"/>
                  <a:pt x="8378" y="244620"/>
                </a:cubicBezTo>
                <a:lnTo>
                  <a:pt x="93055" y="269385"/>
                </a:lnTo>
                <a:lnTo>
                  <a:pt x="264314" y="76123"/>
                </a:lnTo>
                <a:lnTo>
                  <a:pt x="127154" y="285578"/>
                </a:lnTo>
                <a:lnTo>
                  <a:pt x="134679" y="367588"/>
                </a:lnTo>
                <a:cubicBezTo>
                  <a:pt x="135822" y="379875"/>
                  <a:pt x="150395" y="383114"/>
                  <a:pt x="155063" y="372160"/>
                </a:cubicBezTo>
                <a:lnTo>
                  <a:pt x="186781" y="298056"/>
                </a:lnTo>
                <a:lnTo>
                  <a:pt x="290984" y="327393"/>
                </a:lnTo>
                <a:cubicBezTo>
                  <a:pt x="297557" y="329393"/>
                  <a:pt x="303843" y="323868"/>
                  <a:pt x="303938" y="316058"/>
                </a:cubicBez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anchor="ctr" rtlCol="0"/>
          <a:p>
            <a:endParaRPr altLang="en-US" lang="zh-CN">
              <a:cs typeface="+mn-ea"/>
              <a:sym typeface="+mn-lt"/>
            </a:endParaRPr>
          </a:p>
        </p:txBody>
      </p:sp>
      <p:sp>
        <p:nvSpPr>
          <p:cNvPr id="1048766" name="Rectangles 11"/>
          <p:cNvSpPr/>
          <p:nvPr/>
        </p:nvSpPr>
        <p:spPr>
          <a:xfrm>
            <a:off x="5583839" y="1948584"/>
            <a:ext cx="802640" cy="711199"/>
          </a:xfrm>
          <a:prstGeom prst="rect"/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bIns="0" lIns="0" rIns="0" rtlCol="0" tIns="0" wrap="square">
            <a:spAutoFit/>
          </a:bodyPr>
          <a:p>
            <a:r>
              <a:rPr altLang="zh-CN" dirty="0" sz="4000" lang="en-US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03.</a:t>
            </a:r>
            <a:endParaRPr altLang="en-US" dirty="0" sz="4000" lang="zh-CN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48767" name="Text Box 12"/>
          <p:cNvSpPr txBox="1"/>
          <p:nvPr/>
        </p:nvSpPr>
        <p:spPr>
          <a:xfrm>
            <a:off x="5538119" y="2957067"/>
            <a:ext cx="4026169" cy="850900"/>
          </a:xfrm>
          <a:prstGeom prst="rect"/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bIns="0" lIns="0" rIns="0" rtlCol="0" tIns="0" wrap="square">
            <a:spAutoFit/>
          </a:bodyPr>
          <a:lstStyle>
            <a:defPPr>
              <a:defRPr lang="zh-CN"/>
            </a:defPPr>
            <a:lvl1pPr algn="dist">
              <a:defRPr sz="6600">
                <a:solidFill>
                  <a:schemeClr val="bg1"/>
                </a:solidFill>
                <a:latin typeface="OPPOSans B" panose="00020600040101010101" pitchFamily="18" charset="-122"/>
                <a:ea typeface="OPPOSans B" panose="00020600040101010101" pitchFamily="18" charset="-122"/>
                <a:cs typeface="OPPOSans B" panose="00020600040101010101" pitchFamily="18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altLang="zh-CN" b="1" dirty="0" sz="4800" lang="en-US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Implements</a:t>
            </a:r>
            <a:endParaRPr altLang="en-US" b="1" dirty="0" sz="4800" lang="zh-CN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48768" name="Freeform 2"/>
          <p:cNvSpPr/>
          <p:nvPr/>
        </p:nvSpPr>
        <p:spPr>
          <a:xfrm>
            <a:off x="0" y="7620"/>
            <a:ext cx="4892040" cy="6850380"/>
          </a:xfrm>
          <a:custGeom>
            <a:avLst/>
            <a:gdLst>
              <a:gd name="connsiteX0" fmla="*/ 1153160 w 4892040"/>
              <a:gd name="connsiteY0" fmla="*/ 0 h 6850380"/>
              <a:gd name="connsiteX1" fmla="*/ 4892040 w 4892040"/>
              <a:gd name="connsiteY1" fmla="*/ 3738880 h 6850380"/>
              <a:gd name="connsiteX2" fmla="*/ 3243603 w 4892040"/>
              <a:gd name="connsiteY2" fmla="*/ 6839218 h 6850380"/>
              <a:gd name="connsiteX3" fmla="*/ 3225230 w 4892040"/>
              <a:gd name="connsiteY3" fmla="*/ 6850380 h 6850380"/>
              <a:gd name="connsiteX4" fmla="*/ 0 w 4892040"/>
              <a:gd name="connsiteY4" fmla="*/ 6850380 h 6850380"/>
              <a:gd name="connsiteX5" fmla="*/ 0 w 4892040"/>
              <a:gd name="connsiteY5" fmla="*/ 182078 h 6850380"/>
              <a:gd name="connsiteX6" fmla="*/ 41332 w 4892040"/>
              <a:gd name="connsiteY6" fmla="*/ 168093 h 6850380"/>
              <a:gd name="connsiteX7" fmla="*/ 1153160 w 4892040"/>
              <a:gd name="connsiteY7" fmla="*/ 0 h 68503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92040" h="6850380">
                <a:moveTo>
                  <a:pt x="1153160" y="0"/>
                </a:moveTo>
                <a:cubicBezTo>
                  <a:pt x="3218086" y="0"/>
                  <a:pt x="4892040" y="1673954"/>
                  <a:pt x="4892040" y="3738880"/>
                </a:cubicBezTo>
                <a:cubicBezTo>
                  <a:pt x="4892040" y="5029459"/>
                  <a:pt x="4238152" y="6167314"/>
                  <a:pt x="3243603" y="6839218"/>
                </a:cubicBezTo>
                <a:lnTo>
                  <a:pt x="3225230" y="6850380"/>
                </a:lnTo>
                <a:lnTo>
                  <a:pt x="0" y="6850380"/>
                </a:lnTo>
                <a:lnTo>
                  <a:pt x="0" y="182078"/>
                </a:lnTo>
                <a:lnTo>
                  <a:pt x="41332" y="168093"/>
                </a:lnTo>
                <a:cubicBezTo>
                  <a:pt x="392558" y="58850"/>
                  <a:pt x="765987" y="0"/>
                  <a:pt x="1153160" y="0"/>
                </a:cubicBezTo>
                <a:close/>
              </a:path>
            </a:pathLst>
          </a:cu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 rtlCol="0" wrap="square">
            <a:noAutofit/>
          </a:bodyPr>
          <a:p>
            <a:pPr algn="ctr"/>
            <a:endParaRPr altLang="en-US" lang="zh-CN">
              <a:cs typeface="+mn-ea"/>
              <a:sym typeface="+mn-l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2" name="Text Box 502"/>
          <p:cNvSpPr txBox="1"/>
          <p:nvPr/>
        </p:nvSpPr>
        <p:spPr>
          <a:xfrm>
            <a:off x="699654" y="1261121"/>
            <a:ext cx="2961894" cy="4572000"/>
          </a:xfrm>
          <a:prstGeom prst="rect"/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t" anchorCtr="0" bIns="0" lIns="0" rIns="0" rtlCol="0" tIns="0" wrap="square">
            <a:spAutoFit/>
          </a:bodyPr>
          <a:lstStyle>
            <a:defPPr>
              <a:defRPr lang="zh-CN"/>
            </a:defPPr>
            <a:lvl1pPr>
              <a:lnSpc>
                <a:spcPct val="130000"/>
              </a:lnSpc>
              <a:defRPr sz="1400">
                <a:latin typeface="OPPOSans L" panose="00020600040101010101" pitchFamily="18" charset="-122"/>
                <a:ea typeface="OPPOSans L" panose="00020600040101010101" pitchFamily="18" charset="-122"/>
                <a:cs typeface="OPPOSans L" panose="00020600040101010101" pitchFamily="18" charset="-122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lnSpc>
                <a:spcPct val="150000"/>
              </a:lnSpc>
            </a:pPr>
            <a:r>
              <a:rPr altLang="zh-CN" dirty="0" lang="en-US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Our approach to reconstructing the Sail-RISC-V memory model centers on the explicit separation of physical and virtual memory representations and the provision of native support for 34-bit physical addresses within RV32 contexts</a:t>
            </a:r>
            <a:r>
              <a:rPr altLang="zh-CN" dirty="0" lang="en-US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.</a:t>
            </a:r>
            <a:endParaRPr altLang="zh-CN" dirty="0" lang="en-US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altLang="zh-CN" dirty="0" lang="en-US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To achieve this, we leveraged the newtype keyword within the Sail language.</a:t>
            </a:r>
            <a:endParaRPr altLang="zh-CN" dirty="0" lang="en-US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endParaRPr altLang="zh-CN" dirty="0" lang="en-US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48773" name="Text Box 1"/>
          <p:cNvSpPr txBox="1"/>
          <p:nvPr/>
        </p:nvSpPr>
        <p:spPr>
          <a:xfrm flipH="1">
            <a:off x="695324" y="378886"/>
            <a:ext cx="2057400" cy="507999"/>
          </a:xfrm>
          <a:prstGeom prst="rect"/>
          <a:noFill/>
        </p:spPr>
        <p:txBody>
          <a:bodyPr anchor="ctr" bIns="0" lIns="0" rIns="0" rtlCol="0" tIns="0" wrap="none">
            <a:spAutoFit/>
          </a:bodyPr>
          <a:p>
            <a:pPr algn="l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altLang="zh-CN" baseline="0" b="0" cap="none" dirty="0" sz="2800" i="0" kern="1200" kumimoji="0" lang="en-US" noProof="0" normalizeH="0" spc="0" strike="noStrike" u="none">
                <a:ln>
                  <a:noFill/>
                </a:ln>
                <a:solidFill>
                  <a:srgbClr val="000000"/>
                </a:solidFill>
                <a:effectLst/>
                <a:cs typeface="+mn-ea"/>
                <a:sym typeface="+mn-lt"/>
              </a:rPr>
              <a:t>Implements</a:t>
            </a:r>
            <a:endParaRPr altLang="en-US" baseline="0" b="0" cap="none" dirty="0" sz="2800" i="0" kern="1200" kumimoji="0" lang="zh-CN" noProof="0" normalizeH="0" spc="0" strike="noStrike" u="none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048774" name="Rectangles 3"/>
          <p:cNvSpPr/>
          <p:nvPr/>
        </p:nvSpPr>
        <p:spPr>
          <a:xfrm>
            <a:off x="335652" y="0"/>
            <a:ext cx="295275" cy="1028700"/>
          </a:xfrm>
          <a:prstGeom prst="rect"/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>
              <a:cs typeface="+mn-ea"/>
              <a:sym typeface="+mn-lt"/>
            </a:endParaRPr>
          </a:p>
        </p:txBody>
      </p:sp>
      <p:sp>
        <p:nvSpPr>
          <p:cNvPr id="1048775" name=""/>
          <p:cNvSpPr/>
          <p:nvPr/>
        </p:nvSpPr>
        <p:spPr>
          <a:xfrm>
            <a:off x="4764631" y="3135394"/>
            <a:ext cx="1331369" cy="823455"/>
          </a:xfrm>
          <a:prstGeom prst="roundRect"/>
          <a:solidFill>
            <a:srgbClr val="FFFFFF"/>
          </a:solidFill>
          <a:ln w="25400">
            <a:solidFill>
              <a:srgbClr val="666666"/>
            </a:solidFill>
          </a:ln>
        </p:spPr>
        <p:txBody>
          <a:bodyPr anchor="ctr"/>
          <a:p>
            <a:pPr algn="ctr"/>
            <a:r>
              <a:rPr altLang="zh-CN" lang="en-US"/>
              <a:t>xlenbits</a:t>
            </a:r>
            <a:endParaRPr lang="zh-CN"/>
          </a:p>
        </p:txBody>
      </p:sp>
      <p:cxnSp>
        <p:nvCxnSpPr>
          <p:cNvPr id="3145735" name=""/>
          <p:cNvCxnSpPr>
            <a:cxnSpLocks/>
          </p:cNvCxnSpPr>
          <p:nvPr/>
        </p:nvCxnSpPr>
        <p:spPr>
          <a:xfrm>
            <a:off x="8461395" y="3533092"/>
            <a:ext cx="1339107" cy="1314610"/>
          </a:xfrm>
          <a:prstGeom prst="straightConnector1"/>
          <a:solidFill>
            <a:srgbClr val="FFFFFF"/>
          </a:solidFill>
          <a:ln w="25400">
            <a:solidFill>
              <a:srgbClr val="666666"/>
            </a:solidFill>
            <a:tailEnd type="triangle" w="lg" len="lg"/>
          </a:ln>
        </p:spPr>
      </p:cxnSp>
      <p:cxnSp>
        <p:nvCxnSpPr>
          <p:cNvPr id="3145736" name=""/>
          <p:cNvCxnSpPr>
            <a:cxnSpLocks/>
          </p:cNvCxnSpPr>
          <p:nvPr/>
        </p:nvCxnSpPr>
        <p:spPr>
          <a:xfrm flipV="1">
            <a:off x="8478385" y="2415716"/>
            <a:ext cx="1322115" cy="1105492"/>
          </a:xfrm>
          <a:prstGeom prst="straightConnector1"/>
          <a:solidFill>
            <a:srgbClr val="FFFFFF"/>
          </a:solidFill>
          <a:ln w="25400">
            <a:solidFill>
              <a:srgbClr val="666666"/>
            </a:solidFill>
            <a:tailEnd type="triangle" w="lg" len="lg"/>
          </a:ln>
        </p:spPr>
      </p:cxnSp>
      <p:sp>
        <p:nvSpPr>
          <p:cNvPr id="1048776" name=""/>
          <p:cNvSpPr/>
          <p:nvPr/>
        </p:nvSpPr>
        <p:spPr>
          <a:xfrm>
            <a:off x="9800502" y="4419903"/>
            <a:ext cx="1520993" cy="855599"/>
          </a:xfrm>
          <a:prstGeom prst="roundRect"/>
          <a:solidFill>
            <a:srgbClr val="FFFFFF"/>
          </a:solidFill>
          <a:ln w="25400">
            <a:solidFill>
              <a:srgbClr val="666666"/>
            </a:solidFill>
          </a:ln>
        </p:spPr>
        <p:txBody>
          <a:bodyPr anchor="ctr"/>
          <a:p>
            <a:pPr algn="ctr"/>
            <a:r>
              <a:rPr altLang="zh-CN" lang="en-US"/>
              <a:t>physaddrs</a:t>
            </a:r>
            <a:endParaRPr lang="zh-CN"/>
          </a:p>
        </p:txBody>
      </p:sp>
      <p:sp>
        <p:nvSpPr>
          <p:cNvPr id="1048777" name=""/>
          <p:cNvSpPr/>
          <p:nvPr/>
        </p:nvSpPr>
        <p:spPr>
          <a:xfrm>
            <a:off x="9800500" y="1977793"/>
            <a:ext cx="1618389" cy="875849"/>
          </a:xfrm>
          <a:prstGeom prst="roundRect"/>
          <a:solidFill>
            <a:srgbClr val="FFFFFF"/>
          </a:solidFill>
          <a:ln w="25400">
            <a:solidFill>
              <a:srgbClr val="666666"/>
            </a:solidFill>
          </a:ln>
        </p:spPr>
        <p:txBody>
          <a:bodyPr anchor="ctr"/>
          <a:p>
            <a:pPr algn="ctr"/>
            <a:r>
              <a:rPr altLang="zh-CN" lang="en-US"/>
              <a:t>virtaddrs</a:t>
            </a:r>
            <a:endParaRPr lang="zh-CN"/>
          </a:p>
        </p:txBody>
      </p:sp>
      <p:sp>
        <p:nvSpPr>
          <p:cNvPr id="1048778" name=""/>
          <p:cNvSpPr/>
          <p:nvPr/>
        </p:nvSpPr>
        <p:spPr>
          <a:xfrm>
            <a:off x="7104815" y="3131533"/>
            <a:ext cx="1356580" cy="831175"/>
          </a:xfrm>
          <a:prstGeom prst="roundRect"/>
          <a:solidFill>
            <a:srgbClr val="FFFFFF"/>
          </a:solidFill>
          <a:ln w="25400">
            <a:solidFill>
              <a:srgbClr val="666666"/>
            </a:solidFill>
          </a:ln>
        </p:spPr>
        <p:txBody>
          <a:bodyPr anchor="ctr"/>
          <a:p>
            <a:pPr algn="ctr"/>
            <a:r>
              <a:rPr altLang="zh-CN" lang="en-US"/>
              <a:t>newtype</a:t>
            </a:r>
            <a:endParaRPr lang="zh-CN"/>
          </a:p>
        </p:txBody>
      </p:sp>
      <p:cxnSp>
        <p:nvCxnSpPr>
          <p:cNvPr id="3145737" name=""/>
          <p:cNvCxnSpPr>
            <a:cxnSpLocks/>
          </p:cNvCxnSpPr>
          <p:nvPr/>
        </p:nvCxnSpPr>
        <p:spPr>
          <a:xfrm flipV="1">
            <a:off x="6067053" y="3547121"/>
            <a:ext cx="1037761" cy="15787"/>
          </a:xfrm>
          <a:prstGeom prst="straightConnector1"/>
          <a:solidFill>
            <a:srgbClr val="FFFFFF"/>
          </a:solidFill>
          <a:ln w="25400">
            <a:solidFill>
              <a:srgbClr val="666666"/>
            </a:solidFill>
            <a:tailEnd type="triangle" w="lg" len="lg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Text Box 8"/>
          <p:cNvSpPr txBox="1"/>
          <p:nvPr/>
        </p:nvSpPr>
        <p:spPr>
          <a:xfrm flipH="1">
            <a:off x="695324" y="378886"/>
            <a:ext cx="2057400" cy="507999"/>
          </a:xfrm>
          <a:prstGeom prst="rect"/>
          <a:noFill/>
        </p:spPr>
        <p:txBody>
          <a:bodyPr anchor="ctr" bIns="0" lIns="0" rIns="0" rtlCol="0" tIns="0" wrap="none">
            <a:spAutoFit/>
          </a:bodyPr>
          <a:p>
            <a:pPr algn="l"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altLang="zh-CN" baseline="0" b="0" cap="none" dirty="0" sz="2800" i="0" kern="1200" kumimoji="0" lang="en-US" noProof="0" normalizeH="0" spc="0" strike="noStrike" u="none">
                <a:ln>
                  <a:noFill/>
                </a:ln>
                <a:solidFill>
                  <a:srgbClr val="000000"/>
                </a:solidFill>
                <a:effectLst/>
                <a:cs typeface="+mn-ea"/>
                <a:sym typeface="+mn-lt"/>
              </a:rPr>
              <a:t>Implements</a:t>
            </a:r>
            <a:endParaRPr altLang="en-US" baseline="0" b="0" cap="none" dirty="0" sz="2800" i="0" kern="1200" kumimoji="0" lang="zh-CN" noProof="0" normalizeH="0" spc="0" strike="noStrike" u="none">
              <a:ln>
                <a:noFill/>
              </a:ln>
              <a:solidFill>
                <a:srgbClr val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048687" name="Rectangles 14"/>
          <p:cNvSpPr/>
          <p:nvPr/>
        </p:nvSpPr>
        <p:spPr>
          <a:xfrm>
            <a:off x="335652" y="0"/>
            <a:ext cx="295275" cy="1028700"/>
          </a:xfrm>
          <a:prstGeom prst="rect"/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rtlCol="0"/>
          <a:p>
            <a:pPr algn="ctr"/>
            <a:endParaRPr altLang="en-US" lang="zh-CN">
              <a:cs typeface="+mn-ea"/>
              <a:sym typeface="+mn-lt"/>
            </a:endParaRPr>
          </a:p>
        </p:txBody>
      </p:sp>
      <p:sp>
        <p:nvSpPr>
          <p:cNvPr id="1048688" name=""/>
          <p:cNvSpPr/>
          <p:nvPr/>
        </p:nvSpPr>
        <p:spPr>
          <a:xfrm rot="10800000" flipV="1">
            <a:off x="7879174" y="3070453"/>
            <a:ext cx="1529725" cy="747605"/>
          </a:xfrm>
          <a:prstGeom prst="roundRect"/>
          <a:solidFill>
            <a:srgbClr val="FFFFFF"/>
          </a:solidFill>
          <a:ln w="25400">
            <a:solidFill>
              <a:srgbClr val="666666"/>
            </a:solidFill>
          </a:ln>
        </p:spPr>
        <p:txBody>
          <a:bodyPr anchor="ctr"/>
          <a:p>
            <a:pPr algn="ctr"/>
            <a:r>
              <a:rPr altLang="zh-CN" lang="en-US"/>
              <a:t>virtaddrs</a:t>
            </a:r>
            <a:endParaRPr lang="zh-CN"/>
          </a:p>
        </p:txBody>
      </p:sp>
      <p:sp>
        <p:nvSpPr>
          <p:cNvPr id="1048689" name=""/>
          <p:cNvSpPr/>
          <p:nvPr/>
        </p:nvSpPr>
        <p:spPr>
          <a:xfrm>
            <a:off x="10023797" y="3063907"/>
            <a:ext cx="1550793" cy="730184"/>
          </a:xfrm>
          <a:prstGeom prst="roundRect"/>
          <a:solidFill>
            <a:srgbClr val="FFFFFF"/>
          </a:solidFill>
          <a:ln w="25400">
            <a:solidFill>
              <a:srgbClr val="666666"/>
            </a:solidFill>
          </a:ln>
        </p:spPr>
        <p:txBody>
          <a:bodyPr anchor="ctr"/>
          <a:p>
            <a:pPr algn="ctr"/>
            <a:r>
              <a:rPr altLang="zh-CN" lang="en-US"/>
              <a:t>PC</a:t>
            </a:r>
            <a:r>
              <a:rPr altLang="zh-CN" lang="en-US"/>
              <a:t> </a:t>
            </a:r>
            <a:r>
              <a:rPr altLang="zh-CN" lang="en-US"/>
              <a:t>Control</a:t>
            </a:r>
            <a:endParaRPr lang="zh-CN"/>
          </a:p>
        </p:txBody>
      </p:sp>
      <p:sp>
        <p:nvSpPr>
          <p:cNvPr id="1048690" name=""/>
          <p:cNvSpPr/>
          <p:nvPr/>
        </p:nvSpPr>
        <p:spPr>
          <a:xfrm>
            <a:off x="10023797" y="4070626"/>
            <a:ext cx="1497044" cy="730184"/>
          </a:xfrm>
          <a:prstGeom prst="roundRect"/>
          <a:solidFill>
            <a:srgbClr val="FFFFFF"/>
          </a:solidFill>
          <a:ln w="25400">
            <a:solidFill>
              <a:srgbClr val="666666"/>
            </a:solidFill>
          </a:ln>
        </p:spPr>
        <p:txBody>
          <a:bodyPr anchor="ctr"/>
          <a:lstStyle>
            <a:defPPr>
              <a:defRPr lang="zh-CN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altLang="zh-CN" lang="en-US"/>
              <a:t>Data</a:t>
            </a:r>
            <a:r>
              <a:rPr altLang="zh-CN" lang="en-US"/>
              <a:t> </a:t>
            </a:r>
            <a:r>
              <a:rPr altLang="zh-CN" lang="en-US"/>
              <a:t>access</a:t>
            </a:r>
            <a:endParaRPr lang="zh-CN"/>
          </a:p>
        </p:txBody>
      </p:sp>
      <p:sp>
        <p:nvSpPr>
          <p:cNvPr id="1048691" name=""/>
          <p:cNvSpPr/>
          <p:nvPr/>
        </p:nvSpPr>
        <p:spPr>
          <a:xfrm>
            <a:off x="10026206" y="2057188"/>
            <a:ext cx="1497044" cy="730184"/>
          </a:xfrm>
          <a:prstGeom prst="roundRect"/>
          <a:solidFill>
            <a:srgbClr val="FFFFFF"/>
          </a:solidFill>
          <a:ln w="25400">
            <a:solidFill>
              <a:srgbClr val="666666"/>
            </a:solidFill>
          </a:ln>
        </p:spPr>
        <p:txBody>
          <a:bodyPr anchor="ctr"/>
          <a:lstStyle>
            <a:defPPr>
              <a:defRPr lang="zh-CN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altLang="zh-CN" lang="en-US"/>
              <a:t>PC</a:t>
            </a:r>
            <a:r>
              <a:rPr altLang="zh-CN" lang="en-US"/>
              <a:t> </a:t>
            </a:r>
            <a:r>
              <a:rPr altLang="zh-CN" lang="en-US"/>
              <a:t>Fetch</a:t>
            </a:r>
            <a:endParaRPr lang="zh-CN"/>
          </a:p>
        </p:txBody>
      </p:sp>
      <p:cxnSp>
        <p:nvCxnSpPr>
          <p:cNvPr id="3145728" name=""/>
          <p:cNvCxnSpPr>
            <a:cxnSpLocks/>
          </p:cNvCxnSpPr>
          <p:nvPr/>
        </p:nvCxnSpPr>
        <p:spPr>
          <a:xfrm>
            <a:off x="9542758" y="3441562"/>
            <a:ext cx="488236" cy="1011352"/>
          </a:xfrm>
          <a:prstGeom prst="bentConnector3">
            <a:avLst>
              <a:gd name="adj1" fmla="val 29696"/>
            </a:avLst>
          </a:prstGeom>
          <a:solidFill>
            <a:srgbClr val="FFFFFF"/>
          </a:solidFill>
          <a:ln w="25400">
            <a:solidFill>
              <a:srgbClr val="666666"/>
            </a:solidFill>
            <a:tailEnd type="triangle" w="lg" len="lg"/>
          </a:ln>
        </p:spPr>
      </p:cxnSp>
      <p:cxnSp>
        <p:nvCxnSpPr>
          <p:cNvPr id="3145729" name=""/>
          <p:cNvCxnSpPr>
            <a:cxnSpLocks/>
          </p:cNvCxnSpPr>
          <p:nvPr/>
        </p:nvCxnSpPr>
        <p:spPr>
          <a:xfrm flipH="0" flipV="1">
            <a:off x="9509150" y="3429768"/>
            <a:ext cx="517056" cy="14488"/>
          </a:xfrm>
          <a:prstGeom prst="straightConnector1"/>
          <a:solidFill>
            <a:srgbClr val="FFFFFF"/>
          </a:solidFill>
          <a:ln w="25400">
            <a:solidFill>
              <a:srgbClr val="666666"/>
            </a:solidFill>
            <a:tailEnd type="triangle" w="lg" len="lg"/>
          </a:ln>
        </p:spPr>
      </p:cxnSp>
      <p:cxnSp>
        <p:nvCxnSpPr>
          <p:cNvPr id="3145730" name=""/>
          <p:cNvCxnSpPr>
            <a:cxnSpLocks/>
          </p:cNvCxnSpPr>
          <p:nvPr/>
        </p:nvCxnSpPr>
        <p:spPr>
          <a:xfrm flipH="0" flipV="1">
            <a:off x="9454931" y="2422281"/>
            <a:ext cx="568866" cy="1020288"/>
          </a:xfrm>
          <a:prstGeom prst="bentConnector3">
            <a:avLst>
              <a:gd name="adj1" fmla="val 41216"/>
            </a:avLst>
          </a:prstGeom>
          <a:solidFill>
            <a:srgbClr val="FFFFFF"/>
          </a:solidFill>
          <a:ln w="25400">
            <a:solidFill>
              <a:srgbClr val="666666"/>
            </a:solidFill>
            <a:tailEnd type="triangle" w="lg" len="lg"/>
          </a:ln>
        </p:spPr>
      </p:cxnSp>
      <p:cxnSp>
        <p:nvCxnSpPr>
          <p:cNvPr id="3145731" name=""/>
          <p:cNvCxnSpPr>
            <a:cxnSpLocks/>
          </p:cNvCxnSpPr>
          <p:nvPr/>
        </p:nvCxnSpPr>
        <p:spPr>
          <a:xfrm flipV="1">
            <a:off x="6605902" y="3444254"/>
            <a:ext cx="1273270" cy="2957"/>
          </a:xfrm>
          <a:prstGeom prst="straightConnector1"/>
          <a:solidFill>
            <a:srgbClr val="FFFFFF"/>
          </a:solidFill>
          <a:ln w="25400">
            <a:solidFill>
              <a:srgbClr val="666666"/>
            </a:solidFill>
            <a:headEnd type="triangle" w="lg" len="lg"/>
            <a:tailEnd type="triangle" w="lg" len="lg"/>
          </a:ln>
        </p:spPr>
      </p:cxnSp>
      <p:sp>
        <p:nvSpPr>
          <p:cNvPr id="1048692" name=""/>
          <p:cNvSpPr txBox="1"/>
          <p:nvPr/>
        </p:nvSpPr>
        <p:spPr>
          <a:xfrm>
            <a:off x="6715468" y="3074892"/>
            <a:ext cx="1928566" cy="370840"/>
          </a:xfrm>
          <a:prstGeom prst="rect"/>
        </p:spPr>
        <p:txBody>
          <a:bodyPr rtlCol="0" wrap="square">
            <a:spAutoFit/>
          </a:bodyPr>
          <a:p>
            <a:r>
              <a:rPr altLang="zh-CN" sz="1600" lang="en-US">
                <a:solidFill>
                  <a:srgbClr val="000000"/>
                </a:solidFill>
              </a:rPr>
              <a:t>translate</a:t>
            </a:r>
            <a:endParaRPr sz="2800" lang="zh-CN">
              <a:solidFill>
                <a:srgbClr val="000000"/>
              </a:solidFill>
            </a:endParaRPr>
          </a:p>
        </p:txBody>
      </p:sp>
      <p:sp>
        <p:nvSpPr>
          <p:cNvPr id="1048693" name=""/>
          <p:cNvSpPr/>
          <p:nvPr/>
        </p:nvSpPr>
        <p:spPr>
          <a:xfrm rot="10800000" flipV="1">
            <a:off x="5076177" y="3073408"/>
            <a:ext cx="1529725" cy="747605"/>
          </a:xfrm>
          <a:prstGeom prst="roundRect"/>
          <a:solidFill>
            <a:srgbClr val="FFFFFF"/>
          </a:solidFill>
          <a:ln w="25400">
            <a:solidFill>
              <a:srgbClr val="666666"/>
            </a:solidFill>
          </a:ln>
        </p:spPr>
        <p:txBody>
          <a:bodyPr anchor="ctr"/>
          <a:lstStyle>
            <a:defPPr>
              <a:defRPr lang="zh-CN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altLang="zh-CN" lang="en-US">
                <a:latin typeface="Arial"/>
              </a:rPr>
              <a:t>phys</a:t>
            </a:r>
            <a:r>
              <a:rPr altLang="zh-CN" lang="en-US">
                <a:latin typeface="Arial"/>
              </a:rPr>
              <a:t>addrs</a:t>
            </a:r>
            <a:endParaRPr lang="zh-CN"/>
          </a:p>
        </p:txBody>
      </p:sp>
      <p:sp>
        <p:nvSpPr>
          <p:cNvPr id="1048694" name=""/>
          <p:cNvSpPr/>
          <p:nvPr/>
        </p:nvSpPr>
        <p:spPr>
          <a:xfrm flipH="1">
            <a:off x="4310368" y="3135564"/>
            <a:ext cx="631947" cy="682494"/>
          </a:xfrm>
          <a:prstGeom prst="rightArrow"/>
          <a:solidFill>
            <a:srgbClr val="FFFFFF"/>
          </a:solidFill>
          <a:ln w="25400">
            <a:solidFill>
              <a:srgbClr val="666666"/>
            </a:solidFill>
          </a:ln>
        </p:spPr>
        <p:txBody>
          <a:bodyPr anchor="ctr"/>
          <a:p>
            <a:pPr algn="ctr"/>
            <a:endParaRPr lang="zh-CN"/>
          </a:p>
        </p:txBody>
      </p:sp>
      <p:sp>
        <p:nvSpPr>
          <p:cNvPr id="1048695" name=""/>
          <p:cNvSpPr/>
          <p:nvPr/>
        </p:nvSpPr>
        <p:spPr>
          <a:xfrm rot="10800000" flipV="1">
            <a:off x="2646781" y="3103008"/>
            <a:ext cx="1529725" cy="747605"/>
          </a:xfrm>
          <a:prstGeom prst="roundRect"/>
          <a:solidFill>
            <a:srgbClr val="FFFFFF"/>
          </a:solidFill>
          <a:ln w="25400">
            <a:solidFill>
              <a:srgbClr val="666666"/>
            </a:solidFill>
          </a:ln>
        </p:spPr>
        <p:txBody>
          <a:bodyPr anchor="ctr"/>
          <a:lstStyle>
            <a:defPPr>
              <a:defRPr lang="zh-CN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altLang="zh-CN" lang="en-US">
                <a:latin typeface="Arial"/>
              </a:rPr>
              <a:t>sail</a:t>
            </a:r>
            <a:r>
              <a:rPr altLang="zh-CN" lang="en-US">
                <a:latin typeface="Arial"/>
              </a:rPr>
              <a:t> </a:t>
            </a:r>
            <a:r>
              <a:rPr altLang="zh-CN" lang="en-US">
                <a:latin typeface="Arial"/>
              </a:rPr>
              <a:t>backend</a:t>
            </a:r>
            <a:endParaRPr lang="zh-CN"/>
          </a:p>
        </p:txBody>
      </p:sp>
      <p:sp>
        <p:nvSpPr>
          <p:cNvPr id="1048696" name=""/>
          <p:cNvSpPr txBox="1"/>
          <p:nvPr/>
        </p:nvSpPr>
        <p:spPr>
          <a:xfrm>
            <a:off x="335651" y="1208371"/>
            <a:ext cx="10560623" cy="1158241"/>
          </a:xfrm>
          <a:prstGeom prst="rect"/>
        </p:spPr>
        <p:txBody>
          <a:bodyPr rtlCol="0" wrap="square">
            <a:spAutoFit/>
          </a:bodyPr>
          <a:p>
            <a:r>
              <a:rPr sz="2000" lang="zh-CN">
                <a:solidFill>
                  <a:srgbClr val="000000"/>
                </a:solidFill>
              </a:rPr>
              <a:t>For both virtual and physical memory addresses, we then introduced new, distinct types using newtype, such that a given type may now have an explicit meaning representing either the virtual or physical memory space.</a:t>
            </a:r>
            <a:endParaRPr sz="2800" lang="zh-CN">
              <a:solidFill>
                <a:srgbClr val="000000"/>
              </a:solidFill>
            </a:endParaRPr>
          </a:p>
        </p:txBody>
      </p:sp>
      <p:sp>
        <p:nvSpPr>
          <p:cNvPr id="1048697" name=""/>
          <p:cNvSpPr txBox="1"/>
          <p:nvPr/>
        </p:nvSpPr>
        <p:spPr>
          <a:xfrm>
            <a:off x="335652" y="4800809"/>
            <a:ext cx="8391915" cy="802641"/>
          </a:xfrm>
          <a:prstGeom prst="rect"/>
        </p:spPr>
        <p:txBody>
          <a:bodyPr rtlCol="0" wrap="square">
            <a:spAutoFit/>
          </a:bodyPr>
          <a:p>
            <a:r>
              <a:rPr sz="2000" lang="zh-CN">
                <a:solidFill>
                  <a:srgbClr val="000000"/>
                </a:solidFill>
              </a:rPr>
              <a:t>This allows for type-safe handling and prevents accidental use of one type where another is expected.</a:t>
            </a:r>
            <a:endParaRPr sz="2800" lang="zh-C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ISLIDE.ICON" val="#895660;#895656;#895657;"/>
</p:tagLst>
</file>

<file path=ppt/tags/tag2.xml><?xml version="1.0" encoding="utf-8"?>
<p:tagLst xmlns:p="http://schemas.openxmlformats.org/presentationml/2006/main">
  <p:tag name="ISLIDE.ICON" val="#895660;#895656;#895657;"/>
</p:tagLst>
</file>

<file path=ppt/theme/theme1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C53645"/>
      </a:accent1>
      <a:accent2>
        <a:srgbClr val="30556B"/>
      </a:accent2>
      <a:accent3>
        <a:srgbClr val="095CB6"/>
      </a:accent3>
      <a:accent4>
        <a:srgbClr val="487ED7"/>
      </a:accent4>
      <a:accent5>
        <a:srgbClr val="909090"/>
      </a:accent5>
      <a:accent6>
        <a:srgbClr val="BEBEBE"/>
      </a:accent6>
      <a:hlink>
        <a:srgbClr val="C53645"/>
      </a:hlink>
      <a:folHlink>
        <a:srgbClr val="BFBFBF"/>
      </a:folHlink>
    </a:clrScheme>
    <a:fontScheme name="mlcnq4yj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anchor="ctr" rtlCol="0"/>
      <a:lstStyle>
        <a:defPPr algn="ctr"/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</a:theme>
</file>

<file path=ppt/theme/theme2.xml><?xml version="1.0" encoding="utf-8"?>
<a:theme xmlns:a="http://schemas.openxmlformats.org/drawingml/2006/main" name="Office 主题​​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C53645"/>
    </a:accent1>
    <a:accent2>
      <a:srgbClr val="30556B"/>
    </a:accent2>
    <a:accent3>
      <a:srgbClr val="095CB6"/>
    </a:accent3>
    <a:accent4>
      <a:srgbClr val="487ED7"/>
    </a:accent4>
    <a:accent5>
      <a:srgbClr val="909090"/>
    </a:accent5>
    <a:accent6>
      <a:srgbClr val="BEBEBE"/>
    </a:accent6>
    <a:hlink>
      <a:srgbClr val="C53645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C53645"/>
    </a:accent1>
    <a:accent2>
      <a:srgbClr val="30556B"/>
    </a:accent2>
    <a:accent3>
      <a:srgbClr val="095CB6"/>
    </a:accent3>
    <a:accent4>
      <a:srgbClr val="487ED7"/>
    </a:accent4>
    <a:accent5>
      <a:srgbClr val="909090"/>
    </a:accent5>
    <a:accent6>
      <a:srgbClr val="BEBEBE"/>
    </a:accent6>
    <a:hlink>
      <a:srgbClr val="C53645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>
  <Application>WPS Presentation</Application>
  <ScaleCrop>0</ScaleCrop>
  <Manager>卡卡</Manager>
  <Company>iSlide</Company>
  <LinksUpToDate>0</LinksUpToDate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PowerPoint 演示文稿</dc:title>
  <dc:creator>卡卡</dc:creator>
  <cp:lastModifiedBy>kotori</cp:lastModifiedBy>
  <dcterms:created xsi:type="dcterms:W3CDTF">2025-02-23T07:28:18Z</dcterms:created>
  <dcterms:modified xsi:type="dcterms:W3CDTF">2025-02-26T18:50:33Z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/>
  </property>
  <property fmtid="{D5CDD505-2E9C-101B-9397-08002B2CF9AE}" pid="3" name="KSOProductBuildVer">
    <vt:lpwstr>1033-11.1.0.11723</vt:lpwstr>
  </property>
</Properties>
</file>