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73" r:id="rId8"/>
    <p:sldId id="260" r:id="rId9"/>
    <p:sldId id="261" r:id="rId10"/>
    <p:sldId id="264" r:id="rId11"/>
    <p:sldId id="274" r:id="rId12"/>
    <p:sldId id="275" r:id="rId13"/>
    <p:sldId id="276" r:id="rId14"/>
    <p:sldId id="277" r:id="rId15"/>
    <p:sldId id="268" r:id="rId16"/>
    <p:sldId id="27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674FB1-A841-4941-91F3-CC85D4182835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186D60-9F17-4DCF-AC52-04955916F8C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l-GR" dirty="0"/>
            <a:t>Το Για την υλοποίηση των σχημάτων απαιτείται μία βασική κλάση με τα κοινά χαρακτηριστικά όλων των σχημάτων. Τέτοια χαρακτηριστικά είναι:</a:t>
          </a:r>
          <a:endParaRPr lang="en-US" dirty="0"/>
        </a:p>
        <a:p>
          <a:r>
            <a:rPr lang="en-US" dirty="0"/>
            <a:t>int x</a:t>
          </a:r>
          <a:r>
            <a:rPr lang="el-GR" dirty="0"/>
            <a:t>,</a:t>
          </a:r>
          <a:r>
            <a:rPr lang="en-US" dirty="0"/>
            <a:t>y</a:t>
          </a:r>
          <a:r>
            <a:rPr lang="el-GR" dirty="0"/>
            <a:t>,</a:t>
          </a:r>
          <a:r>
            <a:rPr lang="en-US" dirty="0"/>
            <a:t>w</a:t>
          </a:r>
          <a:r>
            <a:rPr lang="el-GR" dirty="0"/>
            <a:t>,</a:t>
          </a:r>
          <a:r>
            <a:rPr lang="en-US" dirty="0"/>
            <a:t>h</a:t>
          </a:r>
          <a:r>
            <a:rPr lang="el-GR" dirty="0"/>
            <a:t> = οπού αποτελούν τις συντεταγμένες του κάθε σχήματος ,το μήκος και πλάτος του. Επιπλέον οι κοινές μέθοδοι σε όλα τα σχήματα:</a:t>
          </a:r>
          <a:endParaRPr lang="en-US" dirty="0"/>
        </a:p>
        <a:p>
          <a:r>
            <a:rPr lang="en-US" dirty="0"/>
            <a:t> public int </a:t>
          </a:r>
          <a:r>
            <a:rPr lang="en-US" dirty="0" err="1"/>
            <a:t>getX</a:t>
          </a:r>
          <a:r>
            <a:rPr lang="el-GR" dirty="0"/>
            <a:t>() = οπου μας επιστρέφει την πρώτη συντεταγμένη για το κάθε σχήμα</a:t>
          </a:r>
          <a:endParaRPr lang="en-US" dirty="0"/>
        </a:p>
        <a:p>
          <a:r>
            <a:rPr lang="en-US" dirty="0"/>
            <a:t> public int </a:t>
          </a:r>
          <a:r>
            <a:rPr lang="en-US" dirty="0" err="1"/>
            <a:t>getY</a:t>
          </a:r>
          <a:r>
            <a:rPr lang="el-GR" dirty="0"/>
            <a:t>() = οπου μας επιστρέφει την δύτερη συντεταγμένη για το κάθε σχήμα</a:t>
          </a:r>
          <a:endParaRPr lang="en-US" dirty="0"/>
        </a:p>
        <a:p>
          <a:r>
            <a:rPr lang="el-GR" dirty="0"/>
            <a:t> </a:t>
          </a:r>
          <a:r>
            <a:rPr lang="el-GR" u="none" dirty="0"/>
            <a:t>Για να υπάρχει η δυνατότητα αποθήκευσης των σχημάτων ως αντικειμένων σε αρχείο η κλάση </a:t>
          </a:r>
          <a:r>
            <a:rPr lang="en-US" u="none" dirty="0" err="1"/>
            <a:t>MyShape</a:t>
          </a:r>
          <a:r>
            <a:rPr lang="en-US" u="none" dirty="0"/>
            <a:t> </a:t>
          </a:r>
          <a:r>
            <a:rPr lang="el-GR" u="none" dirty="0"/>
            <a:t>υλοποιεί το </a:t>
          </a:r>
          <a:r>
            <a:rPr lang="en-US" u="none" dirty="0"/>
            <a:t>Interface </a:t>
          </a:r>
          <a:r>
            <a:rPr lang="el-GR" u="none" dirty="0"/>
            <a:t>Serializable .</a:t>
          </a:r>
          <a:endParaRPr lang="en-US" u="none" dirty="0"/>
        </a:p>
      </dgm:t>
    </dgm:pt>
    <dgm:pt modelId="{4EA5F08F-187E-4E5E-BE6E-E78F677FCFF9}" type="parTrans" cxnId="{A8E7B1D6-528C-4BB8-B150-EB65AD08A414}">
      <dgm:prSet/>
      <dgm:spPr/>
      <dgm:t>
        <a:bodyPr/>
        <a:lstStyle/>
        <a:p>
          <a:endParaRPr lang="en-US"/>
        </a:p>
      </dgm:t>
    </dgm:pt>
    <dgm:pt modelId="{FCDF0775-657E-4111-86EF-10234FF2E40E}" type="sibTrans" cxnId="{A8E7B1D6-528C-4BB8-B150-EB65AD08A414}">
      <dgm:prSet/>
      <dgm:spPr/>
      <dgm:t>
        <a:bodyPr/>
        <a:lstStyle/>
        <a:p>
          <a:endParaRPr lang="en-US"/>
        </a:p>
      </dgm:t>
    </dgm:pt>
    <dgm:pt modelId="{8E2BC56D-4760-4D3D-953E-2FA99A58B5D5}" type="pres">
      <dgm:prSet presAssocID="{1F674FB1-A841-4941-91F3-CC85D4182835}" presName="linear" presStyleCnt="0">
        <dgm:presLayoutVars>
          <dgm:animLvl val="lvl"/>
          <dgm:resizeHandles val="exact"/>
        </dgm:presLayoutVars>
      </dgm:prSet>
      <dgm:spPr/>
    </dgm:pt>
    <dgm:pt modelId="{1A09BAD6-13C6-4ED1-84D6-05B3AC8A2C58}" type="pres">
      <dgm:prSet presAssocID="{5B186D60-9F17-4DCF-AC52-04955916F8C9}" presName="parentText" presStyleLbl="node1" presStyleIdx="0" presStyleCnt="1" custLinFactNeighborY="3580">
        <dgm:presLayoutVars>
          <dgm:chMax val="0"/>
          <dgm:bulletEnabled val="1"/>
        </dgm:presLayoutVars>
      </dgm:prSet>
      <dgm:spPr/>
    </dgm:pt>
  </dgm:ptLst>
  <dgm:cxnLst>
    <dgm:cxn modelId="{2CB9206A-E9F6-44AF-B77D-C257D176D7CE}" type="presOf" srcId="{1F674FB1-A841-4941-91F3-CC85D4182835}" destId="{8E2BC56D-4760-4D3D-953E-2FA99A58B5D5}" srcOrd="0" destOrd="0" presId="urn:microsoft.com/office/officeart/2005/8/layout/vList2"/>
    <dgm:cxn modelId="{F3F1BF96-FAFB-4364-815D-B8F9B3652B8B}" type="presOf" srcId="{5B186D60-9F17-4DCF-AC52-04955916F8C9}" destId="{1A09BAD6-13C6-4ED1-84D6-05B3AC8A2C58}" srcOrd="0" destOrd="0" presId="urn:microsoft.com/office/officeart/2005/8/layout/vList2"/>
    <dgm:cxn modelId="{A8E7B1D6-528C-4BB8-B150-EB65AD08A414}" srcId="{1F674FB1-A841-4941-91F3-CC85D4182835}" destId="{5B186D60-9F17-4DCF-AC52-04955916F8C9}" srcOrd="0" destOrd="0" parTransId="{4EA5F08F-187E-4E5E-BE6E-E78F677FCFF9}" sibTransId="{FCDF0775-657E-4111-86EF-10234FF2E40E}"/>
    <dgm:cxn modelId="{AB49EB18-74D8-4BBD-9EEE-9D612F6B20BC}" type="presParOf" srcId="{8E2BC56D-4760-4D3D-953E-2FA99A58B5D5}" destId="{1A09BAD6-13C6-4ED1-84D6-05B3AC8A2C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9BAD6-13C6-4ED1-84D6-05B3AC8A2C58}">
      <dsp:nvSpPr>
        <dsp:cNvPr id="0" name=""/>
        <dsp:cNvSpPr/>
      </dsp:nvSpPr>
      <dsp:spPr>
        <a:xfrm>
          <a:off x="0" y="386600"/>
          <a:ext cx="3544034" cy="4324320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Το Για την υλοποίηση των σχημάτων απαιτείται μία βασική κλάση με τα κοινά χαρακτηριστικά όλων των σχημάτων. Τέτοια χαρακτηριστικά είναι: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 x</a:t>
          </a:r>
          <a:r>
            <a:rPr lang="el-GR" sz="1400" kern="1200" dirty="0"/>
            <a:t>,</a:t>
          </a:r>
          <a:r>
            <a:rPr lang="en-US" sz="1400" kern="1200" dirty="0"/>
            <a:t>y</a:t>
          </a:r>
          <a:r>
            <a:rPr lang="el-GR" sz="1400" kern="1200" dirty="0"/>
            <a:t>,</a:t>
          </a:r>
          <a:r>
            <a:rPr lang="en-US" sz="1400" kern="1200" dirty="0"/>
            <a:t>w</a:t>
          </a:r>
          <a:r>
            <a:rPr lang="el-GR" sz="1400" kern="1200" dirty="0"/>
            <a:t>,</a:t>
          </a:r>
          <a:r>
            <a:rPr lang="en-US" sz="1400" kern="1200" dirty="0"/>
            <a:t>h</a:t>
          </a:r>
          <a:r>
            <a:rPr lang="el-GR" sz="1400" kern="1200" dirty="0"/>
            <a:t> = οπού αποτελούν τις συντεταγμένες του κάθε σχήματος ,το μήκος και πλάτος του. Επιπλέον οι κοινές μέθοδοι σε όλα τα σχήματα: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public int </a:t>
          </a:r>
          <a:r>
            <a:rPr lang="en-US" sz="1400" kern="1200" dirty="0" err="1"/>
            <a:t>getX</a:t>
          </a:r>
          <a:r>
            <a:rPr lang="el-GR" sz="1400" kern="1200" dirty="0"/>
            <a:t>() = οπου μας επιστρέφει την πρώτη συντεταγμένη για το κάθε σχήμα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public int </a:t>
          </a:r>
          <a:r>
            <a:rPr lang="en-US" sz="1400" kern="1200" dirty="0" err="1"/>
            <a:t>getY</a:t>
          </a:r>
          <a:r>
            <a:rPr lang="el-GR" sz="1400" kern="1200" dirty="0"/>
            <a:t>() = οπου μας επιστρέφει την δύτερη συντεταγμένη για το κάθε σχήμα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400" kern="1200" dirty="0"/>
            <a:t> </a:t>
          </a:r>
          <a:r>
            <a:rPr lang="el-GR" sz="1400" u="none" kern="1200" dirty="0"/>
            <a:t>Για να υπάρχει η δυνατότητα αποθήκευσης των σχημάτων ως αντικειμένων σε αρχείο η κλάση </a:t>
          </a:r>
          <a:r>
            <a:rPr lang="en-US" sz="1400" u="none" kern="1200" dirty="0" err="1"/>
            <a:t>MyShape</a:t>
          </a:r>
          <a:r>
            <a:rPr lang="en-US" sz="1400" u="none" kern="1200" dirty="0"/>
            <a:t> </a:t>
          </a:r>
          <a:r>
            <a:rPr lang="el-GR" sz="1400" u="none" kern="1200" dirty="0"/>
            <a:t>υλοποιεί το </a:t>
          </a:r>
          <a:r>
            <a:rPr lang="en-US" sz="1400" u="none" kern="1200" dirty="0"/>
            <a:t>Interface </a:t>
          </a:r>
          <a:r>
            <a:rPr lang="el-GR" sz="1400" u="none" kern="1200" dirty="0"/>
            <a:t>Serializable .</a:t>
          </a:r>
          <a:endParaRPr lang="en-US" sz="1400" u="none" kern="1200" dirty="0"/>
        </a:p>
      </dsp:txBody>
      <dsp:txXfrm>
        <a:off x="173005" y="559605"/>
        <a:ext cx="3198024" cy="3978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BD4-D45D-4085-B195-72D0C326D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359152"/>
            <a:ext cx="9966960" cy="1069848"/>
          </a:xfrm>
        </p:spPr>
        <p:txBody>
          <a:bodyPr/>
          <a:lstStyle/>
          <a:p>
            <a:pPr algn="ctr"/>
            <a:r>
              <a:rPr lang="el-GR" sz="5400" dirty="0"/>
              <a:t>Ομαδική Εργασία</a:t>
            </a:r>
            <a:br>
              <a:rPr lang="el-GR" sz="5400" dirty="0"/>
            </a:br>
            <a:endParaRPr lang="en-US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5538-F842-4A1F-9537-E1383BFAF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563" y="4610644"/>
            <a:ext cx="4280874" cy="10698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l-GR" sz="2300" i="1" u="sng" dirty="0"/>
              <a:t>Ομάδα</a:t>
            </a:r>
            <a:r>
              <a:rPr lang="el-GR" sz="2300" i="1" dirty="0"/>
              <a:t>: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000" dirty="0"/>
              <a:t>Χαμακιώτη Ελένη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l-GR" sz="2000" dirty="0"/>
              <a:t>Κοτσαράπογλου Ιάσων - Ειρηναίος</a:t>
            </a:r>
          </a:p>
          <a:p>
            <a:pPr algn="ctr"/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3D0C-6E69-4D2C-A76A-EF949793F757}"/>
              </a:ext>
            </a:extLst>
          </p:cNvPr>
          <p:cNvSpPr txBox="1"/>
          <p:nvPr/>
        </p:nvSpPr>
        <p:spPr>
          <a:xfrm>
            <a:off x="1111122" y="3518965"/>
            <a:ext cx="996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u="sng" dirty="0"/>
              <a:t>Μάθημα</a:t>
            </a:r>
            <a:r>
              <a:rPr lang="el-GR" dirty="0"/>
              <a:t>: </a:t>
            </a:r>
            <a:r>
              <a:rPr lang="el-GR" sz="1600" dirty="0"/>
              <a:t>Αντικειμενοστραφής Προγραμματισμός ||</a:t>
            </a:r>
          </a:p>
          <a:p>
            <a:r>
              <a:rPr lang="el-GR" i="1" u="sng" dirty="0"/>
              <a:t>Διδάσκουσα</a:t>
            </a:r>
            <a:r>
              <a:rPr lang="el-GR" dirty="0"/>
              <a:t>: </a:t>
            </a:r>
            <a:r>
              <a:rPr lang="el-GR" sz="1600" dirty="0"/>
              <a:t>Δούμα Αναστασία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0C48C-3222-4A90-98DD-697E5292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250-6D80-4233-84CB-995AAEF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dirty="0"/>
              <a:t>Σενάριο χρήσης - Σχεδίαση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FCFBED-2AF3-462F-B57A-2FD08C2D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94AC245-4FF9-4523-9A6E-8D63E047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75" y="2203051"/>
            <a:ext cx="5988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4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250-6D80-4233-84CB-995AAEF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dirty="0"/>
              <a:t>Σενάριο χρήσης - </a:t>
            </a:r>
            <a:r>
              <a:rPr lang="en-US" dirty="0"/>
              <a:t>Fill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FCFBED-2AF3-462F-B57A-2FD08C2D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CB24543-709F-4325-BDE3-F321E576A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/>
          <a:stretch/>
        </p:blipFill>
        <p:spPr>
          <a:xfrm>
            <a:off x="290817" y="2093976"/>
            <a:ext cx="5954939" cy="400050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BC180993-7399-466D-BAEA-61E085197F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56" y="2093976"/>
            <a:ext cx="5477691" cy="3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250-6D80-4233-84CB-995AAEF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dirty="0"/>
              <a:t>Σενάριο χρήσης – </a:t>
            </a:r>
            <a:r>
              <a:rPr lang="en-US" dirty="0"/>
              <a:t>Paint Border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FCFBED-2AF3-462F-B57A-2FD08C2D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74EC6EC-0F1C-488E-B754-8AA9EE410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07" y="2404416"/>
            <a:ext cx="5163185" cy="34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250-6D80-4233-84CB-995AAEF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dirty="0"/>
              <a:t>Σενάριο χρήσης - </a:t>
            </a:r>
            <a:r>
              <a:rPr lang="en-US" dirty="0"/>
              <a:t>Save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FCFBED-2AF3-462F-B57A-2FD08C2D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64DCF0-37AC-42BD-A33C-5C124ECE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093976"/>
            <a:ext cx="5988050" cy="4010660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11E76DC4-AC5D-4D40-9034-6F4E301C1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50" y="3188590"/>
            <a:ext cx="5988050" cy="15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6250-6D80-4233-84CB-995AAEF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dirty="0"/>
              <a:t>Σενάριο χρήσης - </a:t>
            </a:r>
            <a:r>
              <a:rPr lang="en-US" dirty="0"/>
              <a:t>Load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FCFBED-2AF3-462F-B57A-2FD08C2D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420BB54-59B2-4FB1-90D6-F5051433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7" y="2322019"/>
            <a:ext cx="6249403" cy="3583561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3891A2A5-D615-48D8-9835-BFF0A3771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2280106"/>
            <a:ext cx="5758711" cy="38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F5DA7F-C457-4C2D-8F18-1EFE0A4A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l-GR" sz="2300" dirty="0">
                <a:solidFill>
                  <a:srgbClr val="FFFFFF"/>
                </a:solidFill>
              </a:rPr>
              <a:t>Προβλήματα και αλλαγές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2D16-EE0D-4D27-B63E-75280E15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endParaRPr lang="el-G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Κατα την δημιουργία του προγράμματος δεν αντιμετωπίσαμε κάποιο πρόβλημα που να αφορά το προγραμματιστικό κομμάτι. Ωστόσο αφου είχαμε υλοποιήσει το πρόγραμμα σε ένα σημαντικό βαθμό ( είχαμε υλοποιήσει ήδη των σχεδίασμο ολων των σχημάτων καθώς και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και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και προχωρόντας στην υλοποιήση των λειτουργιών που μας ζητήθηκαν καταλάβαμε οτι δεν ήταν η σωστή λυση του προγράμματος καθώς δεν μπορούσαμε να υλοποιήσουμε τις υπόλοιπες λειτουργίες . Βάση όσον είδαμε γνωρίζουμε οτι ο σωστός τρόπος υλοποιήσης θα ήταν η κλάση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MyShape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να ήταν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και ενδεχομένως η μέθοδος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paintComponent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να υλοποιήτε σε κάθε κλάση σχήματος. Ενδεχόμενος και τα σχήματα να έπρεπε να έχουν και 2 μεταβλητές εξτρά (αυτές για το χρώμα σχεδίασης και το χρώμα γεμίσματος) σε όποιο σχήμα χρειαζόταν η κάθε μια . </a:t>
            </a:r>
            <a:endParaRPr lang="el-G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69B6516-C6D3-492A-B450-451DCE226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6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F5DA7F-C457-4C2D-8F18-1EFE0A4A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l-GR" sz="2300" dirty="0">
                <a:solidFill>
                  <a:srgbClr val="FFFFFF"/>
                </a:solidFill>
              </a:rPr>
              <a:t>Επέκταση Μελλοντικά 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2D16-EE0D-4D27-B63E-75280E15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endParaRPr lang="el-GR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1770" marR="0">
              <a:spcBef>
                <a:spcPts val="445"/>
              </a:spcBef>
              <a:spcAft>
                <a:spcPts val="0"/>
              </a:spcAft>
            </a:pPr>
            <a:r>
              <a:rPr lang="el-G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Η προφανής επέκταση μελλοντικά θα ήταν να υλοποιήσουμε το πρόγραμμα σωστά απο την αρχή και έτσι να υλοποιήσουμε και τις υπολοιπές λειτουργίες που μας λείπουν.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69B6516-C6D3-492A-B450-451DCE226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9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86648D-901F-431C-8FFE-6455ADDAC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" y="0"/>
            <a:ext cx="1218865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FC0EF-B915-4316-9266-CC1B208D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8E7ECE-D1D9-4A45-83E3-B3AAC21A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99C5D-8E7A-4F30-B5A0-E61C1AF51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87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62F2A5-5492-4B84-A9E4-A3D20C75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1</a:t>
            </a:r>
            <a:r>
              <a:rPr lang="el-GR" sz="3000" baseline="30000" dirty="0">
                <a:solidFill>
                  <a:srgbClr val="FFFFFF"/>
                </a:solidFill>
              </a:rPr>
              <a:t>η</a:t>
            </a:r>
            <a:r>
              <a:rPr lang="el-GR" sz="3000" dirty="0">
                <a:solidFill>
                  <a:srgbClr val="FFFFFF"/>
                </a:solidFill>
              </a:rPr>
              <a:t> Φάση Υλοποιήσης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92B6-3990-4E3C-B0F5-E2FFFCCC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25392"/>
            <a:ext cx="5142658" cy="540721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l-GR" sz="1800" dirty="0">
                <a:effectLst/>
                <a:ea typeface="Times New Roman" panose="02020603050405020304" pitchFamily="18" charset="0"/>
              </a:rPr>
              <a:t>Σε πρώτη φάση η ιδέα για την δημιουργία του προγράμματος που μας ζητήθηκε ήταν η εξής :</a:t>
            </a:r>
          </a:p>
          <a:p>
            <a:pPr algn="ctr"/>
            <a:r>
              <a:rPr lang="el-GR" sz="1800" b="0" i="0" dirty="0">
                <a:effectLst/>
                <a:ea typeface="Times New Roman" panose="02020603050405020304" pitchFamily="18" charset="0"/>
              </a:rPr>
              <a:t>Να φτιάξουμε μια κλάση 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Paint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 η οποία θα είναι υπέυθηνη για την δημιουργία του </a:t>
            </a:r>
            <a:r>
              <a:rPr lang="en-US" sz="1800" b="0" i="0" dirty="0" err="1">
                <a:effectLst/>
                <a:ea typeface="Times New Roman" panose="02020603050405020304" pitchFamily="18" charset="0"/>
              </a:rPr>
              <a:t>canva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 (ένα 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frame 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δηλαδή ) , το οποίο θα είχε ενα 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menu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 με τα εργαλεία που θα θέλαμε εμείς να βάλουμε καθώς και μια περιοχή σχεδίασης.</a:t>
            </a:r>
            <a:endParaRPr lang="en-US" sz="1800" b="1" i="1" dirty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l-GR" sz="1800" b="0" i="0" dirty="0">
                <a:effectLst/>
                <a:ea typeface="Times New Roman" panose="02020603050405020304" pitchFamily="18" charset="0"/>
              </a:rPr>
              <a:t>Στην συνέχεια θα φτιάχναμε μια κλάση – βάση την οποία ονομάσαμε </a:t>
            </a:r>
            <a:r>
              <a:rPr lang="en-US" sz="1800" b="0" i="0" dirty="0" err="1">
                <a:effectLst/>
                <a:ea typeface="Times New Roman" panose="02020603050405020304" pitchFamily="18" charset="0"/>
              </a:rPr>
              <a:t>MyShape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 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η οποία είχε ως ιδιότητες τα κοινάς στοιχεία που θα είχαν όλα τα σχήματα (δλδ τις συντεταγμένες , το μήκος και το πλάτος)</a:t>
            </a:r>
            <a:endParaRPr lang="en-US" sz="1800" b="1" i="1" dirty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l-GR" sz="1800" b="0" i="0" dirty="0">
                <a:effectLst/>
                <a:ea typeface="Times New Roman" panose="02020603050405020304" pitchFamily="18" charset="0"/>
              </a:rPr>
              <a:t>Έπειτα για κάθε ένα απο τα σχήματα θα κάναμε μια κλάση </a:t>
            </a:r>
            <a:endParaRPr lang="en-US" sz="1800" b="1" i="1" dirty="0">
              <a:effectLst/>
              <a:ea typeface="Times New Roman" panose="02020603050405020304" pitchFamily="18" charset="0"/>
            </a:endParaRPr>
          </a:p>
          <a:p>
            <a:pPr algn="ctr"/>
            <a:r>
              <a:rPr lang="el-GR" sz="1800" b="0" i="0" dirty="0">
                <a:effectLst/>
                <a:ea typeface="Times New Roman" panose="02020603050405020304" pitchFamily="18" charset="0"/>
              </a:rPr>
              <a:t>Τέλος θα κάναμε και μια κλάση η οποία θα ήταν υπεύθηνη για το 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save 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και το </a:t>
            </a:r>
            <a:r>
              <a:rPr lang="en-US" sz="1800" b="0" i="0" dirty="0">
                <a:effectLst/>
                <a:ea typeface="Times New Roman" panose="02020603050405020304" pitchFamily="18" charset="0"/>
              </a:rPr>
              <a:t>load </a:t>
            </a:r>
            <a:r>
              <a:rPr lang="el-GR" sz="1800" b="0" i="0" dirty="0">
                <a:effectLst/>
                <a:ea typeface="Times New Roman" panose="02020603050405020304" pitchFamily="18" charset="0"/>
              </a:rPr>
              <a:t>των αρχείών</a:t>
            </a:r>
            <a:endParaRPr lang="en-US" sz="1800" b="1" i="1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2D9B7-89D3-4052-A575-7F3142169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F12A-0774-4326-A2C7-6FD045D9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127" y="0"/>
            <a:ext cx="10058400" cy="12932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UML Class Diagram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09AEF4B-F0E4-4EED-9FFF-A910188F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0024C-FEAD-41CE-B78B-E3636AD158D2}"/>
              </a:ext>
            </a:extLst>
          </p:cNvPr>
          <p:cNvSpPr txBox="1"/>
          <p:nvPr/>
        </p:nvSpPr>
        <p:spPr>
          <a:xfrm>
            <a:off x="1275127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>
                <a:solidFill>
                  <a:schemeClr val="bg1"/>
                </a:solidFill>
                <a:latin typeface="+mj-lt"/>
              </a:rPr>
              <a:t>Οικονομικοί λόγοι</a:t>
            </a:r>
            <a:endParaRPr lang="en-US" sz="200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94307-32B7-4E2C-98D6-50D0585C9CFF}"/>
              </a:ext>
            </a:extLst>
          </p:cNvPr>
          <p:cNvSpPr txBox="1"/>
          <p:nvPr/>
        </p:nvSpPr>
        <p:spPr>
          <a:xfrm>
            <a:off x="6474905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  <a:latin typeface="+mj-lt"/>
              </a:rPr>
              <a:t>Ιδεολογικοί λόγοι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24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FE4EAE26-1FC6-4B26-ABB4-84B7F8ADD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151" y="1637775"/>
            <a:ext cx="8749698" cy="51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7A820-AA09-4D36-8BC9-6057B1A5B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DB9C86-D95B-4906-8E39-4E057C3E0C95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MyShape Class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3717068-8AD1-4681-94E0-179038D9B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99" y="888537"/>
            <a:ext cx="6882269" cy="50911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0C1A80-C382-44F9-8B72-19D5625B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7C7BAE-433B-4B8F-9F80-E469A375C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D7D7E4-5AD3-4B48-9AD1-274BA925B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F986D4C-0AA2-4C74-B313-1F2C8D6F9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D1246B-542F-4150-AD1E-E4A4A4CFE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583463"/>
              </p:ext>
            </p:extLst>
          </p:nvPr>
        </p:nvGraphicFramePr>
        <p:xfrm>
          <a:off x="8156351" y="1689100"/>
          <a:ext cx="3544034" cy="478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54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F12A-0774-4326-A2C7-6FD045D9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3045"/>
            <a:ext cx="10058400" cy="12932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Paint Class</a:t>
            </a:r>
            <a:r>
              <a:rPr lang="el-GR" dirty="0"/>
              <a:t> (</a:t>
            </a:r>
            <a:r>
              <a:rPr lang="en-US" dirty="0"/>
              <a:t>1</a:t>
            </a:r>
            <a:r>
              <a:rPr lang="el-GR" dirty="0"/>
              <a:t>/2)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09AEF4B-F0E4-4EED-9FFF-A910188F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0024C-FEAD-41CE-B78B-E3636AD158D2}"/>
              </a:ext>
            </a:extLst>
          </p:cNvPr>
          <p:cNvSpPr txBox="1"/>
          <p:nvPr/>
        </p:nvSpPr>
        <p:spPr>
          <a:xfrm>
            <a:off x="1275127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>
                <a:solidFill>
                  <a:schemeClr val="bg1"/>
                </a:solidFill>
                <a:latin typeface="+mj-lt"/>
              </a:rPr>
              <a:t>Οικονομικοί λόγοι</a:t>
            </a:r>
            <a:endParaRPr lang="en-US" sz="200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94307-32B7-4E2C-98D6-50D0585C9CFF}"/>
              </a:ext>
            </a:extLst>
          </p:cNvPr>
          <p:cNvSpPr txBox="1"/>
          <p:nvPr/>
        </p:nvSpPr>
        <p:spPr>
          <a:xfrm>
            <a:off x="6474905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  <a:latin typeface="+mj-lt"/>
              </a:rPr>
              <a:t>Ιδεολογικοί λόγοι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9459-6E7F-4E10-AFDA-B008E529D838}"/>
              </a:ext>
            </a:extLst>
          </p:cNvPr>
          <p:cNvSpPr txBox="1"/>
          <p:nvPr/>
        </p:nvSpPr>
        <p:spPr>
          <a:xfrm>
            <a:off x="515155" y="2274838"/>
            <a:ext cx="52019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κλάση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Paint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είναι η κλάση στην οποία υλοποιούμε και όλα τα γραφικά του προγράμματος.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Η κλάση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Paint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κάνει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extend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την κλάση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JPanel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οπού την χρησιμοποιούμε για την δημιουργία του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των κουμπιών καθώς και γενικά οτι αφορά το σχεδίαστικό κομμάτι της εργασίας )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l-GR" sz="1800" b="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b="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Επίσης κάνει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και τα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MouseListener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MouseMotionListener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και 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ActionListener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(όπου είναι υπέυθυνα για την δημιουργία των σχήμάτων μέσω του ποντικιού , για να παιρνουμέ καθε φόρα τις συντεταγμένες οπου έχουμε το ποντίκι μας (</a:t>
            </a:r>
            <a:r>
              <a:rPr lang="en-US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el-GR" sz="18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αλλά και για να ξέρουμε πότε ο χρήστης έκανε κλικ και πού ( είτε είνε σε κουμπί είτε είναι σε κάποιο σχήμα) ).</a:t>
            </a:r>
            <a:endParaRPr lang="en-US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97C66-DA24-4B27-961F-2C6A1778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096" y="2151793"/>
            <a:ext cx="5674804" cy="2280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7C40EC-DDF0-4817-95E8-C9A77BBEF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898" y="4675495"/>
            <a:ext cx="5029200" cy="21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8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F12A-0774-4326-A2C7-6FD045D9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3045"/>
            <a:ext cx="10058400" cy="12932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Paint Class</a:t>
            </a:r>
            <a:r>
              <a:rPr lang="el-GR" dirty="0"/>
              <a:t> (</a:t>
            </a:r>
            <a:r>
              <a:rPr lang="en-US" dirty="0"/>
              <a:t>2</a:t>
            </a:r>
            <a:r>
              <a:rPr lang="el-GR" dirty="0"/>
              <a:t>/2)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09AEF4B-F0E4-4EED-9FFF-A910188F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F0024C-FEAD-41CE-B78B-E3636AD158D2}"/>
              </a:ext>
            </a:extLst>
          </p:cNvPr>
          <p:cNvSpPr txBox="1"/>
          <p:nvPr/>
        </p:nvSpPr>
        <p:spPr>
          <a:xfrm>
            <a:off x="1275127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>
                <a:solidFill>
                  <a:schemeClr val="bg1"/>
                </a:solidFill>
                <a:latin typeface="+mj-lt"/>
              </a:rPr>
              <a:t>Οικονομικοί λόγοι</a:t>
            </a:r>
            <a:endParaRPr lang="en-US" sz="200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94307-32B7-4E2C-98D6-50D0585C9CFF}"/>
              </a:ext>
            </a:extLst>
          </p:cNvPr>
          <p:cNvSpPr txBox="1"/>
          <p:nvPr/>
        </p:nvSpPr>
        <p:spPr>
          <a:xfrm>
            <a:off x="6474905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  <a:latin typeface="+mj-lt"/>
              </a:rPr>
              <a:t>Ιδεολογικοί λόγοι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9459-6E7F-4E10-AFDA-B008E529D838}"/>
              </a:ext>
            </a:extLst>
          </p:cNvPr>
          <p:cNvSpPr txBox="1"/>
          <p:nvPr/>
        </p:nvSpPr>
        <p:spPr>
          <a:xfrm>
            <a:off x="6096000" y="2220922"/>
            <a:ext cx="5201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i="1" u="sng" dirty="0"/>
              <a:t>Ιδιότητές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 x1,y1,x2,y2,choice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 </a:t>
            </a:r>
            <a:r>
              <a:rPr lang="en-US" dirty="0" err="1"/>
              <a:t>myflag</a:t>
            </a:r>
            <a:r>
              <a:rPr lang="en-US" dirty="0"/>
              <a:t>, myflag2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BorderShapes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,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FillShapes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polys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HashSet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shapeSet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ea typeface="Times New Roman" panose="02020603050405020304" pitchFamily="18" charset="0"/>
            </a:endParaRPr>
          </a:p>
          <a:p>
            <a:r>
              <a:rPr lang="el-GR" b="1" i="1" u="sng" dirty="0"/>
              <a:t>Λειτουργίες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Paint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paintComponent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  <a:endParaRPr lang="el-GR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MouseClicked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MousePressed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  <a:endParaRPr lang="el-GR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MouseReleased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ActionPerformed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  <a:endParaRPr lang="el-GR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draw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() </a:t>
            </a:r>
            <a:endParaRPr lang="el-GR" dirty="0"/>
          </a:p>
          <a:p>
            <a:endParaRPr lang="el-G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7021C6-AF8E-4F61-A254-0979AE63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265575"/>
            <a:ext cx="4581525" cy="1447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BDB5B8-6FFA-42E6-BB15-DEFD2F9E7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127" y="3713375"/>
            <a:ext cx="4486275" cy="15144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1F470-22D4-4A4D-A72F-B028B9FCE4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127" y="5485706"/>
            <a:ext cx="36290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F12A-0774-4326-A2C7-6FD045D9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3045"/>
            <a:ext cx="10058400" cy="129322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Save - Load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09AEF4B-F0E4-4EED-9FFF-A910188F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894307-32B7-4E2C-98D6-50D0585C9CFF}"/>
              </a:ext>
            </a:extLst>
          </p:cNvPr>
          <p:cNvSpPr txBox="1"/>
          <p:nvPr/>
        </p:nvSpPr>
        <p:spPr>
          <a:xfrm>
            <a:off x="6474905" y="2650921"/>
            <a:ext cx="29613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u="sng" dirty="0">
                <a:solidFill>
                  <a:schemeClr val="bg1"/>
                </a:solidFill>
                <a:latin typeface="+mj-lt"/>
              </a:rPr>
              <a:t>Ιδεολογικοί λόγοι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1DE03-A407-47D9-B8E8-4FB173013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4" y="3429000"/>
            <a:ext cx="5309507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67AA5-F8A0-49BF-BF4A-79671A64E3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47"/>
          <a:stretch/>
        </p:blipFill>
        <p:spPr>
          <a:xfrm>
            <a:off x="6096000" y="3271157"/>
            <a:ext cx="5947954" cy="2552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2EFEFA-4750-45F7-A031-129E7A3A169D}"/>
              </a:ext>
            </a:extLst>
          </p:cNvPr>
          <p:cNvCxnSpPr/>
          <p:nvPr/>
        </p:nvCxnSpPr>
        <p:spPr>
          <a:xfrm>
            <a:off x="6096000" y="2093976"/>
            <a:ext cx="0" cy="4319524"/>
          </a:xfrm>
          <a:prstGeom prst="line">
            <a:avLst/>
          </a:prstGeom>
          <a:ln w="57150"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CDD2B3-5882-4AEC-A738-51655CE95F7C}"/>
              </a:ext>
            </a:extLst>
          </p:cNvPr>
          <p:cNvSpPr/>
          <p:nvPr/>
        </p:nvSpPr>
        <p:spPr>
          <a:xfrm>
            <a:off x="596900" y="2438400"/>
            <a:ext cx="5216068" cy="71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HashSet to a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35AF4E-49AF-4F99-9259-2E4ED2A27A89}"/>
              </a:ext>
            </a:extLst>
          </p:cNvPr>
          <p:cNvSpPr/>
          <p:nvPr/>
        </p:nvSpPr>
        <p:spPr>
          <a:xfrm>
            <a:off x="6379030" y="2438400"/>
            <a:ext cx="4746167" cy="712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 file to a HashSet</a:t>
            </a:r>
          </a:p>
        </p:txBody>
      </p:sp>
    </p:spTree>
    <p:extLst>
      <p:ext uri="{BB962C8B-B14F-4D97-AF65-F5344CB8AC3E}">
        <p14:creationId xmlns:p14="http://schemas.microsoft.com/office/powerpoint/2010/main" val="695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4C57E-E3F6-461A-BA81-13E0E5A2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43466"/>
            <a:ext cx="3937894" cy="5528734"/>
          </a:xfrm>
        </p:spPr>
        <p:txBody>
          <a:bodyPr>
            <a:normAutofit/>
          </a:bodyPr>
          <a:lstStyle/>
          <a:p>
            <a:pPr algn="r"/>
            <a:r>
              <a:rPr lang="el-GR" sz="4400" dirty="0">
                <a:solidFill>
                  <a:srgbClr val="FFFFFF"/>
                </a:solidFill>
              </a:rPr>
              <a:t>Παραθυρικό περιβάλλον –</a:t>
            </a:r>
            <a:br>
              <a:rPr lang="el-GR" sz="4400" dirty="0">
                <a:solidFill>
                  <a:srgbClr val="FFFFFF"/>
                </a:solidFill>
              </a:rPr>
            </a:br>
            <a:r>
              <a:rPr lang="el-GR" sz="4400" dirty="0">
                <a:solidFill>
                  <a:srgbClr val="FFFFFF"/>
                </a:solidFill>
              </a:rPr>
              <a:t>2</a:t>
            </a:r>
            <a:r>
              <a:rPr lang="el-GR" sz="4400" baseline="30000" dirty="0">
                <a:solidFill>
                  <a:srgbClr val="FFFFFF"/>
                </a:solidFill>
              </a:rPr>
              <a:t>η</a:t>
            </a:r>
            <a:r>
              <a:rPr lang="el-GR" sz="4400" dirty="0">
                <a:solidFill>
                  <a:srgbClr val="FFFFFF"/>
                </a:solidFill>
              </a:rPr>
              <a:t> Φάση Υλοποίησης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1FBBB4AC-B716-4B8E-B535-F0E8C8979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E2FFB9-C831-43D7-97BC-B5FF5117D4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84" y="1277359"/>
            <a:ext cx="6385334" cy="42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02BA-C2A1-47E8-9C09-BF0D601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l-GR" sz="3100" dirty="0"/>
              <a:t>Η Υλοποιήση των Σχημάτων</a:t>
            </a:r>
            <a:endParaRPr lang="en-US" sz="31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EACED0E-C3DA-402D-9379-0FC3F20D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7" y="174192"/>
            <a:ext cx="820305" cy="833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FA14E-F1E7-4436-8676-462CEB12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23" y="1662587"/>
            <a:ext cx="9750199" cy="51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71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276</TotalTime>
  <Words>652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Arial Black</vt:lpstr>
      <vt:lpstr>Calibri</vt:lpstr>
      <vt:lpstr>Rockwell Extra Bold</vt:lpstr>
      <vt:lpstr>Times New Roman</vt:lpstr>
      <vt:lpstr>Wingdings</vt:lpstr>
      <vt:lpstr>Wood Type</vt:lpstr>
      <vt:lpstr>Ομαδική Εργασία </vt:lpstr>
      <vt:lpstr>1η Φάση Υλοποιήσης</vt:lpstr>
      <vt:lpstr>UML Class Diagram</vt:lpstr>
      <vt:lpstr>PowerPoint Presentation</vt:lpstr>
      <vt:lpstr>Paint Class (1/2)</vt:lpstr>
      <vt:lpstr>Paint Class (2/2)</vt:lpstr>
      <vt:lpstr>Save - Load</vt:lpstr>
      <vt:lpstr>Παραθυρικό περιβάλλον – 2η Φάση Υλοποίησης</vt:lpstr>
      <vt:lpstr>Η Υλοποιήση των Σχημάτων</vt:lpstr>
      <vt:lpstr>Σενάριο χρήσης - Σχεδίαση</vt:lpstr>
      <vt:lpstr>Σενάριο χρήσης - Fill</vt:lpstr>
      <vt:lpstr>Σενάριο χρήσης – Paint Border</vt:lpstr>
      <vt:lpstr>Σενάριο χρήσης - Save</vt:lpstr>
      <vt:lpstr>Σενάριο χρήσης - Load</vt:lpstr>
      <vt:lpstr>Προβλήματα και αλλαγές</vt:lpstr>
      <vt:lpstr>Επέκταση Μελλοντικά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Διαδίκτυο και Fake News</dc:title>
  <dc:creator>Pac-Man</dc:creator>
  <cp:lastModifiedBy>Pac-Man</cp:lastModifiedBy>
  <cp:revision>13</cp:revision>
  <dcterms:created xsi:type="dcterms:W3CDTF">2021-11-25T12:44:54Z</dcterms:created>
  <dcterms:modified xsi:type="dcterms:W3CDTF">2022-01-27T20:16:33Z</dcterms:modified>
</cp:coreProperties>
</file>