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2"/>
  </p:notesMasterIdLst>
  <p:sldIdLst>
    <p:sldId id="256" r:id="rId3"/>
    <p:sldId id="257" r:id="rId4"/>
    <p:sldId id="259" r:id="rId5"/>
    <p:sldId id="258" r:id="rId6"/>
    <p:sldId id="262" r:id="rId7"/>
    <p:sldId id="261" r:id="rId8"/>
    <p:sldId id="260"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6"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7" r:id="rId63"/>
    <p:sldId id="316"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64" r:id="rId95"/>
    <p:sldId id="349" r:id="rId96"/>
    <p:sldId id="350" r:id="rId97"/>
    <p:sldId id="365"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6" r:id="rId112"/>
    <p:sldId id="367" r:id="rId113"/>
    <p:sldId id="368" r:id="rId114"/>
    <p:sldId id="369" r:id="rId115"/>
    <p:sldId id="370" r:id="rId116"/>
    <p:sldId id="371" r:id="rId117"/>
    <p:sldId id="372" r:id="rId118"/>
    <p:sldId id="373" r:id="rId119"/>
    <p:sldId id="374" r:id="rId120"/>
    <p:sldId id="375" r:id="rId1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87451" autoAdjust="0"/>
  </p:normalViewPr>
  <p:slideViewPr>
    <p:cSldViewPr>
      <p:cViewPr varScale="1">
        <p:scale>
          <a:sx n="72" d="100"/>
          <a:sy n="72" d="100"/>
        </p:scale>
        <p:origin x="1757"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viewProps" Target="view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microsoft.com/office/2016/11/relationships/changesInfo" Target="changesInfos/changesInfo1.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ouela Korelli" userId="c7bc6d38-1a6f-45eb-aff1-926dc3f16405" providerId="ADAL" clId="{65DBA15C-CEDF-441A-9776-A37CD298F0B1}"/>
    <pc:docChg chg="custSel modSld">
      <pc:chgData name="Emmanouela Korelli" userId="c7bc6d38-1a6f-45eb-aff1-926dc3f16405" providerId="ADAL" clId="{65DBA15C-CEDF-441A-9776-A37CD298F0B1}" dt="2024-10-22T15:13:40.899" v="39" actId="20577"/>
      <pc:docMkLst>
        <pc:docMk/>
      </pc:docMkLst>
      <pc:sldChg chg="modNotesTx">
        <pc:chgData name="Emmanouela Korelli" userId="c7bc6d38-1a6f-45eb-aff1-926dc3f16405" providerId="ADAL" clId="{65DBA15C-CEDF-441A-9776-A37CD298F0B1}" dt="2024-10-22T15:13:40.899" v="39" actId="20577"/>
        <pc:sldMkLst>
          <pc:docMk/>
          <pc:sldMk cId="0"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B9BDE4-8520-4B7B-8CCD-39A530D643CB}" type="datetimeFigureOut">
              <a:rPr lang="en-US" smtClean="0"/>
              <a:pPr/>
              <a:t>10/22/2024</a:t>
            </a:fld>
            <a:endParaRPr lang="en-US"/>
          </a:p>
        </p:txBody>
      </p:sp>
      <p:sp>
        <p:nvSpPr>
          <p:cNvPr id="4" name="3 - Θέση εικόνας διαφάνειας"/>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8BA6A4-9529-4F37-AF10-5E8582480118}" type="slidenum">
              <a:rPr lang="en-US" smtClean="0"/>
              <a:pPr/>
              <a:t>‹#›</a:t>
            </a:fld>
            <a:endParaRPr lang="en-US"/>
          </a:p>
        </p:txBody>
      </p:sp>
    </p:spTree>
    <p:extLst>
      <p:ext uri="{BB962C8B-B14F-4D97-AF65-F5344CB8AC3E}">
        <p14:creationId xmlns:p14="http://schemas.microsoft.com/office/powerpoint/2010/main" val="1888948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US"/>
          </a:p>
        </p:txBody>
      </p:sp>
      <p:sp>
        <p:nvSpPr>
          <p:cNvPr id="4" name="3 - Θέση αριθμού διαφάνειας"/>
          <p:cNvSpPr>
            <a:spLocks noGrp="1"/>
          </p:cNvSpPr>
          <p:nvPr>
            <p:ph type="sldNum" sz="quarter" idx="10"/>
          </p:nvPr>
        </p:nvSpPr>
        <p:spPr/>
        <p:txBody>
          <a:bodyPr/>
          <a:lstStyle/>
          <a:p>
            <a:fld id="{1B8BA6A4-9529-4F37-AF10-5E8582480118}" type="slidenum">
              <a:rPr lang="en-US" smtClean="0"/>
              <a:pPr/>
              <a:t>1</a:t>
            </a:fld>
            <a:endParaRPr lang="en-US"/>
          </a:p>
        </p:txBody>
      </p:sp>
    </p:spTree>
    <p:extLst>
      <p:ext uri="{BB962C8B-B14F-4D97-AF65-F5344CB8AC3E}">
        <p14:creationId xmlns:p14="http://schemas.microsoft.com/office/powerpoint/2010/main" val="4208848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US"/>
          </a:p>
        </p:txBody>
      </p:sp>
      <p:sp>
        <p:nvSpPr>
          <p:cNvPr id="4" name="3 - Θέση αριθμού διαφάνειας"/>
          <p:cNvSpPr>
            <a:spLocks noGrp="1"/>
          </p:cNvSpPr>
          <p:nvPr>
            <p:ph type="sldNum" sz="quarter" idx="10"/>
          </p:nvPr>
        </p:nvSpPr>
        <p:spPr/>
        <p:txBody>
          <a:bodyPr/>
          <a:lstStyle/>
          <a:p>
            <a:fld id="{1B8BA6A4-9529-4F37-AF10-5E8582480118}" type="slidenum">
              <a:rPr lang="en-US" smtClean="0"/>
              <a:pPr/>
              <a:t>2</a:t>
            </a:fld>
            <a:endParaRPr lang="en-US"/>
          </a:p>
        </p:txBody>
      </p:sp>
    </p:spTree>
    <p:extLst>
      <p:ext uri="{BB962C8B-B14F-4D97-AF65-F5344CB8AC3E}">
        <p14:creationId xmlns:p14="http://schemas.microsoft.com/office/powerpoint/2010/main" val="1510052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US"/>
          </a:p>
        </p:txBody>
      </p:sp>
      <p:sp>
        <p:nvSpPr>
          <p:cNvPr id="4" name="3 - Θέση αριθμού διαφάνειας"/>
          <p:cNvSpPr>
            <a:spLocks noGrp="1"/>
          </p:cNvSpPr>
          <p:nvPr>
            <p:ph type="sldNum" sz="quarter" idx="10"/>
          </p:nvPr>
        </p:nvSpPr>
        <p:spPr/>
        <p:txBody>
          <a:bodyPr/>
          <a:lstStyle/>
          <a:p>
            <a:fld id="{1B8BA6A4-9529-4F37-AF10-5E8582480118}" type="slidenum">
              <a:rPr lang="en-US" smtClean="0"/>
              <a:pPr/>
              <a:t>3</a:t>
            </a:fld>
            <a:endParaRPr lang="en-US"/>
          </a:p>
        </p:txBody>
      </p:sp>
    </p:spTree>
    <p:extLst>
      <p:ext uri="{BB962C8B-B14F-4D97-AF65-F5344CB8AC3E}">
        <p14:creationId xmlns:p14="http://schemas.microsoft.com/office/powerpoint/2010/main" val="345279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US"/>
          </a:p>
        </p:txBody>
      </p:sp>
      <p:sp>
        <p:nvSpPr>
          <p:cNvPr id="4" name="3 - Θέση αριθμού διαφάνειας"/>
          <p:cNvSpPr>
            <a:spLocks noGrp="1"/>
          </p:cNvSpPr>
          <p:nvPr>
            <p:ph type="sldNum" sz="quarter" idx="10"/>
          </p:nvPr>
        </p:nvSpPr>
        <p:spPr/>
        <p:txBody>
          <a:bodyPr/>
          <a:lstStyle/>
          <a:p>
            <a:fld id="{1B8BA6A4-9529-4F37-AF10-5E8582480118}" type="slidenum">
              <a:rPr lang="en-US" smtClean="0"/>
              <a:pPr/>
              <a:t>4</a:t>
            </a:fld>
            <a:endParaRPr lang="en-US"/>
          </a:p>
        </p:txBody>
      </p:sp>
    </p:spTree>
    <p:extLst>
      <p:ext uri="{BB962C8B-B14F-4D97-AF65-F5344CB8AC3E}">
        <p14:creationId xmlns:p14="http://schemas.microsoft.com/office/powerpoint/2010/main" val="892394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US"/>
          </a:p>
        </p:txBody>
      </p:sp>
      <p:sp>
        <p:nvSpPr>
          <p:cNvPr id="4" name="3 - Θέση αριθμού διαφάνειας"/>
          <p:cNvSpPr>
            <a:spLocks noGrp="1"/>
          </p:cNvSpPr>
          <p:nvPr>
            <p:ph type="sldNum" sz="quarter" idx="10"/>
          </p:nvPr>
        </p:nvSpPr>
        <p:spPr/>
        <p:txBody>
          <a:bodyPr/>
          <a:lstStyle/>
          <a:p>
            <a:fld id="{1B8BA6A4-9529-4F37-AF10-5E8582480118}" type="slidenum">
              <a:rPr lang="en-US" smtClean="0"/>
              <a:pPr/>
              <a:t>5</a:t>
            </a:fld>
            <a:endParaRPr lang="en-US"/>
          </a:p>
        </p:txBody>
      </p:sp>
    </p:spTree>
    <p:extLst>
      <p:ext uri="{BB962C8B-B14F-4D97-AF65-F5344CB8AC3E}">
        <p14:creationId xmlns:p14="http://schemas.microsoft.com/office/powerpoint/2010/main" val="4162022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1B8BA6A4-9529-4F37-AF10-5E8582480118}" type="slidenum">
              <a:rPr lang="en-US" smtClean="0"/>
              <a:pPr/>
              <a:t>13</a:t>
            </a:fld>
            <a:endParaRPr lang="en-US"/>
          </a:p>
        </p:txBody>
      </p:sp>
    </p:spTree>
    <p:extLst>
      <p:ext uri="{BB962C8B-B14F-4D97-AF65-F5344CB8AC3E}">
        <p14:creationId xmlns:p14="http://schemas.microsoft.com/office/powerpoint/2010/main" val="2294708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2. Το κράτος </a:t>
            </a:r>
            <a:r>
              <a:rPr lang="el-GR" dirty="0" err="1"/>
              <a:t>προσωποποιείται</a:t>
            </a:r>
            <a:r>
              <a:rPr lang="el-GR"/>
              <a:t>.</a:t>
            </a:r>
            <a:endParaRPr lang="fr-FR" dirty="0"/>
          </a:p>
        </p:txBody>
      </p:sp>
      <p:sp>
        <p:nvSpPr>
          <p:cNvPr id="4" name="Slide Number Placeholder 3"/>
          <p:cNvSpPr>
            <a:spLocks noGrp="1"/>
          </p:cNvSpPr>
          <p:nvPr>
            <p:ph type="sldNum" sz="quarter" idx="5"/>
          </p:nvPr>
        </p:nvSpPr>
        <p:spPr/>
        <p:txBody>
          <a:bodyPr/>
          <a:lstStyle/>
          <a:p>
            <a:fld id="{1B8BA6A4-9529-4F37-AF10-5E8582480118}" type="slidenum">
              <a:rPr lang="en-US" smtClean="0"/>
              <a:pPr/>
              <a:t>14</a:t>
            </a:fld>
            <a:endParaRPr lang="en-US"/>
          </a:p>
        </p:txBody>
      </p:sp>
    </p:spTree>
    <p:extLst>
      <p:ext uri="{BB962C8B-B14F-4D97-AF65-F5344CB8AC3E}">
        <p14:creationId xmlns:p14="http://schemas.microsoft.com/office/powerpoint/2010/main" val="3511643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US" dirty="0"/>
          </a:p>
        </p:txBody>
      </p:sp>
      <p:sp>
        <p:nvSpPr>
          <p:cNvPr id="4" name="3 - Θέση αριθμού διαφάνειας"/>
          <p:cNvSpPr>
            <a:spLocks noGrp="1"/>
          </p:cNvSpPr>
          <p:nvPr>
            <p:ph type="sldNum" sz="quarter" idx="10"/>
          </p:nvPr>
        </p:nvSpPr>
        <p:spPr/>
        <p:txBody>
          <a:bodyPr/>
          <a:lstStyle/>
          <a:p>
            <a:fld id="{1B8BA6A4-9529-4F37-AF10-5E8582480118}" type="slidenum">
              <a:rPr lang="en-US" smtClean="0"/>
              <a:pPr/>
              <a:t>18</a:t>
            </a:fld>
            <a:endParaRPr lang="en-US"/>
          </a:p>
        </p:txBody>
      </p:sp>
    </p:spTree>
    <p:extLst>
      <p:ext uri="{BB962C8B-B14F-4D97-AF65-F5344CB8AC3E}">
        <p14:creationId xmlns:p14="http://schemas.microsoft.com/office/powerpoint/2010/main" val="2493615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2130425"/>
            <a:ext cx="7772400" cy="1470025"/>
          </a:xfrm>
        </p:spPr>
        <p:txBody>
          <a:bodyPr/>
          <a:lstStyle/>
          <a:p>
            <a:r>
              <a:rPr lang="el-GR"/>
              <a:t>Kλικ για επεξεργασία του τίτλου</a:t>
            </a:r>
            <a:endParaRPr lang="en-US"/>
          </a:p>
        </p:txBody>
      </p:sp>
      <p:sp>
        <p:nvSpPr>
          <p:cNvPr id="3" name="2 - Υπότιτλος"/>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endParaRPr lang="en-US"/>
          </a:p>
        </p:txBody>
      </p:sp>
      <p:sp>
        <p:nvSpPr>
          <p:cNvPr id="4" name="3 - Θέση ημερομηνίας"/>
          <p:cNvSpPr>
            <a:spLocks noGrp="1"/>
          </p:cNvSpPr>
          <p:nvPr>
            <p:ph type="dt" sz="half" idx="10"/>
          </p:nvPr>
        </p:nvSpPr>
        <p:spPr/>
        <p:txBody>
          <a:bodyPr/>
          <a:lstStyle/>
          <a:p>
            <a:fld id="{142D1386-019D-4AFC-904E-AB177EEEDF72}" type="datetimeFigureOut">
              <a:rPr lang="en-US" smtClean="0"/>
              <a:pPr/>
              <a:t>10/22/2024</a:t>
            </a:fld>
            <a:endParaRPr lang="en-US"/>
          </a:p>
        </p:txBody>
      </p:sp>
      <p:sp>
        <p:nvSpPr>
          <p:cNvPr id="5" name="4 - Θέση υποσέλιδου"/>
          <p:cNvSpPr>
            <a:spLocks noGrp="1"/>
          </p:cNvSpPr>
          <p:nvPr>
            <p:ph type="ftr" sz="quarter" idx="11"/>
          </p:nvPr>
        </p:nvSpPr>
        <p:spPr/>
        <p:txBody>
          <a:bodyPr/>
          <a:lstStyle/>
          <a:p>
            <a:endParaRPr lang="en-US"/>
          </a:p>
        </p:txBody>
      </p:sp>
      <p:sp>
        <p:nvSpPr>
          <p:cNvPr id="6" name="5 - Θέση αριθμού διαφάνειας"/>
          <p:cNvSpPr>
            <a:spLocks noGrp="1"/>
          </p:cNvSpPr>
          <p:nvPr>
            <p:ph type="sldNum" sz="quarter" idx="12"/>
          </p:nvPr>
        </p:nvSpPr>
        <p:spPr/>
        <p:txBody>
          <a:bodyPr/>
          <a:lstStyle/>
          <a:p>
            <a:fld id="{6BF26FF9-78B2-4D2A-B26C-02C7375A88B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Kλικ για επεξεργασία του τίτλου</a:t>
            </a:r>
            <a:endParaRPr lang="en-US"/>
          </a:p>
        </p:txBody>
      </p:sp>
      <p:sp>
        <p:nvSpPr>
          <p:cNvPr id="3" name="2 - Θέση κατακόρυφου κειμένου"/>
          <p:cNvSpPr>
            <a:spLocks noGrp="1"/>
          </p:cNvSpPr>
          <p:nvPr>
            <p:ph type="body" orient="vert" idx="1"/>
          </p:nvPr>
        </p:nvSpPr>
        <p:spPr/>
        <p:txBody>
          <a:bodyPr vert="eaVert"/>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4" name="3 - Θέση ημερομηνίας"/>
          <p:cNvSpPr>
            <a:spLocks noGrp="1"/>
          </p:cNvSpPr>
          <p:nvPr>
            <p:ph type="dt" sz="half" idx="10"/>
          </p:nvPr>
        </p:nvSpPr>
        <p:spPr/>
        <p:txBody>
          <a:bodyPr/>
          <a:lstStyle/>
          <a:p>
            <a:fld id="{142D1386-019D-4AFC-904E-AB177EEEDF72}" type="datetimeFigureOut">
              <a:rPr lang="en-US" smtClean="0"/>
              <a:pPr/>
              <a:t>10/22/2024</a:t>
            </a:fld>
            <a:endParaRPr lang="en-US"/>
          </a:p>
        </p:txBody>
      </p:sp>
      <p:sp>
        <p:nvSpPr>
          <p:cNvPr id="5" name="4 - Θέση υποσέλιδου"/>
          <p:cNvSpPr>
            <a:spLocks noGrp="1"/>
          </p:cNvSpPr>
          <p:nvPr>
            <p:ph type="ftr" sz="quarter" idx="11"/>
          </p:nvPr>
        </p:nvSpPr>
        <p:spPr/>
        <p:txBody>
          <a:bodyPr/>
          <a:lstStyle/>
          <a:p>
            <a:endParaRPr lang="en-US"/>
          </a:p>
        </p:txBody>
      </p:sp>
      <p:sp>
        <p:nvSpPr>
          <p:cNvPr id="6" name="5 - Θέση αριθμού διαφάνειας"/>
          <p:cNvSpPr>
            <a:spLocks noGrp="1"/>
          </p:cNvSpPr>
          <p:nvPr>
            <p:ph type="sldNum" sz="quarter" idx="12"/>
          </p:nvPr>
        </p:nvSpPr>
        <p:spPr/>
        <p:txBody>
          <a:bodyPr/>
          <a:lstStyle/>
          <a:p>
            <a:fld id="{6BF26FF9-78B2-4D2A-B26C-02C7375A88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lang="el-GR"/>
              <a:t>Kλικ για επεξεργασία του τίτλου</a:t>
            </a:r>
            <a:endParaRPr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4" name="3 - Θέση ημερομηνίας"/>
          <p:cNvSpPr>
            <a:spLocks noGrp="1"/>
          </p:cNvSpPr>
          <p:nvPr>
            <p:ph type="dt" sz="half" idx="10"/>
          </p:nvPr>
        </p:nvSpPr>
        <p:spPr/>
        <p:txBody>
          <a:bodyPr/>
          <a:lstStyle/>
          <a:p>
            <a:fld id="{142D1386-019D-4AFC-904E-AB177EEEDF72}" type="datetimeFigureOut">
              <a:rPr lang="en-US" smtClean="0"/>
              <a:pPr/>
              <a:t>10/22/2024</a:t>
            </a:fld>
            <a:endParaRPr lang="en-US"/>
          </a:p>
        </p:txBody>
      </p:sp>
      <p:sp>
        <p:nvSpPr>
          <p:cNvPr id="5" name="4 - Θέση υποσέλιδου"/>
          <p:cNvSpPr>
            <a:spLocks noGrp="1"/>
          </p:cNvSpPr>
          <p:nvPr>
            <p:ph type="ftr" sz="quarter" idx="11"/>
          </p:nvPr>
        </p:nvSpPr>
        <p:spPr/>
        <p:txBody>
          <a:bodyPr/>
          <a:lstStyle/>
          <a:p>
            <a:endParaRPr lang="en-US"/>
          </a:p>
        </p:txBody>
      </p:sp>
      <p:sp>
        <p:nvSpPr>
          <p:cNvPr id="6" name="5 - Θέση αριθμού διαφάνειας"/>
          <p:cNvSpPr>
            <a:spLocks noGrp="1"/>
          </p:cNvSpPr>
          <p:nvPr>
            <p:ph type="sldNum" sz="quarter" idx="12"/>
          </p:nvPr>
        </p:nvSpPr>
        <p:spPr/>
        <p:txBody>
          <a:bodyPr/>
          <a:lstStyle/>
          <a:p>
            <a:fld id="{6BF26FF9-78B2-4D2A-B26C-02C7375A88B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2130425"/>
            <a:ext cx="7772400" cy="1470025"/>
          </a:xfrm>
        </p:spPr>
        <p:txBody>
          <a:bodyPr/>
          <a:lstStyle/>
          <a:p>
            <a:r>
              <a:rPr lang="el-GR"/>
              <a:t>Kλικ για επεξεργασία του τίτλου</a:t>
            </a:r>
            <a:endParaRPr lang="en-US"/>
          </a:p>
        </p:txBody>
      </p:sp>
      <p:sp>
        <p:nvSpPr>
          <p:cNvPr id="3" name="2 - Υπότιτλος"/>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endParaRPr lang="en-US"/>
          </a:p>
        </p:txBody>
      </p:sp>
      <p:sp>
        <p:nvSpPr>
          <p:cNvPr id="4" name="3 - Θέση ημερομηνίας"/>
          <p:cNvSpPr>
            <a:spLocks noGrp="1"/>
          </p:cNvSpPr>
          <p:nvPr>
            <p:ph type="dt" sz="half" idx="10"/>
          </p:nvPr>
        </p:nvSpPr>
        <p:spPr/>
        <p:txBody>
          <a:bodyPr/>
          <a:lstStyle/>
          <a:p>
            <a:fld id="{4AB2E91C-1DE5-43D4-A8B3-69CA40F027C6}" type="datetimeFigureOut">
              <a:rPr lang="en-US" smtClean="0"/>
              <a:pPr/>
              <a:t>10/22/2024</a:t>
            </a:fld>
            <a:endParaRPr lang="en-US"/>
          </a:p>
        </p:txBody>
      </p:sp>
      <p:sp>
        <p:nvSpPr>
          <p:cNvPr id="5" name="4 - Θέση υποσέλιδου"/>
          <p:cNvSpPr>
            <a:spLocks noGrp="1"/>
          </p:cNvSpPr>
          <p:nvPr>
            <p:ph type="ftr" sz="quarter" idx="11"/>
          </p:nvPr>
        </p:nvSpPr>
        <p:spPr/>
        <p:txBody>
          <a:bodyPr/>
          <a:lstStyle/>
          <a:p>
            <a:endParaRPr lang="en-US"/>
          </a:p>
        </p:txBody>
      </p:sp>
      <p:sp>
        <p:nvSpPr>
          <p:cNvPr id="6" name="5 - Θέση αριθμού διαφάνειας"/>
          <p:cNvSpPr>
            <a:spLocks noGrp="1"/>
          </p:cNvSpPr>
          <p:nvPr>
            <p:ph type="sldNum" sz="quarter" idx="12"/>
          </p:nvPr>
        </p:nvSpPr>
        <p:spPr/>
        <p:txBody>
          <a:bodyPr/>
          <a:lstStyle/>
          <a:p>
            <a:fld id="{9466B66E-3198-4B76-88C2-559080AD4FD4}"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Kλικ για επεξεργασία του τίτλου</a:t>
            </a:r>
            <a:endParaRPr lang="en-US"/>
          </a:p>
        </p:txBody>
      </p:sp>
      <p:sp>
        <p:nvSpPr>
          <p:cNvPr id="3" name="2 - Θέση περιεχομένου"/>
          <p:cNvSpPr>
            <a:spLocks noGrp="1"/>
          </p:cNvSpPr>
          <p:nvPr>
            <p:ph idx="1"/>
          </p:nvPr>
        </p:nvSpPr>
        <p:spPr/>
        <p:txBody>
          <a:body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4" name="3 - Θέση ημερομηνίας"/>
          <p:cNvSpPr>
            <a:spLocks noGrp="1"/>
          </p:cNvSpPr>
          <p:nvPr>
            <p:ph type="dt" sz="half" idx="10"/>
          </p:nvPr>
        </p:nvSpPr>
        <p:spPr/>
        <p:txBody>
          <a:bodyPr/>
          <a:lstStyle/>
          <a:p>
            <a:fld id="{4AB2E91C-1DE5-43D4-A8B3-69CA40F027C6}" type="datetimeFigureOut">
              <a:rPr lang="en-US" smtClean="0"/>
              <a:pPr/>
              <a:t>10/22/2024</a:t>
            </a:fld>
            <a:endParaRPr lang="en-US"/>
          </a:p>
        </p:txBody>
      </p:sp>
      <p:sp>
        <p:nvSpPr>
          <p:cNvPr id="5" name="4 - Θέση υποσέλιδου"/>
          <p:cNvSpPr>
            <a:spLocks noGrp="1"/>
          </p:cNvSpPr>
          <p:nvPr>
            <p:ph type="ftr" sz="quarter" idx="11"/>
          </p:nvPr>
        </p:nvSpPr>
        <p:spPr/>
        <p:txBody>
          <a:bodyPr/>
          <a:lstStyle/>
          <a:p>
            <a:endParaRPr lang="en-US"/>
          </a:p>
        </p:txBody>
      </p:sp>
      <p:sp>
        <p:nvSpPr>
          <p:cNvPr id="6" name="5 - Θέση αριθμού διαφάνειας"/>
          <p:cNvSpPr>
            <a:spLocks noGrp="1"/>
          </p:cNvSpPr>
          <p:nvPr>
            <p:ph type="sldNum" sz="quarter" idx="12"/>
          </p:nvPr>
        </p:nvSpPr>
        <p:spPr/>
        <p:txBody>
          <a:bodyPr/>
          <a:lstStyle/>
          <a:p>
            <a:fld id="{9466B66E-3198-4B76-88C2-559080AD4FD4}"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a:t>Kλικ για επεξεργασία του τίτλου</a:t>
            </a:r>
            <a:endParaRPr lang="en-US"/>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4AB2E91C-1DE5-43D4-A8B3-69CA40F027C6}" type="datetimeFigureOut">
              <a:rPr lang="en-US" smtClean="0"/>
              <a:pPr/>
              <a:t>10/22/2024</a:t>
            </a:fld>
            <a:endParaRPr lang="en-US"/>
          </a:p>
        </p:txBody>
      </p:sp>
      <p:sp>
        <p:nvSpPr>
          <p:cNvPr id="5" name="4 - Θέση υποσέλιδου"/>
          <p:cNvSpPr>
            <a:spLocks noGrp="1"/>
          </p:cNvSpPr>
          <p:nvPr>
            <p:ph type="ftr" sz="quarter" idx="11"/>
          </p:nvPr>
        </p:nvSpPr>
        <p:spPr/>
        <p:txBody>
          <a:bodyPr/>
          <a:lstStyle/>
          <a:p>
            <a:endParaRPr lang="en-US"/>
          </a:p>
        </p:txBody>
      </p:sp>
      <p:sp>
        <p:nvSpPr>
          <p:cNvPr id="6" name="5 - Θέση αριθμού διαφάνειας"/>
          <p:cNvSpPr>
            <a:spLocks noGrp="1"/>
          </p:cNvSpPr>
          <p:nvPr>
            <p:ph type="sldNum" sz="quarter" idx="12"/>
          </p:nvPr>
        </p:nvSpPr>
        <p:spPr/>
        <p:txBody>
          <a:bodyPr/>
          <a:lstStyle/>
          <a:p>
            <a:fld id="{9466B66E-3198-4B76-88C2-559080AD4FD4}"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Kλικ για επεξεργασία του τίτλου</a:t>
            </a:r>
            <a:endParaRPr lang="en-US"/>
          </a:p>
        </p:txBody>
      </p:sp>
      <p:sp>
        <p:nvSpPr>
          <p:cNvPr id="3" name="2 - Θέση περιεχομένου"/>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4" name="3 - Θέση περιεχομένου"/>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5" name="4 - Θέση ημερομηνίας"/>
          <p:cNvSpPr>
            <a:spLocks noGrp="1"/>
          </p:cNvSpPr>
          <p:nvPr>
            <p:ph type="dt" sz="half" idx="10"/>
          </p:nvPr>
        </p:nvSpPr>
        <p:spPr/>
        <p:txBody>
          <a:bodyPr/>
          <a:lstStyle/>
          <a:p>
            <a:fld id="{4AB2E91C-1DE5-43D4-A8B3-69CA40F027C6}" type="datetimeFigureOut">
              <a:rPr lang="en-US" smtClean="0"/>
              <a:pPr/>
              <a:t>10/22/2024</a:t>
            </a:fld>
            <a:endParaRPr lang="en-US"/>
          </a:p>
        </p:txBody>
      </p:sp>
      <p:sp>
        <p:nvSpPr>
          <p:cNvPr id="6" name="5 - Θέση υποσέλιδου"/>
          <p:cNvSpPr>
            <a:spLocks noGrp="1"/>
          </p:cNvSpPr>
          <p:nvPr>
            <p:ph type="ftr" sz="quarter" idx="11"/>
          </p:nvPr>
        </p:nvSpPr>
        <p:spPr/>
        <p:txBody>
          <a:bodyPr/>
          <a:lstStyle/>
          <a:p>
            <a:endParaRPr lang="en-US"/>
          </a:p>
        </p:txBody>
      </p:sp>
      <p:sp>
        <p:nvSpPr>
          <p:cNvPr id="7" name="6 - Θέση αριθμού διαφάνειας"/>
          <p:cNvSpPr>
            <a:spLocks noGrp="1"/>
          </p:cNvSpPr>
          <p:nvPr>
            <p:ph type="sldNum" sz="quarter" idx="12"/>
          </p:nvPr>
        </p:nvSpPr>
        <p:spPr/>
        <p:txBody>
          <a:bodyPr/>
          <a:lstStyle/>
          <a:p>
            <a:fld id="{9466B66E-3198-4B76-88C2-559080AD4FD4}"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a:t>Kλικ για επεξεργασία του τίτλου</a:t>
            </a:r>
            <a:endParaRPr lang="en-US"/>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Kλικ για επεξεργασία των στυλ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Kλικ για επεξεργασία των στυλ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7" name="6 - Θέση ημερομηνίας"/>
          <p:cNvSpPr>
            <a:spLocks noGrp="1"/>
          </p:cNvSpPr>
          <p:nvPr>
            <p:ph type="dt" sz="half" idx="10"/>
          </p:nvPr>
        </p:nvSpPr>
        <p:spPr/>
        <p:txBody>
          <a:bodyPr/>
          <a:lstStyle/>
          <a:p>
            <a:fld id="{4AB2E91C-1DE5-43D4-A8B3-69CA40F027C6}" type="datetimeFigureOut">
              <a:rPr lang="en-US" smtClean="0"/>
              <a:pPr/>
              <a:t>10/22/2024</a:t>
            </a:fld>
            <a:endParaRPr lang="en-US"/>
          </a:p>
        </p:txBody>
      </p:sp>
      <p:sp>
        <p:nvSpPr>
          <p:cNvPr id="8" name="7 - Θέση υποσέλιδου"/>
          <p:cNvSpPr>
            <a:spLocks noGrp="1"/>
          </p:cNvSpPr>
          <p:nvPr>
            <p:ph type="ftr" sz="quarter" idx="11"/>
          </p:nvPr>
        </p:nvSpPr>
        <p:spPr/>
        <p:txBody>
          <a:bodyPr/>
          <a:lstStyle/>
          <a:p>
            <a:endParaRPr lang="en-US"/>
          </a:p>
        </p:txBody>
      </p:sp>
      <p:sp>
        <p:nvSpPr>
          <p:cNvPr id="9" name="8 - Θέση αριθμού διαφάνειας"/>
          <p:cNvSpPr>
            <a:spLocks noGrp="1"/>
          </p:cNvSpPr>
          <p:nvPr>
            <p:ph type="sldNum" sz="quarter" idx="12"/>
          </p:nvPr>
        </p:nvSpPr>
        <p:spPr/>
        <p:txBody>
          <a:bodyPr/>
          <a:lstStyle/>
          <a:p>
            <a:fld id="{9466B66E-3198-4B76-88C2-559080AD4FD4}"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Kλικ για επεξεργασία του τίτλου</a:t>
            </a:r>
            <a:endParaRPr lang="en-US"/>
          </a:p>
        </p:txBody>
      </p:sp>
      <p:sp>
        <p:nvSpPr>
          <p:cNvPr id="3" name="2 - Θέση ημερομηνίας"/>
          <p:cNvSpPr>
            <a:spLocks noGrp="1"/>
          </p:cNvSpPr>
          <p:nvPr>
            <p:ph type="dt" sz="half" idx="10"/>
          </p:nvPr>
        </p:nvSpPr>
        <p:spPr/>
        <p:txBody>
          <a:bodyPr/>
          <a:lstStyle/>
          <a:p>
            <a:fld id="{4AB2E91C-1DE5-43D4-A8B3-69CA40F027C6}" type="datetimeFigureOut">
              <a:rPr lang="en-US" smtClean="0"/>
              <a:pPr/>
              <a:t>10/22/2024</a:t>
            </a:fld>
            <a:endParaRPr lang="en-US"/>
          </a:p>
        </p:txBody>
      </p:sp>
      <p:sp>
        <p:nvSpPr>
          <p:cNvPr id="4" name="3 - Θέση υποσέλιδου"/>
          <p:cNvSpPr>
            <a:spLocks noGrp="1"/>
          </p:cNvSpPr>
          <p:nvPr>
            <p:ph type="ftr" sz="quarter" idx="11"/>
          </p:nvPr>
        </p:nvSpPr>
        <p:spPr/>
        <p:txBody>
          <a:bodyPr/>
          <a:lstStyle/>
          <a:p>
            <a:endParaRPr lang="en-US"/>
          </a:p>
        </p:txBody>
      </p:sp>
      <p:sp>
        <p:nvSpPr>
          <p:cNvPr id="5" name="4 - Θέση αριθμού διαφάνειας"/>
          <p:cNvSpPr>
            <a:spLocks noGrp="1"/>
          </p:cNvSpPr>
          <p:nvPr>
            <p:ph type="sldNum" sz="quarter" idx="12"/>
          </p:nvPr>
        </p:nvSpPr>
        <p:spPr/>
        <p:txBody>
          <a:bodyPr/>
          <a:lstStyle/>
          <a:p>
            <a:fld id="{9466B66E-3198-4B76-88C2-559080AD4FD4}"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4AB2E91C-1DE5-43D4-A8B3-69CA40F027C6}" type="datetimeFigureOut">
              <a:rPr lang="en-US" smtClean="0"/>
              <a:pPr/>
              <a:t>10/22/2024</a:t>
            </a:fld>
            <a:endParaRPr lang="en-US"/>
          </a:p>
        </p:txBody>
      </p:sp>
      <p:sp>
        <p:nvSpPr>
          <p:cNvPr id="3" name="2 - Θέση υποσέλιδου"/>
          <p:cNvSpPr>
            <a:spLocks noGrp="1"/>
          </p:cNvSpPr>
          <p:nvPr>
            <p:ph type="ftr" sz="quarter" idx="11"/>
          </p:nvPr>
        </p:nvSpPr>
        <p:spPr/>
        <p:txBody>
          <a:bodyPr/>
          <a:lstStyle/>
          <a:p>
            <a:endParaRPr lang="en-US"/>
          </a:p>
        </p:txBody>
      </p:sp>
      <p:sp>
        <p:nvSpPr>
          <p:cNvPr id="4" name="3 - Θέση αριθμού διαφάνειας"/>
          <p:cNvSpPr>
            <a:spLocks noGrp="1"/>
          </p:cNvSpPr>
          <p:nvPr>
            <p:ph type="sldNum" sz="quarter" idx="12"/>
          </p:nvPr>
        </p:nvSpPr>
        <p:spPr/>
        <p:txBody>
          <a:bodyPr/>
          <a:lstStyle/>
          <a:p>
            <a:fld id="{9466B66E-3198-4B76-88C2-559080AD4FD4}"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nchor="b"/>
          <a:lstStyle>
            <a:lvl1pPr algn="l">
              <a:defRPr sz="2000" b="1"/>
            </a:lvl1pPr>
          </a:lstStyle>
          <a:p>
            <a:r>
              <a:rPr lang="el-GR"/>
              <a:t>Kλικ για επεξεργασία του τίτλου</a:t>
            </a:r>
            <a:endParaRPr lang="en-US"/>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4AB2E91C-1DE5-43D4-A8B3-69CA40F027C6}" type="datetimeFigureOut">
              <a:rPr lang="en-US" smtClean="0"/>
              <a:pPr/>
              <a:t>10/22/2024</a:t>
            </a:fld>
            <a:endParaRPr lang="en-US"/>
          </a:p>
        </p:txBody>
      </p:sp>
      <p:sp>
        <p:nvSpPr>
          <p:cNvPr id="6" name="5 - Θέση υποσέλιδου"/>
          <p:cNvSpPr>
            <a:spLocks noGrp="1"/>
          </p:cNvSpPr>
          <p:nvPr>
            <p:ph type="ftr" sz="quarter" idx="11"/>
          </p:nvPr>
        </p:nvSpPr>
        <p:spPr/>
        <p:txBody>
          <a:bodyPr/>
          <a:lstStyle/>
          <a:p>
            <a:endParaRPr lang="en-US"/>
          </a:p>
        </p:txBody>
      </p:sp>
      <p:sp>
        <p:nvSpPr>
          <p:cNvPr id="7" name="6 - Θέση αριθμού διαφάνειας"/>
          <p:cNvSpPr>
            <a:spLocks noGrp="1"/>
          </p:cNvSpPr>
          <p:nvPr>
            <p:ph type="sldNum" sz="quarter" idx="12"/>
          </p:nvPr>
        </p:nvSpPr>
        <p:spPr/>
        <p:txBody>
          <a:bodyPr/>
          <a:lstStyle/>
          <a:p>
            <a:fld id="{9466B66E-3198-4B76-88C2-559080AD4FD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Kλικ για επεξεργασία του τίτλου</a:t>
            </a:r>
            <a:endParaRPr lang="en-US"/>
          </a:p>
        </p:txBody>
      </p:sp>
      <p:sp>
        <p:nvSpPr>
          <p:cNvPr id="3" name="2 - Θέση περιεχομένου"/>
          <p:cNvSpPr>
            <a:spLocks noGrp="1"/>
          </p:cNvSpPr>
          <p:nvPr>
            <p:ph idx="1"/>
          </p:nvPr>
        </p:nvSpPr>
        <p:spPr/>
        <p:txBody>
          <a:body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4" name="3 - Θέση ημερομηνίας"/>
          <p:cNvSpPr>
            <a:spLocks noGrp="1"/>
          </p:cNvSpPr>
          <p:nvPr>
            <p:ph type="dt" sz="half" idx="10"/>
          </p:nvPr>
        </p:nvSpPr>
        <p:spPr/>
        <p:txBody>
          <a:bodyPr/>
          <a:lstStyle/>
          <a:p>
            <a:fld id="{142D1386-019D-4AFC-904E-AB177EEEDF72}" type="datetimeFigureOut">
              <a:rPr lang="en-US" smtClean="0"/>
              <a:pPr/>
              <a:t>10/22/2024</a:t>
            </a:fld>
            <a:endParaRPr lang="en-US"/>
          </a:p>
        </p:txBody>
      </p:sp>
      <p:sp>
        <p:nvSpPr>
          <p:cNvPr id="5" name="4 - Θέση υποσέλιδου"/>
          <p:cNvSpPr>
            <a:spLocks noGrp="1"/>
          </p:cNvSpPr>
          <p:nvPr>
            <p:ph type="ftr" sz="quarter" idx="11"/>
          </p:nvPr>
        </p:nvSpPr>
        <p:spPr/>
        <p:txBody>
          <a:bodyPr/>
          <a:lstStyle/>
          <a:p>
            <a:endParaRPr lang="en-US"/>
          </a:p>
        </p:txBody>
      </p:sp>
      <p:sp>
        <p:nvSpPr>
          <p:cNvPr id="6" name="5 - Θέση αριθμού διαφάνειας"/>
          <p:cNvSpPr>
            <a:spLocks noGrp="1"/>
          </p:cNvSpPr>
          <p:nvPr>
            <p:ph type="sldNum" sz="quarter" idx="12"/>
          </p:nvPr>
        </p:nvSpPr>
        <p:spPr/>
        <p:txBody>
          <a:bodyPr/>
          <a:lstStyle/>
          <a:p>
            <a:fld id="{6BF26FF9-78B2-4D2A-B26C-02C7375A88BA}"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nchor="b"/>
          <a:lstStyle>
            <a:lvl1pPr algn="l">
              <a:defRPr sz="2000" b="1"/>
            </a:lvl1pPr>
          </a:lstStyle>
          <a:p>
            <a:r>
              <a:rPr lang="el-GR"/>
              <a:t>Kλικ για επεξεργασία του τίτλου</a:t>
            </a:r>
            <a:endParaRPr lang="en-US"/>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4AB2E91C-1DE5-43D4-A8B3-69CA40F027C6}" type="datetimeFigureOut">
              <a:rPr lang="en-US" smtClean="0"/>
              <a:pPr/>
              <a:t>10/22/2024</a:t>
            </a:fld>
            <a:endParaRPr lang="en-US"/>
          </a:p>
        </p:txBody>
      </p:sp>
      <p:sp>
        <p:nvSpPr>
          <p:cNvPr id="6" name="5 - Θέση υποσέλιδου"/>
          <p:cNvSpPr>
            <a:spLocks noGrp="1"/>
          </p:cNvSpPr>
          <p:nvPr>
            <p:ph type="ftr" sz="quarter" idx="11"/>
          </p:nvPr>
        </p:nvSpPr>
        <p:spPr/>
        <p:txBody>
          <a:bodyPr/>
          <a:lstStyle/>
          <a:p>
            <a:endParaRPr lang="en-US"/>
          </a:p>
        </p:txBody>
      </p:sp>
      <p:sp>
        <p:nvSpPr>
          <p:cNvPr id="7" name="6 - Θέση αριθμού διαφάνειας"/>
          <p:cNvSpPr>
            <a:spLocks noGrp="1"/>
          </p:cNvSpPr>
          <p:nvPr>
            <p:ph type="sldNum" sz="quarter" idx="12"/>
          </p:nvPr>
        </p:nvSpPr>
        <p:spPr/>
        <p:txBody>
          <a:bodyPr/>
          <a:lstStyle/>
          <a:p>
            <a:fld id="{9466B66E-3198-4B76-88C2-559080AD4FD4}"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Kλικ για επεξεργασία του τίτλου</a:t>
            </a:r>
            <a:endParaRPr lang="en-US"/>
          </a:p>
        </p:txBody>
      </p:sp>
      <p:sp>
        <p:nvSpPr>
          <p:cNvPr id="3" name="2 - Θέση κατακόρυφου κειμένου"/>
          <p:cNvSpPr>
            <a:spLocks noGrp="1"/>
          </p:cNvSpPr>
          <p:nvPr>
            <p:ph type="body" orient="vert" idx="1"/>
          </p:nvPr>
        </p:nvSpPr>
        <p:spPr/>
        <p:txBody>
          <a:bodyPr vert="eaVert"/>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4" name="3 - Θέση ημερομηνίας"/>
          <p:cNvSpPr>
            <a:spLocks noGrp="1"/>
          </p:cNvSpPr>
          <p:nvPr>
            <p:ph type="dt" sz="half" idx="10"/>
          </p:nvPr>
        </p:nvSpPr>
        <p:spPr/>
        <p:txBody>
          <a:bodyPr/>
          <a:lstStyle/>
          <a:p>
            <a:fld id="{4AB2E91C-1DE5-43D4-A8B3-69CA40F027C6}" type="datetimeFigureOut">
              <a:rPr lang="en-US" smtClean="0"/>
              <a:pPr/>
              <a:t>10/22/2024</a:t>
            </a:fld>
            <a:endParaRPr lang="en-US"/>
          </a:p>
        </p:txBody>
      </p:sp>
      <p:sp>
        <p:nvSpPr>
          <p:cNvPr id="5" name="4 - Θέση υποσέλιδου"/>
          <p:cNvSpPr>
            <a:spLocks noGrp="1"/>
          </p:cNvSpPr>
          <p:nvPr>
            <p:ph type="ftr" sz="quarter" idx="11"/>
          </p:nvPr>
        </p:nvSpPr>
        <p:spPr/>
        <p:txBody>
          <a:bodyPr/>
          <a:lstStyle/>
          <a:p>
            <a:endParaRPr lang="en-US"/>
          </a:p>
        </p:txBody>
      </p:sp>
      <p:sp>
        <p:nvSpPr>
          <p:cNvPr id="6" name="5 - Θέση αριθμού διαφάνειας"/>
          <p:cNvSpPr>
            <a:spLocks noGrp="1"/>
          </p:cNvSpPr>
          <p:nvPr>
            <p:ph type="sldNum" sz="quarter" idx="12"/>
          </p:nvPr>
        </p:nvSpPr>
        <p:spPr/>
        <p:txBody>
          <a:bodyPr/>
          <a:lstStyle/>
          <a:p>
            <a:fld id="{9466B66E-3198-4B76-88C2-559080AD4FD4}"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lang="el-GR"/>
              <a:t>Kλικ για επεξεργασία του τίτλου</a:t>
            </a:r>
            <a:endParaRPr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4" name="3 - Θέση ημερομηνίας"/>
          <p:cNvSpPr>
            <a:spLocks noGrp="1"/>
          </p:cNvSpPr>
          <p:nvPr>
            <p:ph type="dt" sz="half" idx="10"/>
          </p:nvPr>
        </p:nvSpPr>
        <p:spPr/>
        <p:txBody>
          <a:bodyPr/>
          <a:lstStyle/>
          <a:p>
            <a:fld id="{4AB2E91C-1DE5-43D4-A8B3-69CA40F027C6}" type="datetimeFigureOut">
              <a:rPr lang="en-US" smtClean="0"/>
              <a:pPr/>
              <a:t>10/22/2024</a:t>
            </a:fld>
            <a:endParaRPr lang="en-US"/>
          </a:p>
        </p:txBody>
      </p:sp>
      <p:sp>
        <p:nvSpPr>
          <p:cNvPr id="5" name="4 - Θέση υποσέλιδου"/>
          <p:cNvSpPr>
            <a:spLocks noGrp="1"/>
          </p:cNvSpPr>
          <p:nvPr>
            <p:ph type="ftr" sz="quarter" idx="11"/>
          </p:nvPr>
        </p:nvSpPr>
        <p:spPr/>
        <p:txBody>
          <a:bodyPr/>
          <a:lstStyle/>
          <a:p>
            <a:endParaRPr lang="en-US"/>
          </a:p>
        </p:txBody>
      </p:sp>
      <p:sp>
        <p:nvSpPr>
          <p:cNvPr id="6" name="5 - Θέση αριθμού διαφάνειας"/>
          <p:cNvSpPr>
            <a:spLocks noGrp="1"/>
          </p:cNvSpPr>
          <p:nvPr>
            <p:ph type="sldNum" sz="quarter" idx="12"/>
          </p:nvPr>
        </p:nvSpPr>
        <p:spPr/>
        <p:txBody>
          <a:bodyPr/>
          <a:lstStyle/>
          <a:p>
            <a:fld id="{9466B66E-3198-4B76-88C2-559080AD4FD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a:t>Kλικ για επεξεργασία του τίτλου</a:t>
            </a:r>
            <a:endParaRPr lang="en-US"/>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142D1386-019D-4AFC-904E-AB177EEEDF72}" type="datetimeFigureOut">
              <a:rPr lang="en-US" smtClean="0"/>
              <a:pPr/>
              <a:t>10/22/2024</a:t>
            </a:fld>
            <a:endParaRPr lang="en-US"/>
          </a:p>
        </p:txBody>
      </p:sp>
      <p:sp>
        <p:nvSpPr>
          <p:cNvPr id="5" name="4 - Θέση υποσέλιδου"/>
          <p:cNvSpPr>
            <a:spLocks noGrp="1"/>
          </p:cNvSpPr>
          <p:nvPr>
            <p:ph type="ftr" sz="quarter" idx="11"/>
          </p:nvPr>
        </p:nvSpPr>
        <p:spPr/>
        <p:txBody>
          <a:bodyPr/>
          <a:lstStyle/>
          <a:p>
            <a:endParaRPr lang="en-US"/>
          </a:p>
        </p:txBody>
      </p:sp>
      <p:sp>
        <p:nvSpPr>
          <p:cNvPr id="6" name="5 - Θέση αριθμού διαφάνειας"/>
          <p:cNvSpPr>
            <a:spLocks noGrp="1"/>
          </p:cNvSpPr>
          <p:nvPr>
            <p:ph type="sldNum" sz="quarter" idx="12"/>
          </p:nvPr>
        </p:nvSpPr>
        <p:spPr/>
        <p:txBody>
          <a:bodyPr/>
          <a:lstStyle/>
          <a:p>
            <a:fld id="{6BF26FF9-78B2-4D2A-B26C-02C7375A88B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Kλικ για επεξεργασία του τίτλου</a:t>
            </a:r>
            <a:endParaRPr lang="en-US"/>
          </a:p>
        </p:txBody>
      </p:sp>
      <p:sp>
        <p:nvSpPr>
          <p:cNvPr id="3" name="2 - Θέση περιεχομένου"/>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4" name="3 - Θέση περιεχομένου"/>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5" name="4 - Θέση ημερομηνίας"/>
          <p:cNvSpPr>
            <a:spLocks noGrp="1"/>
          </p:cNvSpPr>
          <p:nvPr>
            <p:ph type="dt" sz="half" idx="10"/>
          </p:nvPr>
        </p:nvSpPr>
        <p:spPr/>
        <p:txBody>
          <a:bodyPr/>
          <a:lstStyle/>
          <a:p>
            <a:fld id="{142D1386-019D-4AFC-904E-AB177EEEDF72}" type="datetimeFigureOut">
              <a:rPr lang="en-US" smtClean="0"/>
              <a:pPr/>
              <a:t>10/22/2024</a:t>
            </a:fld>
            <a:endParaRPr lang="en-US"/>
          </a:p>
        </p:txBody>
      </p:sp>
      <p:sp>
        <p:nvSpPr>
          <p:cNvPr id="6" name="5 - Θέση υποσέλιδου"/>
          <p:cNvSpPr>
            <a:spLocks noGrp="1"/>
          </p:cNvSpPr>
          <p:nvPr>
            <p:ph type="ftr" sz="quarter" idx="11"/>
          </p:nvPr>
        </p:nvSpPr>
        <p:spPr/>
        <p:txBody>
          <a:bodyPr/>
          <a:lstStyle/>
          <a:p>
            <a:endParaRPr lang="en-US"/>
          </a:p>
        </p:txBody>
      </p:sp>
      <p:sp>
        <p:nvSpPr>
          <p:cNvPr id="7" name="6 - Θέση αριθμού διαφάνειας"/>
          <p:cNvSpPr>
            <a:spLocks noGrp="1"/>
          </p:cNvSpPr>
          <p:nvPr>
            <p:ph type="sldNum" sz="quarter" idx="12"/>
          </p:nvPr>
        </p:nvSpPr>
        <p:spPr/>
        <p:txBody>
          <a:bodyPr/>
          <a:lstStyle/>
          <a:p>
            <a:fld id="{6BF26FF9-78B2-4D2A-B26C-02C7375A88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a:t>Kλικ για επεξεργασία του τίτλου</a:t>
            </a:r>
            <a:endParaRPr lang="en-US"/>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Kλικ για επεξεργασία των στυλ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Kλικ για επεξεργασία των στυλ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7" name="6 - Θέση ημερομηνίας"/>
          <p:cNvSpPr>
            <a:spLocks noGrp="1"/>
          </p:cNvSpPr>
          <p:nvPr>
            <p:ph type="dt" sz="half" idx="10"/>
          </p:nvPr>
        </p:nvSpPr>
        <p:spPr/>
        <p:txBody>
          <a:bodyPr/>
          <a:lstStyle/>
          <a:p>
            <a:fld id="{142D1386-019D-4AFC-904E-AB177EEEDF72}" type="datetimeFigureOut">
              <a:rPr lang="en-US" smtClean="0"/>
              <a:pPr/>
              <a:t>10/22/2024</a:t>
            </a:fld>
            <a:endParaRPr lang="en-US"/>
          </a:p>
        </p:txBody>
      </p:sp>
      <p:sp>
        <p:nvSpPr>
          <p:cNvPr id="8" name="7 - Θέση υποσέλιδου"/>
          <p:cNvSpPr>
            <a:spLocks noGrp="1"/>
          </p:cNvSpPr>
          <p:nvPr>
            <p:ph type="ftr" sz="quarter" idx="11"/>
          </p:nvPr>
        </p:nvSpPr>
        <p:spPr/>
        <p:txBody>
          <a:bodyPr/>
          <a:lstStyle/>
          <a:p>
            <a:endParaRPr lang="en-US"/>
          </a:p>
        </p:txBody>
      </p:sp>
      <p:sp>
        <p:nvSpPr>
          <p:cNvPr id="9" name="8 - Θέση αριθμού διαφάνειας"/>
          <p:cNvSpPr>
            <a:spLocks noGrp="1"/>
          </p:cNvSpPr>
          <p:nvPr>
            <p:ph type="sldNum" sz="quarter" idx="12"/>
          </p:nvPr>
        </p:nvSpPr>
        <p:spPr/>
        <p:txBody>
          <a:bodyPr/>
          <a:lstStyle/>
          <a:p>
            <a:fld id="{6BF26FF9-78B2-4D2A-B26C-02C7375A88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Kλικ για επεξεργασία του τίτλου</a:t>
            </a:r>
            <a:endParaRPr lang="en-US"/>
          </a:p>
        </p:txBody>
      </p:sp>
      <p:sp>
        <p:nvSpPr>
          <p:cNvPr id="3" name="2 - Θέση ημερομηνίας"/>
          <p:cNvSpPr>
            <a:spLocks noGrp="1"/>
          </p:cNvSpPr>
          <p:nvPr>
            <p:ph type="dt" sz="half" idx="10"/>
          </p:nvPr>
        </p:nvSpPr>
        <p:spPr/>
        <p:txBody>
          <a:bodyPr/>
          <a:lstStyle/>
          <a:p>
            <a:fld id="{142D1386-019D-4AFC-904E-AB177EEEDF72}" type="datetimeFigureOut">
              <a:rPr lang="en-US" smtClean="0"/>
              <a:pPr/>
              <a:t>10/22/2024</a:t>
            </a:fld>
            <a:endParaRPr lang="en-US"/>
          </a:p>
        </p:txBody>
      </p:sp>
      <p:sp>
        <p:nvSpPr>
          <p:cNvPr id="4" name="3 - Θέση υποσέλιδου"/>
          <p:cNvSpPr>
            <a:spLocks noGrp="1"/>
          </p:cNvSpPr>
          <p:nvPr>
            <p:ph type="ftr" sz="quarter" idx="11"/>
          </p:nvPr>
        </p:nvSpPr>
        <p:spPr/>
        <p:txBody>
          <a:bodyPr/>
          <a:lstStyle/>
          <a:p>
            <a:endParaRPr lang="en-US"/>
          </a:p>
        </p:txBody>
      </p:sp>
      <p:sp>
        <p:nvSpPr>
          <p:cNvPr id="5" name="4 - Θέση αριθμού διαφάνειας"/>
          <p:cNvSpPr>
            <a:spLocks noGrp="1"/>
          </p:cNvSpPr>
          <p:nvPr>
            <p:ph type="sldNum" sz="quarter" idx="12"/>
          </p:nvPr>
        </p:nvSpPr>
        <p:spPr/>
        <p:txBody>
          <a:bodyPr/>
          <a:lstStyle/>
          <a:p>
            <a:fld id="{6BF26FF9-78B2-4D2A-B26C-02C7375A88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142D1386-019D-4AFC-904E-AB177EEEDF72}" type="datetimeFigureOut">
              <a:rPr lang="en-US" smtClean="0"/>
              <a:pPr/>
              <a:t>10/22/2024</a:t>
            </a:fld>
            <a:endParaRPr lang="en-US"/>
          </a:p>
        </p:txBody>
      </p:sp>
      <p:sp>
        <p:nvSpPr>
          <p:cNvPr id="3" name="2 - Θέση υποσέλιδου"/>
          <p:cNvSpPr>
            <a:spLocks noGrp="1"/>
          </p:cNvSpPr>
          <p:nvPr>
            <p:ph type="ftr" sz="quarter" idx="11"/>
          </p:nvPr>
        </p:nvSpPr>
        <p:spPr/>
        <p:txBody>
          <a:bodyPr/>
          <a:lstStyle/>
          <a:p>
            <a:endParaRPr lang="en-US"/>
          </a:p>
        </p:txBody>
      </p:sp>
      <p:sp>
        <p:nvSpPr>
          <p:cNvPr id="4" name="3 - Θέση αριθμού διαφάνειας"/>
          <p:cNvSpPr>
            <a:spLocks noGrp="1"/>
          </p:cNvSpPr>
          <p:nvPr>
            <p:ph type="sldNum" sz="quarter" idx="12"/>
          </p:nvPr>
        </p:nvSpPr>
        <p:spPr/>
        <p:txBody>
          <a:bodyPr/>
          <a:lstStyle/>
          <a:p>
            <a:fld id="{6BF26FF9-78B2-4D2A-B26C-02C7375A88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nchor="b"/>
          <a:lstStyle>
            <a:lvl1pPr algn="l">
              <a:defRPr sz="2000" b="1"/>
            </a:lvl1pPr>
          </a:lstStyle>
          <a:p>
            <a:r>
              <a:rPr lang="el-GR"/>
              <a:t>Kλικ για επεξεργασία του τίτλου</a:t>
            </a:r>
            <a:endParaRPr lang="en-US"/>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142D1386-019D-4AFC-904E-AB177EEEDF72}" type="datetimeFigureOut">
              <a:rPr lang="en-US" smtClean="0"/>
              <a:pPr/>
              <a:t>10/22/2024</a:t>
            </a:fld>
            <a:endParaRPr lang="en-US"/>
          </a:p>
        </p:txBody>
      </p:sp>
      <p:sp>
        <p:nvSpPr>
          <p:cNvPr id="6" name="5 - Θέση υποσέλιδου"/>
          <p:cNvSpPr>
            <a:spLocks noGrp="1"/>
          </p:cNvSpPr>
          <p:nvPr>
            <p:ph type="ftr" sz="quarter" idx="11"/>
          </p:nvPr>
        </p:nvSpPr>
        <p:spPr/>
        <p:txBody>
          <a:bodyPr/>
          <a:lstStyle/>
          <a:p>
            <a:endParaRPr lang="en-US"/>
          </a:p>
        </p:txBody>
      </p:sp>
      <p:sp>
        <p:nvSpPr>
          <p:cNvPr id="7" name="6 - Θέση αριθμού διαφάνειας"/>
          <p:cNvSpPr>
            <a:spLocks noGrp="1"/>
          </p:cNvSpPr>
          <p:nvPr>
            <p:ph type="sldNum" sz="quarter" idx="12"/>
          </p:nvPr>
        </p:nvSpPr>
        <p:spPr/>
        <p:txBody>
          <a:bodyPr/>
          <a:lstStyle/>
          <a:p>
            <a:fld id="{6BF26FF9-78B2-4D2A-B26C-02C7375A88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nchor="b"/>
          <a:lstStyle>
            <a:lvl1pPr algn="l">
              <a:defRPr sz="2000" b="1"/>
            </a:lvl1pPr>
          </a:lstStyle>
          <a:p>
            <a:r>
              <a:rPr lang="el-GR"/>
              <a:t>Kλικ για επεξεργασία του τίτλου</a:t>
            </a:r>
            <a:endParaRPr lang="en-US"/>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142D1386-019D-4AFC-904E-AB177EEEDF72}" type="datetimeFigureOut">
              <a:rPr lang="en-US" smtClean="0"/>
              <a:pPr/>
              <a:t>10/22/2024</a:t>
            </a:fld>
            <a:endParaRPr lang="en-US"/>
          </a:p>
        </p:txBody>
      </p:sp>
      <p:sp>
        <p:nvSpPr>
          <p:cNvPr id="6" name="5 - Θέση υποσέλιδου"/>
          <p:cNvSpPr>
            <a:spLocks noGrp="1"/>
          </p:cNvSpPr>
          <p:nvPr>
            <p:ph type="ftr" sz="quarter" idx="11"/>
          </p:nvPr>
        </p:nvSpPr>
        <p:spPr/>
        <p:txBody>
          <a:bodyPr/>
          <a:lstStyle/>
          <a:p>
            <a:endParaRPr lang="en-US"/>
          </a:p>
        </p:txBody>
      </p:sp>
      <p:sp>
        <p:nvSpPr>
          <p:cNvPr id="7" name="6 - Θέση αριθμού διαφάνειας"/>
          <p:cNvSpPr>
            <a:spLocks noGrp="1"/>
          </p:cNvSpPr>
          <p:nvPr>
            <p:ph type="sldNum" sz="quarter" idx="12"/>
          </p:nvPr>
        </p:nvSpPr>
        <p:spPr/>
        <p:txBody>
          <a:bodyPr/>
          <a:lstStyle/>
          <a:p>
            <a:fld id="{6BF26FF9-78B2-4D2A-B26C-02C7375A88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a:t>Kλικ για επεξεργασία του τίτλου</a:t>
            </a:r>
            <a:endParaRPr lang="en-US"/>
          </a:p>
        </p:txBody>
      </p:sp>
      <p:sp>
        <p:nvSpPr>
          <p:cNvPr id="3" name="2 - Θέση κειμένου"/>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4" name="3 - Θέση ημερομηνίας"/>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D1386-019D-4AFC-904E-AB177EEEDF72}" type="datetimeFigureOut">
              <a:rPr lang="en-US" smtClean="0"/>
              <a:pPr/>
              <a:t>10/22/2024</a:t>
            </a:fld>
            <a:endParaRPr lang="en-US"/>
          </a:p>
        </p:txBody>
      </p:sp>
      <p:sp>
        <p:nvSpPr>
          <p:cNvPr id="5" name="4 - Θέση υποσέλιδου"/>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 Θέση αριθμού διαφάνειας"/>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26FF9-78B2-4D2A-B26C-02C7375A88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a:t>Kλικ για επεξεργασία του τίτλου</a:t>
            </a:r>
            <a:endParaRPr lang="en-US"/>
          </a:p>
        </p:txBody>
      </p:sp>
      <p:sp>
        <p:nvSpPr>
          <p:cNvPr id="3" name="2 - Θέση κειμένου"/>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4" name="3 - Θέση ημερομηνίας"/>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B2E91C-1DE5-43D4-A8B3-69CA40F027C6}" type="datetimeFigureOut">
              <a:rPr lang="en-US" smtClean="0"/>
              <a:pPr/>
              <a:t>10/22/2024</a:t>
            </a:fld>
            <a:endParaRPr lang="en-US"/>
          </a:p>
        </p:txBody>
      </p:sp>
      <p:sp>
        <p:nvSpPr>
          <p:cNvPr id="5" name="4 - Θέση υποσέλιδου"/>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 Θέση αριθμού διαφάνειας"/>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66B66E-3198-4B76-88C2-559080AD4FD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www.youtube.com/watch?v=wpmh2bIc-HQ"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p:txBody>
          <a:bodyPr/>
          <a:lstStyle/>
          <a:p>
            <a:r>
              <a:rPr lang="en-US" b="1" dirty="0"/>
              <a:t>K</a:t>
            </a:r>
            <a:r>
              <a:rPr lang="el-GR" b="1" dirty="0" err="1"/>
              <a:t>υπριακή</a:t>
            </a:r>
            <a:r>
              <a:rPr lang="el-GR" b="1" dirty="0"/>
              <a:t> Εξωτερική Πολιτική</a:t>
            </a:r>
            <a:br>
              <a:rPr lang="en-US" b="1" dirty="0"/>
            </a:br>
            <a:r>
              <a:rPr lang="en-US" b="1" dirty="0"/>
              <a:t>M</a:t>
            </a:r>
            <a:r>
              <a:rPr lang="el-GR" b="1" dirty="0" err="1"/>
              <a:t>έρος</a:t>
            </a:r>
            <a:r>
              <a:rPr lang="el-GR" b="1" dirty="0"/>
              <a:t> Α’</a:t>
            </a:r>
            <a:endParaRPr lang="en-US" b="1" dirty="0"/>
          </a:p>
        </p:txBody>
      </p:sp>
      <p:sp>
        <p:nvSpPr>
          <p:cNvPr id="3" name="2 - Υπότιτλος"/>
          <p:cNvSpPr>
            <a:spLocks noGrp="1"/>
          </p:cNvSpPr>
          <p:nvPr>
            <p:ph type="subTitle" idx="1"/>
          </p:nvPr>
        </p:nvSpPr>
        <p:spPr/>
        <p:txBody>
          <a:bodyPr/>
          <a:lstStyle/>
          <a:p>
            <a:r>
              <a:rPr lang="el-GR"/>
              <a:t>ΚΠΕ 268</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228600"/>
            <a:ext cx="8229600" cy="6248400"/>
          </a:xfrm>
        </p:spPr>
        <p:txBody>
          <a:bodyPr>
            <a:normAutofit/>
          </a:bodyPr>
          <a:lstStyle/>
          <a:p>
            <a:pPr>
              <a:buNone/>
            </a:pPr>
            <a:r>
              <a:rPr lang="el-GR" dirty="0"/>
              <a:t>   Οι λόγοι ήταν οι ακόλουθοι:</a:t>
            </a:r>
          </a:p>
          <a:p>
            <a:r>
              <a:rPr lang="el-GR" dirty="0"/>
              <a:t>Α) Το κοινωνικό και το πολιτικό σύστημα που εγκαθιδρύθηκε μετά το τέλος της αποικιοκρατίας ήταν το ίδιο με εκείνο των χωρών της Δύσης.</a:t>
            </a:r>
          </a:p>
          <a:p>
            <a:r>
              <a:rPr lang="el-GR" dirty="0"/>
              <a:t>Β) Η Κύπρος διατηρούσε στενούς δεσμούς (οικονομικούς, πολιτικούς και ιστορικούς) δεσμούς με τη Δύση</a:t>
            </a:r>
          </a:p>
          <a:p>
            <a:r>
              <a:rPr lang="el-GR" dirty="0"/>
              <a:t>Γ) Οι χώρες που είχαν εγγυηθεί την ανεξαρτησία της και τη διατήρηση του Συντάγματος της αποτελούσαν μέλη του ΝΑΤΟ.</a:t>
            </a:r>
          </a:p>
          <a:p>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Autofit/>
          </a:bodyPr>
          <a:lstStyle/>
          <a:p>
            <a:r>
              <a:rPr lang="el-GR" sz="3600" b="1" dirty="0"/>
              <a:t>Προς το πραξικόπημα και την τουρκική εισβολή-5</a:t>
            </a:r>
            <a:r>
              <a:rPr lang="el-GR" sz="3600" b="1" baseline="30000" dirty="0"/>
              <a:t>η</a:t>
            </a:r>
            <a:r>
              <a:rPr lang="el-GR" sz="3600" b="1" dirty="0"/>
              <a:t> βδομάδα-1</a:t>
            </a:r>
            <a:r>
              <a:rPr lang="el-GR" sz="3600" b="1" baseline="30000" dirty="0"/>
              <a:t>η</a:t>
            </a:r>
            <a:r>
              <a:rPr lang="el-GR" sz="3600" b="1" dirty="0"/>
              <a:t> διάλεξη</a:t>
            </a:r>
            <a:endParaRPr lang="en-US" sz="3600" b="1" dirty="0"/>
          </a:p>
        </p:txBody>
      </p:sp>
      <p:sp>
        <p:nvSpPr>
          <p:cNvPr id="3" name="2 - Θέση περιεχομένου"/>
          <p:cNvSpPr>
            <a:spLocks noGrp="1"/>
          </p:cNvSpPr>
          <p:nvPr>
            <p:ph idx="1"/>
          </p:nvPr>
        </p:nvSpPr>
        <p:spPr>
          <a:xfrm>
            <a:off x="457200" y="1600200"/>
            <a:ext cx="8229600" cy="5257800"/>
          </a:xfrm>
        </p:spPr>
        <p:txBody>
          <a:bodyPr>
            <a:normAutofit fontScale="92500" lnSpcReduction="10000"/>
          </a:bodyPr>
          <a:lstStyle/>
          <a:p>
            <a:pPr algn="ctr">
              <a:buNone/>
            </a:pPr>
            <a:r>
              <a:rPr lang="el-GR" b="1" dirty="0"/>
              <a:t> Θεωρητικές έννοιες προβολής και διατάραξης της  κατανομής ισχύος</a:t>
            </a:r>
          </a:p>
          <a:p>
            <a:r>
              <a:rPr lang="el-GR" b="1" dirty="0"/>
              <a:t>Αναθεωρητισμός-αναθεωρητική εξωτερική πολιτική: </a:t>
            </a:r>
            <a:r>
              <a:rPr lang="el-GR" dirty="0"/>
              <a:t>Προσβλέπει στη μεταβολή της παρούσας κατανομής ισχύος (στάτους-κβο) είτε πρόκειται για πολιτικό ή νομικό </a:t>
            </a:r>
            <a:r>
              <a:rPr lang="el-GR" dirty="0" err="1"/>
              <a:t>στατους</a:t>
            </a:r>
            <a:r>
              <a:rPr lang="el-GR" dirty="0"/>
              <a:t>-κβο (μεταβολή διεθνών συνθηκών.</a:t>
            </a:r>
            <a:r>
              <a:rPr lang="en-US" dirty="0"/>
              <a:t>)</a:t>
            </a:r>
            <a:endParaRPr lang="el-GR" dirty="0"/>
          </a:p>
          <a:p>
            <a:r>
              <a:rPr lang="el-GR" b="1" dirty="0"/>
              <a:t>Εξαναγκασμός</a:t>
            </a:r>
            <a:r>
              <a:rPr lang="el-GR" dirty="0"/>
              <a:t>-καταναγκαστική διπλωματία(μέσο). Απειλή  χρήσης βίας για μεταβολή της κρατικής συμπεριφοράς του αντιπάλου (κυρίως εκπορεύεται από ισχυρά προς λιγότερο ισχυρά κράτη) ή του στάτους </a:t>
            </a:r>
            <a:r>
              <a:rPr lang="el-GR" dirty="0" err="1"/>
              <a:t>κβό</a:t>
            </a:r>
            <a:r>
              <a:rPr lang="el-GR" dirty="0"/>
              <a:t>.</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81000"/>
            <a:ext cx="8229600" cy="6324600"/>
          </a:xfrm>
        </p:spPr>
        <p:txBody>
          <a:bodyPr>
            <a:normAutofit fontScale="92500" lnSpcReduction="10000"/>
          </a:bodyPr>
          <a:lstStyle/>
          <a:p>
            <a:r>
              <a:rPr lang="el-GR" b="1" dirty="0"/>
              <a:t>Κρίση: </a:t>
            </a:r>
            <a:r>
              <a:rPr lang="el-GR" dirty="0"/>
              <a:t>Η κρίση είναι μια κατάσταση υψηλής έντασης σύγκρουσης που προκύπτει εξαιτίας της οξείας επιδείνωσης των σχέσεων δύο ή περισσοτέρων κρατών.</a:t>
            </a:r>
          </a:p>
          <a:p>
            <a:r>
              <a:rPr lang="el-GR" dirty="0"/>
              <a:t>Χαρακτηριστικά:  Αιφνιδιαστική εμφάνιση και ταχύτατη εξέλιξη γεγονότων, άμεση απειλή εθνικών συμφερόντων, την υψηλή πιθανότητα πολέμου και τον πιεστικά περιορισμένο χρόνο αντίδρασης.</a:t>
            </a:r>
          </a:p>
          <a:p>
            <a:r>
              <a:rPr lang="el-GR" b="1" dirty="0"/>
              <a:t>Κλιμάκωση</a:t>
            </a:r>
            <a:r>
              <a:rPr lang="el-GR" dirty="0"/>
              <a:t>: Αλλαγή από εμβρυακή σε πλήρη κρίση, την αλλαγή από μη βίαιη σε βίαιη κρίση, αλλαγή από χαμηλή σε υψηλής έντασης βία.</a:t>
            </a:r>
          </a:p>
          <a:p>
            <a:r>
              <a:rPr lang="el-GR" b="1" dirty="0"/>
              <a:t>Αποτροπή</a:t>
            </a:r>
            <a:r>
              <a:rPr lang="el-GR" dirty="0"/>
              <a:t>: Είναι η διατήρηση του στάτους κβο με την απειλή χρήσης βίας</a:t>
            </a:r>
          </a:p>
          <a:p>
            <a:endParaRPr lang="el-GR"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152400"/>
            <a:ext cx="8229600" cy="5973763"/>
          </a:xfrm>
        </p:spPr>
        <p:txBody>
          <a:bodyPr>
            <a:normAutofit lnSpcReduction="10000"/>
          </a:bodyPr>
          <a:lstStyle/>
          <a:p>
            <a:r>
              <a:rPr lang="el-GR" dirty="0"/>
              <a:t>Το έτος 1973 άρχισαν να διαφαίνονται οι αναθεωρητικές βλέψεις της Τουρκίας εις βάρος της Ελλάδας και της Κύπρου. Την 1</a:t>
            </a:r>
            <a:r>
              <a:rPr lang="el-GR" baseline="30000" dirty="0"/>
              <a:t>η</a:t>
            </a:r>
            <a:r>
              <a:rPr lang="el-GR" dirty="0"/>
              <a:t> Νοεμβρίου η Άκυρα παραχώρησε στην Τουρκική Εταιρεία Πετρελαίων 27 άδειες δυτικά των νησιών του Αιγαίου και εντός της ελληνικής υφαλοκρηπίδας.</a:t>
            </a:r>
          </a:p>
          <a:p>
            <a:r>
              <a:rPr lang="el-GR" dirty="0"/>
              <a:t>Όξυνση της έντασης όταν το Μάιο του 1974 έστειλε το υδρογραφικό σκάφους </a:t>
            </a:r>
            <a:r>
              <a:rPr lang="el-GR" dirty="0" err="1"/>
              <a:t>Τσάνταρλι</a:t>
            </a:r>
            <a:r>
              <a:rPr lang="el-GR" dirty="0"/>
              <a:t> για έρευνες εντός της ελληνικής υφαλοκρηπίδας (κρίσεις 74, 76, 87, 96 </a:t>
            </a:r>
            <a:r>
              <a:rPr lang="el-GR" dirty="0" err="1"/>
              <a:t>Ιμια</a:t>
            </a:r>
            <a:r>
              <a:rPr lang="el-GR" dirty="0"/>
              <a:t>-βλέπε άρθρο)</a:t>
            </a:r>
            <a:endParaRPr lang="en-US" dirty="0"/>
          </a:p>
          <a:p>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l-GR" b="1" dirty="0"/>
              <a:t>Το πραξικόπημα-Παράγοντες αποτυχίας άσκησης ευλύγιστης ΚΕΠ</a:t>
            </a:r>
            <a:endParaRPr lang="en-US" b="1" dirty="0"/>
          </a:p>
        </p:txBody>
      </p:sp>
      <p:sp>
        <p:nvSpPr>
          <p:cNvPr id="3" name="2 - Θέση περιεχομένου"/>
          <p:cNvSpPr>
            <a:spLocks noGrp="1"/>
          </p:cNvSpPr>
          <p:nvPr>
            <p:ph idx="1"/>
          </p:nvPr>
        </p:nvSpPr>
        <p:spPr>
          <a:xfrm>
            <a:off x="457200" y="1600200"/>
            <a:ext cx="8229600" cy="4800600"/>
          </a:xfrm>
        </p:spPr>
        <p:txBody>
          <a:bodyPr>
            <a:normAutofit fontScale="92500" lnSpcReduction="10000"/>
          </a:bodyPr>
          <a:lstStyle/>
          <a:p>
            <a:r>
              <a:rPr lang="el-GR" dirty="0"/>
              <a:t>Η κατάσταση στο εσωτερικό μέτωπο όπως την έχουμε περιγράψει ήταν έκρυθμη υποβοηθώντας την τουρκική αναθεωρητική στρατηγική. ( Έντονη ένταση στις σχέσεις Αθηνών-Λευκωσίας)</a:t>
            </a:r>
          </a:p>
          <a:p>
            <a:r>
              <a:rPr lang="el-GR" dirty="0"/>
              <a:t>Η Κυβέρνηση συνασπισμού στην Τουρκία που σχηματίστηκε στις εκλογές του Φεβρουαρίου του 1973 μίλησε ανοιχτά για λύση «ομοσπονδοποίησης της Κύπρου»</a:t>
            </a:r>
          </a:p>
          <a:p>
            <a:r>
              <a:rPr lang="el-GR" dirty="0"/>
              <a:t>Όξυνση στις σχέσεις Τουρκίας –Ελλάδας (Βλ. πιο πάνω, υφαλοκρηπίδα-εναέριος χώρος)</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152400"/>
            <a:ext cx="8229600" cy="6705600"/>
          </a:xfrm>
        </p:spPr>
        <p:txBody>
          <a:bodyPr>
            <a:normAutofit/>
          </a:bodyPr>
          <a:lstStyle/>
          <a:p>
            <a:r>
              <a:rPr lang="el-GR" sz="2400" dirty="0"/>
              <a:t>Ο Μακάριος είχε υιοθετήσει από το 1972 μια γραμμή μετριοπάθειας και προκλήσεων έναντι των δικτατορικών κυβερνήσεων.</a:t>
            </a:r>
          </a:p>
          <a:p>
            <a:r>
              <a:rPr lang="el-GR" sz="2400" dirty="0"/>
              <a:t>Ωστόσο, τον Ιούνιο του 1974 αποφάσισε να αλλάξει τακτική και να δημοσιοποιήσει την αντίθεση του προς τη χούντα.</a:t>
            </a:r>
          </a:p>
          <a:p>
            <a:r>
              <a:rPr lang="el-GR" sz="2400" dirty="0"/>
              <a:t>Ήθελε να εκθέσει τα υπονομευτικά σχέδια της χούντας έτσι ώστε να μπορέσει να τα ανατρέψει.</a:t>
            </a:r>
          </a:p>
          <a:p>
            <a:r>
              <a:rPr lang="el-GR" sz="2400" dirty="0"/>
              <a:t>Η άρνηση του Γενικού Επιτελείου Εθνικής Φρουράς να υπακούσει στην απόφαση του Υπουργικού Συμβουλίου για μεταβολή του συστήματος επιλογής των εφέδρων  έδωσε ευκαιρία στο Μακάριο να υιοθετήσει πιο σκληρή τακτική έναντι της χούντας.</a:t>
            </a:r>
          </a:p>
          <a:p>
            <a:r>
              <a:rPr lang="el-GR" sz="2400" dirty="0"/>
              <a:t>Ο Μακάριος επεδίωκε να ελέγξει τη διαδικασία επιλογής των εφέδρων αξιωματικών έτσι ώστε να αποκλείσει </a:t>
            </a:r>
            <a:r>
              <a:rPr lang="el-GR" sz="2400" dirty="0" err="1"/>
              <a:t>αντιμακαριακά</a:t>
            </a:r>
            <a:r>
              <a:rPr lang="el-GR" sz="2400" dirty="0"/>
              <a:t> στοιχεία</a:t>
            </a:r>
            <a:endParaRPr lang="en-US" sz="24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0"/>
            <a:ext cx="8229600" cy="6629400"/>
          </a:xfrm>
        </p:spPr>
        <p:txBody>
          <a:bodyPr>
            <a:normAutofit fontScale="92500" lnSpcReduction="20000"/>
          </a:bodyPr>
          <a:lstStyle/>
          <a:p>
            <a:r>
              <a:rPr lang="el-GR" dirty="0"/>
              <a:t>Η άρνηση του επιτελείου έδωσε την ευκαιρία στην κυπριακή κυβέρνηση να μειώσει τη στρατιωτική θητεία από 24 σε 14 μήνες την 1</a:t>
            </a:r>
            <a:r>
              <a:rPr lang="el-GR" baseline="30000" dirty="0"/>
              <a:t>η</a:t>
            </a:r>
            <a:r>
              <a:rPr lang="el-GR" dirty="0"/>
              <a:t> Ιουλίου 1974 και να </a:t>
            </a:r>
            <a:r>
              <a:rPr lang="el-GR" b="1" i="1" dirty="0"/>
              <a:t>στείλει με γράμμα που προς τον Πρόεδρο </a:t>
            </a:r>
            <a:r>
              <a:rPr lang="el-GR" b="1" i="1" dirty="0" err="1"/>
              <a:t>Γκιζίκη</a:t>
            </a:r>
            <a:r>
              <a:rPr lang="el-GR" b="1" i="1" dirty="0"/>
              <a:t> στις 3 Ιουλίου την αξίωση για αποχώρηση όλων των Ελλήνων αξιωματικών της </a:t>
            </a:r>
            <a:r>
              <a:rPr lang="el-GR" b="1" i="1" dirty="0" err="1"/>
              <a:t>Εθνικης</a:t>
            </a:r>
            <a:r>
              <a:rPr lang="el-GR" b="1" i="1" dirty="0"/>
              <a:t> Φρουράς</a:t>
            </a:r>
          </a:p>
          <a:p>
            <a:r>
              <a:rPr lang="el-GR" dirty="0"/>
              <a:t>Σημειώστε ωστόσο αυτή ήταν η αφορμή, καθώς η απόφαση για ανατροπή του Μακαρίου λήφθηκε τον Απρίλιο του 1974 (</a:t>
            </a:r>
            <a:r>
              <a:rPr lang="el-GR" dirty="0" err="1"/>
              <a:t>Γκιζίκης</a:t>
            </a:r>
            <a:r>
              <a:rPr lang="el-GR" dirty="0"/>
              <a:t>). Η τελική απόφαση 22 Ιουνίου 1974 στο σπίτι του πρωθυπουργού Ανδρουτσόπουλου.</a:t>
            </a:r>
          </a:p>
          <a:p>
            <a:r>
              <a:rPr lang="el-GR" dirty="0"/>
              <a:t>Παρασκηνιακά στις 27 Ιουνίου του 1974 εκπρόσωποι της αμερικανικής κυβέρνησης είχαν συνάντηση με τον Ιωαννίδη, ο οποίος τους ενημέρωσε για τα σχέδια του να ανατρέψει τον Μακάριο (Ζίγδης, 275)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6248400"/>
          </a:xfrm>
        </p:spPr>
        <p:txBody>
          <a:bodyPr>
            <a:normAutofit fontScale="92500" lnSpcReduction="20000"/>
          </a:bodyPr>
          <a:lstStyle/>
          <a:p>
            <a:r>
              <a:rPr lang="el-GR" dirty="0"/>
              <a:t>Ας εστιάσουμε λίγο στον Χένρυ Κίσινγκερ, τον πανίσχυρο ΥΠΕΞ που καθοδηγούσε την αμερικανική Εξωτερική Πολιτική. Ακολουθούσε μια «διπλή πολιτική» στο Κυπριακό: Δημόσια εμφανιζόταν ως υποστηρικτής της νοτιανατολικής πτέρυγας του ΝΑΤΟ, αλλά στο παρασκήνιο την υπονόμευε στηρίζοντας τα σχέδια της χούντας για πραξικόπημα, ανατροπή του Μακαρίου.</a:t>
            </a:r>
          </a:p>
          <a:p>
            <a:r>
              <a:rPr lang="el-GR" dirty="0"/>
              <a:t>Ο ίδιος ο χουντικός πρόεδρος </a:t>
            </a:r>
            <a:r>
              <a:rPr lang="el-GR" dirty="0" err="1"/>
              <a:t>Γκιζίκης</a:t>
            </a:r>
            <a:r>
              <a:rPr lang="el-GR" dirty="0"/>
              <a:t> παραδέχθηκε ότι δόθηκαν διαβεβαιώσεις από </a:t>
            </a:r>
            <a:r>
              <a:rPr lang="el-GR" dirty="0" err="1"/>
              <a:t>τριτοκλασάτο</a:t>
            </a:r>
            <a:r>
              <a:rPr lang="el-GR" dirty="0"/>
              <a:t> Αμερικανό πράκτορα ότι οι Αμερικανοί θα έλεγαν την τουρκική αντίδραση σε περίπτωση πραξικοπήματος    (</a:t>
            </a:r>
            <a:r>
              <a:rPr lang="el-GR" dirty="0" err="1"/>
              <a:t>Ευριβιάδης</a:t>
            </a:r>
            <a:r>
              <a:rPr lang="el-GR" dirty="0"/>
              <a:t>, Τα παρασκήνια της τουρκικής εισβολής, Ελευθεροτυπία , 2003)</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81000"/>
            <a:ext cx="8229600" cy="6019800"/>
          </a:xfrm>
        </p:spPr>
        <p:txBody>
          <a:bodyPr/>
          <a:lstStyle/>
          <a:p>
            <a:r>
              <a:rPr lang="el-GR" dirty="0"/>
              <a:t>Αξιώσεις της Άγκυρας άμα τη εκδηλώσει του πραξικοπήματος:</a:t>
            </a:r>
          </a:p>
          <a:p>
            <a:r>
              <a:rPr lang="el-GR" dirty="0"/>
              <a:t>1) Επανόρθωση προηγούμενης συνταγματικής τάξης</a:t>
            </a:r>
          </a:p>
          <a:p>
            <a:r>
              <a:rPr lang="el-GR" dirty="0"/>
              <a:t>2) Ασφαλή διάδρομο εξόδου προς την θάλασσα για τους ΤΚ</a:t>
            </a:r>
          </a:p>
          <a:p>
            <a:r>
              <a:rPr lang="el-GR" dirty="0"/>
              <a:t>18  Ιουλίου 1974 παρέδωσε τη διαταγή προς το Τουρκικό Επιτελείο Στρατού.</a:t>
            </a:r>
          </a:p>
          <a:p>
            <a:r>
              <a:rPr lang="el-GR" dirty="0"/>
              <a:t>Απόφαση στη βάση κόστους-οφέλους</a:t>
            </a:r>
          </a:p>
          <a:p>
            <a:r>
              <a:rPr lang="el-GR" dirty="0"/>
              <a:t>Ανησυχία Αμερικανών για μη επέμβαση Σοβιετικών και όχι για αποτροπή της εισβολής</a:t>
            </a:r>
          </a:p>
          <a:p>
            <a:endParaRPr lang="el-GR" dirty="0"/>
          </a:p>
          <a:p>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5821363"/>
          </a:xfrm>
        </p:spPr>
        <p:txBody>
          <a:bodyPr/>
          <a:lstStyle/>
          <a:p>
            <a:r>
              <a:rPr lang="el-GR" dirty="0"/>
              <a:t>Η ΕΚ πλευρά διαβρωμένη από το πραξικόπημα αφαίρεσε από τον εαυτό της δυνατότητα άσκησης αποτρεπτικής στρατηγικής:</a:t>
            </a:r>
          </a:p>
          <a:p>
            <a:r>
              <a:rPr lang="el-GR" dirty="0"/>
              <a:t>Δεν κηρύχθηκε αμέσως επιστράτευση αλλά αργά το απόγευμα «επιστράτευση ορισμένων </a:t>
            </a:r>
            <a:r>
              <a:rPr lang="el-GR" dirty="0" err="1"/>
              <a:t>ειδικότητων</a:t>
            </a:r>
            <a:r>
              <a:rPr lang="el-GR" dirty="0"/>
              <a:t>»</a:t>
            </a:r>
          </a:p>
          <a:p>
            <a:r>
              <a:rPr lang="el-GR" dirty="0"/>
              <a:t>Οι δυνάμεις που </a:t>
            </a:r>
            <a:r>
              <a:rPr lang="el-GR" dirty="0" err="1"/>
              <a:t>στάληκαν</a:t>
            </a:r>
            <a:r>
              <a:rPr lang="el-GR" dirty="0"/>
              <a:t> στην Πάφο για καταδίωξη του Μακαρίου ήταν αριθμητικά υπέρτερες από αυτές που </a:t>
            </a:r>
            <a:r>
              <a:rPr lang="el-GR" dirty="0" err="1"/>
              <a:t>στάληκαν</a:t>
            </a:r>
            <a:r>
              <a:rPr lang="el-GR" dirty="0"/>
              <a:t> στο σημείο της απόβασης.</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6324600"/>
          </a:xfrm>
        </p:spPr>
        <p:txBody>
          <a:bodyPr>
            <a:normAutofit lnSpcReduction="10000"/>
          </a:bodyPr>
          <a:lstStyle/>
          <a:p>
            <a:r>
              <a:rPr lang="el-GR" dirty="0"/>
              <a:t>Τουρκική εισβολή και Μεγάλες Δυνάμεις</a:t>
            </a:r>
          </a:p>
          <a:p>
            <a:r>
              <a:rPr lang="el-GR" b="1" dirty="0"/>
              <a:t>Αμερικανική στάση</a:t>
            </a:r>
          </a:p>
          <a:p>
            <a:r>
              <a:rPr lang="el-GR" dirty="0"/>
              <a:t>Στις 21 Ιουλίου 1974 ο Κίσινγκερ αντι να ενδιαφερθεί για τον τερματισμό της εισβολής αποκάλυψε τις προθέσεις του μιλώντας αναφανδόν για την ανάγκη υιοθέτησης λύσης ΔΔΟ.</a:t>
            </a:r>
          </a:p>
          <a:p>
            <a:r>
              <a:rPr lang="el-GR" dirty="0"/>
              <a:t>Ταυτιζόταν έτσι απόλυτα με τις αξιώσεις Ετζεβίτ.</a:t>
            </a:r>
          </a:p>
          <a:p>
            <a:r>
              <a:rPr lang="el-GR" dirty="0"/>
              <a:t>Ας σημειωθεί ότι μετά το πραξικόπημα απέρριψε την πρόταση Τόμας Μπόγιατ για επαναφορά της προηγούμενης κυβέρνησης στην Κύπρο.</a:t>
            </a:r>
          </a:p>
          <a:p>
            <a:endParaRPr lang="el-GR" dirty="0"/>
          </a:p>
          <a:p>
            <a:endParaRPr lang="el-GR" dirty="0"/>
          </a:p>
          <a:p>
            <a:endParaRPr lang="el-GR" dirty="0"/>
          </a:p>
          <a:p>
            <a:endParaRPr lang="el-G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6172200"/>
          </a:xfrm>
        </p:spPr>
        <p:txBody>
          <a:bodyPr>
            <a:normAutofit lnSpcReduction="10000"/>
          </a:bodyPr>
          <a:lstStyle/>
          <a:p>
            <a:r>
              <a:rPr lang="el-GR" dirty="0"/>
              <a:t>Γιατί τελικά δεν τελεσφόρησε η</a:t>
            </a:r>
            <a:r>
              <a:rPr lang="en-US" dirty="0"/>
              <a:t> </a:t>
            </a:r>
            <a:r>
              <a:rPr lang="el-GR" dirty="0"/>
              <a:t>όποια προσέγγιση με το ΝΑΤΟ και η Κύπρος αποφάσισε να ασκήσει αδέσμευτη</a:t>
            </a:r>
            <a:r>
              <a:rPr lang="en-US" dirty="0"/>
              <a:t> </a:t>
            </a:r>
            <a:r>
              <a:rPr lang="el-GR" dirty="0"/>
              <a:t>εξωτερική πολιτική-Υπήρχε εναλλακτική; </a:t>
            </a:r>
          </a:p>
          <a:p>
            <a:r>
              <a:rPr lang="el-GR" dirty="0"/>
              <a:t>Η Αγγλία δεν καλόβλεπε το ενδεχόμενο η ΚΔ να ενταχθεί στο ΝΑΤΟ γιατί  απέβλεπε να χρησιμοποιήσει τις «κυρίαρχες» βάσεις της στο νησί, ανεξάρτητα από τις δεσμεύσεις που προέκυπταν από την Ατλαντική Συμμαχία.</a:t>
            </a:r>
          </a:p>
          <a:p>
            <a:r>
              <a:rPr lang="el-GR" dirty="0"/>
              <a:t> Ο Αρχιεπίσκοπος βολιδοσκόπησε και τον Αμερικανό Πρόεδρο </a:t>
            </a:r>
            <a:r>
              <a:rPr lang="el-GR" dirty="0" err="1"/>
              <a:t>Κέννεντυ</a:t>
            </a:r>
            <a:r>
              <a:rPr lang="el-GR" dirty="0"/>
              <a:t> επί τούτου σε ταξίδι που πραγματοποίησε στις ΗΠΑ τον Ιούνιο του 1962.</a:t>
            </a:r>
          </a:p>
          <a:p>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229600" cy="6477000"/>
          </a:xfrm>
        </p:spPr>
        <p:txBody>
          <a:bodyPr>
            <a:normAutofit fontScale="92500" lnSpcReduction="20000"/>
          </a:bodyPr>
          <a:lstStyle/>
          <a:p>
            <a:r>
              <a:rPr lang="el-GR" dirty="0"/>
              <a:t>Αναφερόμενος στην γεωπολιτική θέση της Τουρκίας είπε « έχοντας σύνορα με τη Μ.Ανατολή, την Κεντρική Ασία και την Ευρώπη ήταν αναντικατάστατη για την αμερικανική Εξωτερική Πολιτική.</a:t>
            </a:r>
          </a:p>
          <a:p>
            <a:r>
              <a:rPr lang="el-GR" dirty="0"/>
              <a:t>Σχολιάζοντας τις πιέσεις για να επιβάλει κυρώσεις στην Τουρκία ειπε ότι δεν μπορούσε να κάνει κάτι τέτοιο καθώς στην Τουρκία υπήρχαν 26 ηλεκτρονικοί σταθμοί που παρακολουθούσαν τις σοβιετικές δραστηριότητες στο διάστημα και τους σοβιετικούς πυραύλους.</a:t>
            </a:r>
          </a:p>
          <a:p>
            <a:r>
              <a:rPr lang="el-GR" dirty="0"/>
              <a:t>Στις 21 Ιουλίου όταν γινόταν προσπάθεια κατάπαυσης του πυρός, είπε στον Ετζεβίτ ότι αφού έχει εξασφαλίσει το προγεφύρωμα του να τηρήσει την κατάπαυση και μπορει στη διάρκεια της να συνεχίζει να φέρνει στρατό στο νησί.</a:t>
            </a:r>
          </a:p>
          <a:p>
            <a:endParaRPr lang="el-GR" dirty="0"/>
          </a:p>
          <a:p>
            <a:endParaRPr lang="el-GR" dirty="0"/>
          </a:p>
          <a:p>
            <a:endParaRPr lang="el-GR" dirty="0"/>
          </a:p>
          <a:p>
            <a:endParaRPr lang="el-GR" dirty="0"/>
          </a:p>
          <a:p>
            <a:endParaRPr lang="el-GR" dirty="0"/>
          </a:p>
          <a:p>
            <a:endParaRPr lang="el-GR" dirty="0"/>
          </a:p>
          <a:p>
            <a:endParaRPr lang="el-GR" dirty="0"/>
          </a:p>
          <a:p>
            <a:endParaRPr lang="el-GR" dirty="0"/>
          </a:p>
          <a:p>
            <a:endParaRPr lang="el-GR" dirty="0"/>
          </a:p>
          <a:p>
            <a:endParaRPr lang="el-GR" dirty="0"/>
          </a:p>
          <a:p>
            <a:endParaRPr lang="el-GR" dirty="0"/>
          </a:p>
          <a:p>
            <a:endParaRPr lang="el-GR" dirty="0"/>
          </a:p>
          <a:p>
            <a:endParaRPr lang="en-US" dirty="0"/>
          </a:p>
        </p:txBody>
      </p:sp>
    </p:spTree>
    <p:extLst>
      <p:ext uri="{BB962C8B-B14F-4D97-AF65-F5344CB8AC3E}">
        <p14:creationId xmlns:p14="http://schemas.microsoft.com/office/powerpoint/2010/main" val="136635916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705600"/>
          </a:xfrm>
        </p:spPr>
        <p:txBody>
          <a:bodyPr>
            <a:normAutofit fontScale="85000" lnSpcReduction="20000"/>
          </a:bodyPr>
          <a:lstStyle/>
          <a:p>
            <a:r>
              <a:rPr lang="el-GR" b="1" dirty="0"/>
              <a:t>Η στάση της ΕΣΣΔ</a:t>
            </a:r>
          </a:p>
          <a:p>
            <a:r>
              <a:rPr lang="el-GR" sz="3300" dirty="0"/>
              <a:t>Ανησυχούσε πως αν επικρατούσε το χουντικό πραξικόπημα στην Κύπρο θα εγκαθιδρύετο ένα υποτελές καθεστώς του ΝΑΤΟ στο νησί, το οποιο θα αντιστρατευόταν τα συμφέροντα των Ρώσων στην Α.Μεσόγειο.</a:t>
            </a:r>
          </a:p>
          <a:p>
            <a:r>
              <a:rPr lang="el-GR" sz="3300" dirty="0"/>
              <a:t>Τρεις φάσεις η πολιτική των Ρώσων σε σχέση  με το Κυπριακό:</a:t>
            </a:r>
          </a:p>
          <a:p>
            <a:r>
              <a:rPr lang="el-GR" sz="3300" dirty="0"/>
              <a:t>Α) 1960-64 Εξαιτίας της διακοινοτικής διαμάχης έπαιξε καθοριστικό ρόλο στην υπεράσπιση της κυριαρχίας της ΚΔ και στην αντίσταση στις τουρκικές πιέσεις και στις απόπειρες της Ελλάδας και των ΗΠΑ να λύσουν το Κυπριακό εντός των Νατοϊκών πλαισίων.</a:t>
            </a:r>
          </a:p>
          <a:p>
            <a:r>
              <a:rPr lang="el-GR" sz="3300" dirty="0"/>
              <a:t>Β) 64-74 Επιδιώκει όχι πάντα επιτυχώς να συμβιβάσει την ανάγκη για βελτίωση των σχέσεων με τους Τούρκους με την επιθυμία της να συνεχίσει να υπερασπίζεται την ανεξαρτησία της Κύπρου.</a:t>
            </a:r>
          </a:p>
          <a:p>
            <a:endParaRPr lang="el-GR" dirty="0"/>
          </a:p>
          <a:p>
            <a:endParaRPr lang="el-GR" dirty="0"/>
          </a:p>
          <a:p>
            <a:endParaRPr lang="el-GR" dirty="0"/>
          </a:p>
          <a:p>
            <a:endParaRPr lang="el-GR" dirty="0"/>
          </a:p>
          <a:p>
            <a:endParaRPr lang="el-GR" dirty="0"/>
          </a:p>
          <a:p>
            <a:endParaRPr lang="el-GR" dirty="0"/>
          </a:p>
          <a:p>
            <a:pPr marL="0" indent="0">
              <a:buNone/>
            </a:pPr>
            <a:endParaRPr lang="en-US" dirty="0"/>
          </a:p>
        </p:txBody>
      </p:sp>
    </p:spTree>
    <p:extLst>
      <p:ext uri="{BB962C8B-B14F-4D97-AF65-F5344CB8AC3E}">
        <p14:creationId xmlns:p14="http://schemas.microsoft.com/office/powerpoint/2010/main" val="283622515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5867400"/>
          </a:xfrm>
        </p:spPr>
        <p:txBody>
          <a:bodyPr>
            <a:normAutofit lnSpcReduction="10000"/>
          </a:bodyPr>
          <a:lstStyle/>
          <a:p>
            <a:r>
              <a:rPr lang="el-GR" dirty="0"/>
              <a:t>Τέλος κατά την περίοδο της κρίσης του Ιουλίου-Αυγούστου 1974 η σοβιετική εισβολή μεταβλήθηκε από έντονη καταδίκη του πραξικοπήματος σε ανοχή για την πρώτη τουρκική εισβολή σε δυσφορία και ανησυχία για τη δεύτερη εισβολή, για να εξελιχθεί σε ανοχή των τετελεσμένων.</a:t>
            </a:r>
          </a:p>
          <a:p>
            <a:r>
              <a:rPr lang="el-GR" dirty="0"/>
              <a:t>Η Σοβιετική ηγεσία δεν ενοχλείτο για την τουρκική εισβολή γιατί αυτή προκαλούσε αναστάτωση στη Νοτιανατολική πτέρυγα του ΝΑΤΟ και ενδεχομένως να οδηγούσε την Ελλάδα εκτός ΝΑΤΟ</a:t>
            </a:r>
          </a:p>
          <a:p>
            <a:endParaRPr lang="el-GR" dirty="0"/>
          </a:p>
          <a:p>
            <a:endParaRPr lang="el-GR" dirty="0"/>
          </a:p>
          <a:p>
            <a:endParaRPr lang="el-GR" dirty="0"/>
          </a:p>
          <a:p>
            <a:endParaRPr lang="el-GR" dirty="0"/>
          </a:p>
          <a:p>
            <a:endParaRPr lang="el-GR" dirty="0"/>
          </a:p>
          <a:p>
            <a:endParaRPr lang="el-GR" dirty="0"/>
          </a:p>
          <a:p>
            <a:endParaRPr lang="el-GR" dirty="0"/>
          </a:p>
          <a:p>
            <a:endParaRPr lang="en-US" dirty="0"/>
          </a:p>
        </p:txBody>
      </p:sp>
    </p:spTree>
    <p:extLst>
      <p:ext uri="{BB962C8B-B14F-4D97-AF65-F5344CB8AC3E}">
        <p14:creationId xmlns:p14="http://schemas.microsoft.com/office/powerpoint/2010/main" val="255327933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fontScale="85000" lnSpcReduction="20000"/>
          </a:bodyPr>
          <a:lstStyle/>
          <a:p>
            <a:r>
              <a:rPr lang="el-GR" sz="3300" b="1" dirty="0"/>
              <a:t>Η Βρετανική στάση</a:t>
            </a:r>
          </a:p>
          <a:p>
            <a:r>
              <a:rPr lang="el-GR" sz="3300" dirty="0"/>
              <a:t>Μετά την εκδήλωση του πραξικοπήματος ο  Αρχιεπίσκοπος επικοινώνησε με Βρετανικό αξιωματικό του ΟΗΕ, από τον οποίο ζήτησε βοήθεια να διαφύγει στην Κύπρο.</a:t>
            </a:r>
          </a:p>
          <a:p>
            <a:r>
              <a:rPr lang="el-GR" sz="3300" dirty="0"/>
              <a:t>Ο ΥΠΕΞ </a:t>
            </a:r>
            <a:r>
              <a:rPr lang="el-GR" sz="3300" dirty="0" err="1"/>
              <a:t>Κάλλαχαν</a:t>
            </a:r>
            <a:r>
              <a:rPr lang="el-GR" sz="3300" dirty="0"/>
              <a:t> ανταποκρίθηκε και ελικόπτερο της </a:t>
            </a:r>
            <a:r>
              <a:rPr lang="en-US" sz="3300" dirty="0"/>
              <a:t>RAF </a:t>
            </a:r>
            <a:r>
              <a:rPr lang="el-GR" sz="3300" dirty="0"/>
              <a:t> μετέφερε τον Αρχιεπίσκοπο στη βάση στο Ακρωτήρι και μετά στη </a:t>
            </a:r>
            <a:r>
              <a:rPr lang="en-US" sz="3300" dirty="0"/>
              <a:t>RAF.</a:t>
            </a:r>
          </a:p>
          <a:p>
            <a:r>
              <a:rPr lang="en-US" sz="3300" dirty="0"/>
              <a:t>* E</a:t>
            </a:r>
            <a:r>
              <a:rPr lang="el-GR" sz="3300" dirty="0" err="1"/>
              <a:t>ίναι</a:t>
            </a:r>
            <a:r>
              <a:rPr lang="el-GR" sz="3300" dirty="0"/>
              <a:t> γεγονός ότι τον Ιούλιο του 1974 Τουρκία και Αγγλία έφτασαν στα πρόθυρα πολέμου όταν ο τουρκικός στρατός απείλησε να βομβαρδίσει το αεροδρόμιο της Λευκωσίας.</a:t>
            </a:r>
          </a:p>
          <a:p>
            <a:r>
              <a:rPr lang="el-GR" sz="3300" dirty="0"/>
              <a:t>Ο Γουίλσον ζήτησε τερματισμό της απειλής από τον </a:t>
            </a:r>
            <a:r>
              <a:rPr lang="el-GR" sz="3300" dirty="0" err="1"/>
              <a:t>Ετζεβίτ</a:t>
            </a:r>
            <a:r>
              <a:rPr lang="el-GR" sz="3300" dirty="0"/>
              <a:t>, αλλά ο τελευταίος αρνήθηκε.</a:t>
            </a:r>
          </a:p>
          <a:p>
            <a:r>
              <a:rPr lang="el-GR" sz="3300" dirty="0"/>
              <a:t>Η κρίση αποκλιμακώθηκε όταν ο Γουίλσον διέταξε επιφυλακή και έκτακτα μέτρα ενίσχυσης της βάσης Ακρωτηρίου.</a:t>
            </a:r>
            <a:endParaRPr lang="en-US" sz="3300" dirty="0"/>
          </a:p>
          <a:p>
            <a:endParaRPr lang="el-GR" dirty="0"/>
          </a:p>
          <a:p>
            <a:endParaRPr lang="el-GR" b="1" dirty="0"/>
          </a:p>
          <a:p>
            <a:endParaRPr lang="el-GR" b="1" dirty="0"/>
          </a:p>
          <a:p>
            <a:endParaRPr lang="el-GR" b="1" dirty="0"/>
          </a:p>
          <a:p>
            <a:endParaRPr lang="el-GR" b="1" dirty="0"/>
          </a:p>
          <a:p>
            <a:endParaRPr lang="el-GR" b="1" dirty="0"/>
          </a:p>
          <a:p>
            <a:endParaRPr lang="el-GR" b="1" dirty="0"/>
          </a:p>
          <a:p>
            <a:endParaRPr lang="en-US" dirty="0"/>
          </a:p>
          <a:p>
            <a:endParaRPr lang="el-GR" b="1" dirty="0"/>
          </a:p>
        </p:txBody>
      </p:sp>
    </p:spTree>
    <p:extLst>
      <p:ext uri="{BB962C8B-B14F-4D97-AF65-F5344CB8AC3E}">
        <p14:creationId xmlns:p14="http://schemas.microsoft.com/office/powerpoint/2010/main" val="334694196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228600"/>
            <a:ext cx="8229600" cy="6400800"/>
          </a:xfrm>
        </p:spPr>
        <p:txBody>
          <a:bodyPr>
            <a:normAutofit/>
          </a:bodyPr>
          <a:lstStyle/>
          <a:p>
            <a:r>
              <a:rPr lang="el-GR" dirty="0"/>
              <a:t>Σύμφωνα με απόρρητα βρετανικά έγγραφα  του </a:t>
            </a:r>
            <a:r>
              <a:rPr lang="en-US" dirty="0"/>
              <a:t>Foreign Office (1982) </a:t>
            </a:r>
            <a:r>
              <a:rPr lang="el-GR" dirty="0"/>
              <a:t>τα οποία αποχαρακτηρίστηκαν το 2014 οι Βρετανοί δεν επενέβησαν τον Ιούλιο του 1974 γιατί κάτι τέτοιο θα ερμηνευόταν ως προσχεδιασμένη κλιμάκωση της κρίσης ασυμβίβαστη με την προσπάθεια επίτευξης εκεχειρίας και ακολούθως διπλωματική επίλυση της κρίσης   (Βλ. Διάσκεψη της Γενεύης)</a:t>
            </a:r>
          </a:p>
          <a:p>
            <a:endParaRPr lang="el-GR" dirty="0"/>
          </a:p>
          <a:p>
            <a:r>
              <a:rPr lang="el-GR" dirty="0"/>
              <a:t>Υπήρξε ο φόβος συμπλοκής με μια σύμμαχο χώρα του ΝΑΤΟ και ανθρώπινες απώλειες.</a:t>
            </a:r>
          </a:p>
          <a:p>
            <a:endParaRPr lang="el-GR" dirty="0"/>
          </a:p>
          <a:p>
            <a:endParaRPr lang="el-GR" dirty="0"/>
          </a:p>
          <a:p>
            <a:endParaRPr lang="el-GR" dirty="0"/>
          </a:p>
          <a:p>
            <a:endParaRPr lang="el-GR" dirty="0"/>
          </a:p>
          <a:p>
            <a:endParaRPr lang="el-GR"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0"/>
            <a:ext cx="8229600" cy="6629400"/>
          </a:xfrm>
        </p:spPr>
        <p:txBody>
          <a:bodyPr>
            <a:normAutofit fontScale="85000" lnSpcReduction="10000"/>
          </a:bodyPr>
          <a:lstStyle/>
          <a:p>
            <a:pPr algn="ctr">
              <a:buNone/>
            </a:pPr>
            <a:r>
              <a:rPr lang="el-GR" b="1" dirty="0"/>
              <a:t>Διάσκεψη της Γενεύης: Δίκαιο </a:t>
            </a:r>
            <a:r>
              <a:rPr lang="en-US" b="1" dirty="0" err="1"/>
              <a:t>vs</a:t>
            </a:r>
            <a:r>
              <a:rPr lang="en-US" b="1" dirty="0"/>
              <a:t> </a:t>
            </a:r>
            <a:r>
              <a:rPr lang="el-GR" b="1" dirty="0"/>
              <a:t>Ισχύς</a:t>
            </a:r>
            <a:endParaRPr lang="en-US" b="1" dirty="0"/>
          </a:p>
          <a:p>
            <a:pPr>
              <a:buNone/>
            </a:pPr>
            <a:endParaRPr lang="en-US" sz="2400" dirty="0"/>
          </a:p>
          <a:p>
            <a:r>
              <a:rPr lang="el-GR" dirty="0"/>
              <a:t>Στις 22 Ιουλίου 1974 συμφωνείται κατάπαυση του πυρός μετά από παρέμβαση του </a:t>
            </a:r>
            <a:r>
              <a:rPr lang="el-GR" dirty="0" err="1"/>
              <a:t>Κίσσινγκερ</a:t>
            </a:r>
            <a:r>
              <a:rPr lang="el-GR" dirty="0"/>
              <a:t> προς </a:t>
            </a:r>
            <a:r>
              <a:rPr lang="el-GR" dirty="0" err="1"/>
              <a:t>Ετζεβίτ</a:t>
            </a:r>
            <a:r>
              <a:rPr lang="el-GR" dirty="0"/>
              <a:t>. (ψήφισμα 353)</a:t>
            </a:r>
          </a:p>
          <a:p>
            <a:r>
              <a:rPr lang="el-GR" dirty="0"/>
              <a:t>Στις 25 Ιουλίου Διάσκεψη της Γενεύης. Από ελληνικής πλευράς συμμετείχε ο ΥΠΕΞ Γεώργιος Μαύρος, από τουρκικής ο ομόλογός του </a:t>
            </a:r>
            <a:r>
              <a:rPr lang="el-GR" dirty="0" err="1"/>
              <a:t>Γκιουνές</a:t>
            </a:r>
            <a:r>
              <a:rPr lang="el-GR" dirty="0"/>
              <a:t>. Κοινότητες Γλαύκος Κληρίδης </a:t>
            </a:r>
            <a:r>
              <a:rPr lang="el-GR" dirty="0" err="1"/>
              <a:t>Ραούφ</a:t>
            </a:r>
            <a:r>
              <a:rPr lang="el-GR" dirty="0"/>
              <a:t> </a:t>
            </a:r>
            <a:r>
              <a:rPr lang="el-GR" dirty="0" err="1"/>
              <a:t>Ντεκτάς</a:t>
            </a:r>
            <a:r>
              <a:rPr lang="el-GR" dirty="0"/>
              <a:t>.  (Πρώτη Διάσκεψη της Γενεύης 25-30 Ιουλίου)</a:t>
            </a:r>
          </a:p>
          <a:p>
            <a:r>
              <a:rPr lang="el-GR" dirty="0"/>
              <a:t>Στρατηγικός στόχος της Τουρκίας ήταν η νομιμοποίηση όσων πέτυχε με τη χρήση στρατιωτικής βίας.</a:t>
            </a:r>
          </a:p>
          <a:p>
            <a:r>
              <a:rPr lang="el-GR" dirty="0"/>
              <a:t>Χλιαρή στάση Σοβιετικής Ένωσης: Ο Κληρίδης απεύθυνε έκκληση προς τον Σοβιετικό πρέσβη στη Λευκωσία, ο οποίος είπε ότι θα μπορούσε να</a:t>
            </a:r>
          </a:p>
          <a:p>
            <a:pPr>
              <a:buNone/>
            </a:pPr>
            <a:r>
              <a:rPr lang="el-GR" dirty="0"/>
              <a:t>     δράσει μόνο σε συνεργασία με τις ΗΠΑ.</a:t>
            </a:r>
          </a:p>
          <a:p>
            <a:endParaRPr lang="el-GR" dirty="0"/>
          </a:p>
          <a:p>
            <a:endParaRPr lang="el-GR" dirty="0"/>
          </a:p>
          <a:p>
            <a:endParaRPr lang="el-GR" dirty="0"/>
          </a:p>
          <a:p>
            <a:endParaRPr lang="el-GR" dirty="0"/>
          </a:p>
          <a:p>
            <a:endParaRPr lang="el-GR" dirty="0"/>
          </a:p>
          <a:p>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228600"/>
            <a:ext cx="8229600" cy="6629400"/>
          </a:xfrm>
        </p:spPr>
        <p:txBody>
          <a:bodyPr>
            <a:normAutofit fontScale="92500" lnSpcReduction="20000"/>
          </a:bodyPr>
          <a:lstStyle/>
          <a:p>
            <a:r>
              <a:rPr lang="el-GR" sz="2800" dirty="0"/>
              <a:t>Στις 8 Αυγούστου Β’ φάση της Διάσκεψης. Ο Κληρίδης αναχωρούσε για τη Γενεύη συνοδευόμενος από τον </a:t>
            </a:r>
            <a:r>
              <a:rPr lang="el-GR" sz="2800" dirty="0" err="1"/>
              <a:t>Τάσσο</a:t>
            </a:r>
            <a:r>
              <a:rPr lang="el-GR" sz="2800" dirty="0"/>
              <a:t> Παπαδόπουλο και τον </a:t>
            </a:r>
            <a:r>
              <a:rPr lang="el-GR" sz="2800" dirty="0" err="1"/>
              <a:t>Μιχαλάκη</a:t>
            </a:r>
            <a:r>
              <a:rPr lang="el-GR" sz="2800" dirty="0"/>
              <a:t> Τριανταφυλλίδη.</a:t>
            </a:r>
          </a:p>
          <a:p>
            <a:r>
              <a:rPr lang="el-GR" sz="2800" dirty="0"/>
              <a:t>Στις 3 Αυγούστου είχε προηγηθεί σύσκεψη στην Αθήνα υπό τον Καραμανλή για να αποφασισθεί η κήρυξη πολέμου στην Τουρκία. Οι στρατιωτικοί ήταν αρνητικοί αφού κατέληξαν στο συμπέρασμα ότι κάτι τέτοιο θα ήταν εις βάρος της Ελλάδας.</a:t>
            </a:r>
          </a:p>
          <a:p>
            <a:r>
              <a:rPr lang="el-GR" sz="2800" dirty="0"/>
              <a:t>Επιχείρημα της ΕΚ πλευράς: Οι εγγυήτριες δυνάμεις είχαν δικαίωμα μόνο επαναφοράς του συντάγματος του 1960. Η συνταγματική τάξη είχε επανέλθει με την ανάληψη της εξουσίας από τον Μακάριο.</a:t>
            </a:r>
          </a:p>
          <a:p>
            <a:r>
              <a:rPr lang="el-GR" sz="2800" dirty="0"/>
              <a:t>Η ελληνοκυπριακή πλευρά απέρριψε τη λύση της ομοσπονδίας με το επιχείρημα ότι δεν θα ήταν λειτουργική και βιώσιμη στα κυπριακά δεδομένα, ενώ θα αποτελούσε και αναγνώριση των αποτελεσμάτων της τουρκικής εισβολής.</a:t>
            </a:r>
          </a:p>
          <a:p>
            <a:pPr>
              <a:buNone/>
            </a:pPr>
            <a:endParaRPr lang="el-GR" dirty="0"/>
          </a:p>
          <a:p>
            <a:endParaRPr lang="el-GR" dirty="0"/>
          </a:p>
          <a:p>
            <a:endParaRPr lang="el-GR" dirty="0"/>
          </a:p>
          <a:p>
            <a:endParaRPr lang="el-GR" dirty="0"/>
          </a:p>
          <a:p>
            <a:endParaRPr lang="el-GR" dirty="0"/>
          </a:p>
          <a:p>
            <a:endParaRPr lang="el-GR" dirty="0"/>
          </a:p>
          <a:p>
            <a:endParaRPr lang="el-GR" dirty="0"/>
          </a:p>
          <a:p>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81000"/>
            <a:ext cx="8229600" cy="6248400"/>
          </a:xfrm>
        </p:spPr>
        <p:txBody>
          <a:bodyPr>
            <a:normAutofit/>
          </a:bodyPr>
          <a:lstStyle/>
          <a:p>
            <a:r>
              <a:rPr lang="el-GR" dirty="0"/>
              <a:t>Επιχείρημα των ΤΚ: Η συμβίωση των δύο κοινοτήτων αδύνατη και η επαναφορά στο σύνταγμα του 1960 αδύνατη: Απαίτηση από τον Κληρίδη να αποδεχτεί την κατάσταση που επήλθε (</a:t>
            </a:r>
            <a:r>
              <a:rPr lang="en-US" dirty="0"/>
              <a:t>fait accompli </a:t>
            </a:r>
            <a:r>
              <a:rPr lang="el-GR" dirty="0"/>
              <a:t>του τουρκικού στρατού)</a:t>
            </a:r>
          </a:p>
          <a:p>
            <a:r>
              <a:rPr lang="el-GR" dirty="0"/>
              <a:t>Υποβλήθηκαν δυο σχέδια:</a:t>
            </a:r>
            <a:r>
              <a:rPr lang="en-US" dirty="0"/>
              <a:t> </a:t>
            </a:r>
            <a:r>
              <a:rPr lang="el-GR" b="1" dirty="0"/>
              <a:t>Σχέδιο </a:t>
            </a:r>
            <a:r>
              <a:rPr lang="el-GR" b="1" dirty="0" err="1"/>
              <a:t>Γκιουνές</a:t>
            </a:r>
            <a:r>
              <a:rPr lang="el-GR" dirty="0"/>
              <a:t>: Προέβλεπε τη δημιουργία </a:t>
            </a:r>
            <a:r>
              <a:rPr lang="el-GR" dirty="0" err="1"/>
              <a:t>καντονίων</a:t>
            </a:r>
            <a:r>
              <a:rPr lang="el-GR" dirty="0"/>
              <a:t> που θα κάλυπταν το 34 % της ΚΔ και αδύναμη κεντρική κυβέρνησης. Εμπνεύσεως του Κίσινγκερ.</a:t>
            </a:r>
          </a:p>
          <a:p>
            <a:r>
              <a:rPr lang="el-GR" dirty="0"/>
              <a:t>Ο </a:t>
            </a:r>
            <a:r>
              <a:rPr lang="el-GR" dirty="0" err="1"/>
              <a:t>Ντεκτάς</a:t>
            </a:r>
            <a:r>
              <a:rPr lang="el-GR" dirty="0"/>
              <a:t> αξίωσε ΔΔΟ με γεωγραφικό διαχωρισμό</a:t>
            </a:r>
          </a:p>
          <a:p>
            <a:endParaRPr lang="el-GR" dirty="0"/>
          </a:p>
          <a:p>
            <a:endParaRPr lang="el-GR" dirty="0"/>
          </a:p>
          <a:p>
            <a:endParaRPr lang="el-GR" dirty="0"/>
          </a:p>
          <a:p>
            <a:endParaRPr lang="el-GR" dirty="0"/>
          </a:p>
          <a:p>
            <a:endParaRPr lang="el-GR" dirty="0"/>
          </a:p>
          <a:p>
            <a:endParaRPr lang="el-GR" dirty="0"/>
          </a:p>
          <a:p>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6324600"/>
          </a:xfrm>
        </p:spPr>
        <p:txBody>
          <a:bodyPr>
            <a:normAutofit lnSpcReduction="10000"/>
          </a:bodyPr>
          <a:lstStyle/>
          <a:p>
            <a:r>
              <a:rPr lang="el-GR" dirty="0"/>
              <a:t>Δήλωση </a:t>
            </a:r>
            <a:r>
              <a:rPr lang="el-GR" dirty="0" err="1"/>
              <a:t>Ετζεβίτ</a:t>
            </a:r>
            <a:r>
              <a:rPr lang="el-GR" dirty="0"/>
              <a:t>: « Η τουρκική παρουσία στην Κύπρο έχει καθιερωθεί αμετάκλητα και θα αποτελέσει μόνιμη βάση ισχύος για τους ΤΚ»</a:t>
            </a:r>
          </a:p>
          <a:p>
            <a:r>
              <a:rPr lang="el-GR" dirty="0"/>
              <a:t>Ο Κληρίδης ζήτησε ένα διάστημα 36-48 ωρών για να διαβουλευθεί με την κυβέρνηση του το όλο ζήτημα.</a:t>
            </a:r>
          </a:p>
          <a:p>
            <a:r>
              <a:rPr lang="el-GR" dirty="0"/>
              <a:t>Ο Τούρκος ΥΠΕΞ αρνείται και στις 14 Αυγούστου αρχίζει η Β’ φάση της τουρκικής εισβολής.</a:t>
            </a:r>
          </a:p>
          <a:p>
            <a:r>
              <a:rPr lang="el-GR" dirty="0"/>
              <a:t>Σύμφωνα με αμερικανικά έγγραφα, οι Αμερικανοί ήταν πλήρως ενήμεροι για τα σχέδια των Τούρκων για κατάληψη της Αμμοχώστου από τις αρχές Αυγούστου.</a:t>
            </a:r>
          </a:p>
          <a:p>
            <a:endParaRPr lang="el-GR" dirty="0"/>
          </a:p>
          <a:p>
            <a:endParaRPr lang="el-GR" dirty="0"/>
          </a:p>
          <a:p>
            <a:endParaRPr lang="el-GR" dirty="0"/>
          </a:p>
          <a:p>
            <a:endParaRPr lang="el-GR" dirty="0"/>
          </a:p>
          <a:p>
            <a:endParaRPr lang="el-GR" dirty="0"/>
          </a:p>
          <a:p>
            <a:endParaRPr lang="el-GR" dirty="0"/>
          </a:p>
          <a:p>
            <a:endParaRPr lang="el-GR" dirty="0"/>
          </a:p>
          <a:p>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533400" y="-304800"/>
            <a:ext cx="8229600" cy="838200"/>
          </a:xfrm>
        </p:spPr>
        <p:txBody>
          <a:bodyPr>
            <a:normAutofit fontScale="90000"/>
          </a:bodyPr>
          <a:lstStyle/>
          <a:p>
            <a:br>
              <a:rPr lang="el-GR" sz="3600" dirty="0"/>
            </a:br>
            <a:br>
              <a:rPr lang="el-GR" sz="3600" dirty="0"/>
            </a:br>
            <a:r>
              <a:rPr lang="el-GR" sz="3100" b="1" dirty="0"/>
              <a:t>Διεθνείς παράγοντες αποτυχίας της αποτροπής</a:t>
            </a:r>
            <a:br>
              <a:rPr lang="en-US" dirty="0"/>
            </a:br>
            <a:endParaRPr lang="en-US" dirty="0"/>
          </a:p>
        </p:txBody>
      </p:sp>
      <p:sp>
        <p:nvSpPr>
          <p:cNvPr id="3" name="2 - Θέση περιεχομένου"/>
          <p:cNvSpPr>
            <a:spLocks noGrp="1"/>
          </p:cNvSpPr>
          <p:nvPr>
            <p:ph idx="1"/>
          </p:nvPr>
        </p:nvSpPr>
        <p:spPr>
          <a:xfrm>
            <a:off x="457200" y="609600"/>
            <a:ext cx="8229600" cy="6019800"/>
          </a:xfrm>
        </p:spPr>
        <p:txBody>
          <a:bodyPr>
            <a:normAutofit fontScale="62500" lnSpcReduction="20000"/>
          </a:bodyPr>
          <a:lstStyle/>
          <a:p>
            <a:r>
              <a:rPr lang="el-GR" sz="4000" dirty="0"/>
              <a:t>1</a:t>
            </a:r>
            <a:r>
              <a:rPr lang="el-GR" sz="4000" baseline="30000" dirty="0"/>
              <a:t>η</a:t>
            </a:r>
            <a:r>
              <a:rPr lang="el-GR" sz="4000" dirty="0"/>
              <a:t> </a:t>
            </a:r>
            <a:r>
              <a:rPr lang="en-US" sz="4000" dirty="0"/>
              <a:t>H </a:t>
            </a:r>
            <a:r>
              <a:rPr lang="el-GR" sz="4000" dirty="0"/>
              <a:t>πολιτική της ύφεσης μεταξύ των υπερδυνάμεων. Ο κυπριακή ηγεσία δεν μπορούσε να παίξει το χαρτί της ισορροπίας των δυνάμεων. (επέκταση)</a:t>
            </a:r>
          </a:p>
          <a:p>
            <a:endParaRPr lang="el-GR" sz="4000" dirty="0"/>
          </a:p>
          <a:p>
            <a:r>
              <a:rPr lang="el-GR" sz="4000" dirty="0"/>
              <a:t>2</a:t>
            </a:r>
            <a:r>
              <a:rPr lang="el-GR" sz="4000" baseline="30000" dirty="0"/>
              <a:t>η</a:t>
            </a:r>
            <a:r>
              <a:rPr lang="el-GR" sz="4000" dirty="0"/>
              <a:t> Οι συνέπειες του Αραβοϊσραηλινού Πολέμου του </a:t>
            </a:r>
            <a:r>
              <a:rPr lang="el-GR" sz="4000" dirty="0" err="1"/>
              <a:t>Γιομ</a:t>
            </a:r>
            <a:r>
              <a:rPr lang="el-GR" sz="4000" dirty="0"/>
              <a:t> </a:t>
            </a:r>
            <a:r>
              <a:rPr lang="el-GR" sz="4000" dirty="0" err="1"/>
              <a:t>Κιπούρ</a:t>
            </a:r>
            <a:r>
              <a:rPr lang="el-GR" sz="4000" dirty="0"/>
              <a:t> (Δ’ Αραβοϊσραηλινός Πόλεμος) Η Αμερική κατάφερε να προσελκύσει την  Αίγυπτο, το πιο ισχυρό κράτος στην αμερικανική τροχιά εξάρτησης. Αυξάνεται η σχετική ισχύς των ΗΠΑ, αφού μειώνεται η σοβιετική επιρροή στη Μέση Ανατολή. Εμπεδώνεται η αμερικανική ηγεμονία στη Μέση Ανατολή.</a:t>
            </a:r>
          </a:p>
          <a:p>
            <a:r>
              <a:rPr lang="el-GR" sz="4000" dirty="0"/>
              <a:t>3</a:t>
            </a:r>
            <a:r>
              <a:rPr lang="el-GR" sz="4000" baseline="30000" dirty="0"/>
              <a:t>η</a:t>
            </a:r>
            <a:r>
              <a:rPr lang="el-GR" sz="4000" dirty="0"/>
              <a:t>  Η τριγωνική διπλωματία του Νίξον-</a:t>
            </a:r>
            <a:r>
              <a:rPr lang="el-GR" sz="4000" dirty="0" err="1"/>
              <a:t>Κίσσινγκερ,</a:t>
            </a:r>
            <a:r>
              <a:rPr lang="el-GR" sz="4000" dirty="0"/>
              <a:t> οι οποίοι προσέγγισαν την Κίνα. (απόσπασμα από το βιβλίο)</a:t>
            </a:r>
          </a:p>
          <a:p>
            <a:r>
              <a:rPr lang="el-GR" sz="4000" dirty="0"/>
              <a:t>4</a:t>
            </a:r>
            <a:r>
              <a:rPr lang="el-GR" sz="4000" baseline="30000" dirty="0"/>
              <a:t>η</a:t>
            </a:r>
            <a:r>
              <a:rPr lang="el-GR" sz="4000" dirty="0"/>
              <a:t> Αποκλειστική διαχείριση της αμερικανικής εξωτερικής πολιτικής από τον Κίσινγκερ αφού ο </a:t>
            </a:r>
            <a:r>
              <a:rPr lang="el-GR" sz="4000" dirty="0" err="1"/>
              <a:t>Νίξόν</a:t>
            </a:r>
            <a:r>
              <a:rPr lang="el-GR" sz="4000" dirty="0"/>
              <a:t> ήταν μπλεγμένος στο σκάνδαλο </a:t>
            </a:r>
            <a:r>
              <a:rPr lang="el-GR" sz="4000" dirty="0" err="1"/>
              <a:t>Γουτερκειτ</a:t>
            </a:r>
            <a:r>
              <a:rPr lang="el-GR" sz="4000" dirty="0"/>
              <a:t>.</a:t>
            </a:r>
          </a:p>
          <a:p>
            <a:r>
              <a:rPr lang="el-GR" sz="4000" dirty="0"/>
              <a:t>+ Άρθρο 20 Ιουλίου 1974-Το παρασκήνιο και οι γεωπολιτικοί στόχοι</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152400"/>
            <a:ext cx="8229600" cy="6477000"/>
          </a:xfrm>
        </p:spPr>
        <p:txBody>
          <a:bodyPr>
            <a:normAutofit fontScale="92500" lnSpcReduction="10000"/>
          </a:bodyPr>
          <a:lstStyle/>
          <a:p>
            <a:r>
              <a:rPr lang="el-GR" sz="2800" dirty="0"/>
              <a:t>Ο Πρόεδρος </a:t>
            </a:r>
            <a:r>
              <a:rPr lang="el-GR" sz="2800" dirty="0" err="1"/>
              <a:t>Κέννεντυ</a:t>
            </a:r>
            <a:r>
              <a:rPr lang="el-GR" sz="2800" dirty="0"/>
              <a:t> επαίνεσε τον Μακάριο για την επιλογή του να προσχωρήσει στο Κίνημα των Αδεσμεύτων.</a:t>
            </a:r>
          </a:p>
          <a:p>
            <a:r>
              <a:rPr lang="el-GR" sz="2800" dirty="0"/>
              <a:t> Την αμερικανική κυβέρνηση ικανοποίησε ιδιαίτερα η τοποθέτηση του Μακαρίου στη συνδιάσκεψη των Αδεσμεύτων το 1961, όταν τάχθηκε ενάντια στη διχοτόμηση του Βερολίνου, καταδικάζοντας παράλληλα την επανάληψη των πυρηνικών δοκιμών από τη Σοβιετική Ένωση.</a:t>
            </a:r>
          </a:p>
          <a:p>
            <a:r>
              <a:rPr lang="el-GR" sz="2800" dirty="0"/>
              <a:t>Αν προσπαθήσουμε λίγο να δούμε πίσω από τα λόγια, οι ΗΠΑ δεν ήθελαν μια μικρή χώρα με μια επισφαλή κρατική οργάνωση στους κόλπους του ΝΑΤΟ.</a:t>
            </a:r>
          </a:p>
          <a:p>
            <a:r>
              <a:rPr lang="el-GR" sz="2800" dirty="0"/>
              <a:t>Επίσης, σύμφωνα με ερευνητές, υπήρχε ο κίνδυνος λόγω των διπλωματικών τακτικών της ΚΔ και της παρουσίας ενός ισχυρού αριστερού κόμματος, να προκληθούν προβλήματα στη λήψη αποφάσεων στην Ατλαντική Συμμαχία.</a:t>
            </a:r>
          </a:p>
          <a:p>
            <a:endParaRPr lang="el-GR"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152400"/>
            <a:ext cx="8229600" cy="5973763"/>
          </a:xfrm>
        </p:spPr>
        <p:txBody>
          <a:bodyPr/>
          <a:lstStyle/>
          <a:p>
            <a:r>
              <a:rPr lang="el-GR" dirty="0"/>
              <a:t>Η τουρκική στάση δεν ήταν απόλυτα σαφής.</a:t>
            </a:r>
          </a:p>
          <a:p>
            <a:r>
              <a:rPr lang="el-GR" dirty="0"/>
              <a:t>Υπάρχει ωστόσο καταγεγραμμένη η αντίθεση του Τούρκου ΥΠΕΖ </a:t>
            </a:r>
            <a:r>
              <a:rPr lang="el-GR" dirty="0" err="1"/>
              <a:t>Ζορλού</a:t>
            </a:r>
            <a:r>
              <a:rPr lang="el-GR" dirty="0"/>
              <a:t> σε συνομιλία με τον Ευάγγελο Αβέρωφ (22.1.1959), όπου φαίνεται η αντίθεση στην ύπαρξη βάσεως του ΝΑΤΟ στην Κύπρο και αντίθεσης συμμετοχής της ΚΔ στα Ηνωμένα Έθνη.</a:t>
            </a:r>
          </a:p>
          <a:p>
            <a:r>
              <a:rPr lang="el-GR" dirty="0"/>
              <a:t>Καταληκτικά, η απόφαση ελήφθη στη βάση του ισοζυγίου κόστους –οφέλους (επέκταση).</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152400" y="0"/>
            <a:ext cx="8229600" cy="1524000"/>
          </a:xfrm>
        </p:spPr>
        <p:txBody>
          <a:bodyPr>
            <a:noAutofit/>
          </a:bodyPr>
          <a:lstStyle/>
          <a:p>
            <a:r>
              <a:rPr lang="el-GR" sz="3600" dirty="0"/>
              <a:t>Πιέσεις για Νατοϊκό έλεγχο της ΚΔ-Εξωστρεφής Εξωτερική Πολιτική -2</a:t>
            </a:r>
            <a:r>
              <a:rPr lang="el-GR" sz="3600" baseline="30000" dirty="0"/>
              <a:t>η</a:t>
            </a:r>
            <a:r>
              <a:rPr lang="el-GR" sz="3600" dirty="0"/>
              <a:t> διάλεξη-1</a:t>
            </a:r>
            <a:r>
              <a:rPr lang="el-GR" sz="3600" baseline="30000" dirty="0"/>
              <a:t>η</a:t>
            </a:r>
            <a:r>
              <a:rPr lang="el-GR" sz="3600" dirty="0"/>
              <a:t> βδομάδα</a:t>
            </a:r>
            <a:endParaRPr lang="en-US" sz="3600" dirty="0"/>
          </a:p>
        </p:txBody>
      </p:sp>
      <p:sp>
        <p:nvSpPr>
          <p:cNvPr id="3" name="2 - Θέση περιεχομένου"/>
          <p:cNvSpPr>
            <a:spLocks noGrp="1"/>
          </p:cNvSpPr>
          <p:nvPr>
            <p:ph idx="1"/>
          </p:nvPr>
        </p:nvSpPr>
        <p:spPr>
          <a:xfrm>
            <a:off x="457200" y="1600200"/>
            <a:ext cx="8229600" cy="5105400"/>
          </a:xfrm>
        </p:spPr>
        <p:txBody>
          <a:bodyPr>
            <a:normAutofit lnSpcReduction="10000"/>
          </a:bodyPr>
          <a:lstStyle/>
          <a:p>
            <a:pPr>
              <a:buNone/>
            </a:pPr>
            <a:r>
              <a:rPr lang="el-GR" dirty="0"/>
              <a:t> </a:t>
            </a:r>
            <a:r>
              <a:rPr lang="el-GR" b="1" dirty="0"/>
              <a:t>Εξωτερική πολιτική και Διεθνείς Σχέσεις</a:t>
            </a:r>
          </a:p>
          <a:p>
            <a:pPr>
              <a:buNone/>
            </a:pPr>
            <a:r>
              <a:rPr lang="el-GR" sz="2800" dirty="0"/>
              <a:t>Υπάρχουν τρία επίπεδα ανάλυσης</a:t>
            </a:r>
          </a:p>
          <a:p>
            <a:pPr>
              <a:buNone/>
            </a:pPr>
            <a:r>
              <a:rPr lang="el-GR" sz="2800" dirty="0"/>
              <a:t>Α) Το άτομο (ηγέτης) ως λήπτης αποφάσεων</a:t>
            </a:r>
          </a:p>
          <a:p>
            <a:pPr>
              <a:buNone/>
            </a:pPr>
            <a:r>
              <a:rPr lang="el-GR" sz="2800" dirty="0"/>
              <a:t>Β) Το κράτος ως μονάδα λήψης αποφάσεων σε ένα άναρχο διεθνές σύστημα στερούμενη εκτελεστικής εξουσίας πάνω και υπεράνω των κρατών για επιβολή αποφάσεων.</a:t>
            </a:r>
          </a:p>
          <a:p>
            <a:pPr>
              <a:buNone/>
            </a:pPr>
            <a:r>
              <a:rPr lang="el-GR" sz="2800" dirty="0"/>
              <a:t>Γ) Το διεθνές σύστημα που δρα ως αιτία και όχι ως αιτιατό περιορίζοντας ή ενθαρρύνοντας συγκεκριμένες αποφάσεις εξωτερικής πολιτικής (Κυπριακό- επέκταση παραδείγματα)</a:t>
            </a: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228600"/>
            <a:ext cx="8229600" cy="6629400"/>
          </a:xfrm>
        </p:spPr>
        <p:txBody>
          <a:bodyPr>
            <a:normAutofit fontScale="85000" lnSpcReduction="10000"/>
          </a:bodyPr>
          <a:lstStyle/>
          <a:p>
            <a:pPr>
              <a:buNone/>
            </a:pPr>
            <a:r>
              <a:rPr lang="el-GR" dirty="0"/>
              <a:t> Εφόσον το άτομο υπολογίζεται ως ξεχωριστή μονάδα στη διαδικασία εξωτερικής πολιτικής, η κατανόηση της προϋποθέτει να ληφθούν υπόψη οι διάφοροι </a:t>
            </a:r>
            <a:r>
              <a:rPr lang="el-GR" dirty="0" err="1"/>
              <a:t>κοινωνικόψυχολογικοί</a:t>
            </a:r>
            <a:r>
              <a:rPr lang="el-GR" dirty="0"/>
              <a:t> όροι που σχετίζονται με την ανθρώπινη συμπεριφορά:</a:t>
            </a:r>
          </a:p>
          <a:p>
            <a:r>
              <a:rPr lang="el-GR" dirty="0"/>
              <a:t>Ο όρος </a:t>
            </a:r>
            <a:r>
              <a:rPr lang="el-GR" b="1" dirty="0"/>
              <a:t>«αντίληψη» </a:t>
            </a:r>
            <a:r>
              <a:rPr lang="en-US" b="1" dirty="0"/>
              <a:t>(perception)</a:t>
            </a:r>
          </a:p>
          <a:p>
            <a:pPr>
              <a:buNone/>
            </a:pPr>
            <a:r>
              <a:rPr lang="en-US" dirty="0"/>
              <a:t> </a:t>
            </a:r>
            <a:r>
              <a:rPr lang="el-GR" dirty="0"/>
              <a:t>Σημασία εδώ έχει η αντίληψη ή εσφαλμένη αντίληψη (</a:t>
            </a:r>
            <a:r>
              <a:rPr lang="en-US" dirty="0"/>
              <a:t>misperception) </a:t>
            </a:r>
            <a:r>
              <a:rPr lang="el-GR" dirty="0"/>
              <a:t>για τα κίνητρα, τις προθέσεις και τη δράση του αντιπάλου.</a:t>
            </a:r>
          </a:p>
          <a:p>
            <a:pPr>
              <a:buNone/>
            </a:pPr>
            <a:r>
              <a:rPr lang="el-GR" dirty="0"/>
              <a:t>Ουσιαστικά αποτελεί </a:t>
            </a:r>
            <a:r>
              <a:rPr lang="el-GR" i="1" dirty="0"/>
              <a:t>τη δομική παράσταση των αντικειμένων μέσα στο σύστημα γνώσεων των ατόμων σε μια δεδομένη χρονική συγκυρία</a:t>
            </a:r>
            <a:r>
              <a:rPr lang="el-GR" dirty="0"/>
              <a:t>.</a:t>
            </a:r>
          </a:p>
          <a:p>
            <a:pPr>
              <a:buNone/>
            </a:pPr>
            <a:r>
              <a:rPr lang="el-GR" dirty="0"/>
              <a:t>Σε μια διακρατική διένεξη π.χ. η οποία οδηγείται σε ένταση (κρίση) ξαφνικά οι αντίπαλοι χαρακτηρίζονται ως δικτάτορες, με επεκτατικές τάσεις, καταπατητές ανθρωπίνων δικαιωμάτων κλπ</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0"/>
            <a:ext cx="8229600" cy="6629400"/>
          </a:xfrm>
        </p:spPr>
        <p:txBody>
          <a:bodyPr>
            <a:normAutofit fontScale="92500" lnSpcReduction="20000"/>
          </a:bodyPr>
          <a:lstStyle/>
          <a:p>
            <a:r>
              <a:rPr lang="el-GR" sz="2800" dirty="0"/>
              <a:t>Ο όρος </a:t>
            </a:r>
            <a:r>
              <a:rPr lang="el-GR" sz="2800" b="1" dirty="0"/>
              <a:t>«αυτό-</a:t>
            </a:r>
            <a:r>
              <a:rPr lang="el-GR" sz="2800" b="1" dirty="0" err="1"/>
              <a:t>εικόνα</a:t>
            </a:r>
            <a:r>
              <a:rPr lang="el-GR" sz="2800" b="1" dirty="0"/>
              <a:t>» (</a:t>
            </a:r>
            <a:r>
              <a:rPr lang="en-US" sz="2800" b="1" dirty="0"/>
              <a:t>SELF-IMAGE)</a:t>
            </a:r>
          </a:p>
          <a:p>
            <a:pPr>
              <a:buNone/>
            </a:pPr>
            <a:r>
              <a:rPr lang="en-US" sz="2800" dirty="0"/>
              <a:t>O </a:t>
            </a:r>
            <a:r>
              <a:rPr lang="el-GR" sz="2800" dirty="0"/>
              <a:t>όρος υποδηλώνει την εικόνα που έχει ένα φορέας συμφερόντων (κράτος) για το εαυτό του, τη στάση του και τη συμπεριφορά του.</a:t>
            </a:r>
          </a:p>
          <a:p>
            <a:pPr>
              <a:buNone/>
            </a:pPr>
            <a:r>
              <a:rPr lang="el-GR" sz="2800" dirty="0"/>
              <a:t>Άρα λοιπόν, εκτός από την αντίληψη που έχουν οι δρώντες για τους άλλους </a:t>
            </a:r>
            <a:r>
              <a:rPr lang="el-GR" sz="2800" b="1" i="1" dirty="0"/>
              <a:t>σημασία έχει και πως βλέπουν οι ίδιοι τον εαυτό τους.</a:t>
            </a:r>
            <a:r>
              <a:rPr lang="el-GR" sz="2800" dirty="0"/>
              <a:t> Συνεπώς η εικόνα που τρέφει ένας δρών του διεθνούς συστήματος για τον εαυτό του διαφέρει από αυτή που έχουν οι άλλοι για αυτόν.</a:t>
            </a:r>
          </a:p>
          <a:p>
            <a:pPr>
              <a:buNone/>
            </a:pPr>
            <a:r>
              <a:rPr lang="el-GR" sz="2800" b="1" dirty="0"/>
              <a:t>Παράδειγμα</a:t>
            </a:r>
            <a:r>
              <a:rPr lang="el-GR" sz="2800" dirty="0"/>
              <a:t>: Όπως υποστήριξε ο </a:t>
            </a:r>
            <a:r>
              <a:rPr lang="en-US" sz="2800" dirty="0"/>
              <a:t>Robert Jervis o</a:t>
            </a:r>
            <a:r>
              <a:rPr lang="el-GR" sz="2800" dirty="0"/>
              <a:t>ι δυο υπερδυνάμεις οδηγήθηκαν την περίοδο του Ψυχρού Πολέμου σε μια ξέφρενη κούρσα εξοπλισμών όχι μόνο για τις αντιλήψεις που είχαν η μια για την άλλη, αλλά γιατί αμφότερες </a:t>
            </a:r>
            <a:r>
              <a:rPr lang="el-GR" sz="2800" i="1" dirty="0"/>
              <a:t>δεν αναγνώρισαν τον πραγματικό τους ρόλο στο μέτρο που η μια απέδιδε ευθύνες μονό στην άλλη για τις εντάσεις που προέκυπταν</a:t>
            </a:r>
            <a:r>
              <a:rPr lang="el-GR" sz="2800" dirty="0"/>
              <a:t>. Η απειλή της ειρήνης προέκυπτε μόνο από την «προκλητική στάση» της αντιπάλου, ενώ η κάθε μια διεκδικούσε για τον εαυτό της (αυτό-</a:t>
            </a:r>
            <a:r>
              <a:rPr lang="el-GR" sz="2800" dirty="0" err="1"/>
              <a:t>εικόνα</a:t>
            </a:r>
            <a:r>
              <a:rPr lang="el-GR" sz="2800" dirty="0"/>
              <a:t>) ειρηνική πολιτική.</a:t>
            </a: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228600"/>
            <a:ext cx="8229600" cy="6248400"/>
          </a:xfrm>
        </p:spPr>
        <p:txBody>
          <a:bodyPr/>
          <a:lstStyle/>
          <a:p>
            <a:r>
              <a:rPr lang="el-GR" dirty="0"/>
              <a:t> </a:t>
            </a:r>
            <a:r>
              <a:rPr lang="el-GR" b="1" dirty="0"/>
              <a:t> Στερεότυπα</a:t>
            </a:r>
          </a:p>
          <a:p>
            <a:pPr>
              <a:buNone/>
            </a:pPr>
            <a:r>
              <a:rPr lang="el-GR" sz="2800" dirty="0"/>
              <a:t>     Οι λαοί σχηματίζουν παραστάσεις, αντιλήψεις και ιδέες για τους άλλους λαούς με βάση ελλιπείς και ενδεχομένως εσφαλμένες πληροφορίες. Οι παραστάσεις αυτές και οι ιδέες εδραιώνονται με το χρόνο και δημιουργούν διάφορες εικόνες, οι οποίες επικρατούν στην κοινή γνώμη.</a:t>
            </a:r>
          </a:p>
          <a:p>
            <a:pPr>
              <a:buNone/>
            </a:pPr>
            <a:r>
              <a:rPr lang="el-GR" sz="2800" dirty="0"/>
              <a:t>     Αποτελούν στην ουσία γενικεύσεις- οι οποίες καλλιεργήθηκαν μέσα από ιστορικές εμπειρίες, ιδεολογικές προκαταλήψεις, δόγματα, διαθέσεις- για τους άλλους λαούς που σηματοδοτούν όμως τις προθέσεις και αρκετές φορές την πολιτική και τη στρατηγική συμπεριφορά των κρατών.</a:t>
            </a:r>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228600"/>
            <a:ext cx="8229600" cy="6629400"/>
          </a:xfrm>
        </p:spPr>
        <p:txBody>
          <a:bodyPr>
            <a:normAutofit fontScale="92500"/>
          </a:bodyPr>
          <a:lstStyle/>
          <a:p>
            <a:r>
              <a:rPr lang="el-GR" b="1" dirty="0"/>
              <a:t>Εχθρικές εικόνες </a:t>
            </a:r>
          </a:p>
          <a:p>
            <a:pPr>
              <a:buNone/>
            </a:pPr>
            <a:r>
              <a:rPr lang="el-GR" sz="2800" dirty="0"/>
              <a:t> Μέρος των στερεοτύπων αποτελούν και οι λεγόμενες «εχθρικές εικόνες» που εκφράζουν όχι μια πραγματική κατάσταση, αλλά εσφαλμένες αντιλήψεις για τη συμπεριφορά ενός άλλου. Εμφανίζονται εκεί που υπάρχουν μακροχρόνιες διαφορές.</a:t>
            </a:r>
          </a:p>
          <a:p>
            <a:pPr>
              <a:buNone/>
            </a:pPr>
            <a:r>
              <a:rPr lang="el-GR" sz="2800" dirty="0"/>
              <a:t>Με τον όρο αυτό συνδέονται ορισμένα χαρακτηριστικά που είναι ορατά στη διαμόρφωση εξωτερικής πολιτικής:</a:t>
            </a:r>
          </a:p>
          <a:p>
            <a:r>
              <a:rPr lang="el-GR" i="1" dirty="0" err="1"/>
              <a:t>Καχυποψία</a:t>
            </a:r>
            <a:r>
              <a:rPr lang="el-GR" dirty="0" err="1"/>
              <a:t>:ότι</a:t>
            </a:r>
            <a:r>
              <a:rPr lang="el-GR" dirty="0"/>
              <a:t> προέρχεται από τον εχθρό είναι κακό και στηρίζεται σε ανέντιμα μέσα</a:t>
            </a:r>
          </a:p>
          <a:p>
            <a:r>
              <a:rPr lang="el-GR" i="1" dirty="0"/>
              <a:t>Απόδοση ευθύνης</a:t>
            </a:r>
            <a:r>
              <a:rPr lang="el-GR" dirty="0"/>
              <a:t>: Ο εχθρός είναι υπεύθυνος για τη δημιουργία έντασης.</a:t>
            </a:r>
          </a:p>
          <a:p>
            <a:r>
              <a:rPr lang="el-GR" i="1" dirty="0"/>
              <a:t>Αρνητικές προθέσεις: </a:t>
            </a:r>
            <a:r>
              <a:rPr lang="el-GR" dirty="0"/>
              <a:t>Ότι επιχειρεί ο αντίπαλος θα επιφέρει ζημιά.</a:t>
            </a:r>
            <a:endParaRPr lang="el-GR" i="1" dirty="0"/>
          </a:p>
          <a:p>
            <a:pPr>
              <a:buNone/>
            </a:pPr>
            <a:endParaRPr lang="el-GR" dirty="0"/>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228600"/>
            <a:ext cx="8229600" cy="6629400"/>
          </a:xfrm>
        </p:spPr>
        <p:txBody>
          <a:bodyPr>
            <a:normAutofit fontScale="85000" lnSpcReduction="10000"/>
          </a:bodyPr>
          <a:lstStyle/>
          <a:p>
            <a:r>
              <a:rPr lang="en-US" dirty="0"/>
              <a:t>E</a:t>
            </a:r>
            <a:r>
              <a:rPr lang="el-GR" dirty="0" err="1"/>
              <a:t>πιστρέφουμε</a:t>
            </a:r>
            <a:r>
              <a:rPr lang="el-GR" dirty="0"/>
              <a:t> στην Εξωτερική Πολιτική της ΚΔ τα κρίσιμα χρόνια που ακολούθησαν την κατάρρευση της συνταγματικής τάξης το 1963 και τις επακολουθήσασες διακοινοτικές συγκρούσεις.</a:t>
            </a:r>
          </a:p>
          <a:p>
            <a:r>
              <a:rPr lang="el-GR" dirty="0"/>
              <a:t>Πλέον, ΗΠΑ και Μεγάλη Βρετανία επαναπροσδιόρισαν την περιφερειακή τους στρατηγική σε σχέση με το Κυπριακό Πρόβλημα: Πλέον ο στρατηγικός τους στόχος δεν ήταν ο περιορισμός της κυριαρχίας της ΚΔ με «δοτά» συντάγματα τύπου Ζυρίχης, </a:t>
            </a:r>
            <a:r>
              <a:rPr lang="el-GR" i="1" dirty="0"/>
              <a:t>αλλά η μεταβολή του πολιτειακού συστήματος και η αντικατάσταση του με ένα άλλο που θα έθετε την Δημοκρατία υπό απόλυτο Νατοϊκό έλεγχο </a:t>
            </a:r>
            <a:r>
              <a:rPr lang="el-GR" dirty="0"/>
              <a:t>και σύμφωνα με την αντίληψη της Κυπριακής ηγεσίας σε εδαφικό ακρωτηριασμό-διχοτόμηση της ΚΔ.</a:t>
            </a:r>
          </a:p>
          <a:p>
            <a:r>
              <a:rPr lang="el-GR" dirty="0"/>
              <a:t>Από την πλευρά των ΗΠΑ, η κρίση στην Κύπρο υπονόμευε τη νοτιανατολική πτέρυγα του ΝΑΤΟ και προκαλούσε σοβιετική παρέμβαση</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152400" y="304800"/>
            <a:ext cx="8763000" cy="6096000"/>
          </a:xfrm>
        </p:spPr>
        <p:txBody>
          <a:bodyPr>
            <a:normAutofit lnSpcReduction="10000"/>
          </a:bodyPr>
          <a:lstStyle/>
          <a:p>
            <a:r>
              <a:rPr lang="el-GR" sz="2800" dirty="0"/>
              <a:t>Θα προσεγγίσουμε το εν λόγω γνωστικό αντικείμενο από μια </a:t>
            </a:r>
            <a:r>
              <a:rPr lang="el-GR" sz="2800" dirty="0" err="1"/>
              <a:t>διεθνολογική</a:t>
            </a:r>
            <a:r>
              <a:rPr lang="el-GR" sz="2800" dirty="0"/>
              <a:t> οπτική, αφού είμαστε σε τμήμα Πολιτικής Επιστήμης.</a:t>
            </a:r>
          </a:p>
          <a:p>
            <a:r>
              <a:rPr lang="el-GR" sz="2800" dirty="0"/>
              <a:t>Πριν υπεισέλθουμε σε ανάλυση της Κυπριακής Εξωτερικής Πολιτικής, πρέπει να εστιάσουμε στο τι αποτελεί Εξωτερική Πολιτική ενός </a:t>
            </a:r>
            <a:r>
              <a:rPr lang="en-US" sz="2800" dirty="0"/>
              <a:t>K</a:t>
            </a:r>
            <a:r>
              <a:rPr lang="el-GR" sz="2800" dirty="0" err="1"/>
              <a:t>ράτους</a:t>
            </a:r>
            <a:r>
              <a:rPr lang="el-GR" sz="2800" dirty="0"/>
              <a:t>.</a:t>
            </a:r>
          </a:p>
          <a:p>
            <a:r>
              <a:rPr lang="el-GR" sz="2800" dirty="0"/>
              <a:t>Σύμφωνα με ένα ορισμό </a:t>
            </a:r>
            <a:r>
              <a:rPr lang="el-GR" sz="2800" b="1" dirty="0"/>
              <a:t>Εξωτερική Πολιτική είναι το τμήμα της κρατικής δραστηριότητας που είναι στραμμένο προς το εξωτερικό</a:t>
            </a:r>
            <a:r>
              <a:rPr lang="el-GR" sz="2800" dirty="0"/>
              <a:t>.</a:t>
            </a:r>
          </a:p>
          <a:p>
            <a:r>
              <a:rPr lang="el-GR" sz="2800" dirty="0"/>
              <a:t>Σύμφωνα με ένα άλλο ορισμό</a:t>
            </a:r>
            <a:r>
              <a:rPr lang="en-US" sz="2800" dirty="0"/>
              <a:t>, </a:t>
            </a:r>
            <a:r>
              <a:rPr lang="el-GR" sz="2800" b="1" dirty="0"/>
              <a:t>εξωτερική πολιτική είναι το είδος της πολιτικής που ασκεί μια κυβέρνηση για την προάσπιση των εθνικών συμφερόντων και για το χειρισμό υποθέσεων που συνδέονται με την πολιτική άλλων κρατών.</a:t>
            </a:r>
            <a:endParaRPr lang="el-GR"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6324600"/>
          </a:xfrm>
        </p:spPr>
        <p:txBody>
          <a:bodyPr/>
          <a:lstStyle/>
          <a:p>
            <a:r>
              <a:rPr lang="el-GR" dirty="0"/>
              <a:t>Ποια ήταν όμως τα μέσα που χρησιμοποίησε η κυπριακή ηγεσία για να αντιμετωπίσει αυτές τις δυσμενείς εξελίξεις εις βάρος της κυριαρχίας της ΚΔ;</a:t>
            </a:r>
            <a:endParaRPr lang="en-US" dirty="0"/>
          </a:p>
          <a:p>
            <a:r>
              <a:rPr lang="en-US" dirty="0"/>
              <a:t> H K</a:t>
            </a:r>
            <a:r>
              <a:rPr lang="el-GR" dirty="0" err="1"/>
              <a:t>υπριακή</a:t>
            </a:r>
            <a:r>
              <a:rPr lang="el-GR" dirty="0"/>
              <a:t> ηγεσία χρησιμοποιούσε </a:t>
            </a:r>
            <a:r>
              <a:rPr lang="el-GR" dirty="0" err="1"/>
              <a:t>καθ’όλη</a:t>
            </a:r>
            <a:r>
              <a:rPr lang="el-GR" dirty="0"/>
              <a:t> της διάρκεια της δεκαετίας του 1960’ τη διπολική δομή του διεθνούς συστήματος ως ανασχετικό παράγοντα στις τουρκικές μεθοδεύσεις, οι οποίες στηρίζονταν από τις ΗΠΑ και το ΗΒ. (επέκταση)</a:t>
            </a:r>
          </a:p>
          <a:p>
            <a:r>
              <a:rPr lang="el-GR" b="1" dirty="0"/>
              <a:t>Σχέδιο </a:t>
            </a:r>
            <a:r>
              <a:rPr lang="el-GR" b="1" dirty="0" err="1"/>
              <a:t>Σάντυς</a:t>
            </a:r>
            <a:r>
              <a:rPr lang="el-GR" b="1" dirty="0"/>
              <a:t>-Μπολ- </a:t>
            </a:r>
            <a:r>
              <a:rPr lang="el-GR" dirty="0"/>
              <a:t>Η πρώτη απειλή για την κυριαρχία της ΚΔ</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6400800"/>
          </a:xfrm>
        </p:spPr>
        <p:txBody>
          <a:bodyPr>
            <a:normAutofit fontScale="92500" lnSpcReduction="20000"/>
          </a:bodyPr>
          <a:lstStyle/>
          <a:p>
            <a:r>
              <a:rPr lang="el-GR" dirty="0"/>
              <a:t>Στις </a:t>
            </a:r>
            <a:r>
              <a:rPr lang="el-GR" b="1" dirty="0"/>
              <a:t>15 Ιανουαρίου-10 Φεβρουαρίου 1964 </a:t>
            </a:r>
            <a:r>
              <a:rPr lang="el-GR" dirty="0"/>
              <a:t>συγκλήθηκε πενταμερής διάσκεψη σε μια προσπάθεια επίλυσης της κρίσης</a:t>
            </a:r>
          </a:p>
          <a:p>
            <a:r>
              <a:rPr lang="el-GR" dirty="0"/>
              <a:t>    Συμμετείχαν Μεγάλη Βρετανία, Ελλάδα, Τουρκία και αντιπροσωπείες των ΕΚ (Γ. Κληρίδης, </a:t>
            </a:r>
            <a:r>
              <a:rPr lang="el-GR" dirty="0" err="1"/>
              <a:t>Τ.Παπαδόπουλος</a:t>
            </a:r>
            <a:r>
              <a:rPr lang="el-GR" dirty="0"/>
              <a:t> και </a:t>
            </a:r>
            <a:r>
              <a:rPr lang="el-GR" dirty="0" err="1"/>
              <a:t>Σ.Σουλιώτη</a:t>
            </a:r>
            <a:r>
              <a:rPr lang="el-GR" dirty="0"/>
              <a:t>)</a:t>
            </a:r>
          </a:p>
          <a:p>
            <a:pPr>
              <a:buNone/>
            </a:pPr>
            <a:r>
              <a:rPr lang="el-GR" dirty="0"/>
              <a:t>    και ΤΚ (Ρ. </a:t>
            </a:r>
            <a:r>
              <a:rPr lang="el-GR" dirty="0" err="1"/>
              <a:t>Ντεκτάς</a:t>
            </a:r>
            <a:r>
              <a:rPr lang="el-GR" dirty="0"/>
              <a:t>, </a:t>
            </a:r>
            <a:r>
              <a:rPr lang="el-GR" dirty="0" err="1"/>
              <a:t>Α.Ριζά</a:t>
            </a:r>
            <a:r>
              <a:rPr lang="el-GR" dirty="0"/>
              <a:t> και </a:t>
            </a:r>
            <a:r>
              <a:rPr lang="el-GR" dirty="0" err="1"/>
              <a:t>Ο.Ορέκ</a:t>
            </a:r>
            <a:r>
              <a:rPr lang="el-GR" dirty="0"/>
              <a:t>)</a:t>
            </a:r>
          </a:p>
          <a:p>
            <a:r>
              <a:rPr lang="el-GR" dirty="0"/>
              <a:t>Παρατηρούμε ότι η Κυπριακή Κυβέρνηση δεν εκπροσωπείται στη διάσκεψη ως ΚΔ.</a:t>
            </a:r>
          </a:p>
          <a:p>
            <a:r>
              <a:rPr lang="el-GR" dirty="0"/>
              <a:t>Αξιοσημείωτο είναι ότι ο Άγγλος Υπουργός για Θέματα Κοινοπολιτείας </a:t>
            </a:r>
            <a:r>
              <a:rPr lang="el-GR" dirty="0" err="1"/>
              <a:t>Ντάνκαν</a:t>
            </a:r>
            <a:r>
              <a:rPr lang="el-GR" dirty="0"/>
              <a:t> </a:t>
            </a:r>
            <a:r>
              <a:rPr lang="el-GR" dirty="0" err="1"/>
              <a:t>Σάντυς</a:t>
            </a:r>
            <a:r>
              <a:rPr lang="el-GR" dirty="0"/>
              <a:t> δήλωσε ότι δεν θα υπήρχε κανένας περιορισμός </a:t>
            </a:r>
            <a:r>
              <a:rPr lang="el-GR" i="1" dirty="0"/>
              <a:t>αφού θα μπορούσε να συζητηθεί η οποιαδήποτε λύση από την Ένωση μέχρι τη Διχοτόμηση.</a:t>
            </a:r>
            <a:r>
              <a:rPr lang="el-GR" dirty="0"/>
              <a:t>(</a:t>
            </a:r>
            <a:r>
              <a:rPr lang="el-GR" dirty="0" err="1"/>
              <a:t>Μπίτσιος</a:t>
            </a:r>
            <a:r>
              <a:rPr lang="el-GR" dirty="0"/>
              <a:t> , Τ</a:t>
            </a:r>
            <a:r>
              <a:rPr lang="en-US" dirty="0"/>
              <a:t>he Vulnerable Republic, </a:t>
            </a:r>
            <a:r>
              <a:rPr lang="el-GR" dirty="0"/>
              <a:t>129)</a:t>
            </a:r>
            <a:endParaRPr lang="el-GR" i="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6324600"/>
          </a:xfrm>
        </p:spPr>
        <p:txBody>
          <a:bodyPr>
            <a:normAutofit fontScale="92500" lnSpcReduction="10000"/>
          </a:bodyPr>
          <a:lstStyle/>
          <a:p>
            <a:r>
              <a:rPr lang="el-GR" dirty="0"/>
              <a:t>Στη διάσκεψη οι ΕΚ πρότειναν ενιαίο κράτος με κοινοβουλευτικό, όμως, σύστημα, αντί του προεδρικού που ίσχυε. Τόνισαν την ανάγκη αναθεώρησης του συντάγματος και κατάργηση της Συνθήκης Εγγυήσεως με διαβεβαιώσεις για τα δικαιώματα των ΤΚ.</a:t>
            </a:r>
          </a:p>
          <a:p>
            <a:r>
              <a:rPr lang="el-GR" dirty="0"/>
              <a:t>Οι ΤΚ από πλευράς τους υπεραμύνθηκαν υπέρ του γεωγραφικού διαχωρισμού των δύο κοινοτήτων μέσω της αμοιβαίας μετακίνησης 35.000 ΕΚ και 45.000 ΤΚ.</a:t>
            </a:r>
          </a:p>
          <a:p>
            <a:r>
              <a:rPr lang="el-GR" dirty="0"/>
              <a:t>Η Αγγλική κυβέρνηση αφού μελέτησε τις απόψεις των δύο πλευρών κατέθεσε στις 21 Ιανουαρίου ένα σχέδιο που διαλάμβανε τα ακόλουθα:</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0"/>
            <a:ext cx="8229600" cy="6705600"/>
          </a:xfrm>
        </p:spPr>
        <p:txBody>
          <a:bodyPr>
            <a:normAutofit fontScale="85000" lnSpcReduction="20000"/>
          </a:bodyPr>
          <a:lstStyle/>
          <a:p>
            <a:r>
              <a:rPr lang="el-GR" sz="3300" dirty="0"/>
              <a:t>Α) Αποστολή στο νησί ειρηνευτικής δύναμης που να αναλάβει την ευθύνη αποτροπής της βίας ανάμεσα στις 2 κοινότητες.</a:t>
            </a:r>
          </a:p>
          <a:p>
            <a:r>
              <a:rPr lang="el-GR" sz="3300" dirty="0"/>
              <a:t>Β) Να καταρτιστεί σχέδιο υποβοήθησης της εθελούσιας μετακίνησης πληθυσμών με σκοπό την κατάργηση των μεικτών χωριών.</a:t>
            </a:r>
          </a:p>
          <a:p>
            <a:r>
              <a:rPr lang="el-GR" sz="3300" dirty="0"/>
              <a:t>Γ) Να συγκεντρωθούν ελληνικά και τουρκικά χωριά  για την καλύτερη άσκηση της νομοθετικής και αστυνομικής εξουσίας.</a:t>
            </a:r>
          </a:p>
          <a:p>
            <a:r>
              <a:rPr lang="el-GR" sz="3300" dirty="0"/>
              <a:t>Δ) Να υιοθετηθεί κοινοβουλευτικό σύστημα με διασφαλίσεις για την ΤΚ κοινότητα.</a:t>
            </a:r>
          </a:p>
          <a:p>
            <a:r>
              <a:rPr lang="el-GR" sz="3300" dirty="0"/>
              <a:t>Ε ) Οι εν λόγω προτάσεις απορρίφθηκαν από την ΕΚ πλευρά, αλλά έγιναν δεκτές από την ελληνική, την τουρκική και την ΤΚ αντιπροσωπεία.</a:t>
            </a:r>
          </a:p>
          <a:p>
            <a:r>
              <a:rPr lang="el-GR" sz="3300" dirty="0"/>
              <a:t>ΟΙ ΗΠΑ ανησύχησαν για το διαφαινόμενο ναυάγιο και σε </a:t>
            </a:r>
            <a:r>
              <a:rPr lang="el-GR" sz="3300" dirty="0" err="1"/>
              <a:t>συνεργασια</a:t>
            </a:r>
            <a:r>
              <a:rPr lang="el-GR" sz="3300" dirty="0"/>
              <a:t> με το ΗΒ κατάρτισαν νέο σχέδιο   (</a:t>
            </a:r>
            <a:r>
              <a:rPr lang="el-GR" sz="3300" b="1" dirty="0"/>
              <a:t>κοινό αγγλοαμερικανικό </a:t>
            </a:r>
            <a:r>
              <a:rPr lang="el-GR" sz="3300" b="1" dirty="0" err="1"/>
              <a:t>σχεδιο</a:t>
            </a:r>
            <a:r>
              <a:rPr lang="el-GR" sz="3300" b="1" dirty="0"/>
              <a:t>)</a:t>
            </a:r>
            <a:r>
              <a:rPr lang="el-GR" sz="3300" dirty="0"/>
              <a:t>στις 31 Ιανουαρίου 1964.</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0"/>
            <a:ext cx="8229600" cy="6705600"/>
          </a:xfrm>
        </p:spPr>
        <p:txBody>
          <a:bodyPr>
            <a:noAutofit/>
          </a:bodyPr>
          <a:lstStyle/>
          <a:p>
            <a:pPr>
              <a:buNone/>
            </a:pPr>
            <a:r>
              <a:rPr lang="el-GR" sz="2800" dirty="0"/>
              <a:t> Το εν λόγω σχέδιο προέβλεπε τα </a:t>
            </a:r>
            <a:r>
              <a:rPr lang="el-GR" sz="2800" b="1" dirty="0"/>
              <a:t>ακόλουθα</a:t>
            </a:r>
            <a:r>
              <a:rPr lang="el-GR" sz="2800" dirty="0"/>
              <a:t>:</a:t>
            </a:r>
          </a:p>
          <a:p>
            <a:pPr>
              <a:buNone/>
            </a:pPr>
            <a:r>
              <a:rPr lang="el-GR" sz="2800" dirty="0"/>
              <a:t>Α) Εγκατάσταση στο νησί Νατοϊκή ειρηνευτικής δύναμης 10.000 ανδρών για μια περίοδο 3 μηνών.</a:t>
            </a:r>
          </a:p>
          <a:p>
            <a:pPr>
              <a:buNone/>
            </a:pPr>
            <a:r>
              <a:rPr lang="el-GR" sz="2800" dirty="0"/>
              <a:t>Β) Εντός του διαστήματος αυτού οι κυβερνήσεις της Ελλάδας και της Τουρκίας θα συμφωνήσουν να μην κάνουν του δικαιώματος επέμβασης.</a:t>
            </a:r>
          </a:p>
          <a:p>
            <a:pPr>
              <a:buNone/>
            </a:pPr>
            <a:r>
              <a:rPr lang="el-GR" sz="2800" dirty="0"/>
              <a:t>Γ) Μια διακυβερνητική επιτροπή στο Λονδίνο στην οποία θα συμμετέχουν οι πρέσβεις των χωρών που θα συμμετέχουν στην ειρηνευτική δύναμη θα δίδει πολιτική καθοδήγηση στον διοικητή της ειρηνευτικής δύναμης.</a:t>
            </a:r>
          </a:p>
          <a:p>
            <a:pPr>
              <a:buNone/>
            </a:pPr>
            <a:r>
              <a:rPr lang="el-GR" sz="2800" dirty="0"/>
              <a:t>Δ) Θα διοριστεί μεσολαβητής από χώρα του ΝΑΤΟ εκτός των ΗΠΑ και των τριών εγγυητριών δυνάμεων που θα συνεργάζονται μεταξύ τους για διευθέτηση των διαφορών</a:t>
            </a:r>
            <a:endParaRPr 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228600"/>
            <a:ext cx="8229600" cy="6400800"/>
          </a:xfrm>
        </p:spPr>
        <p:txBody>
          <a:bodyPr>
            <a:normAutofit fontScale="92500" lnSpcReduction="20000"/>
          </a:bodyPr>
          <a:lstStyle/>
          <a:p>
            <a:pPr>
              <a:buNone/>
            </a:pPr>
            <a:r>
              <a:rPr lang="el-GR" dirty="0"/>
              <a:t>  Οι κυβερνήσεις της Ελλάδας και της Τουρκίας </a:t>
            </a:r>
            <a:r>
              <a:rPr lang="el-GR" dirty="0" err="1"/>
              <a:t>αποδέκτηκαν</a:t>
            </a:r>
            <a:r>
              <a:rPr lang="el-GR" dirty="0"/>
              <a:t> το σχέδιο, ενώ ο Πρόεδρος Μακάριος στις 4 Φεβρουαρίου το απέρριψε.</a:t>
            </a:r>
          </a:p>
          <a:p>
            <a:pPr>
              <a:buNone/>
            </a:pPr>
            <a:r>
              <a:rPr lang="el-GR" dirty="0"/>
              <a:t>Υπέδειξε ότι ο διοικητής της δύναμης θα λάμβανε πολιτική καθοδήγηση από μια επιτροπή στην οποία η δημοκρατία δεν εκπροσωπείτο, ως επίσης ότι το καθεστώς της ειρηνευτικής δύναμης δεν διευκρινιζόταν.</a:t>
            </a:r>
          </a:p>
          <a:p>
            <a:pPr>
              <a:buNone/>
            </a:pPr>
            <a:r>
              <a:rPr lang="el-GR" dirty="0"/>
              <a:t>Αντέτεινε ότι έπρεπε το Συμβούλιο Ασφαλείας του ΟΗΕ να αποφασίσει για την εγκατάσταση της δύναμης αυτής.</a:t>
            </a:r>
          </a:p>
          <a:p>
            <a:pPr>
              <a:buNone/>
            </a:pPr>
            <a:r>
              <a:rPr lang="el-GR" dirty="0"/>
              <a:t>Επέμεινε επίσης ότι στη  δικαιοδοσία της έπρεπε να </a:t>
            </a:r>
            <a:r>
              <a:rPr lang="el-GR" dirty="0" err="1"/>
              <a:t>περιληφθει</a:t>
            </a:r>
            <a:r>
              <a:rPr lang="el-GR" dirty="0"/>
              <a:t> όχι μόνο η αποκατάσταση της ομαλότητας, αλλά και η προστασία της εδαφικής ακεραιότητας της ΚΔ.</a:t>
            </a:r>
          </a:p>
          <a:p>
            <a:pPr>
              <a:buNone/>
            </a:pPr>
            <a:r>
              <a:rPr lang="el-GR" dirty="0"/>
              <a:t>Η διάσκεψη οδηγείται σε αποτυχία.</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5821363"/>
          </a:xfrm>
        </p:spPr>
        <p:txBody>
          <a:bodyPr/>
          <a:lstStyle/>
          <a:p>
            <a:pPr>
              <a:buNone/>
            </a:pPr>
            <a:r>
              <a:rPr lang="el-GR" dirty="0"/>
              <a:t> Μετά την αποτυχία της διάσκεψης στο Λονδίνο οι Αμερικανοί αποφασίζουν να εμπλακούν πιο ενεργά στην κυπριακή κρίση. Ο Πρόεδρος </a:t>
            </a:r>
            <a:r>
              <a:rPr lang="el-GR" dirty="0" err="1"/>
              <a:t>Τζόνσον</a:t>
            </a:r>
            <a:r>
              <a:rPr lang="el-GR" dirty="0"/>
              <a:t> στέλνει ως απεσταλμένο τον ΥΦΥΠΕΞ Μπολ στην Κύπρο για να πιέσει τον Μακάριο να δεχτεί μια τροποποιημένη εκδοχή του σχεδίου. </a:t>
            </a:r>
          </a:p>
          <a:p>
            <a:pPr>
              <a:buNone/>
            </a:pPr>
            <a:r>
              <a:rPr lang="el-GR" dirty="0"/>
              <a:t>Απειλεί το αδύνατο κράτος ότι αν δεν δεχόταν το σχέδιο οι ΗΠΑ δεν θα «κουνήσουν ούτε το μικρό τους δακτυλάκι» για να αποτρέψουν ενδεχόμενη τουρκική εισβολή.</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l-GR" sz="3200" b="1" dirty="0"/>
              <a:t>Υπονόμευση της κρατικής κυριαρχίας-Η πολιτική του τεχνητού διαχωρισμού-2</a:t>
            </a:r>
            <a:r>
              <a:rPr lang="el-GR" sz="3200" b="1" baseline="30000" dirty="0"/>
              <a:t>η</a:t>
            </a:r>
            <a:r>
              <a:rPr lang="el-GR" sz="3200" b="1" dirty="0"/>
              <a:t> βδομάδα-1</a:t>
            </a:r>
            <a:r>
              <a:rPr lang="el-GR" sz="3200" b="1" baseline="30000" dirty="0"/>
              <a:t>η</a:t>
            </a:r>
            <a:r>
              <a:rPr lang="el-GR" sz="3200" b="1" dirty="0"/>
              <a:t> διάλεξη</a:t>
            </a:r>
            <a:endParaRPr lang="en-US" sz="3200" b="1" dirty="0"/>
          </a:p>
        </p:txBody>
      </p:sp>
      <p:sp>
        <p:nvSpPr>
          <p:cNvPr id="3" name="2 - Θέση περιεχομένου"/>
          <p:cNvSpPr>
            <a:spLocks noGrp="1"/>
          </p:cNvSpPr>
          <p:nvPr>
            <p:ph idx="1"/>
          </p:nvPr>
        </p:nvSpPr>
        <p:spPr>
          <a:xfrm>
            <a:off x="457200" y="1600200"/>
            <a:ext cx="8229600" cy="5105400"/>
          </a:xfrm>
        </p:spPr>
        <p:txBody>
          <a:bodyPr>
            <a:normAutofit lnSpcReduction="10000"/>
          </a:bodyPr>
          <a:lstStyle/>
          <a:p>
            <a:pPr>
              <a:buNone/>
            </a:pPr>
            <a:r>
              <a:rPr lang="el-GR" sz="2800" dirty="0"/>
              <a:t>Η άρνηση της κυπριακής ηγεσίας να αποδεχτεί το αγγλοαμερικανικό σχέδιο οδήγησε τις ΗΠΑ και τη Μ. Βρετανία σε αναζήτηση λύσεων μη θεσμοποιημένων και λιγότερο διαφανών.</a:t>
            </a:r>
          </a:p>
          <a:p>
            <a:r>
              <a:rPr lang="el-GR" sz="2800" dirty="0"/>
              <a:t>Υποβοήθηση ΤΚ να εδραιωθούν στους θύλακες επιτυγχάνοντας τη διχοτόμηση επί του εδάφους.</a:t>
            </a:r>
          </a:p>
          <a:p>
            <a:r>
              <a:rPr lang="el-GR" sz="2800" dirty="0"/>
              <a:t>Μαρτυρία υψηλόβαθμων Βρετανών αξιωματικών που υπηρέτησαν στην Κύπρο (Μάρτιν </a:t>
            </a:r>
            <a:r>
              <a:rPr lang="el-GR" sz="2800" dirty="0" err="1"/>
              <a:t>Πάκαρτ</a:t>
            </a:r>
            <a:r>
              <a:rPr lang="el-GR" sz="2800" dirty="0"/>
              <a:t>) υπήρχαν Βρετανοί που αναμιγνύονταν σε παραστρατιωτικές δραστηριότητες και χορηγούσαν στην ΤΜΤ πληροφορίες, οπλισμό και εκπαιδευτικές υπηρεσίες.</a:t>
            </a:r>
            <a:endParaRPr 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228600"/>
            <a:ext cx="8229600" cy="6629400"/>
          </a:xfrm>
        </p:spPr>
        <p:txBody>
          <a:bodyPr>
            <a:normAutofit lnSpcReduction="10000"/>
          </a:bodyPr>
          <a:lstStyle/>
          <a:p>
            <a:r>
              <a:rPr lang="el-GR" sz="2800" dirty="0"/>
              <a:t>Η διαδικασία άρχισε στα μέσα του 1963 και περιελάμβανε τη διευκόλυνση λαθραίου οπλισμού στην Κύπρο διαμέσου του θυλάκου </a:t>
            </a:r>
            <a:r>
              <a:rPr lang="el-GR" sz="2800" dirty="0" err="1"/>
              <a:t>Μανσούρας</a:t>
            </a:r>
            <a:r>
              <a:rPr lang="el-GR" sz="2800" dirty="0"/>
              <a:t>- </a:t>
            </a:r>
            <a:r>
              <a:rPr lang="el-GR" sz="2800" dirty="0" err="1"/>
              <a:t>Κοκκίνων</a:t>
            </a:r>
            <a:r>
              <a:rPr lang="el-GR" sz="2800" dirty="0"/>
              <a:t>.</a:t>
            </a:r>
          </a:p>
          <a:p>
            <a:r>
              <a:rPr lang="el-GR" sz="2800" dirty="0" err="1"/>
              <a:t>Μαϊο</a:t>
            </a:r>
            <a:r>
              <a:rPr lang="el-GR" sz="2800" dirty="0"/>
              <a:t> 1964 –σύλληψη ο Άγγλος </a:t>
            </a:r>
            <a:r>
              <a:rPr lang="el-GR" sz="2800" dirty="0" err="1"/>
              <a:t>αεροτεχνίτης</a:t>
            </a:r>
            <a:r>
              <a:rPr lang="el-GR" sz="2800" dirty="0"/>
              <a:t> </a:t>
            </a:r>
            <a:r>
              <a:rPr lang="el-GR" sz="2800" dirty="0" err="1"/>
              <a:t>Κέιθ</a:t>
            </a:r>
            <a:r>
              <a:rPr lang="el-GR" sz="2800" dirty="0"/>
              <a:t> </a:t>
            </a:r>
            <a:r>
              <a:rPr lang="el-GR" sz="2800" dirty="0" err="1"/>
              <a:t>Μάρλευ</a:t>
            </a:r>
            <a:r>
              <a:rPr lang="el-GR" sz="2800" dirty="0"/>
              <a:t> να μεταφέρει οπλισμό και μηνύματα από τη Μανσούρα στη Λευκωσία για την ΤΜΤ.</a:t>
            </a:r>
          </a:p>
          <a:p>
            <a:r>
              <a:rPr lang="el-GR" sz="2800" dirty="0"/>
              <a:t>Η σύλληψη του κεραυνός εν αιθρία στην κυπριακή κοινή γνώμη, αφού απεκάλυψε το συνωμοτικό ρόλο των Βρετανών εις βάρος της κυπριακής κυβέρνησης και του κυπριακού κράτους.</a:t>
            </a:r>
          </a:p>
          <a:p>
            <a:r>
              <a:rPr lang="el-GR" sz="2800" dirty="0"/>
              <a:t>Στο σπίτι του </a:t>
            </a:r>
            <a:r>
              <a:rPr lang="el-GR" sz="2800" dirty="0" err="1"/>
              <a:t>Μάρλευ</a:t>
            </a:r>
            <a:r>
              <a:rPr lang="el-GR" sz="2800" dirty="0"/>
              <a:t> στη Λεμεσό βρέθηκαν 20 ηχογραφημένες ταινίες που τον ενέπλεκαν σε συνωμοτικές δραστηριότητες.</a:t>
            </a:r>
          </a:p>
          <a:p>
            <a:r>
              <a:rPr lang="el-GR" sz="2800" dirty="0"/>
              <a:t>Αποκάλυψη ενός ολόκληρου συνωμοτικού δικτύου πρακτόρων που συνεργαζόταν με τους Τούρκους.</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6172200"/>
          </a:xfrm>
        </p:spPr>
        <p:txBody>
          <a:bodyPr>
            <a:normAutofit fontScale="92500" lnSpcReduction="20000"/>
          </a:bodyPr>
          <a:lstStyle/>
          <a:p>
            <a:r>
              <a:rPr lang="el-GR" dirty="0"/>
              <a:t>2</a:t>
            </a:r>
            <a:r>
              <a:rPr lang="el-GR" baseline="30000" dirty="0"/>
              <a:t>ο</a:t>
            </a:r>
            <a:r>
              <a:rPr lang="el-GR" dirty="0"/>
              <a:t> Επεισόδιο: Δολοφονία του Τ</a:t>
            </a:r>
            <a:r>
              <a:rPr lang="en-US" dirty="0" err="1"/>
              <a:t>ed</a:t>
            </a:r>
            <a:r>
              <a:rPr lang="en-US" dirty="0"/>
              <a:t> </a:t>
            </a:r>
            <a:r>
              <a:rPr lang="en-US" dirty="0" err="1"/>
              <a:t>Macey</a:t>
            </a:r>
            <a:r>
              <a:rPr lang="en-US" dirty="0"/>
              <a:t> (B</a:t>
            </a:r>
            <a:r>
              <a:rPr lang="el-GR" dirty="0" err="1"/>
              <a:t>ρετανός</a:t>
            </a:r>
            <a:r>
              <a:rPr lang="el-GR" dirty="0"/>
              <a:t> λοχαγός) τον Ιούνιο του 1964. Ήταν ο σύνδεσμος του βρετανικού στρατού με την τουρκοκυπριακή οργάνωση ΤΜ</a:t>
            </a:r>
            <a:r>
              <a:rPr lang="en-US" dirty="0"/>
              <a:t>T. </a:t>
            </a:r>
            <a:r>
              <a:rPr lang="el-GR" dirty="0"/>
              <a:t>Θεωρείτο από τους ΕΚ ως το πρόσωπο κλειδί στην προαγωγή του </a:t>
            </a:r>
            <a:r>
              <a:rPr lang="el-GR" dirty="0" err="1"/>
              <a:t>εθνοτικού</a:t>
            </a:r>
            <a:r>
              <a:rPr lang="el-GR" dirty="0"/>
              <a:t> διαχωρισμού στο νησί.</a:t>
            </a:r>
          </a:p>
          <a:p>
            <a:r>
              <a:rPr lang="el-GR" dirty="0"/>
              <a:t>Σύμφωνα με τον Μάρτιν </a:t>
            </a:r>
            <a:r>
              <a:rPr lang="el-GR" dirty="0" err="1"/>
              <a:t>Πάκαρτ</a:t>
            </a:r>
            <a:r>
              <a:rPr lang="el-GR" dirty="0"/>
              <a:t> (αξιωματικό της Βρετανικής ειρηνευτικής δύναμης) οι μυστικές υπηρεσίες της Βρετανίας εργάστηκαν με συνέπεια για την ανατροπή της ενότητας στην Κύπρο με σκοπό την επιβολή </a:t>
            </a:r>
            <a:r>
              <a:rPr lang="el-GR" dirty="0" err="1"/>
              <a:t>εθνοτικού</a:t>
            </a:r>
            <a:r>
              <a:rPr lang="el-GR" dirty="0"/>
              <a:t> διαχωρισμού στο νησί.</a:t>
            </a:r>
          </a:p>
          <a:p>
            <a:r>
              <a:rPr lang="el-GR" dirty="0"/>
              <a:t>Όταν οι Βρετανοί αντικατέστησαν τις δυνάμεις τους στην Κύπρο τον Μάρτιο του </a:t>
            </a:r>
            <a:r>
              <a:rPr lang="el-GR" i="1" dirty="0"/>
              <a:t>1964</a:t>
            </a:r>
            <a:r>
              <a:rPr lang="el-GR" b="1" i="1" dirty="0"/>
              <a:t> </a:t>
            </a:r>
            <a:r>
              <a:rPr lang="el-GR" i="1" dirty="0"/>
              <a:t>έδωσαν εντολές αντίθετες από αυτές που είχε η ειρηνευτική δύναμη, </a:t>
            </a:r>
            <a:r>
              <a:rPr lang="en-US" i="1" dirty="0"/>
              <a:t>UNFICYP.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0"/>
            <a:ext cx="8229600" cy="6629400"/>
          </a:xfrm>
        </p:spPr>
        <p:txBody>
          <a:bodyPr>
            <a:normAutofit lnSpcReduction="10000"/>
          </a:bodyPr>
          <a:lstStyle/>
          <a:p>
            <a:r>
              <a:rPr lang="el-GR" sz="2800" dirty="0"/>
              <a:t>Χρήσιμος για την ανάλυση μας είναι και ο ορισμός της στρατηγικής: Στρατηγική είναι η σύζευξη μέσων και σκοπών υπό το πρίσμα πραγματικής ή ενδεχόμενης σύγκρουσης: Συνίσταται στο τρίπτυχο  «μέσα- σκοποί-αντίπαλος»</a:t>
            </a:r>
          </a:p>
          <a:p>
            <a:endParaRPr lang="el-GR" sz="2800" dirty="0"/>
          </a:p>
          <a:p>
            <a:r>
              <a:rPr lang="el-GR" sz="2800" dirty="0"/>
              <a:t>Εν προκειμένω η Εξωτερική Πολιτική της ΚΔ αρχίζει τη δεκαετία του 1960 όταν η νεότευκτη δημοκρατία, ανεξαρτητοποιείται μέσα από μια διαδικασία από-</a:t>
            </a:r>
            <a:r>
              <a:rPr lang="el-GR" sz="2800" dirty="0" err="1"/>
              <a:t>αποικιοποίησης.</a:t>
            </a:r>
            <a:endParaRPr lang="el-GR" sz="2800" dirty="0"/>
          </a:p>
          <a:p>
            <a:r>
              <a:rPr lang="el-GR" sz="2800" dirty="0"/>
              <a:t>Δεν πρέπει να διαφεύγει της προσοχής μας ότι το </a:t>
            </a:r>
            <a:r>
              <a:rPr lang="el-GR" sz="2800" dirty="0" err="1"/>
              <a:t>Ζυριχικό</a:t>
            </a:r>
            <a:r>
              <a:rPr lang="el-GR" sz="2800" dirty="0"/>
              <a:t> Σύνταγμα έγινε αποδεκτό από τους ΕΚ και τους ΤΚ όταν για αμφότερους διαφάνηκαν χειρότερες λύσεις (Ένωση- Διχοτόμηση)- Οι φυγόκεντρες τάσεις και ροπές υπολάνθαναν στο προσκήνιο.</a:t>
            </a:r>
            <a:endParaRPr lang="en-US" sz="2800" dirty="0"/>
          </a:p>
          <a:p>
            <a:pPr>
              <a:buNone/>
            </a:pPr>
            <a:endParaRPr lang="el-GR" sz="2800" dirty="0"/>
          </a:p>
          <a:p>
            <a:endParaRPr 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6248400"/>
          </a:xfrm>
        </p:spPr>
        <p:txBody>
          <a:bodyPr>
            <a:normAutofit fontScale="92500" lnSpcReduction="20000"/>
          </a:bodyPr>
          <a:lstStyle/>
          <a:p>
            <a:r>
              <a:rPr lang="el-GR" dirty="0"/>
              <a:t>Ποιοί ήταν όμως οι βαθύτεροι στόχοι της βρετανικών μυστικών υπηρεσιών και του </a:t>
            </a:r>
            <a:r>
              <a:rPr lang="en-US" dirty="0"/>
              <a:t>Foreign Office</a:t>
            </a:r>
            <a:r>
              <a:rPr lang="el-GR" dirty="0"/>
              <a:t>; Πως οι ΗΠΑ ήλθαν ως υποστηρικτής αυτών των στόχων και ποια κατεύθυνση (υψηλή στρατηγική) θα ακολουθούσε η κυπριακή εξωτερική πολιτική για να αντιμετωπίσει τις δυσμενείς αυτές εξελίξεις;</a:t>
            </a:r>
          </a:p>
          <a:p>
            <a:r>
              <a:rPr lang="el-GR" dirty="0"/>
              <a:t>Όπως καταδεικνύεται από τα διαθέσιμα έγγραφα στόχος ήταν ο διαχωρισμός των δύο κοινοτήτων και η επιβολή διχοτομικής λύσης.</a:t>
            </a:r>
          </a:p>
          <a:p>
            <a:r>
              <a:rPr lang="el-GR" dirty="0"/>
              <a:t>Η μαρτυρία του</a:t>
            </a:r>
            <a:r>
              <a:rPr lang="en-US" dirty="0"/>
              <a:t> </a:t>
            </a:r>
            <a:r>
              <a:rPr lang="el-GR" dirty="0"/>
              <a:t>Μάρτιν </a:t>
            </a:r>
            <a:r>
              <a:rPr lang="el-GR" dirty="0" err="1"/>
              <a:t>Πάκαρτ</a:t>
            </a:r>
            <a:r>
              <a:rPr lang="el-GR" dirty="0"/>
              <a:t> είναι εξόχως αποκαλυπτική. Ο </a:t>
            </a:r>
            <a:r>
              <a:rPr lang="el-GR" dirty="0" err="1"/>
              <a:t>Τζορτ</a:t>
            </a:r>
            <a:r>
              <a:rPr lang="el-GR" dirty="0"/>
              <a:t> Μπολ του είπε τον Φεβρουάριο του 1964: «Δεν </a:t>
            </a:r>
            <a:r>
              <a:rPr lang="el-GR" dirty="0" err="1"/>
              <a:t>καταλάβες</a:t>
            </a:r>
            <a:r>
              <a:rPr lang="el-GR" dirty="0"/>
              <a:t> καλά γιε μου. Υπάρχει μόνο μια λύση για το νησί και αυτή είναι η διχοτόμηση».</a:t>
            </a:r>
          </a:p>
          <a:p>
            <a:pPr>
              <a:buNone/>
            </a:pPr>
            <a:endParaRPr lang="el-GR" dirty="0"/>
          </a:p>
          <a:p>
            <a:endParaRPr lang="el-GR" dirty="0"/>
          </a:p>
          <a:p>
            <a:endParaRPr lang="el-GR"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6553200"/>
          </a:xfrm>
        </p:spPr>
        <p:txBody>
          <a:bodyPr>
            <a:normAutofit fontScale="92500" lnSpcReduction="20000"/>
          </a:bodyPr>
          <a:lstStyle/>
          <a:p>
            <a:r>
              <a:rPr lang="el-GR" dirty="0"/>
              <a:t>Όπως εξιστορεί ο </a:t>
            </a:r>
            <a:r>
              <a:rPr lang="el-GR" dirty="0" err="1"/>
              <a:t>Πακαρτ</a:t>
            </a:r>
            <a:r>
              <a:rPr lang="el-GR" dirty="0"/>
              <a:t> στο βιβλίο του «</a:t>
            </a:r>
            <a:r>
              <a:rPr lang="en-US" dirty="0"/>
              <a:t>Getting it Wrong, Fragments From A Cyprus Diary 1964”, </a:t>
            </a:r>
            <a:r>
              <a:rPr lang="el-GR" dirty="0"/>
              <a:t>το </a:t>
            </a:r>
            <a:r>
              <a:rPr lang="en-US" i="1" dirty="0"/>
              <a:t>Foreign Office </a:t>
            </a:r>
            <a:r>
              <a:rPr lang="el-GR" i="1" dirty="0"/>
              <a:t>και οι βρετανικές μυστικές υπηρεσίες είχαν ως κύριο στόχο να εμποδίσουν την εδραίωση μια γνήσιας ανεξαρτησίας για την Κύπρο και να διατηρήσουν την ειδική σχέση με την Άγκυρα</a:t>
            </a:r>
            <a:r>
              <a:rPr lang="el-GR" dirty="0"/>
              <a:t>.</a:t>
            </a:r>
          </a:p>
          <a:p>
            <a:endParaRPr lang="el-GR" dirty="0"/>
          </a:p>
          <a:p>
            <a:r>
              <a:rPr lang="el-GR" dirty="0"/>
              <a:t>Από την άλλη, το υπουργείο </a:t>
            </a:r>
            <a:r>
              <a:rPr lang="el-GR" dirty="0" err="1"/>
              <a:t>Αποικίων</a:t>
            </a:r>
            <a:r>
              <a:rPr lang="el-GR" dirty="0"/>
              <a:t> που εκπροσωπούσε ο Υπουργός Αποικιών </a:t>
            </a:r>
            <a:r>
              <a:rPr lang="el-GR" dirty="0" err="1"/>
              <a:t>Ντάνκαν</a:t>
            </a:r>
            <a:r>
              <a:rPr lang="el-GR" dirty="0"/>
              <a:t> </a:t>
            </a:r>
            <a:r>
              <a:rPr lang="el-GR" dirty="0" err="1"/>
              <a:t>Σαντυς</a:t>
            </a:r>
            <a:r>
              <a:rPr lang="el-GR" dirty="0"/>
              <a:t>, αλλά και ο Στρατηγός </a:t>
            </a:r>
            <a:r>
              <a:rPr lang="el-GR" dirty="0" err="1"/>
              <a:t>Γιαγκ</a:t>
            </a:r>
            <a:r>
              <a:rPr lang="el-GR" dirty="0"/>
              <a:t>, διοικητής των τριών εγγυητριών δυνάμεων που βρίσκονταν στην Κύπρο, </a:t>
            </a:r>
            <a:r>
              <a:rPr lang="el-GR" i="1" dirty="0"/>
              <a:t>είχε την προαγωγή μιας δίκαιης λύσης για την Κύπρο, η οποία θα ενσαρκωνόταν με την εγκαθίδρυση μιας ανεξάρτητης Κύπρου που θα ήταν πιστή φίλη του Ηνωμένου Βασιλείου</a:t>
            </a:r>
            <a:endParaRPr lang="en-US" i="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182880"/>
            <a:ext cx="8229600" cy="6675120"/>
          </a:xfrm>
        </p:spPr>
        <p:txBody>
          <a:bodyPr>
            <a:normAutofit lnSpcReduction="10000"/>
          </a:bodyPr>
          <a:lstStyle/>
          <a:p>
            <a:r>
              <a:rPr lang="el-GR" sz="2800" dirty="0"/>
              <a:t>Τον Ιούνιο του 1964 ο </a:t>
            </a:r>
            <a:r>
              <a:rPr lang="el-GR" sz="2800" dirty="0" err="1"/>
              <a:t>Πάκαρτ</a:t>
            </a:r>
            <a:r>
              <a:rPr lang="el-GR" sz="2800" dirty="0"/>
              <a:t> εκδιώχθηκε από την Κύπρο.</a:t>
            </a:r>
          </a:p>
          <a:p>
            <a:r>
              <a:rPr lang="el-GR" sz="2800" dirty="0"/>
              <a:t>Ο Άγγλος αξιωματικός υπέβαλε στην αγγλική κυβέρνηση λεπτομερή αναφορά για τα τεκταινόμενα στην Κύπρο, αλλά αυτή εξαφανίστηκε.</a:t>
            </a:r>
          </a:p>
          <a:p>
            <a:r>
              <a:rPr lang="el-GR" sz="2800" dirty="0"/>
              <a:t>Τα Ηνωμένα Έθνη ζήτησαν αντίγραφο της, αλλά το Ηνωμένο Βασίλειο τους διαβίβασε ότι χάθηκε.</a:t>
            </a:r>
          </a:p>
          <a:p>
            <a:r>
              <a:rPr lang="el-GR" sz="2800" dirty="0"/>
              <a:t>Επιπρόσθετα, απουσιάζει από το Δημόσιο Αρχείο της Κύπρου ότι έχει σχέση με την Κύπρο την περίοδο που ο </a:t>
            </a:r>
            <a:r>
              <a:rPr lang="el-GR" sz="2800" dirty="0" err="1"/>
              <a:t>Πάκαρντ</a:t>
            </a:r>
            <a:r>
              <a:rPr lang="el-GR" sz="2800" dirty="0"/>
              <a:t> ήταν στο νησί.</a:t>
            </a:r>
          </a:p>
          <a:p>
            <a:r>
              <a:rPr lang="el-GR" dirty="0"/>
              <a:t>Σημειώστε ότι οι ειρηνευτικές προσπάθειες του </a:t>
            </a:r>
            <a:r>
              <a:rPr lang="el-GR" dirty="0" err="1"/>
              <a:t>Πάκαρτ</a:t>
            </a:r>
            <a:r>
              <a:rPr lang="el-GR" dirty="0"/>
              <a:t> στην επίτευξη τοπικών ανακωχών, στην αποτροπή των συγκρούσεων, αλλά και τον τερματισμό των ΤΚ από τα μικτά χωρία ήταν επιτυχείς.</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81000"/>
            <a:ext cx="8229600" cy="6477000"/>
          </a:xfrm>
        </p:spPr>
        <p:txBody>
          <a:bodyPr>
            <a:normAutofit fontScale="92500" lnSpcReduction="20000"/>
          </a:bodyPr>
          <a:lstStyle/>
          <a:p>
            <a:pPr>
              <a:buNone/>
            </a:pPr>
            <a:r>
              <a:rPr lang="el-GR" dirty="0"/>
              <a:t>  </a:t>
            </a:r>
            <a:r>
              <a:rPr lang="el-GR" sz="3000" dirty="0"/>
              <a:t>Ποιο ήταν το κίνητρο των χωρών αυτών που δρούσαν υπονομευτικά εις βάρος της κυριαρχίας της ΚΔ;</a:t>
            </a:r>
          </a:p>
          <a:p>
            <a:r>
              <a:rPr lang="el-GR" sz="3000" dirty="0"/>
              <a:t>Όπως αναφέραμε πιο πάνω: Η εγκαθίδρυση διαιρετικών δομών στο νησί. Μια πραγματικά, ανεξάρτητη και ελεύθερη Κύπρος-ρυμουλκούμενη στη σοβιετική σφαίρα επιρροής- μπορούσε να απειλήσει τα συμφέροντα των ΗΠΑ και του ΗΒ την ευαίσθητη ψυχροπολεμική περίοδο.</a:t>
            </a:r>
          </a:p>
          <a:p>
            <a:r>
              <a:rPr lang="el-GR" sz="3000" dirty="0"/>
              <a:t>Οργάνωση </a:t>
            </a:r>
            <a:r>
              <a:rPr lang="en-US" sz="3000" dirty="0"/>
              <a:t>“Stay Behind”. </a:t>
            </a:r>
            <a:r>
              <a:rPr lang="el-GR" sz="3000" dirty="0"/>
              <a:t>Παίγνιο μηδενικού αθροίσματος.</a:t>
            </a:r>
          </a:p>
          <a:p>
            <a:r>
              <a:rPr lang="el-GR" sz="3000" dirty="0"/>
              <a:t>Η αποτυχία των αγγλοσαξονικών δυνάμεων τις οδήγησε στην επεξεργασία ενός σχεδίου που θα επέτρεπε στην Τουρκία σε περίπτωση υλοποίησης της απειλής της για εισβολή να διασφαλίσει την επιτυχία του χωρίς να υπάρξει ελληνοτουρκική αντιπαράθεση.</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304800" y="152400"/>
            <a:ext cx="8229600" cy="6477000"/>
          </a:xfrm>
        </p:spPr>
        <p:txBody>
          <a:bodyPr>
            <a:normAutofit fontScale="92500" lnSpcReduction="20000"/>
          </a:bodyPr>
          <a:lstStyle/>
          <a:p>
            <a:r>
              <a:rPr lang="el-GR" dirty="0"/>
              <a:t>Αυτό ήταν το λεγόμενο σχέδιο «υποβοηθούμενης τουρκικής εισβολής» (βίντεο-</a:t>
            </a:r>
            <a:r>
              <a:rPr lang="el-GR" dirty="0" err="1"/>
              <a:t>επέκταση</a:t>
            </a:r>
            <a:r>
              <a:rPr lang="el-GR" dirty="0"/>
              <a:t> –τεχνητές κρίσεις </a:t>
            </a:r>
            <a:r>
              <a:rPr lang="el-GR" dirty="0" err="1"/>
              <a:t>Μεγάλεις</a:t>
            </a:r>
            <a:r>
              <a:rPr lang="el-GR" dirty="0"/>
              <a:t> Δυνάμεις)</a:t>
            </a:r>
          </a:p>
          <a:p>
            <a:r>
              <a:rPr lang="el-GR" dirty="0"/>
              <a:t>Μετά την απόρριψη του σχεδίου </a:t>
            </a:r>
            <a:r>
              <a:rPr lang="el-GR" dirty="0" err="1"/>
              <a:t>Σαντυς</a:t>
            </a:r>
            <a:r>
              <a:rPr lang="el-GR" dirty="0"/>
              <a:t> – Μπολ  η κυπριακή κυβέρνηση θα καταφύγει στους διεθνείς θεσμούς σε μια προσπάθεια θωράκισης της εδαφικής ακεραιότητας της ΚΔ</a:t>
            </a:r>
          </a:p>
          <a:p>
            <a:r>
              <a:rPr lang="el-GR" dirty="0"/>
              <a:t>Παρά τις δομικές του αδυναμίες το διεθνές δίκαιο αποτελεί το τελευταίο καταφύγιο και την ασπίδα που διαθέτουν τα μικρά και αδύνατα κράτη για να θωρακιστούν έναντι εξωτερικών απειλών.</a:t>
            </a:r>
          </a:p>
          <a:p>
            <a:r>
              <a:rPr lang="el-GR" dirty="0"/>
              <a:t>Συνεπώς, αποτελεί το πιο χρήσιμο εργαλείο εξωτερικής πολιτικής για διεκδίκηση των δικαιωμάτων των μικρών κρατών στον διεθνή χώρο.</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6553200"/>
          </a:xfrm>
        </p:spPr>
        <p:txBody>
          <a:bodyPr>
            <a:normAutofit fontScale="92500" lnSpcReduction="20000"/>
          </a:bodyPr>
          <a:lstStyle/>
          <a:p>
            <a:r>
              <a:rPr lang="el-GR" sz="2800" dirty="0"/>
              <a:t>Στις 15 Φεβρουαρίου 1964 η ΚΔ ζήτησε τη σύγκληση του ΣΑ του ΟΗΕ με κύριο στόχο την έγκριση ψηφίσματος       « </a:t>
            </a:r>
            <a:r>
              <a:rPr lang="el-GR" sz="2800" i="1" dirty="0"/>
              <a:t>με το οποίο θα καλούνταν όλα τα κράτη μέλη να απόσχουν από οποιαδήποτε πράξη ή ενέργεια που θα υπονόμευε την ανεξαρτησία, την κυριαρχία και την εδαφική ακεραιότητα της Κύπρου»</a:t>
            </a:r>
            <a:endParaRPr lang="en-US" sz="2800" i="1" dirty="0"/>
          </a:p>
          <a:p>
            <a:r>
              <a:rPr lang="en-US" dirty="0"/>
              <a:t>T</a:t>
            </a:r>
            <a:r>
              <a:rPr lang="el-GR" dirty="0"/>
              <a:t>ην ίδια μέρα κατέθεσε και η Αγγλία σχέδιο για να αποσείσουν μέρος της ευθύνης που είχαν ως η μόνη ειρηνευτική δύναμη στο νησί μετά τη συμφωνία της 26</a:t>
            </a:r>
            <a:r>
              <a:rPr lang="el-GR" baseline="30000" dirty="0"/>
              <a:t>ης</a:t>
            </a:r>
            <a:r>
              <a:rPr lang="el-GR" dirty="0"/>
              <a:t> Δεκεμβρίου 1963.</a:t>
            </a:r>
          </a:p>
          <a:p>
            <a:r>
              <a:rPr lang="el-GR" dirty="0"/>
              <a:t>Στη συζήτηση που άρχισε στις 18 Φεβρουαρίου 1964 η Κυπριακή Κυβέρνηση  ζήτησε όπως αντικατασταθούν οι Βρετανικές δυνάμεις με δυνάμεις του ΟΗΕ.</a:t>
            </a:r>
          </a:p>
          <a:p>
            <a:r>
              <a:rPr lang="el-GR" dirty="0"/>
              <a:t>Επίσης, αντιτάχθηκε στο αστήρικτο κατ’ </a:t>
            </a:r>
            <a:r>
              <a:rPr lang="el-GR" dirty="0" err="1"/>
              <a:t>ισχυρισμόν</a:t>
            </a:r>
            <a:r>
              <a:rPr lang="el-GR" dirty="0"/>
              <a:t> δικαίωμα της Άγκυρας για δήθεν επεμβατικά δικαιώματα στο νησί.</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81000"/>
            <a:ext cx="8229600" cy="6172200"/>
          </a:xfrm>
        </p:spPr>
        <p:txBody>
          <a:bodyPr>
            <a:normAutofit lnSpcReduction="10000"/>
          </a:bodyPr>
          <a:lstStyle/>
          <a:p>
            <a:r>
              <a:rPr lang="el-GR" sz="2800" dirty="0"/>
              <a:t>Πρέπει σε αυτό το σημείο να επισημάνουμε την απειλή του Αμερικανού αντιπροσώπου στον ΟΗΕ </a:t>
            </a:r>
            <a:r>
              <a:rPr lang="el-GR" sz="2800" dirty="0" err="1"/>
              <a:t>Αντλάι</a:t>
            </a:r>
            <a:r>
              <a:rPr lang="el-GR" sz="2800" dirty="0"/>
              <a:t> </a:t>
            </a:r>
            <a:r>
              <a:rPr lang="el-GR" sz="2800" dirty="0" err="1"/>
              <a:t>Στήβενσον</a:t>
            </a:r>
            <a:r>
              <a:rPr lang="el-GR" sz="2800" dirty="0"/>
              <a:t> ότι οι ΗΠΑ θα αχρήστευαν οποιοδήποτε σχέδιο απόφασης </a:t>
            </a:r>
            <a:r>
              <a:rPr lang="el-GR" sz="2800" i="1" dirty="0"/>
              <a:t>«θα έκανε αναφορά στην εδαφική ακεραιότητα και στην ενότητα της ΚΔ»</a:t>
            </a:r>
          </a:p>
          <a:p>
            <a:r>
              <a:rPr lang="el-GR" sz="2800" dirty="0"/>
              <a:t>Η προσπάθεια των Αμερικανών σε συνεργασία με τους Άγγλους να καταθέσουν σχέδιο απόφασης της αρεσκείας τους απέτυχε.</a:t>
            </a:r>
          </a:p>
          <a:p>
            <a:r>
              <a:rPr lang="el-GR" sz="2800" dirty="0"/>
              <a:t>Ο ΓΓ του ΟΗΕ κατέθεσε δικό του σχέδιο που δικαίωνε τις ΕΚ θέσεις.</a:t>
            </a:r>
          </a:p>
          <a:p>
            <a:r>
              <a:rPr lang="el-GR" sz="2800" dirty="0"/>
              <a:t>Ο Ρώσος αντιπρόσωπος στα Ηνωμένα Έθνη διαμήνυσε ότι ο «ΟΗΕ αναγνωρίζει την Κυπριακή Κυβέρνηση και προειδοποίησε ότι η ΕΣΣΔ θα αντιτίθετο σε οιαδήποτε στρατιωτική επέμβαση εναντίον της Κύπρου</a:t>
            </a:r>
            <a:endParaRPr lang="en-US"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381000" y="304800"/>
            <a:ext cx="8229600" cy="6172200"/>
          </a:xfrm>
        </p:spPr>
        <p:txBody>
          <a:bodyPr/>
          <a:lstStyle/>
          <a:p>
            <a:r>
              <a:rPr lang="el-GR" dirty="0"/>
              <a:t>Στις 4 Μαρτίου του 1964 εγκρίθηκε το ψήφισμα 186 το οποίο αποτελεί έως σήμερα ασπίδα και δόρυ υπέρ της ακεραιότητας της ΚΔ.</a:t>
            </a:r>
            <a:endParaRPr lang="en-US" dirty="0"/>
          </a:p>
          <a:p>
            <a:r>
              <a:rPr lang="el-GR" b="1" dirty="0"/>
              <a:t>Όλα τα κράτη μέλη πρέπει να απέχουν οποιαδήποτε πράξη ή απειλή χρήσης βίας που θα δυσχεράνει την κατάσταση στην ΚΔ.</a:t>
            </a:r>
          </a:p>
          <a:p>
            <a:r>
              <a:rPr lang="el-GR" dirty="0"/>
              <a:t>Στις 27 Μαρτίου ήρθαν στην Κύπρο τα στρατεύματα της </a:t>
            </a:r>
            <a:r>
              <a:rPr lang="en-US" dirty="0"/>
              <a:t>UNFICYP</a:t>
            </a:r>
            <a:r>
              <a:rPr lang="el-GR" dirty="0"/>
              <a:t>.</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638"/>
            <a:ext cx="8229600" cy="1630362"/>
          </a:xfrm>
        </p:spPr>
        <p:txBody>
          <a:bodyPr>
            <a:noAutofit/>
          </a:bodyPr>
          <a:lstStyle/>
          <a:p>
            <a:r>
              <a:rPr lang="el-GR" sz="3600" b="1" dirty="0"/>
              <a:t>2</a:t>
            </a:r>
            <a:r>
              <a:rPr lang="el-GR" sz="3600" b="1" baseline="30000" dirty="0"/>
              <a:t>η</a:t>
            </a:r>
            <a:r>
              <a:rPr lang="el-GR" sz="3600" b="1" dirty="0"/>
              <a:t> Βδομάδα-2</a:t>
            </a:r>
            <a:r>
              <a:rPr lang="el-GR" sz="3600" b="1" baseline="30000" dirty="0"/>
              <a:t>η</a:t>
            </a:r>
            <a:r>
              <a:rPr lang="el-GR" sz="3600" b="1" dirty="0"/>
              <a:t> διάλεξη- Η χρήση των διεθνών συσχετισμών ως εργαλείο εξωτερικής πολιτικής</a:t>
            </a:r>
            <a:endParaRPr lang="en-US" sz="3600" b="1" dirty="0"/>
          </a:p>
        </p:txBody>
      </p:sp>
      <p:sp>
        <p:nvSpPr>
          <p:cNvPr id="3" name="2 - Θέση περιεχομένου"/>
          <p:cNvSpPr>
            <a:spLocks noGrp="1"/>
          </p:cNvSpPr>
          <p:nvPr>
            <p:ph idx="1"/>
          </p:nvPr>
        </p:nvSpPr>
        <p:spPr>
          <a:xfrm>
            <a:off x="457200" y="1905000"/>
            <a:ext cx="8229600" cy="4953000"/>
          </a:xfrm>
        </p:spPr>
        <p:txBody>
          <a:bodyPr>
            <a:normAutofit fontScale="92500" lnSpcReduction="10000"/>
          </a:bodyPr>
          <a:lstStyle/>
          <a:p>
            <a:r>
              <a:rPr lang="el-GR" sz="2800" dirty="0"/>
              <a:t>Η κατανομή της ισχύος σε ένα διεθνές σύστημα είναι καθοριστική για το πώς θα δράσουν οι μικρότερες δυνάμεις του συστήματος</a:t>
            </a:r>
          </a:p>
          <a:p>
            <a:r>
              <a:rPr lang="el-GR" sz="2800" dirty="0"/>
              <a:t>Η αντίθεση μιας από τις υπερδυνάμεις είναι ικανή για να ακυρώσει τις δράσεις-προθέσεις των συμμάχων της άλλης δύναμης (Πρέπει να έχουμε πάντα υπόψη ότι μιλάμε για το ψυχροπολεμικό διπολικό διεθνές σύστημα.)</a:t>
            </a:r>
          </a:p>
          <a:p>
            <a:r>
              <a:rPr lang="el-GR" sz="2800" dirty="0"/>
              <a:t>Εν προκειμένω η αντίθεση της Σοβιετικής Ένωσης στους τουρκικούς σχεδιασμούς για πραγματοποίηση εισβολής τον Ιούνιο του 1964 αποδείχτηκε ικανοποιητικός παράγοντας για ακύρωση της σχεδιαζόμενης τουρκικής επέμβασης.</a:t>
            </a:r>
          </a:p>
          <a:p>
            <a:pPr>
              <a:buNone/>
            </a:pPr>
            <a:endParaRPr lang="en-US"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6248400"/>
          </a:xfrm>
        </p:spPr>
        <p:txBody>
          <a:bodyPr>
            <a:normAutofit lnSpcReduction="10000"/>
          </a:bodyPr>
          <a:lstStyle/>
          <a:p>
            <a:r>
              <a:rPr lang="el-GR" dirty="0"/>
              <a:t>Έντονη τουρκική αντίδραση μετά την διπλωματική ήττα που υπέστη.</a:t>
            </a:r>
          </a:p>
          <a:p>
            <a:r>
              <a:rPr lang="el-GR" dirty="0"/>
              <a:t>Στο </a:t>
            </a:r>
            <a:r>
              <a:rPr lang="el-GR" dirty="0" err="1"/>
              <a:t>μικροεπίπεδο</a:t>
            </a:r>
            <a:r>
              <a:rPr lang="el-GR" dirty="0"/>
              <a:t> της Κύπρου υπήρχαν διακοινοτικές συγκρούσεις (μάχες στο θύλακα Λευκωσίας, αλλά και στην Πάφο)</a:t>
            </a:r>
          </a:p>
          <a:p>
            <a:r>
              <a:rPr lang="el-GR" dirty="0"/>
              <a:t>Στις 13 Μαρτίου 1964 η Τουρκία  απείλησε εκ νέου με εισβολή στο νησί.</a:t>
            </a:r>
          </a:p>
          <a:p>
            <a:r>
              <a:rPr lang="el-GR" dirty="0"/>
              <a:t>Σε μια τεταμένη ατμόσφαιρα η κυπριακή κυβέρνηση αποφάσισε να ενισχύσει την άμυνα της Κύπρου με έμψυχο και άψυχο υλικό.</a:t>
            </a:r>
          </a:p>
          <a:p>
            <a:r>
              <a:rPr lang="el-GR" dirty="0"/>
              <a:t>Άφιξη ελληνικής μεραρχίας στο νησί. Αποφασίστηκε να έλθει στην Κύπρο ο Γρίβας.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152400"/>
            <a:ext cx="8229600" cy="6400800"/>
          </a:xfrm>
        </p:spPr>
        <p:txBody>
          <a:bodyPr>
            <a:normAutofit fontScale="85000" lnSpcReduction="10000"/>
          </a:bodyPr>
          <a:lstStyle/>
          <a:p>
            <a:r>
              <a:rPr lang="el-GR" dirty="0"/>
              <a:t>Όπως γνωρίζετε μείζονα σημασία για την άσκηση εξωτερικής πολιτικής διαδραματίζουν οι συντελεστές ισχύος του κράτους. </a:t>
            </a:r>
          </a:p>
          <a:p>
            <a:r>
              <a:rPr lang="el-GR" dirty="0"/>
              <a:t>Διαφορετικές δυνατότητες για άσκηση Εξωτερικής Πολιτικής έχουν τα μεγάλα-ισχυρά κράτη, διαφορετικές οι μεσαίες δυνάμεις και διαφορετικές  τα μικρά-αδύνατα κράτη.</a:t>
            </a:r>
          </a:p>
          <a:p>
            <a:r>
              <a:rPr lang="el-GR" dirty="0"/>
              <a:t>Η ΚΔ εμπίπτει στην τυπολογία του αδύνατου κράτους:</a:t>
            </a:r>
          </a:p>
          <a:p>
            <a:r>
              <a:rPr lang="el-GR" dirty="0"/>
              <a:t>«Αδύνατο κράτος </a:t>
            </a:r>
            <a:r>
              <a:rPr lang="el-GR" i="1" dirty="0"/>
              <a:t>είναι αυτό που αναγνωρίζει ότι δεν μπορεί να αποκτήσει ασφάλεια βασιζόμενο αποκλειστικά στις δικές του δυνάμεις</a:t>
            </a:r>
            <a:r>
              <a:rPr lang="el-GR" b="1" dirty="0"/>
              <a:t>, αλλά ότι πρέπει να βασιστεί θεμελιωδώς στη βοήθεια άλλων κρατών, θεσμών και διεργασιών</a:t>
            </a:r>
            <a:r>
              <a:rPr lang="el-GR" dirty="0"/>
              <a:t> προκειμένου να αποκτήσει ασφάλεια.</a:t>
            </a:r>
          </a:p>
          <a:p>
            <a:r>
              <a:rPr lang="el-GR" dirty="0"/>
              <a:t>Εδώ ουσιώδης είναι ο ρόλος της διπλωματίας και της εξωτερικής πολιτικής εν γένει.</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6172200"/>
          </a:xfrm>
        </p:spPr>
        <p:txBody>
          <a:bodyPr>
            <a:normAutofit fontScale="85000" lnSpcReduction="10000"/>
          </a:bodyPr>
          <a:lstStyle/>
          <a:p>
            <a:r>
              <a:rPr lang="el-GR" dirty="0"/>
              <a:t>Σε επίπεδο εξωτερικής πολιτικής, ο αντιπρόσωπος της Κύπρου στα Ηνωμένα Έθνη ζήτησε έκτακτη σύγκληση του ΣΑ, το οποίο επιβεβαίωσε την απόφαση της 4</a:t>
            </a:r>
            <a:r>
              <a:rPr lang="el-GR" baseline="30000" dirty="0"/>
              <a:t>ης</a:t>
            </a:r>
            <a:r>
              <a:rPr lang="el-GR" dirty="0"/>
              <a:t> Μαρτίου 1964.</a:t>
            </a:r>
            <a:endParaRPr lang="en-US" dirty="0"/>
          </a:p>
          <a:p>
            <a:r>
              <a:rPr lang="el-GR" dirty="0"/>
              <a:t>Μια ανεπιτυχής προσπάθεια των ΕΚ να εκκαθαρίσουν τον θύλακα του Αγίου Ιλαρίωνα οδήγησε την Άγκυρα σε ευθεία απειλή για εισβολή στο νησί.</a:t>
            </a:r>
          </a:p>
          <a:p>
            <a:r>
              <a:rPr lang="el-GR" dirty="0"/>
              <a:t>Ακολούθησε η περίφημη επιστολή </a:t>
            </a:r>
            <a:r>
              <a:rPr lang="el-GR" dirty="0" err="1"/>
              <a:t>Τζόνσον</a:t>
            </a:r>
            <a:r>
              <a:rPr lang="el-GR" dirty="0"/>
              <a:t> προς τον </a:t>
            </a:r>
            <a:r>
              <a:rPr lang="el-GR" dirty="0" err="1"/>
              <a:t>Ινονου</a:t>
            </a:r>
            <a:r>
              <a:rPr lang="el-GR" dirty="0"/>
              <a:t>: Η Αμερική δεν διαφωνούσε με τους τουρκικούς στόχους, απλά η απειλή σοβιετικής επέμβασης δεν ήταν προς το συμφέρον των ΗΠΑ.</a:t>
            </a:r>
          </a:p>
          <a:p>
            <a:r>
              <a:rPr lang="el-GR" dirty="0"/>
              <a:t>Έντονη ενόχληση Τουρκίας η οποία στρέφεται προς την Σοβιετική Ένωση. </a:t>
            </a:r>
          </a:p>
          <a:p>
            <a:r>
              <a:rPr lang="el-GR" dirty="0"/>
              <a:t>Η Τουρκία δρα ως </a:t>
            </a:r>
            <a:r>
              <a:rPr lang="en-US" b="1" dirty="0"/>
              <a:t>swing state </a:t>
            </a:r>
            <a:r>
              <a:rPr lang="el-GR" dirty="0"/>
              <a:t>στην Ευρασία. (επέκταση)</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6172200"/>
          </a:xfrm>
        </p:spPr>
        <p:txBody>
          <a:bodyPr>
            <a:normAutofit fontScale="92500" lnSpcReduction="10000"/>
          </a:bodyPr>
          <a:lstStyle/>
          <a:p>
            <a:r>
              <a:rPr lang="el-GR" dirty="0"/>
              <a:t>Συμπερασματικά, μπορούμε να εξαγάγουμε το συμπέρασμα πως οι περιορισμοί που το διπολικό διεθνές σύστημα έθεσε στις δράσεις των δρώντων, (Τουρκία) απέτρεψαν την εισβολή εις βάρος της κυριαρχίας της ΚΔ.</a:t>
            </a:r>
          </a:p>
          <a:p>
            <a:r>
              <a:rPr lang="el-GR" dirty="0"/>
              <a:t>Οι ΗΠΑ ανησύχησαν για τα τεκταινόμενα στην Α. Μεσόγειο και για αυτό το λόγο ο Πρόεδρος </a:t>
            </a:r>
            <a:r>
              <a:rPr lang="el-GR" dirty="0" err="1"/>
              <a:t>Τζόνσον</a:t>
            </a:r>
            <a:r>
              <a:rPr lang="el-GR" dirty="0"/>
              <a:t> έστειλε εκ νέου τον Μπολ σε Άγκυρα και Αθήνα στις 10 Ιουνίου 1964 για να μεσολαβήσει.</a:t>
            </a:r>
          </a:p>
          <a:p>
            <a:r>
              <a:rPr lang="el-GR" dirty="0"/>
              <a:t>Ο Αμερικανός ΥΦΥΠΕΞ υπέδειξε στον Γεώργιο Παπανδρέου ότι η </a:t>
            </a:r>
            <a:r>
              <a:rPr lang="el-GR" i="1" dirty="0"/>
              <a:t>κατάσταση στην Κύπρο είναι ιδιαίτερα ανησυχητική και γι’ αυτό το λόγο πρέπει να τεθεί υπό τον άμεσο έλεγχο του ΝΑΤΟ</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81000"/>
            <a:ext cx="8229600" cy="6096000"/>
          </a:xfrm>
        </p:spPr>
        <p:txBody>
          <a:bodyPr/>
          <a:lstStyle/>
          <a:p>
            <a:r>
              <a:rPr lang="el-GR" dirty="0"/>
              <a:t>Στις 23 Ιουνίου ο Παπανδρέου πήγε στην Ουάσιγκτον, όπου ο Αμερικανός Πρόεδρος του πρότεινε να έχει απευθείας διαπραγματεύσεις με τον </a:t>
            </a:r>
            <a:r>
              <a:rPr lang="el-GR" dirty="0" err="1"/>
              <a:t>Ίνονου</a:t>
            </a:r>
            <a:r>
              <a:rPr lang="el-GR" dirty="0"/>
              <a:t>. Ο Παπανδρέου αρνείται.</a:t>
            </a:r>
          </a:p>
          <a:p>
            <a:r>
              <a:rPr lang="el-GR" dirty="0"/>
              <a:t>Τελικά συμφώνησαν να γίνουν χωριστές διαπραγματεύσεις στη Γενεύη με την μεσολάβηση του Αμερικανού απεσταλμένου </a:t>
            </a:r>
            <a:r>
              <a:rPr lang="el-GR" dirty="0" err="1"/>
              <a:t>Ντην</a:t>
            </a:r>
            <a:r>
              <a:rPr lang="el-GR" dirty="0"/>
              <a:t> </a:t>
            </a:r>
            <a:r>
              <a:rPr lang="el-GR" dirty="0" err="1"/>
              <a:t>Άτσεσον</a:t>
            </a:r>
            <a:r>
              <a:rPr lang="el-GR" dirty="0"/>
              <a:t>.</a:t>
            </a:r>
          </a:p>
          <a:p>
            <a:r>
              <a:rPr lang="el-GR" dirty="0"/>
              <a:t>Οι διαπραγματεύσεις γίνονταν παράλληλα με την μεσολαβητική προσπάθεια του ΟΗΕ.</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228600"/>
            <a:ext cx="8229600" cy="6477000"/>
          </a:xfrm>
        </p:spPr>
        <p:txBody>
          <a:bodyPr>
            <a:normAutofit fontScale="92500" lnSpcReduction="20000"/>
          </a:bodyPr>
          <a:lstStyle/>
          <a:p>
            <a:pPr algn="ctr">
              <a:buNone/>
            </a:pPr>
            <a:r>
              <a:rPr lang="el-GR" b="1" dirty="0"/>
              <a:t>Το «σχέδιο» </a:t>
            </a:r>
            <a:r>
              <a:rPr lang="el-GR" b="1" dirty="0" err="1"/>
              <a:t>Άτσεσον</a:t>
            </a:r>
            <a:r>
              <a:rPr lang="el-GR" b="1" dirty="0"/>
              <a:t>: Διπλή Ένωση ή Διχοτόμηση</a:t>
            </a:r>
            <a:endParaRPr lang="en-US" b="1" dirty="0"/>
          </a:p>
          <a:p>
            <a:r>
              <a:rPr lang="el-GR" dirty="0"/>
              <a:t>Όπως έχουμε αναφέρει η αδυναμία επίλυσης του προβλήματος που θα έθετε την Κύπρο υπό αυστηρό Νατοϊκό έλεγχο οδήγησε τις ΗΠΑ σε πιο ενεργή παρέμβαση στο νησί.</a:t>
            </a:r>
          </a:p>
          <a:p>
            <a:r>
              <a:rPr lang="el-GR" dirty="0"/>
              <a:t>Ο </a:t>
            </a:r>
            <a:r>
              <a:rPr lang="el-GR" dirty="0" err="1"/>
              <a:t>Άτσεσον</a:t>
            </a:r>
            <a:r>
              <a:rPr lang="el-GR" dirty="0"/>
              <a:t> παρακάμπτει τη θεσμοθετημένη μεσολάβηση του ΟΗΕ και αναγορεύεται σε καθοριστικό παράγοντα στη Γενεύη:</a:t>
            </a:r>
          </a:p>
          <a:p>
            <a:r>
              <a:rPr lang="el-GR" dirty="0"/>
              <a:t>Τα σχέδια </a:t>
            </a:r>
            <a:r>
              <a:rPr lang="el-GR" dirty="0" err="1"/>
              <a:t>Άτσεσον</a:t>
            </a:r>
            <a:r>
              <a:rPr lang="el-GR" dirty="0"/>
              <a:t> εμφορούνταν από τη λογική </a:t>
            </a:r>
            <a:r>
              <a:rPr lang="el-GR" b="1" i="1" dirty="0"/>
              <a:t>της «διπλής ένωσης» ή «ένωσης δια ανταλλαγμάτων.»</a:t>
            </a:r>
          </a:p>
          <a:p>
            <a:r>
              <a:rPr lang="el-GR" dirty="0"/>
              <a:t>Σύμφωνα με τον </a:t>
            </a:r>
            <a:r>
              <a:rPr lang="el-GR" dirty="0" err="1"/>
              <a:t>Άτσεσον</a:t>
            </a:r>
            <a:r>
              <a:rPr lang="el-GR" dirty="0"/>
              <a:t> για να συναινέσει η Τουρκία σε λύση του προβλήματος έπρεπε να ικανοποιηθούν τρεις βασικές προϋποθέσεις:</a:t>
            </a:r>
          </a:p>
          <a:p>
            <a:r>
              <a:rPr lang="el-GR" b="1" dirty="0"/>
              <a:t>Εθνικό γόητρο, εθνική ασφάλεια και ευημερία των ΤΚ</a:t>
            </a:r>
          </a:p>
          <a:p>
            <a:pPr>
              <a:buNone/>
            </a:pPr>
            <a:endParaRPr lang="en-US"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381000" y="228600"/>
            <a:ext cx="8229600" cy="6477000"/>
          </a:xfrm>
        </p:spPr>
        <p:txBody>
          <a:bodyPr>
            <a:normAutofit fontScale="92500" lnSpcReduction="20000"/>
          </a:bodyPr>
          <a:lstStyle/>
          <a:p>
            <a:r>
              <a:rPr lang="el-GR" dirty="0"/>
              <a:t> Τα σχέδια </a:t>
            </a:r>
            <a:r>
              <a:rPr lang="el-GR" dirty="0" err="1"/>
              <a:t>Άτσεσον</a:t>
            </a:r>
            <a:r>
              <a:rPr lang="el-GR" dirty="0"/>
              <a:t> δεν ήταν ολοκληρωμένα σχέδια με βάση τη διεθνή πρακτική, αλλά προτάσεις (πέντε με έξι) που τροποποιούνταν και μορφοποιούνταν με βάση τις αντιτιθέμενες τουρκικές και ελληνικές θέσεις.</a:t>
            </a:r>
          </a:p>
          <a:p>
            <a:r>
              <a:rPr lang="el-GR" dirty="0"/>
              <a:t>Δεν θα υπεισέλθουμε σε αναλυτική καταγραφή των σχεδίων, απλά να αναφέρουμε ότι περιστρέφονταν γύρω από την παραχώρηση της Καρπασίας στους Τούρκους είτε επ’ </a:t>
            </a:r>
            <a:r>
              <a:rPr lang="el-GR" dirty="0" err="1"/>
              <a:t>ενοικίω</a:t>
            </a:r>
            <a:r>
              <a:rPr lang="el-GR" dirty="0"/>
              <a:t> είτε κατά πλήρη κυριαρχία  και τη δημιουργία </a:t>
            </a:r>
            <a:r>
              <a:rPr lang="el-GR" dirty="0" err="1"/>
              <a:t>καντονίων</a:t>
            </a:r>
            <a:r>
              <a:rPr lang="el-GR" dirty="0"/>
              <a:t> στο βόρειο κομμάτι όπου θα μπορούσαν να συγκεντρωθούν οι ΤΚ (επέκταση) σχηματίζοντας πλειοψηφία.</a:t>
            </a:r>
          </a:p>
          <a:p>
            <a:r>
              <a:rPr lang="el-GR" dirty="0"/>
              <a:t>Στην Καρπασία θα δημιουργείτο μια τουρκική βάση για την διασφάλιση της ασφάλειας των ΤΚ και της Τουρκίας.</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0"/>
            <a:ext cx="8229600" cy="6858000"/>
          </a:xfrm>
        </p:spPr>
        <p:txBody>
          <a:bodyPr>
            <a:normAutofit fontScale="85000" lnSpcReduction="20000"/>
          </a:bodyPr>
          <a:lstStyle/>
          <a:p>
            <a:r>
              <a:rPr lang="el-GR" sz="3300" dirty="0"/>
              <a:t> Πρέπει να επισημάνουμε πως όταν οι Τούρκοι διαπραγματευτές (</a:t>
            </a:r>
            <a:r>
              <a:rPr lang="el-GR" sz="3300" dirty="0" err="1"/>
              <a:t>Εριμ</a:t>
            </a:r>
            <a:r>
              <a:rPr lang="el-GR" sz="3300" dirty="0"/>
              <a:t> και </a:t>
            </a:r>
            <a:r>
              <a:rPr lang="el-GR" sz="3300" dirty="0" err="1"/>
              <a:t>Σουνάλπ</a:t>
            </a:r>
            <a:r>
              <a:rPr lang="el-GR" sz="3300" dirty="0"/>
              <a:t>) πήγαν στην Τουρκία στα τέλη Ιουλίου σε διαβούλευση με τον Τούρκο πρωθυπουργό αποφασίστηκε ως το πιο αποδεκτό σενάριο για αυτούς </a:t>
            </a:r>
            <a:r>
              <a:rPr lang="el-GR" sz="3300" i="1" dirty="0"/>
              <a:t>η παραχώρηση κυπριακού εδάφους </a:t>
            </a:r>
            <a:r>
              <a:rPr lang="el-GR" sz="3300" b="1" i="1" dirty="0"/>
              <a:t>σε ποσοστό 21 % που θα περιελάμβανε μια γραμμή που θα εκτείνεται δυτικά του </a:t>
            </a:r>
            <a:r>
              <a:rPr lang="el-GR" sz="3300" b="1" i="1" dirty="0" err="1"/>
              <a:t>Καραβά</a:t>
            </a:r>
            <a:r>
              <a:rPr lang="el-GR" sz="3300" b="1" i="1" dirty="0"/>
              <a:t> καθώς και μια νοητή γραμμή που θα διασχίζει τη Λευκωσία νοτιανατολικά και θα είναι παράλληλη βορείως του δρόμου Λευκωσίας-Αμμοχώστου.</a:t>
            </a:r>
          </a:p>
          <a:p>
            <a:r>
              <a:rPr lang="el-GR" sz="3300" dirty="0"/>
              <a:t>Ο </a:t>
            </a:r>
            <a:r>
              <a:rPr lang="el-GR" sz="3300" dirty="0" err="1"/>
              <a:t>Νιχάτ</a:t>
            </a:r>
            <a:r>
              <a:rPr lang="el-GR" sz="3300" dirty="0"/>
              <a:t> </a:t>
            </a:r>
            <a:r>
              <a:rPr lang="el-GR" sz="3300" dirty="0" err="1"/>
              <a:t>Ερήμ</a:t>
            </a:r>
            <a:r>
              <a:rPr lang="el-GR" sz="3300" dirty="0"/>
              <a:t> είπε στον </a:t>
            </a:r>
            <a:r>
              <a:rPr lang="el-GR" sz="3300" dirty="0" err="1"/>
              <a:t>Άτσεσον</a:t>
            </a:r>
            <a:r>
              <a:rPr lang="el-GR" sz="3300" dirty="0"/>
              <a:t> ότι αυτή η ρύθμιση είναι αποδεκτή στην Τουρκία καθώς εξασφαλίζει τον ελάχιστο χώρο για τους ΤΚ.</a:t>
            </a:r>
          </a:p>
          <a:p>
            <a:r>
              <a:rPr lang="el-GR" sz="3300" dirty="0"/>
              <a:t>Ο Αρχιεπίσκοπος Μακάριος πήγε στην Αθήνα, όπου σε τρεις διαδοχικές συσκέψεις (27, 28, 29 Ιουλίου) αποφασίστηκε η οριστική απόρριψη των σχεδίων </a:t>
            </a:r>
            <a:r>
              <a:rPr lang="el-GR" sz="3300" dirty="0" err="1"/>
              <a:t>Άτσεσον</a:t>
            </a:r>
            <a:r>
              <a:rPr lang="el-GR" sz="3300" dirty="0"/>
              <a:t>.</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0"/>
            <a:ext cx="8229600" cy="6705600"/>
          </a:xfrm>
        </p:spPr>
        <p:txBody>
          <a:bodyPr>
            <a:normAutofit fontScale="92500" lnSpcReduction="20000"/>
          </a:bodyPr>
          <a:lstStyle/>
          <a:p>
            <a:pPr algn="ctr">
              <a:buNone/>
            </a:pPr>
            <a:r>
              <a:rPr lang="el-GR" b="1" dirty="0"/>
              <a:t>Σχέδιο </a:t>
            </a:r>
            <a:r>
              <a:rPr lang="el-GR" b="1" dirty="0" err="1"/>
              <a:t>Άτσεσον</a:t>
            </a:r>
            <a:r>
              <a:rPr lang="el-GR" b="1" dirty="0"/>
              <a:t>-Κίνδυνοι για την εδαφική κυριαρχία και την ασφάλεια της ΚΔ</a:t>
            </a:r>
          </a:p>
          <a:p>
            <a:r>
              <a:rPr lang="el-GR" dirty="0"/>
              <a:t>Η Τουρκία ήθελε κατά πλήρη κυριαρχία το 20 % του κυπριακού εδάφους. (επέκταση)</a:t>
            </a:r>
          </a:p>
          <a:p>
            <a:r>
              <a:rPr lang="el-GR" dirty="0"/>
              <a:t>Εντός αυτού μια βάση 4,5 % (550 </a:t>
            </a:r>
            <a:r>
              <a:rPr lang="el-GR" dirty="0" err="1"/>
              <a:t>τχλ</a:t>
            </a:r>
            <a:r>
              <a:rPr lang="el-GR" dirty="0"/>
              <a:t>) όπου θα μπορούσε να διενεργεί ασκήσεις και των τριών σωμάτων στρατού με ότι αυτό συνεπάγεται για την ασφάλεια της Κύπρου.</a:t>
            </a:r>
          </a:p>
          <a:p>
            <a:r>
              <a:rPr lang="el-GR" dirty="0"/>
              <a:t>Δεν υπήρχε πουθενά η </a:t>
            </a:r>
            <a:r>
              <a:rPr lang="el-GR" dirty="0" err="1"/>
              <a:t>εθνοτική</a:t>
            </a:r>
            <a:r>
              <a:rPr lang="el-GR" dirty="0"/>
              <a:t> ομοιογένεια για την δημιουργία των </a:t>
            </a:r>
            <a:r>
              <a:rPr lang="el-GR" dirty="0" err="1"/>
              <a:t>καντονίων</a:t>
            </a:r>
            <a:r>
              <a:rPr lang="el-GR" dirty="0"/>
              <a:t> που η Τουρκία επιζητούσε. Στην περιοχή της βάσης υπήρχαν 14 αμιγώς ΕΚ χωριά.</a:t>
            </a:r>
          </a:p>
          <a:p>
            <a:r>
              <a:rPr lang="el-GR" dirty="0"/>
              <a:t>Ο ίδιος ο </a:t>
            </a:r>
            <a:r>
              <a:rPr lang="el-GR" dirty="0" err="1"/>
              <a:t>Άτσεσον</a:t>
            </a:r>
            <a:r>
              <a:rPr lang="el-GR" dirty="0"/>
              <a:t> παραδέχτηκε ότι ο στόχος του ήταν η διχοτόμηση της Κύπρου. Το 1965 ανέφερε προκλητικά ότι το να εμποδίζεται η Τουρκία να επέμβει στην Κύπρο, ισοδυναμεί με επέμβαση της Κύπρου εναντίον της Τουρκίας</a:t>
            </a:r>
          </a:p>
          <a:p>
            <a:endParaRPr lang="el-GR" dirty="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6324600"/>
          </a:xfrm>
        </p:spPr>
        <p:txBody>
          <a:bodyPr>
            <a:normAutofit fontScale="85000" lnSpcReduction="10000"/>
          </a:bodyPr>
          <a:lstStyle/>
          <a:p>
            <a:pPr algn="ctr">
              <a:buNone/>
            </a:pPr>
            <a:r>
              <a:rPr lang="el-GR" b="1" dirty="0"/>
              <a:t>Επικίνδυνοι ακροβατισμοί στην εξωτερική πολιτική της ΚΔ</a:t>
            </a:r>
          </a:p>
          <a:p>
            <a:r>
              <a:rPr lang="el-GR" sz="3300" dirty="0"/>
              <a:t>Παρά την απόφαση για απόρριψη των σχεδίων </a:t>
            </a:r>
            <a:r>
              <a:rPr lang="el-GR" sz="3300" dirty="0" err="1"/>
              <a:t>Άτσεσον</a:t>
            </a:r>
            <a:r>
              <a:rPr lang="el-GR" sz="3300" dirty="0"/>
              <a:t> ο Γεώργιος Παπανδρέου συνέχιζε να διατηρεί επαμφοτερίζουσα στάση και να θεωρεί το 2</a:t>
            </a:r>
            <a:r>
              <a:rPr lang="el-GR" sz="3300" baseline="30000" dirty="0"/>
              <a:t>ο</a:t>
            </a:r>
            <a:r>
              <a:rPr lang="el-GR" sz="3300" dirty="0"/>
              <a:t> σχέδιο </a:t>
            </a:r>
            <a:r>
              <a:rPr lang="el-GR" sz="3300" dirty="0" err="1"/>
              <a:t>Άτσεσον</a:t>
            </a:r>
            <a:r>
              <a:rPr lang="el-GR" sz="3300" dirty="0"/>
              <a:t> ως βάση για διαπραγμάτευση.</a:t>
            </a:r>
          </a:p>
          <a:p>
            <a:r>
              <a:rPr lang="el-GR" sz="3300" dirty="0"/>
              <a:t>Γι’ αυτό το λόγο επινοήθηκε ένα παράτολμο και επικίνδυνο στρατήγημα: Όταν ο ΥΠΑΜ της Ελλάδας ήρθε στην Κύπρο στις 20 Αυγούστου του 1964 για  να επιθεωρήσει την ΕΛΔΥΚ πρότεινε στο Μακάριο όπως η ελληνική κυβέρνηση και η κυπριακή συνεδριάσουν ταυτόχρονα και οι δύο βουλές να κηρύξουν την ένωση της Κύπρου με την Ελλάδα.</a:t>
            </a:r>
          </a:p>
          <a:p>
            <a:r>
              <a:rPr lang="el-GR" sz="3300" dirty="0"/>
              <a:t>Ο Μακάριος απορρίπτει ως πολύ επικίνδυνο το εν λόγω σχέδιο.</a:t>
            </a:r>
          </a:p>
          <a:p>
            <a:pPr>
              <a:buNone/>
            </a:pPr>
            <a:endParaRPr lang="en-US"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6248400"/>
          </a:xfrm>
        </p:spPr>
        <p:txBody>
          <a:bodyPr>
            <a:normAutofit lnSpcReduction="10000"/>
          </a:bodyPr>
          <a:lstStyle/>
          <a:p>
            <a:r>
              <a:rPr lang="el-GR" dirty="0"/>
              <a:t>Τι κρυβόταν όμως πίσω από αυτό το ομολογουμένως παράτολμο εγχείρημα;</a:t>
            </a:r>
          </a:p>
          <a:p>
            <a:r>
              <a:rPr lang="el-GR" dirty="0"/>
              <a:t>Σύμφωνα με τα έγγραφα του </a:t>
            </a:r>
            <a:r>
              <a:rPr lang="el-GR" dirty="0" err="1"/>
              <a:t>Στέιτ</a:t>
            </a:r>
            <a:r>
              <a:rPr lang="el-GR" dirty="0"/>
              <a:t> Ντιπάρτμεντ το σχέδιο στιγμιαίας ή πραξικοπηματικής ένωσης ήταν επινόηση του πρωθυπουργού Παπανδρέου σε μια προσπάθεια περικύκλωσης «του άξονα Λευκωσίας-Μόσχας» </a:t>
            </a:r>
          </a:p>
          <a:p>
            <a:r>
              <a:rPr lang="el-GR" dirty="0"/>
              <a:t>Οι Αμερικανοί ήταν ενήμεροι, αντιμετώπιζαν όμως με έντονο σκεπτικισμό αυτό το εγχείρημα αφού αναγνώριζαν ότι έπρεπε να υπάρξει προκαταβολική συμφωνία και συναίνεση των Τούρκων.</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457200"/>
            <a:ext cx="8229600" cy="6096000"/>
          </a:xfrm>
        </p:spPr>
        <p:txBody>
          <a:bodyPr/>
          <a:lstStyle/>
          <a:p>
            <a:r>
              <a:rPr lang="el-GR" dirty="0"/>
              <a:t>Και ενώ συνέβαιναν αυτά στις 8 Αυγούστου η Τουρκία βομβάρδισε την περιοχή της </a:t>
            </a:r>
            <a:r>
              <a:rPr lang="el-GR" dirty="0" err="1"/>
              <a:t>Τυλληρίας</a:t>
            </a:r>
            <a:r>
              <a:rPr lang="el-GR" dirty="0"/>
              <a:t> με αφορμή την προσπάθεια της εθνοφρουράς να εκκαθαρίσει το θύλακα </a:t>
            </a:r>
            <a:r>
              <a:rPr lang="el-GR" dirty="0" err="1"/>
              <a:t>Κοκκίνων</a:t>
            </a:r>
            <a:r>
              <a:rPr lang="el-GR" dirty="0"/>
              <a:t>-</a:t>
            </a:r>
            <a:r>
              <a:rPr lang="el-GR" dirty="0" err="1"/>
              <a:t>Μανσούρας</a:t>
            </a:r>
            <a:r>
              <a:rPr lang="el-GR" dirty="0"/>
              <a:t>.</a:t>
            </a:r>
          </a:p>
          <a:p>
            <a:r>
              <a:rPr lang="el-GR" b="1" i="1" dirty="0"/>
              <a:t>Παρέμβαση Μόσχας μετά από έκκληση κυπριακής κυβέρνησης.</a:t>
            </a:r>
          </a:p>
          <a:p>
            <a:r>
              <a:rPr lang="el-GR" dirty="0"/>
              <a:t>Ο Σοβιετικός ηγέτης </a:t>
            </a:r>
            <a:r>
              <a:rPr lang="el-GR" dirty="0" err="1"/>
              <a:t>Νικίτα</a:t>
            </a:r>
            <a:r>
              <a:rPr lang="el-GR" dirty="0"/>
              <a:t> </a:t>
            </a:r>
            <a:r>
              <a:rPr lang="el-GR" dirty="0" err="1"/>
              <a:t>Χρουτσόφ</a:t>
            </a:r>
            <a:r>
              <a:rPr lang="el-GR" dirty="0"/>
              <a:t> διαμήνυσε: </a:t>
            </a:r>
            <a:r>
              <a:rPr lang="el-GR" i="1" dirty="0"/>
              <a:t>«ότι σε περίπτωση που η Τουρκία επιχειρήσει να εισβάλει στο νησί η Σοβιετική Ένωση δεν θα μείνει στο περιθώριο.</a:t>
            </a:r>
            <a:endParaRPr lang="en-US"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6172200"/>
          </a:xfrm>
        </p:spPr>
        <p:txBody>
          <a:bodyPr>
            <a:normAutofit/>
          </a:bodyPr>
          <a:lstStyle/>
          <a:p>
            <a:r>
              <a:rPr lang="el-GR" sz="2800" dirty="0"/>
              <a:t>Πρέπει εδώ να γίνει μια διευκρίνιση των όρων διπλωματία και εξωτερική πολιτική.</a:t>
            </a:r>
          </a:p>
          <a:p>
            <a:r>
              <a:rPr lang="el-GR" sz="2800" dirty="0"/>
              <a:t>Παρότι όλες σχεδόν οι δραστηριότητες της διπλωματίας ανήκουν στον χώρο της εξωτερικής πολιτικής υπάρχει μια ειδοποιός διαφορά: Την εξωτερική πολιτική την καθορίζει η κυβέρνηση μιας χώρας και όχι οι διπλωμάτες που</a:t>
            </a:r>
            <a:r>
              <a:rPr lang="en-US" sz="2800" dirty="0"/>
              <a:t> </a:t>
            </a:r>
            <a:r>
              <a:rPr lang="el-GR" sz="2800" dirty="0"/>
              <a:t>δραστηριοποιούνται κυρίως στα πλαίσια της προετοιμασίας και υλοποίησης των εξωτερικών πολιτικών αποφάσεων. </a:t>
            </a:r>
          </a:p>
          <a:p>
            <a:r>
              <a:rPr lang="el-GR" sz="2800" dirty="0"/>
              <a:t>Συναφώς,  </a:t>
            </a:r>
            <a:r>
              <a:rPr lang="el-GR" sz="2800" b="1" i="1" dirty="0"/>
              <a:t>η εξωτερική πολιτική αποτελεί σκοπό και επιδίωξη, ενώ η διπλωματία το μέσο και τη μέθοδο για υλοποίηση των στόχων.</a:t>
            </a:r>
          </a:p>
          <a:p>
            <a:pPr>
              <a:buNone/>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6324600"/>
          </a:xfrm>
        </p:spPr>
        <p:txBody>
          <a:bodyPr/>
          <a:lstStyle/>
          <a:p>
            <a:r>
              <a:rPr lang="el-GR" dirty="0"/>
              <a:t>Στο μεταξύ, σε διπλωματικό επίπεδο ο Γεώργιος Παπανδρέου έστειλε τον Ι.Σωσσίδη (διευθυντής του διπλωματικού του γραφείου)   1964 στις 21 Αυγούστου στη Γενεύη να κοινοποιήσει την επιθυμία του για αποδοχή του σχεδίου </a:t>
            </a:r>
            <a:r>
              <a:rPr lang="el-GR" dirty="0" err="1"/>
              <a:t>Άτσεσον</a:t>
            </a:r>
            <a:r>
              <a:rPr lang="el-GR" dirty="0"/>
              <a:t>, εφόσον η τουρκική βάση μειωθεί σε έκταση και δοθεί με ενοίκιο και όχι κατά πλήρη κυριαρχία στην Τουρκία.</a:t>
            </a:r>
          </a:p>
          <a:p>
            <a:r>
              <a:rPr lang="el-GR" dirty="0"/>
              <a:t>Ποιος ήταν όμως ο Κώδικας Πεποιθήσεων του Γεωργίου Παπανδρέου; Γιατί δρούσε με αυτό τον τρόπο (επέκταση)</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6324600"/>
          </a:xfrm>
        </p:spPr>
        <p:txBody>
          <a:bodyPr/>
          <a:lstStyle/>
          <a:p>
            <a:r>
              <a:rPr lang="el-GR" dirty="0"/>
              <a:t>Αντιλαμβανόταν το Κυπριακό ως άμεσα συνδεδεμένο με τη σύγκρουση Ανατολής και Δύσης: Συνεπώς προέκρινε ως λύση του τη «</a:t>
            </a:r>
            <a:r>
              <a:rPr lang="el-GR" dirty="0" err="1"/>
              <a:t>Νατοποίηση</a:t>
            </a:r>
            <a:r>
              <a:rPr lang="el-GR" dirty="0"/>
              <a:t>» της Κύπρου.</a:t>
            </a:r>
          </a:p>
          <a:p>
            <a:r>
              <a:rPr lang="el-GR" dirty="0"/>
              <a:t>Στις συζητήσεις του με </a:t>
            </a:r>
            <a:r>
              <a:rPr lang="el-GR" dirty="0" err="1"/>
              <a:t>Τζόνσον</a:t>
            </a:r>
            <a:r>
              <a:rPr lang="el-GR" dirty="0"/>
              <a:t>  και Μπολ επέσειε το φόβο παρέκκλισης της Κύπρου από το δυτικό στρατόπεδο και πρόσδεσης της στην κομμουνιστική τροχιά εξάρτησης.</a:t>
            </a:r>
          </a:p>
          <a:p>
            <a:r>
              <a:rPr lang="el-GR" dirty="0"/>
              <a:t>Ωστόσο μετά από επίσκεψη του Μακαρίου στην Αθήνα αποφασίστηκε η απόρριψη και των δύο σχεδίων </a:t>
            </a:r>
            <a:r>
              <a:rPr lang="el-GR" dirty="0" err="1"/>
              <a:t>Άτσεσον</a:t>
            </a:r>
            <a:r>
              <a:rPr lang="el-GR" dirty="0"/>
              <a:t> και υιοθέτηση της διαδικασίας του ΟΗΕ.</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6248400"/>
          </a:xfrm>
        </p:spPr>
        <p:txBody>
          <a:bodyPr>
            <a:normAutofit fontScale="92500" lnSpcReduction="20000"/>
          </a:bodyPr>
          <a:lstStyle/>
          <a:p>
            <a:r>
              <a:rPr lang="el-GR" dirty="0"/>
              <a:t>Επιστρέφοντας στο </a:t>
            </a:r>
            <a:r>
              <a:rPr lang="el-GR" dirty="0" err="1"/>
              <a:t>μικροεπίπεδο</a:t>
            </a:r>
            <a:r>
              <a:rPr lang="el-GR" dirty="0"/>
              <a:t> της Κύπρου, η κρίση της </a:t>
            </a:r>
            <a:r>
              <a:rPr lang="el-GR" dirty="0" err="1"/>
              <a:t>Μανσούρας</a:t>
            </a:r>
            <a:r>
              <a:rPr lang="el-GR" dirty="0"/>
              <a:t>-</a:t>
            </a:r>
            <a:r>
              <a:rPr lang="el-GR" dirty="0" err="1"/>
              <a:t>Κοκκίνων</a:t>
            </a:r>
            <a:r>
              <a:rPr lang="el-GR" dirty="0"/>
              <a:t> (αναφερθήκαμε πιο πάνω) κατέληξε σε πλήρη αποτυχία. Παρότι καταλήφθηκε το ύψωμα του </a:t>
            </a:r>
            <a:r>
              <a:rPr lang="el-GR" dirty="0" err="1"/>
              <a:t>Λωρόβουνο</a:t>
            </a:r>
            <a:r>
              <a:rPr lang="el-GR" dirty="0"/>
              <a:t>, δεν έγινε εφικτό να εκκαθαριστεί η όλη περιοχή από τους ΤΚ.</a:t>
            </a:r>
          </a:p>
          <a:p>
            <a:r>
              <a:rPr lang="el-GR" dirty="0"/>
              <a:t>Η κρίση δημιούργησε ένταση μεταξύ Τουρκίας-Ελλάδας.</a:t>
            </a:r>
          </a:p>
          <a:p>
            <a:r>
              <a:rPr lang="el-GR" dirty="0"/>
              <a:t>Ο Γεώργιος Παπανδρέου διαμήνυσε σε Μακάριο και Γρίβα « Άλλα συμφωνούμε και άλλα πράττετε…»</a:t>
            </a:r>
          </a:p>
          <a:p>
            <a:r>
              <a:rPr lang="el-GR" dirty="0"/>
              <a:t>Ο Γρίβας παραιτείται και επιστρέφει στην Αθήνα</a:t>
            </a:r>
          </a:p>
          <a:p>
            <a:r>
              <a:rPr lang="el-GR" dirty="0"/>
              <a:t>Ο </a:t>
            </a:r>
            <a:r>
              <a:rPr lang="el-GR" dirty="0" err="1"/>
              <a:t>Στρατηγος</a:t>
            </a:r>
            <a:r>
              <a:rPr lang="el-GR" dirty="0"/>
              <a:t> Καραγιάννης πιστώνει την αποτυχία στον </a:t>
            </a:r>
            <a:r>
              <a:rPr lang="el-GR" dirty="0" err="1"/>
              <a:t>Γεωργιο</a:t>
            </a:r>
            <a:r>
              <a:rPr lang="el-GR" dirty="0"/>
              <a:t> Γρίβα « ο οποίος έδρασε χωρίς στρατηγικό σχέδιο και ελλιπή προπαρασκευή»</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l-GR" sz="3600" b="1" dirty="0"/>
              <a:t>3</a:t>
            </a:r>
            <a:r>
              <a:rPr lang="el-GR" sz="3600" b="1" baseline="30000" dirty="0"/>
              <a:t>η</a:t>
            </a:r>
            <a:r>
              <a:rPr lang="el-GR" sz="3600" b="1" dirty="0"/>
              <a:t> βδομάδα 1</a:t>
            </a:r>
            <a:r>
              <a:rPr lang="el-GR" sz="3600" b="1" baseline="30000" dirty="0"/>
              <a:t>η</a:t>
            </a:r>
            <a:r>
              <a:rPr lang="el-GR" sz="3600" b="1" dirty="0"/>
              <a:t> διάλεξη</a:t>
            </a:r>
            <a:br>
              <a:rPr lang="el-GR" sz="3600" b="1" dirty="0"/>
            </a:br>
            <a:r>
              <a:rPr lang="el-GR" sz="3600" b="1" dirty="0"/>
              <a:t>Αμερικανική </a:t>
            </a:r>
            <a:r>
              <a:rPr lang="en-US" sz="3600" b="1" dirty="0"/>
              <a:t>Vs K</a:t>
            </a:r>
            <a:r>
              <a:rPr lang="el-GR" sz="3600" b="1" dirty="0" err="1"/>
              <a:t>υπριακή</a:t>
            </a:r>
            <a:r>
              <a:rPr lang="el-GR" sz="3600" b="1" dirty="0"/>
              <a:t> Εξωτερική Πολιτική</a:t>
            </a:r>
            <a:endParaRPr lang="en-US" sz="3600" b="1" dirty="0"/>
          </a:p>
        </p:txBody>
      </p:sp>
      <p:sp>
        <p:nvSpPr>
          <p:cNvPr id="3" name="2 - Θέση περιεχομένου"/>
          <p:cNvSpPr>
            <a:spLocks noGrp="1"/>
          </p:cNvSpPr>
          <p:nvPr>
            <p:ph idx="1"/>
          </p:nvPr>
        </p:nvSpPr>
        <p:spPr>
          <a:xfrm>
            <a:off x="457200" y="1447800"/>
            <a:ext cx="8229600" cy="5105400"/>
          </a:xfrm>
        </p:spPr>
        <p:txBody>
          <a:bodyPr>
            <a:normAutofit fontScale="85000" lnSpcReduction="10000"/>
          </a:bodyPr>
          <a:lstStyle/>
          <a:p>
            <a:r>
              <a:rPr lang="el-GR" dirty="0"/>
              <a:t>Όπως έχουμε δει σε προηγούμενη διάλεξη αν και η κυπριακή ηγεσία δεν ήταν αντίθετη στην είσοδο της ΚΔ στο ΝΑΤΟ οι πολιτικές συνθήκες δεν το επέτρεψαν.</a:t>
            </a:r>
          </a:p>
          <a:p>
            <a:r>
              <a:rPr lang="el-GR" dirty="0"/>
              <a:t>Επίσης είναι καταγεγραμμένη η καχυποψία έναντι του ΝΑΤΟ (Με ηγέτιδα δύναμη τις ΗΠΑ) αφού υπήρχε η άποψη ότι οι Αμερικανοί θα στήριζαν περισσότερο τις τουρκικές θέσεις επί του Κυπριακού λόγω της εξάρτησης τους από την Τουρκία για ανάσχεση της Σοβιετικής Ένωσης</a:t>
            </a:r>
          </a:p>
          <a:p>
            <a:r>
              <a:rPr lang="el-GR" dirty="0"/>
              <a:t>Η Τουρκία έχει κομβική θέση τόσο στο κέντρο της Ευρασίας, όσο και στην περίμετρο της (Μέση Ανατολή)</a:t>
            </a:r>
            <a:r>
              <a:rPr lang="en-US" dirty="0"/>
              <a:t> https://www.youtube.com/watch?v=zhT8ATB--5g</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6172200"/>
          </a:xfrm>
        </p:spPr>
        <p:txBody>
          <a:bodyPr>
            <a:normAutofit lnSpcReduction="10000"/>
          </a:bodyPr>
          <a:lstStyle/>
          <a:p>
            <a:r>
              <a:rPr lang="el-GR" dirty="0"/>
              <a:t>Όπως έχουμε ήδη σημειώσει η κυπριακή εξωτερική πολιτική απέβλεπε στην αποτροπή μιας διχοτομικής λύσης στο νησί, κάτι που πίστευε ότι η Τουρκία είχε τη δυνατότητα να το πράξει ένεκα της επιρροής που είχε στο ΝΑΤΟ.</a:t>
            </a:r>
          </a:p>
          <a:p>
            <a:r>
              <a:rPr lang="el-GR" dirty="0"/>
              <a:t>Επιπρόσθετα η Άγκυρα, χρησιμοποίησε ως τακτική την εξαναγκαστική διπλωματία αφού στις 8 Αυγούστου άρχισε τους ανηλεείς βομβαρδισμούς στα Κόκκινα.</a:t>
            </a:r>
          </a:p>
          <a:p>
            <a:r>
              <a:rPr lang="el-GR" dirty="0"/>
              <a:t>Τότε η κυπριακή κυβέρνηση αποφάσισε να παίξει το χαρτί της ισορροπίας των δυνάμεων για να αποτρέψει την τουρκική απειλή.</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0"/>
            <a:ext cx="8229600" cy="6705600"/>
          </a:xfrm>
        </p:spPr>
        <p:txBody>
          <a:bodyPr>
            <a:normAutofit fontScale="92500" lnSpcReduction="20000"/>
          </a:bodyPr>
          <a:lstStyle/>
          <a:p>
            <a:r>
              <a:rPr lang="el-GR" dirty="0"/>
              <a:t>Αποφασίστηκε όπως ο Κύπριος Υπουργός Εξωτερικών Σπύρος Κυπριανού μεταβεί στη Μόσχα για να ζητήσει βοήθεια.</a:t>
            </a:r>
          </a:p>
          <a:p>
            <a:r>
              <a:rPr lang="el-GR" dirty="0"/>
              <a:t>Επρόκειτο για μια προσπάθεια εξωτερικής εξισορρόπησης της τουρκικής απειλής μέσω των δυνατοτήτων που έδιδε το διπολικό διεθνές σύστημα στο αδύνατο κράτος της ΚΔ.</a:t>
            </a:r>
          </a:p>
          <a:p>
            <a:r>
              <a:rPr lang="el-GR" dirty="0"/>
              <a:t>Πιο συγκεκριμένα στις 9 Σεπτεμβρίου ο Υπουργός Εμπορίου </a:t>
            </a:r>
            <a:r>
              <a:rPr lang="el-GR" dirty="0" err="1"/>
              <a:t>Αραούζος</a:t>
            </a:r>
            <a:r>
              <a:rPr lang="el-GR" dirty="0"/>
              <a:t> μετέβη στη Μόσχα για να διερευνήσει το ενδεχόμενο λήψης στρατιωτικής βοήθειας, ενώ στη ρωσική πρωτεύουσα μετέβη και  ΥΠΕΞ Σπύρος Κυπριανού (26 Σεπτεμβρίου)</a:t>
            </a:r>
          </a:p>
          <a:p>
            <a:r>
              <a:rPr lang="el-GR" dirty="0"/>
              <a:t>Αιτιολογώντας την απόφαση ο Αρχιεπίσκοπος είπε «ότι αποτελούσε ένα είδος προειδοποιήσεως προς τις ΗΠΑ οι οποίες ανέχονταν την τουρκική επίθεση»</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0"/>
            <a:ext cx="8229600" cy="6629400"/>
          </a:xfrm>
        </p:spPr>
        <p:txBody>
          <a:bodyPr/>
          <a:lstStyle/>
          <a:p>
            <a:r>
              <a:rPr lang="el-GR" dirty="0"/>
              <a:t>Η Ρωσία εξέδωσε το ακόλουθο ανακοινωθέν   «</a:t>
            </a:r>
            <a:r>
              <a:rPr lang="en-US" dirty="0"/>
              <a:t> </a:t>
            </a:r>
            <a:r>
              <a:rPr lang="en-US" i="1" dirty="0"/>
              <a:t>H E</a:t>
            </a:r>
            <a:r>
              <a:rPr lang="el-GR" i="1" dirty="0"/>
              <a:t>ΣΣΔ στηρίζει το δίκαιο αγώνα της Κύπρου εναντίον των μηχανορραφιών ορισμένων κρατών του ΝΑΤΟ που επιχειρούν να επιβάλουν απαράδεκτες λύσεις –εκφράζει την ετοιμότητα να παράσχει βοήθεια στην Κύπρο για διασφάλιση της ανεξαρτησίας και της εδαφικής της ακεραιότητας</a:t>
            </a:r>
            <a:r>
              <a:rPr lang="el-GR" dirty="0"/>
              <a:t>»</a:t>
            </a:r>
          </a:p>
          <a:p>
            <a:r>
              <a:rPr lang="el-GR" dirty="0"/>
              <a:t>Ποια ήταν όμως η αμερικανική εξωτερική πολιτική σε σχέση με την Κύπρο; Ποιες οι κύριες διαστάσεις της;</a:t>
            </a:r>
          </a:p>
          <a:p>
            <a:r>
              <a:rPr lang="el-GR" dirty="0"/>
              <a:t>Σύμφωνα με τον καθηγητή Βαγγέλη </a:t>
            </a:r>
            <a:r>
              <a:rPr lang="el-GR" dirty="0" err="1"/>
              <a:t>Κουφουδάκη</a:t>
            </a:r>
            <a:r>
              <a:rPr lang="el-GR" dirty="0"/>
              <a:t>:</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6324600"/>
          </a:xfrm>
        </p:spPr>
        <p:txBody>
          <a:bodyPr>
            <a:normAutofit fontScale="85000" lnSpcReduction="20000"/>
          </a:bodyPr>
          <a:lstStyle/>
          <a:p>
            <a:r>
              <a:rPr lang="el-GR" dirty="0"/>
              <a:t>1</a:t>
            </a:r>
            <a:r>
              <a:rPr lang="el-GR" baseline="30000" dirty="0"/>
              <a:t>η</a:t>
            </a:r>
            <a:r>
              <a:rPr lang="el-GR" dirty="0"/>
              <a:t> διάσταση:  Η επιτακτική ανάγκη επίλυσης του Κυπριακού λόγω της στρατηγικής θέσης της Κύπρου, της συνεχιζόμενης κρίσης στη Μέση Ανατολή και των επιπτώσεων του Κυπριακού στις ελληνοτουρκικές σχέσεις.</a:t>
            </a:r>
          </a:p>
          <a:p>
            <a:r>
              <a:rPr lang="el-GR" dirty="0"/>
              <a:t>2</a:t>
            </a:r>
            <a:r>
              <a:rPr lang="el-GR" baseline="30000" dirty="0"/>
              <a:t>η</a:t>
            </a:r>
            <a:r>
              <a:rPr lang="el-GR" dirty="0"/>
              <a:t> διάσταση: Η Τουρκία έχει μεγαλύτερη γεωπολιτική αξία από την Ελλάδα. Επομένως οιαδήποτε λύση έπρεπε να ικανοποιεί τα συμφέροντα της Τουρκίας (επέκταση)</a:t>
            </a:r>
          </a:p>
          <a:p>
            <a:r>
              <a:rPr lang="el-GR" dirty="0"/>
              <a:t>3</a:t>
            </a:r>
            <a:r>
              <a:rPr lang="el-GR" baseline="30000" dirty="0"/>
              <a:t>η</a:t>
            </a:r>
            <a:r>
              <a:rPr lang="el-GR" dirty="0"/>
              <a:t> διάσταση: Το Κυπριακό δεν είναι μόνο ελληνοτουρκική υπόθεση, αλλά έπρεπε να λυθεί στη βάση μιας κοινά αποδεκτής λύσης, στο πλαίσιο του ΝΑΤΟ. Οιαδήποτε ανάμιξη του ΟΗΕ θεωρείτο επιζήμια γιατί μπορούσε να προσελκύσει την ανάμιξη της Ρωσίας εις βάρος του ΝΑΤΟ.</a:t>
            </a:r>
          </a:p>
          <a:p>
            <a:r>
              <a:rPr lang="el-GR" dirty="0"/>
              <a:t>4</a:t>
            </a:r>
            <a:r>
              <a:rPr lang="el-GR" baseline="30000" dirty="0"/>
              <a:t>η</a:t>
            </a:r>
            <a:r>
              <a:rPr lang="el-GR" dirty="0"/>
              <a:t> διάσταση: Οι συνεχείς επεμβάσεις των ΗΠΑ προς αποτροπή μιας ελληνοτουρκικής σύρραξης (επιστολή </a:t>
            </a:r>
            <a:r>
              <a:rPr lang="el-GR" dirty="0" err="1"/>
              <a:t>Τζόνσον</a:t>
            </a:r>
            <a:r>
              <a:rPr lang="el-GR" dirty="0"/>
              <a:t>.. επέκταση)</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sz="2800" b="1" dirty="0"/>
              <a:t>Διεθνές δίκαιο </a:t>
            </a:r>
            <a:r>
              <a:rPr lang="en-US" sz="2800" b="1" dirty="0"/>
              <a:t>Vs H</a:t>
            </a:r>
            <a:r>
              <a:rPr lang="el-GR" sz="2800" b="1" dirty="0" err="1"/>
              <a:t>γεμονισμός</a:t>
            </a:r>
            <a:br>
              <a:rPr lang="el-GR" sz="2800" b="1" dirty="0"/>
            </a:br>
            <a:r>
              <a:rPr lang="el-GR" sz="2800" b="1" dirty="0"/>
              <a:t>Ο Γκάλο </a:t>
            </a:r>
            <a:r>
              <a:rPr lang="el-GR" sz="2800" b="1" dirty="0" err="1"/>
              <a:t>Πλάζα</a:t>
            </a:r>
            <a:r>
              <a:rPr lang="el-GR" sz="2800" b="1" dirty="0"/>
              <a:t> καταθέτει την έκθεση του</a:t>
            </a:r>
            <a:endParaRPr lang="en-US" sz="2800" b="1" dirty="0"/>
          </a:p>
        </p:txBody>
      </p:sp>
      <p:sp>
        <p:nvSpPr>
          <p:cNvPr id="3" name="2 - Θέση περιεχομένου"/>
          <p:cNvSpPr>
            <a:spLocks noGrp="1"/>
          </p:cNvSpPr>
          <p:nvPr>
            <p:ph idx="1"/>
          </p:nvPr>
        </p:nvSpPr>
        <p:spPr>
          <a:xfrm>
            <a:off x="457200" y="1600200"/>
            <a:ext cx="8229600" cy="4876800"/>
          </a:xfrm>
        </p:spPr>
        <p:txBody>
          <a:bodyPr>
            <a:normAutofit fontScale="92500" lnSpcReduction="10000"/>
          </a:bodyPr>
          <a:lstStyle/>
          <a:p>
            <a:r>
              <a:rPr lang="el-GR" dirty="0"/>
              <a:t>Ο μεσολαβητής του ΟΗΕ </a:t>
            </a:r>
            <a:r>
              <a:rPr lang="el-GR" dirty="0" err="1"/>
              <a:t>Σακάρι</a:t>
            </a:r>
            <a:r>
              <a:rPr lang="el-GR" dirty="0"/>
              <a:t> </a:t>
            </a:r>
            <a:r>
              <a:rPr lang="el-GR" dirty="0" err="1"/>
              <a:t>Τουομιόγια</a:t>
            </a:r>
            <a:r>
              <a:rPr lang="el-GR" dirty="0"/>
              <a:t> πέθανε αιφνίδια στις 16 Αύγουστου του 1964.Είχε ανεπιτυχώς προσπαθήσει να </a:t>
            </a:r>
            <a:r>
              <a:rPr lang="el-GR" dirty="0" err="1"/>
              <a:t>συγκεράσει</a:t>
            </a:r>
            <a:r>
              <a:rPr lang="el-GR" dirty="0"/>
              <a:t> τις αντιτιθέμενες απόψεις των δύο πλευρών με οδοδείκτη το ψήφισμα της 4</a:t>
            </a:r>
            <a:r>
              <a:rPr lang="el-GR" baseline="30000" dirty="0"/>
              <a:t>ης</a:t>
            </a:r>
            <a:r>
              <a:rPr lang="el-GR" dirty="0"/>
              <a:t> Μαρτίου του 1964.</a:t>
            </a:r>
          </a:p>
          <a:p>
            <a:r>
              <a:rPr lang="el-GR" dirty="0"/>
              <a:t>Νέος μεσολαβητής διορίστηκε ο Γκάλο </a:t>
            </a:r>
            <a:r>
              <a:rPr lang="el-GR" dirty="0" err="1"/>
              <a:t>Πλάζα</a:t>
            </a:r>
            <a:r>
              <a:rPr lang="el-GR" dirty="0"/>
              <a:t>.</a:t>
            </a:r>
          </a:p>
          <a:p>
            <a:r>
              <a:rPr lang="el-GR" dirty="0"/>
              <a:t>Ήταν σφόδρα αντίθετος με πρωτοβουλίες τύπου </a:t>
            </a:r>
            <a:r>
              <a:rPr lang="el-GR" dirty="0" err="1"/>
              <a:t>Άτσεσον</a:t>
            </a:r>
            <a:r>
              <a:rPr lang="el-GR" dirty="0"/>
              <a:t>. </a:t>
            </a:r>
          </a:p>
          <a:p>
            <a:r>
              <a:rPr lang="el-GR" dirty="0"/>
              <a:t>Τον Μάρτιο του 1965 κατέθεσε ειδική έκθεση</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152400"/>
            <a:ext cx="8229600" cy="6400800"/>
          </a:xfrm>
        </p:spPr>
        <p:txBody>
          <a:bodyPr>
            <a:normAutofit fontScale="92500" lnSpcReduction="20000"/>
          </a:bodyPr>
          <a:lstStyle/>
          <a:p>
            <a:pPr>
              <a:buNone/>
            </a:pPr>
            <a:r>
              <a:rPr lang="el-GR" dirty="0"/>
              <a:t>  </a:t>
            </a:r>
            <a:r>
              <a:rPr lang="el-GR" b="1" dirty="0"/>
              <a:t>Κύρια σημεία έκθεσης </a:t>
            </a:r>
            <a:r>
              <a:rPr lang="el-GR" b="1" dirty="0" err="1"/>
              <a:t>Πλάζα</a:t>
            </a:r>
            <a:endParaRPr lang="el-GR" b="1" dirty="0"/>
          </a:p>
          <a:p>
            <a:pPr>
              <a:buNone/>
            </a:pPr>
            <a:endParaRPr lang="el-GR" b="1" dirty="0"/>
          </a:p>
          <a:p>
            <a:r>
              <a:rPr lang="el-GR" dirty="0"/>
              <a:t>Το Κυπριακό να επιλυθεί στο πλαίσιο του ΟΗΕ. Να δημιουργηθεί ένα ενιαίο και πλήρως ανεξάρτητο Κυπριακό Κράτος.</a:t>
            </a:r>
          </a:p>
          <a:p>
            <a:r>
              <a:rPr lang="el-GR" dirty="0"/>
              <a:t>Απόρριψη της θέσης των ΤΚ για επιστροφή στη Ζυρίχη και εγκαθίδρυση Ομοσπονδιακού Κράτους</a:t>
            </a:r>
          </a:p>
          <a:p>
            <a:r>
              <a:rPr lang="el-GR" dirty="0"/>
              <a:t>Απόρριψη των θέσεων </a:t>
            </a:r>
            <a:r>
              <a:rPr lang="el-GR" dirty="0" err="1"/>
              <a:t>Ντεκτάς</a:t>
            </a:r>
            <a:r>
              <a:rPr lang="el-GR" dirty="0"/>
              <a:t> για μετακίνηση πληθυσμών, καθώς κάτι τέτοιο αντιβαίνει τις παραδεδεγμένες αρχές του διεθνούς δικαίου και πρόσχημα για την εξασφάλιση γεωγραφικού διαχωρισμού.</a:t>
            </a:r>
          </a:p>
          <a:p>
            <a:r>
              <a:rPr lang="el-GR" dirty="0"/>
              <a:t>Υπεδείκνυε ότι ο διαχωρισμός αυτός ήταν απαράδεκτός για την πλειοψηφούσα κοινότητα και μπορεί να επιβληθεί μόνο δια της βίας.</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152400"/>
            <a:ext cx="8229600" cy="6400800"/>
          </a:xfrm>
        </p:spPr>
        <p:txBody>
          <a:bodyPr>
            <a:normAutofit lnSpcReduction="10000"/>
          </a:bodyPr>
          <a:lstStyle/>
          <a:p>
            <a:r>
              <a:rPr lang="el-GR" sz="2800" dirty="0"/>
              <a:t>Η Εξωτερική Πολιτική έχει ως στόχο την προαγωγή κάποιων «παραδοσιακών στόχων» όπως ονομάζονται:</a:t>
            </a:r>
            <a:endParaRPr lang="en-US" sz="2800" dirty="0"/>
          </a:p>
          <a:p>
            <a:r>
              <a:rPr lang="el-GR" sz="2800" dirty="0"/>
              <a:t>Α. </a:t>
            </a:r>
            <a:r>
              <a:rPr lang="el-GR" sz="2800" i="1" dirty="0"/>
              <a:t>διατήρηση ανεξαρτησίας </a:t>
            </a:r>
            <a:r>
              <a:rPr lang="el-GR" sz="2800" dirty="0"/>
              <a:t>και εδαφικής ακεραιότητας ενός κράτους</a:t>
            </a:r>
          </a:p>
          <a:p>
            <a:r>
              <a:rPr lang="el-GR" sz="2800" dirty="0"/>
              <a:t>Β. </a:t>
            </a:r>
            <a:r>
              <a:rPr lang="el-GR" sz="2800" i="1" dirty="0"/>
              <a:t>διαφύλαξη των βασικών αξιών</a:t>
            </a:r>
            <a:r>
              <a:rPr lang="el-GR" sz="2800" dirty="0"/>
              <a:t>, όπως της ειρήνης και της ελευθερίας, καθώς και της λειτουργίας των δημοκρατικών θεσμών.</a:t>
            </a:r>
          </a:p>
          <a:p>
            <a:r>
              <a:rPr lang="el-GR" sz="2800" dirty="0"/>
              <a:t>Γ. </a:t>
            </a:r>
            <a:r>
              <a:rPr lang="el-GR" sz="2800" i="1" dirty="0"/>
              <a:t>Εξασφάλιση της εσωτερικής ηρεμίας </a:t>
            </a:r>
            <a:r>
              <a:rPr lang="el-GR" sz="2800" dirty="0"/>
              <a:t>και κοινωνικής ευημερίας του κοινωνικού συνόλου</a:t>
            </a:r>
          </a:p>
          <a:p>
            <a:r>
              <a:rPr lang="el-GR" sz="2800" dirty="0"/>
              <a:t>Δ</a:t>
            </a:r>
            <a:r>
              <a:rPr lang="el-GR" sz="2800" i="1" dirty="0"/>
              <a:t>. Προάσπιση των συμφερόντων των πολιτών </a:t>
            </a:r>
            <a:r>
              <a:rPr lang="el-GR" sz="2800" dirty="0"/>
              <a:t>εντός και εκτός των συνόρων του κράτους και</a:t>
            </a:r>
          </a:p>
          <a:p>
            <a:r>
              <a:rPr lang="el-GR" sz="2800" dirty="0"/>
              <a:t>Ε. </a:t>
            </a:r>
            <a:r>
              <a:rPr lang="el-GR" sz="2800" i="1" dirty="0"/>
              <a:t>Υποστήριξη των οικονομικών συμφερόντων </a:t>
            </a:r>
            <a:r>
              <a:rPr lang="el-GR" sz="2800" dirty="0"/>
              <a:t>της χώρας με κύριο στόχο την άνοδο του βιοτικού επιπέδου του λαού.</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0"/>
            <a:ext cx="8229600" cy="6705600"/>
          </a:xfrm>
        </p:spPr>
        <p:txBody>
          <a:bodyPr>
            <a:noAutofit/>
          </a:bodyPr>
          <a:lstStyle/>
          <a:p>
            <a:r>
              <a:rPr lang="el-GR" sz="2800" dirty="0"/>
              <a:t>Τα δικαιώματα των ΤΚ θα έπρεπε να διαφυλαχθούν από ένα εκπρόσωπο του ΟΗΕ στην Κύπρο.</a:t>
            </a:r>
          </a:p>
          <a:p>
            <a:r>
              <a:rPr lang="el-GR" sz="2800" dirty="0"/>
              <a:t>Τέλος, ο μεσολαβητής υπεδείκνυε ότι ενδεχόμενη συμφωνία μπορούσε να επιτευχθεί μετά από συνομιλίες ΕΚ και ΤΚ και συμφωνία του κυπριακού λαού.</a:t>
            </a:r>
          </a:p>
          <a:p>
            <a:r>
              <a:rPr lang="el-GR" sz="2800" dirty="0"/>
              <a:t>Η Τουρκική πλευρά απέρριψε τις προτάσεις Γκάλο </a:t>
            </a:r>
            <a:r>
              <a:rPr lang="el-GR" sz="2800" dirty="0" err="1"/>
              <a:t>Πλάζα</a:t>
            </a:r>
            <a:r>
              <a:rPr lang="el-GR" sz="2800" dirty="0"/>
              <a:t> ισχυριζόμενη ότι υπερέβη τα όρια εντολής του.</a:t>
            </a:r>
          </a:p>
          <a:p>
            <a:r>
              <a:rPr lang="el-GR" sz="2800" dirty="0"/>
              <a:t>Επιπλέον η άρνηση των δυτικών δυνάμεων και κυρίως των ΗΠΑ για επίλυση του Κυπριακού στα πλαίσια του ΟΗΕ οδήγησε την όλη προσπάθεια σε αποτυχία.</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457200"/>
            <a:ext cx="8229600" cy="6096000"/>
          </a:xfrm>
        </p:spPr>
        <p:txBody>
          <a:bodyPr>
            <a:normAutofit lnSpcReduction="10000"/>
          </a:bodyPr>
          <a:lstStyle/>
          <a:p>
            <a:r>
              <a:rPr lang="el-GR" dirty="0"/>
              <a:t>Σημαντικό έγγραφο, όπου διαφαίνονταν οι τουρκικές προθέσεις. </a:t>
            </a:r>
          </a:p>
          <a:p>
            <a:r>
              <a:rPr lang="el-GR" dirty="0"/>
              <a:t>Δυστυχώς, φάνηκε προφητικό ως προς τις μελλοντικές εξελίξεις.</a:t>
            </a:r>
            <a:endParaRPr lang="en-US" dirty="0"/>
          </a:p>
          <a:p>
            <a:r>
              <a:rPr lang="el-GR" dirty="0"/>
              <a:t>Τον Δεκέμβριο του 1965 ο Γκάλο </a:t>
            </a:r>
            <a:r>
              <a:rPr lang="el-GR" dirty="0" err="1"/>
              <a:t>Πλάζα</a:t>
            </a:r>
            <a:r>
              <a:rPr lang="el-GR" dirty="0"/>
              <a:t> γνωστοποιούσε την πρόθεση του για παραίτηση του στον ΓΓ του ΟΗΕ Ου </a:t>
            </a:r>
            <a:r>
              <a:rPr lang="el-GR" dirty="0" err="1"/>
              <a:t>Θαντ</a:t>
            </a:r>
            <a:r>
              <a:rPr lang="el-GR" dirty="0"/>
              <a:t>.</a:t>
            </a:r>
          </a:p>
          <a:p>
            <a:r>
              <a:rPr lang="el-GR" dirty="0"/>
              <a:t>Μετά την παραίτηση </a:t>
            </a:r>
            <a:r>
              <a:rPr lang="el-GR" dirty="0" err="1"/>
              <a:t>Πλάζα</a:t>
            </a:r>
            <a:r>
              <a:rPr lang="el-GR" dirty="0"/>
              <a:t> το Κυπριακό θα εξοβελιστεί από τα φόρα του ΟΗΕ και θα εγκλωβιστεί  σε απευθείας ελληνοτουρκικό διάλογο μεταξύ της υπηρεσιακής ελληνικής κυβέρνησης και της τουρκικής.</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304800" y="0"/>
            <a:ext cx="8229600" cy="1905000"/>
          </a:xfrm>
        </p:spPr>
        <p:txBody>
          <a:bodyPr>
            <a:normAutofit/>
          </a:bodyPr>
          <a:lstStyle/>
          <a:p>
            <a:r>
              <a:rPr lang="el-GR" sz="2800" b="1" dirty="0"/>
              <a:t>3</a:t>
            </a:r>
            <a:r>
              <a:rPr lang="el-GR" sz="2800" b="1" baseline="30000" dirty="0"/>
              <a:t>η</a:t>
            </a:r>
            <a:r>
              <a:rPr lang="el-GR" sz="2800" b="1" dirty="0"/>
              <a:t> βδομάδα 2</a:t>
            </a:r>
            <a:r>
              <a:rPr lang="el-GR" sz="2800" b="1" baseline="30000" dirty="0"/>
              <a:t>η</a:t>
            </a:r>
            <a:r>
              <a:rPr lang="el-GR" sz="2800" b="1" dirty="0"/>
              <a:t> διάλεξη</a:t>
            </a:r>
            <a:br>
              <a:rPr lang="el-GR" sz="2800" b="1" dirty="0"/>
            </a:br>
            <a:r>
              <a:rPr lang="el-GR" sz="2800" b="1" dirty="0"/>
              <a:t>Το Κυπριακό σε διαδικασία </a:t>
            </a:r>
            <a:r>
              <a:rPr lang="el-GR" sz="2800" b="1" dirty="0" err="1"/>
              <a:t>σαλαμοποίησης</a:t>
            </a:r>
            <a:r>
              <a:rPr lang="el-GR" sz="2800" b="1" dirty="0"/>
              <a:t> –Νέος ελληνοτουρκικός διάλογος</a:t>
            </a:r>
            <a:endParaRPr lang="en-US" sz="2800" b="1" dirty="0"/>
          </a:p>
        </p:txBody>
      </p:sp>
      <p:sp>
        <p:nvSpPr>
          <p:cNvPr id="3" name="2 - Θέση περιεχομένου"/>
          <p:cNvSpPr>
            <a:spLocks noGrp="1"/>
          </p:cNvSpPr>
          <p:nvPr>
            <p:ph idx="1"/>
          </p:nvPr>
        </p:nvSpPr>
        <p:spPr>
          <a:xfrm>
            <a:off x="457200" y="1676400"/>
            <a:ext cx="8229600" cy="4953000"/>
          </a:xfrm>
        </p:spPr>
        <p:txBody>
          <a:bodyPr>
            <a:normAutofit fontScale="92500" lnSpcReduction="20000"/>
          </a:bodyPr>
          <a:lstStyle/>
          <a:p>
            <a:r>
              <a:rPr lang="el-GR" dirty="0"/>
              <a:t>Τόσο η Τουρκία όσο και οι ΗΠΑ ήταν αντίθετες στην ανάμειξη του ΟΗΕ (διεθνοποίηση) στο Κυπριακό. Αυτός είναι και ο λόγος που απέρριψαν την έκθεση </a:t>
            </a:r>
            <a:r>
              <a:rPr lang="el-GR" dirty="0" err="1"/>
              <a:t>Πλάζα</a:t>
            </a:r>
            <a:r>
              <a:rPr lang="el-GR" dirty="0"/>
              <a:t>.</a:t>
            </a:r>
          </a:p>
          <a:p>
            <a:r>
              <a:rPr lang="el-GR" dirty="0"/>
              <a:t> Στο μεταξύ στην Ελλάδα, ξέσπασε μείζονα πολιτική κρίση τον Ιούλιο του 1965. Παραιτείται ο Γεώργιος Παπανδρέου όταν τα ανάκτορα αρνούνται να </a:t>
            </a:r>
            <a:r>
              <a:rPr lang="el-GR" dirty="0" err="1"/>
              <a:t>αποδεκτούν</a:t>
            </a:r>
            <a:r>
              <a:rPr lang="el-GR" dirty="0"/>
              <a:t> την αποπομπή του Ιωάννη Γεννηματά από το στράτευμα, ο οποίος ήταν σύμφωνα με πληροφορίες ο ιθύνων νους πραξικοπηματικού σχεδίου ανατροπής της κυβέρνησης Παπανδρέου.</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6324600"/>
          </a:xfrm>
        </p:spPr>
        <p:txBody>
          <a:bodyPr>
            <a:normAutofit fontScale="92500" lnSpcReduction="20000"/>
          </a:bodyPr>
          <a:lstStyle/>
          <a:p>
            <a:r>
              <a:rPr lang="el-GR" dirty="0"/>
              <a:t>Τελικά καταφέρνει να σχηματίσει υπηρεσιακή κυβέρνηση ο Στέφανος Στεφανόπουλος τον Σεπτέμβριο του 1965.</a:t>
            </a:r>
          </a:p>
          <a:p>
            <a:r>
              <a:rPr lang="el-GR" dirty="0"/>
              <a:t>Πλέον</a:t>
            </a:r>
            <a:r>
              <a:rPr lang="en-US" dirty="0"/>
              <a:t> </a:t>
            </a:r>
            <a:r>
              <a:rPr lang="el-GR" dirty="0"/>
              <a:t>η διαχείριση του Κυπριακού γινόταν από υπηρεσιακές κυβερνήσεις με έντονες ιδεολογικές αγκυλώσεις, οι οποίες έκριναν ότι έπρεπε να λυθεί σε στενά Νατοϊκά πλαίσια.</a:t>
            </a:r>
          </a:p>
          <a:p>
            <a:r>
              <a:rPr lang="el-GR" dirty="0"/>
              <a:t>Σε μια άλλη εξέλιξη, οι σχέσεις Αθηνών – Λευκωσίας οδηγήθηκαν σε νέα ρήξη όταν η κυβέρνηση Στεφανόπουλου ανέθεσε στο στρατηγό Γρίβα τον Φεβρουάριο του 1966 την διοίκηση όλων των στρατιωτικών δυνάμεων στο νησί.</a:t>
            </a:r>
          </a:p>
          <a:p>
            <a:r>
              <a:rPr lang="el-GR" dirty="0"/>
              <a:t>Με αυτή την ενέργεια η ελληνική κυβέρνηση απέβλεπε στην εξισορρόπηση της επιρροής του Μακαρίου στην Κύπρο.</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81000"/>
            <a:ext cx="8229600" cy="6477000"/>
          </a:xfrm>
        </p:spPr>
        <p:txBody>
          <a:bodyPr>
            <a:normAutofit fontScale="92500" lnSpcReduction="20000"/>
          </a:bodyPr>
          <a:lstStyle/>
          <a:p>
            <a:r>
              <a:rPr lang="el-GR" dirty="0"/>
              <a:t>Αρχίζει να παρατηρείται στην Κύπρο ένας διπολισμός ή το φαινόμενο της «δυαδικής εξουσίας» με ολέθριες συνέπειες για την ενότητα του λαού και την διαχείριση του Κυπριακού.</a:t>
            </a:r>
          </a:p>
          <a:p>
            <a:r>
              <a:rPr lang="el-GR" dirty="0"/>
              <a:t>Ο Πρόεδρος Μακάριος επιδίωξε κοινή γραμμή με την ελληνική κυβέρνηση (Επίσκεψη στην Αθήνα 28 Ιανουαρίου-4 Φεβρουαρίου 1966).</a:t>
            </a:r>
          </a:p>
          <a:p>
            <a:r>
              <a:rPr lang="el-GR" dirty="0"/>
              <a:t>Εκεί αποφασίστηκε ο χειρισμός του Κυπριακού με βάση την έκθεση Γκάλο </a:t>
            </a:r>
            <a:r>
              <a:rPr lang="el-GR" dirty="0" err="1"/>
              <a:t>Πλάζα</a:t>
            </a:r>
            <a:r>
              <a:rPr lang="el-GR" dirty="0"/>
              <a:t>.</a:t>
            </a:r>
          </a:p>
          <a:p>
            <a:r>
              <a:rPr lang="el-GR" dirty="0"/>
              <a:t>Πάραυτα η κυβέρνηση Στεφανόπουλου αγνόησε το μνημόνιο και συνέχισε να επιδιώκει διαπραγματεύσεις με βάση την ένωση της Κύπρου με την Ελλάδα.</a:t>
            </a:r>
          </a:p>
          <a:p>
            <a:r>
              <a:rPr lang="el-GR" dirty="0"/>
              <a:t>Η Κυπριακή κυβέρνηση αναγκάστηκε να συγκατανεύσει, θέτοντας όμως όρο την πλήρη ένωση και όχι την «ένωση δια ανταλλαγμάτων»</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228600"/>
            <a:ext cx="8229600" cy="6629400"/>
          </a:xfrm>
        </p:spPr>
        <p:txBody>
          <a:bodyPr>
            <a:normAutofit fontScale="92500" lnSpcReduction="20000"/>
          </a:bodyPr>
          <a:lstStyle/>
          <a:p>
            <a:r>
              <a:rPr lang="en-US" dirty="0"/>
              <a:t>O OHE </a:t>
            </a:r>
            <a:r>
              <a:rPr lang="el-GR" dirty="0"/>
              <a:t>από την πλευρά του επιχείρησε να εμπλακεί εκ νέου στο πρόβλημα στέλνοντας στην Κύπρο ως εκπρόσωπο του τον </a:t>
            </a:r>
            <a:r>
              <a:rPr lang="el-GR" dirty="0" err="1"/>
              <a:t>Μπένετ</a:t>
            </a:r>
            <a:r>
              <a:rPr lang="el-GR" dirty="0"/>
              <a:t> (Φεβρουάριο 1966) και αργότερα τον ειδικό αντιπρόσωπο του τον Δρ </a:t>
            </a:r>
            <a:r>
              <a:rPr lang="el-GR" dirty="0" err="1"/>
              <a:t>Μπερναντές</a:t>
            </a:r>
            <a:r>
              <a:rPr lang="el-GR" dirty="0"/>
              <a:t>. Ωστόσο η όλη προσπάθεια ναυάγησε λόγω της τουρκικής, αλλά και ελληνικής αντίδρασης.</a:t>
            </a:r>
          </a:p>
          <a:p>
            <a:r>
              <a:rPr lang="el-GR" dirty="0"/>
              <a:t>Έτσι, το Κυπριακό περιορίστηκε στο στενό πλαίσιο του ελληνοτουρκικού διαλόγου                  ( Σύνοδος του ΝΑΤΟ στις Βρυξέλλες Ιούνιο του 1966) Πρώτη συνάντηση </a:t>
            </a:r>
            <a:r>
              <a:rPr lang="el-GR" b="1" dirty="0"/>
              <a:t>Τούμπα-Τσακλαγιαγκήλ</a:t>
            </a:r>
          </a:p>
          <a:p>
            <a:r>
              <a:rPr lang="el-GR" dirty="0"/>
              <a:t>2</a:t>
            </a:r>
            <a:r>
              <a:rPr lang="el-GR" baseline="30000" dirty="0"/>
              <a:t>η</a:t>
            </a:r>
            <a:r>
              <a:rPr lang="el-GR" dirty="0"/>
              <a:t> συνάντηση των δυο ΥΠΕΞ στο Παρίσι στις Δεκεμβρίου του 1966.</a:t>
            </a:r>
          </a:p>
          <a:p>
            <a:r>
              <a:rPr lang="el-GR" dirty="0"/>
              <a:t>Υπογραφή </a:t>
            </a:r>
            <a:r>
              <a:rPr lang="el-GR" b="1" dirty="0"/>
              <a:t>ομώνυμου Πρωτοκόλλου</a:t>
            </a:r>
            <a:r>
              <a:rPr lang="el-GR" dirty="0"/>
              <a:t>, το οποίο είναι ενδεικτικό για τις επικίνδυνες ατραπούς που οδηγείτο το Κυπριακό.</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228600"/>
            <a:ext cx="8229600" cy="6400800"/>
          </a:xfrm>
        </p:spPr>
        <p:txBody>
          <a:bodyPr>
            <a:normAutofit fontScale="92500"/>
          </a:bodyPr>
          <a:lstStyle/>
          <a:p>
            <a:r>
              <a:rPr lang="el-GR" dirty="0"/>
              <a:t>Τι προέβλεπε όμως </a:t>
            </a:r>
            <a:r>
              <a:rPr lang="el-GR" b="1" dirty="0"/>
              <a:t>το μνημόνιο Τούμπα-</a:t>
            </a:r>
            <a:r>
              <a:rPr lang="el-GR" b="1" dirty="0" err="1"/>
              <a:t>Τσακλαγιαγκήλ;</a:t>
            </a:r>
            <a:endParaRPr lang="el-GR" b="1" dirty="0"/>
          </a:p>
          <a:p>
            <a:r>
              <a:rPr lang="el-GR" dirty="0"/>
              <a:t>Η ελληνική κυβέρνηση τάχθηκε υπέρ της ένωσης της Κύπρου με την Ελλάδα με παραχώρηση της βάσης της Δεκέλειας στην Τουρκία. Προνομιακό καθεστώς για τους ΤΚ </a:t>
            </a:r>
            <a:r>
              <a:rPr lang="el-GR"/>
              <a:t>και αποστρατικοποίηση</a:t>
            </a:r>
            <a:endParaRPr lang="el-GR" dirty="0"/>
          </a:p>
          <a:p>
            <a:r>
              <a:rPr lang="el-GR" dirty="0"/>
              <a:t>Η Τουρκία επέμεινε στη διατήρηση του </a:t>
            </a:r>
            <a:r>
              <a:rPr lang="el-GR" dirty="0" err="1"/>
              <a:t>Ζυριχικού</a:t>
            </a:r>
            <a:r>
              <a:rPr lang="el-GR" dirty="0"/>
              <a:t> Συντάγματος ή την επιβολή κάποιας μορφής συγκυριαρχίας μεταξύ Ελλάδας- Τουρκίας επί της Κύπρου.</a:t>
            </a:r>
          </a:p>
          <a:p>
            <a:r>
              <a:rPr lang="el-GR" dirty="0"/>
              <a:t>Παρατηρούμε ότι η Άγκυρα δεν ήταν διατεθειμένη να συζητήσει οποιαδήποτε μορφής ένωση της Κύπρου με την Ελλάδα.</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152400"/>
            <a:ext cx="8229600" cy="6705600"/>
          </a:xfrm>
        </p:spPr>
        <p:txBody>
          <a:bodyPr>
            <a:noAutofit/>
          </a:bodyPr>
          <a:lstStyle/>
          <a:p>
            <a:r>
              <a:rPr lang="el-GR" sz="2800" dirty="0"/>
              <a:t>Η διολίσθηση στη διαχείριση του Κυπριακού προβλήματος ως πρόβλημα εξωτερικής πολιτικής την εν λόγω περίοδο καταδεικνύεται από το «</a:t>
            </a:r>
            <a:r>
              <a:rPr lang="el-GR" sz="2800" b="1" dirty="0"/>
              <a:t>άκρως απόρρητο σημείωμα-20 Δεκεμβρίου του 1966</a:t>
            </a:r>
            <a:r>
              <a:rPr lang="el-GR" sz="2800" dirty="0"/>
              <a:t>», όπου η Τουρκία πρότεινε να αφαιρεθεί η εξωτερική κυριαρχία από την Κύπρο και να αναληφθεί από μικτή ελληνοτουρκική επιτροπή.</a:t>
            </a:r>
          </a:p>
          <a:p>
            <a:r>
              <a:rPr lang="el-GR" sz="2800" dirty="0"/>
              <a:t>Υπό το βάρος των κρίσιμων εξελίξεων στην Ελλάδα συγκλήθηκε Συμβούλιο του Στέμματος, με τη συμμετοχή όλων των πολιτικών παραγόντων. Εκεί η Ελλάδα υπεραμύνθηκε για τη συνέχιση του διαλόγου, ενώ ο Μακάριος αντιτάχθηκε, επισημαίνοντας ότι η όλη συζήτηση οδηγεί σε καθεστώς διπλής ένωσης.</a:t>
            </a:r>
          </a:p>
          <a:p>
            <a:pPr>
              <a:buNone/>
            </a:pPr>
            <a:endParaRPr lang="en-US" sz="2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457200"/>
            <a:ext cx="8229600" cy="6096000"/>
          </a:xfrm>
        </p:spPr>
        <p:txBody>
          <a:bodyPr/>
          <a:lstStyle/>
          <a:p>
            <a:r>
              <a:rPr lang="el-GR" dirty="0"/>
              <a:t>Συμπερασματικά, η τουρκική πλευρά χωρίς να ανοίγει τα χαρτιά της διακρίβωνε την υποχωρητικότητα της ελληνικής οδηγώντας το Κυπριακό σε διαδικασία </a:t>
            </a:r>
            <a:r>
              <a:rPr lang="el-GR" dirty="0" err="1"/>
              <a:t>σαλαμοποίησης</a:t>
            </a:r>
            <a:r>
              <a:rPr lang="el-GR" dirty="0"/>
              <a:t>.</a:t>
            </a:r>
          </a:p>
          <a:p>
            <a:r>
              <a:rPr lang="el-GR" dirty="0"/>
              <a:t>Παρά την άρνηση του Μακαρίου ο διάλογος συνεχίστηκε και από την επόμενη υπηρεσιακή κυβέρνηση Παρασκευόπουλου μέχρι τις αρχές του 1967.</a:t>
            </a:r>
          </a:p>
          <a:p>
            <a:r>
              <a:rPr lang="el-GR" dirty="0"/>
              <a:t>Ωστόσο τον Απρίλιο του ιδίου έτους, σημειώθηκαν μείζονες αρνητικές εξελίξεις στην ελλαδική πολιτική σκηνή.</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6324600"/>
          </a:xfrm>
        </p:spPr>
        <p:txBody>
          <a:bodyPr>
            <a:normAutofit lnSpcReduction="10000"/>
          </a:bodyPr>
          <a:lstStyle/>
          <a:p>
            <a:r>
              <a:rPr lang="el-GR" dirty="0"/>
              <a:t>Στις 21 Απριλίου 1967 εκδηλώνεται πραξικόπημα στην Ελλάδα με επικεφαλής τον ταξίαρχο Στυλιανό </a:t>
            </a:r>
            <a:r>
              <a:rPr lang="el-GR" dirty="0" err="1"/>
              <a:t>Παττακό</a:t>
            </a:r>
            <a:r>
              <a:rPr lang="el-GR" dirty="0"/>
              <a:t> και τους συνταγματάρχες Γεώργιο Παπαδόπουλο και Νικόλαο </a:t>
            </a:r>
            <a:r>
              <a:rPr lang="el-GR" dirty="0" err="1"/>
              <a:t>Μακαρέζο</a:t>
            </a:r>
            <a:r>
              <a:rPr lang="el-GR" dirty="0"/>
              <a:t>.</a:t>
            </a:r>
          </a:p>
          <a:p>
            <a:r>
              <a:rPr lang="el-GR" dirty="0"/>
              <a:t>Αίτια (επέκταση ακροθιγώς)</a:t>
            </a:r>
          </a:p>
          <a:p>
            <a:r>
              <a:rPr lang="el-GR" dirty="0"/>
              <a:t>Η νέα χουντική κυβέρνηση φαίνεται ότι είχε την υποστήριξη των ΗΠΑ, η οποία μετά τον Αραβοϊσραηλινό πόλεμο του 1967 γίνεται εμφανέστερη.</a:t>
            </a:r>
          </a:p>
          <a:p>
            <a:r>
              <a:rPr lang="el-GR" dirty="0"/>
              <a:t>ΟΙ ΗΠΑ δεν καταδικάζουν-όπως η ΕΣΣΔ- το πραξικόπημα, τουναντίον ο αντιπρόεδρος της επισκέπτεται την Ελλάδα.</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0"/>
            <a:ext cx="8229600" cy="6705600"/>
          </a:xfrm>
        </p:spPr>
        <p:txBody>
          <a:bodyPr/>
          <a:lstStyle/>
          <a:p>
            <a:r>
              <a:rPr lang="el-GR" sz="2800" dirty="0"/>
              <a:t>Εύλογα μπορεί κάποιος να αντιληφθεί ότι από την περίοδο της γένεσης της Κυπριακής Δημοκρατίας το κύριο ζήτημα που απασχολούσε τη νεότευκτη ΚΔ </a:t>
            </a:r>
            <a:r>
              <a:rPr lang="el-GR" sz="2800"/>
              <a:t>ήταν ο </a:t>
            </a:r>
            <a:r>
              <a:rPr lang="el-GR" sz="2800" dirty="0"/>
              <a:t>εξωτερικός προσανατολισμός της.</a:t>
            </a:r>
          </a:p>
          <a:p>
            <a:r>
              <a:rPr lang="el-GR" sz="2800" dirty="0"/>
              <a:t>Ανέκυπταν ερωτήματα και προβληματισμοί αν θα έπρεπε να επιδιωχθεί η είσοδος της στο ΝΑΤΟ, όπως προέβλεπε το μυστικό πρωτόκολλο «Συμφωνία Κυρίων» μεταξύ Καραμανλή – </a:t>
            </a:r>
            <a:r>
              <a:rPr lang="el-GR" sz="2800" dirty="0" err="1"/>
              <a:t>Μεντερές</a:t>
            </a:r>
            <a:r>
              <a:rPr lang="el-GR" sz="2800" dirty="0"/>
              <a:t> ή αν θα ήταν προτιμότερο να προσχωρήσει στο Κίνημα των Αδεσμεύτων.</a:t>
            </a:r>
          </a:p>
          <a:p>
            <a:r>
              <a:rPr lang="el-GR" sz="2800" dirty="0"/>
              <a:t>Στρατηγικός στόχος της τότε ηγεσίας ήταν να βελτιωθεί η συνταγματική τάξη (τα λεγόμενα 13 σημεία) και η διεθνής πτυχή του Κυπριακού, δηλαδή να καταργηθεί η Συνθήκη Εγγυήσεως, η οποία αποτελούσε ευθεία απειλή για το Κυπριακό Κράτος.</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6172200"/>
          </a:xfrm>
        </p:spPr>
        <p:txBody>
          <a:bodyPr>
            <a:normAutofit fontScale="92500" lnSpcReduction="10000"/>
          </a:bodyPr>
          <a:lstStyle/>
          <a:p>
            <a:r>
              <a:rPr lang="el-GR" dirty="0"/>
              <a:t>Μόλις ανέλαβε την εξουσία το χουντικό καθεστώς προσέγγισε την Τουρκία για λύση στη βάση των σχεδίων </a:t>
            </a:r>
            <a:r>
              <a:rPr lang="el-GR" dirty="0" err="1"/>
              <a:t>Άτσεσον</a:t>
            </a:r>
            <a:r>
              <a:rPr lang="el-GR" dirty="0"/>
              <a:t>.</a:t>
            </a:r>
          </a:p>
          <a:p>
            <a:r>
              <a:rPr lang="el-GR" dirty="0"/>
              <a:t>1</a:t>
            </a:r>
            <a:r>
              <a:rPr lang="el-GR" baseline="30000" dirty="0"/>
              <a:t>η</a:t>
            </a:r>
            <a:r>
              <a:rPr lang="el-GR" dirty="0"/>
              <a:t> Συνάντηση στην τουρκική πόλη </a:t>
            </a:r>
            <a:r>
              <a:rPr lang="el-GR" dirty="0" err="1"/>
              <a:t>Κεσάν</a:t>
            </a:r>
            <a:r>
              <a:rPr lang="el-GR" dirty="0"/>
              <a:t> στον </a:t>
            </a:r>
            <a:r>
              <a:rPr lang="el-GR" dirty="0" err="1"/>
              <a:t>Εβρο</a:t>
            </a:r>
            <a:r>
              <a:rPr lang="el-GR" dirty="0"/>
              <a:t> (9 Σεπτεμβρίου 1967). Η ελληνική αντιπροσωπεία υπό τον πρωθυπουργό </a:t>
            </a:r>
            <a:r>
              <a:rPr lang="el-GR" dirty="0" err="1"/>
              <a:t>Κόλια</a:t>
            </a:r>
            <a:r>
              <a:rPr lang="el-GR" dirty="0"/>
              <a:t> πρότεινε στους Τούρκους ένωση της Κύπρου με την Ελλάδα προτείνοντας ως αντάλλαγμα της παραχώρηση βάσης στους Τούρκους, δημιουργία βάσης του ΝΑΤΟ και ειδικά προνόμια για τους ΤΚ.</a:t>
            </a:r>
          </a:p>
          <a:p>
            <a:r>
              <a:rPr lang="el-GR" dirty="0"/>
              <a:t>Οι Τούρκοι ενέμειναν στη διατήρηση του καθεστώτος της Ζυρίχης με τη διατήρηση διχοτομικών στοιχείων.</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0"/>
            <a:ext cx="8229600" cy="6705600"/>
          </a:xfrm>
        </p:spPr>
        <p:txBody>
          <a:bodyPr>
            <a:noAutofit/>
          </a:bodyPr>
          <a:lstStyle/>
          <a:p>
            <a:r>
              <a:rPr lang="el-GR" sz="2800" dirty="0"/>
              <a:t>Μάλιστα ο Τούρκος  πρωθυπουργός Ντεμιρέλ εξοργίστηκε όταν του έγινε κρούση για ένωση της Κύπρου με την Ελλάδα, αντιτείνοντας ότι η συνάντηση δεν έπρεπε να γίνει αφού ετίθετο σε ενωτική βάση.</a:t>
            </a:r>
          </a:p>
          <a:p>
            <a:r>
              <a:rPr lang="el-GR" sz="2800" dirty="0"/>
              <a:t>Είπε επίσης ότι κάτι τέτοιο μπορεί να προκαλέσει ελληνοτουρκικό πόλεμο.</a:t>
            </a:r>
          </a:p>
          <a:p>
            <a:r>
              <a:rPr lang="el-GR" sz="2800" dirty="0" err="1"/>
              <a:t>Παρόλαυτα</a:t>
            </a:r>
            <a:r>
              <a:rPr lang="el-GR" sz="2800" dirty="0"/>
              <a:t> την επόμενη μέρα πραγματοποιήθηκε νέα συνάντηση στην Αλεξανδρούπολη. </a:t>
            </a:r>
          </a:p>
          <a:p>
            <a:r>
              <a:rPr lang="el-GR" sz="2800" dirty="0"/>
              <a:t>Σε δηλώσεις του Ντεμιρέλ δυο μέρες μετά τη συνάντηση, τόνισε ότι η αποτυχία των διαπραγματεύσεων οφειλόταν στην εμμονή της ελληνικής πλευράς στην ένωση.</a:t>
            </a:r>
          </a:p>
          <a:p>
            <a:pPr>
              <a:buNone/>
            </a:pPr>
            <a:endParaRPr lang="en-US" sz="28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152400"/>
            <a:ext cx="8229600" cy="6477000"/>
          </a:xfrm>
        </p:spPr>
        <p:txBody>
          <a:bodyPr>
            <a:normAutofit fontScale="92500" lnSpcReduction="10000"/>
          </a:bodyPr>
          <a:lstStyle/>
          <a:p>
            <a:r>
              <a:rPr lang="el-GR" dirty="0"/>
              <a:t>Τόνισε παράλληλα ότι το θεμέλιο της τουρκικής πολιτικής για την Κύπρο είναι οι Συμφωνίες Ζυρίχης – Λονδίνου.</a:t>
            </a:r>
          </a:p>
          <a:p>
            <a:r>
              <a:rPr lang="el-GR" dirty="0"/>
              <a:t>Ο Υπουργός Εθνικής Άμυνας </a:t>
            </a:r>
            <a:r>
              <a:rPr lang="el-GR" dirty="0" err="1"/>
              <a:t>Γ.Σπαντιδάκης</a:t>
            </a:r>
            <a:r>
              <a:rPr lang="el-GR" dirty="0"/>
              <a:t> επισκέφτηκε την Κύπρο τον Οκτώβριο του 1967.</a:t>
            </a:r>
          </a:p>
          <a:p>
            <a:r>
              <a:rPr lang="el-GR" dirty="0"/>
              <a:t>Σε κοινό ανακοινωθέν τονίστηκε η αποτυχία του ελληνοτουρκικού διαλόγου και ότι καμία πλευρά δεν απέδιδε πίστη στην επανάληψη αυτού του διαλόγου.</a:t>
            </a:r>
          </a:p>
          <a:p>
            <a:r>
              <a:rPr lang="el-GR" dirty="0"/>
              <a:t>Η ελληνοκυπριακή πλευρά προέκρινε εκ νέου το πλαίσιο του ΟΗΕ ως το μοναδικό μέσο για επίλυση του προβλήματος.</a:t>
            </a:r>
            <a:r>
              <a:rPr lang="el-GR" u="sng" dirty="0">
                <a:hlinkClick r:id="rId2"/>
              </a:rPr>
              <a:t> </a:t>
            </a:r>
            <a:r>
              <a:rPr lang="el-GR" u="sng">
                <a:hlinkClick r:id="rId2"/>
              </a:rPr>
              <a:t>https://www.youtube.com/watch?v=wpmh2bIc-HQ</a:t>
            </a:r>
            <a:endParaRPr lang="el-GR"/>
          </a:p>
          <a:p>
            <a:endParaRPr lang="en-US"/>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457200"/>
            <a:ext cx="8229600" cy="990600"/>
          </a:xfrm>
        </p:spPr>
        <p:txBody>
          <a:bodyPr>
            <a:normAutofit fontScale="90000"/>
          </a:bodyPr>
          <a:lstStyle/>
          <a:p>
            <a:r>
              <a:rPr lang="el-GR" sz="3100" b="1" dirty="0"/>
              <a:t>4</a:t>
            </a:r>
            <a:r>
              <a:rPr lang="el-GR" sz="3100" b="1" baseline="30000" dirty="0"/>
              <a:t>η</a:t>
            </a:r>
            <a:r>
              <a:rPr lang="el-GR" sz="3100" b="1" dirty="0"/>
              <a:t> βδομάδα-1</a:t>
            </a:r>
            <a:r>
              <a:rPr lang="el-GR" sz="3100" b="1" baseline="30000" dirty="0"/>
              <a:t>η</a:t>
            </a:r>
            <a:r>
              <a:rPr lang="el-GR" sz="3100" b="1" dirty="0"/>
              <a:t> διάλεξη</a:t>
            </a:r>
            <a:br>
              <a:rPr lang="el-GR" sz="3100" b="1" dirty="0"/>
            </a:br>
            <a:r>
              <a:rPr lang="el-GR" sz="3100" b="1" dirty="0"/>
              <a:t>Διεθνές περιβάλλον το έτος 1967- Η αποχώρηση της ελληνικής μεραρχίας και οι συνέπειες της για την ΚΕΠ</a:t>
            </a:r>
            <a:br>
              <a:rPr lang="en-US" dirty="0"/>
            </a:br>
            <a:endParaRPr lang="en-US" b="1" dirty="0"/>
          </a:p>
        </p:txBody>
      </p:sp>
      <p:sp>
        <p:nvSpPr>
          <p:cNvPr id="3" name="2 - Θέση περιεχομένου"/>
          <p:cNvSpPr>
            <a:spLocks noGrp="1"/>
          </p:cNvSpPr>
          <p:nvPr>
            <p:ph idx="1"/>
          </p:nvPr>
        </p:nvSpPr>
        <p:spPr>
          <a:xfrm>
            <a:off x="457200" y="1600200"/>
            <a:ext cx="8229600" cy="4876800"/>
          </a:xfrm>
        </p:spPr>
        <p:txBody>
          <a:bodyPr>
            <a:normAutofit fontScale="92500"/>
          </a:bodyPr>
          <a:lstStyle/>
          <a:p>
            <a:r>
              <a:rPr lang="el-GR" dirty="0"/>
              <a:t>Το Διεθνές Σύστημα παρουσίαζε έντονα στοιχεία πόλωσης. Στις 6 Ιουνίου 1967 είχε επισυμβεί ο πόλεμος των « Έξι Ημερών» μεταξύ του Ισραήλ και τριών όμορων αραβικών κρατών (επέκταση)</a:t>
            </a:r>
          </a:p>
          <a:p>
            <a:r>
              <a:rPr lang="el-GR" dirty="0"/>
              <a:t>Αυξάνεται η σοβιετική παρουσία στην Μέση Ανατολή (Αίγυπτος)</a:t>
            </a:r>
          </a:p>
          <a:p>
            <a:r>
              <a:rPr lang="el-GR" dirty="0"/>
              <a:t>Η Κύπρος ως φυσική γεωπολιτική προέκταση στη Μέση Ανατολή δεν έπρεπε-σύμφωνα με τους αμερικανικούς σχεδιασμούς- να εισέλθει στη σοβιετική σφαίρα επιρροής.</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457200"/>
            <a:ext cx="8229600" cy="6248400"/>
          </a:xfrm>
        </p:spPr>
        <p:txBody>
          <a:bodyPr>
            <a:normAutofit fontScale="92500" lnSpcReduction="20000"/>
          </a:bodyPr>
          <a:lstStyle/>
          <a:p>
            <a:r>
              <a:rPr lang="el-GR" dirty="0"/>
              <a:t>Η κυπριακή κυβέρνηση εμμένει στη συνέχιση του διαλόγου στο πλαίσιο του ΟΗΕ. Οι ΗΠΑ και η Τουρκία δεν ευνοούν το ενδεχόμενο αυτό.</a:t>
            </a:r>
          </a:p>
          <a:p>
            <a:r>
              <a:rPr lang="el-GR" dirty="0"/>
              <a:t>Μείζονα τοπική κρίση ξεσπά τον Νοέμβριο του 1967.</a:t>
            </a:r>
          </a:p>
          <a:p>
            <a:r>
              <a:rPr lang="el-GR" dirty="0"/>
              <a:t>Μια αστυνομική περίπολος (15 Νοεμβρίου) επεχείρησε να μετακινήσει οδοφράγματα που είχαν τοποθετήσει οι ΤΚ στην είσοδο του χωριού Άγιος Θεόδωρος. Οι ΤΚ από τα υψώματα του χωριού άνοιξαν πυρ. Η κρίση γενικεύτηκε.</a:t>
            </a:r>
          </a:p>
          <a:p>
            <a:r>
              <a:rPr lang="el-GR" dirty="0"/>
              <a:t>Ο Στρατηγός Γρίβας μπήκε στο χωριό Άγιος Θεόδωρος και Κοφίνου και με την χρήση βαρέων όπλων εξουδετέρωσε τους Τούρκους στασιαστές.</a:t>
            </a:r>
          </a:p>
          <a:p>
            <a:r>
              <a:rPr lang="el-GR" dirty="0"/>
              <a:t>Ήταν ωστόσο μια νίκη τοπικού χαρακτήρα με αρνητικές συνέπειες για το μέλλον της Κύπρου.</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0"/>
            <a:ext cx="8229600" cy="6858000"/>
          </a:xfrm>
        </p:spPr>
        <p:txBody>
          <a:bodyPr>
            <a:noAutofit/>
          </a:bodyPr>
          <a:lstStyle/>
          <a:p>
            <a:r>
              <a:rPr lang="el-GR" sz="2800" dirty="0"/>
              <a:t>Ο Τούρκος ΥΠΕΞ </a:t>
            </a:r>
            <a:r>
              <a:rPr lang="el-GR" sz="2800" dirty="0" err="1"/>
              <a:t>Τσακλαγιαγκήλ</a:t>
            </a:r>
            <a:r>
              <a:rPr lang="el-GR" sz="2800" dirty="0"/>
              <a:t> επέδωσε σημείωμα στον Αμερικανό πρέσβη στην Άγκυρα, στην ελληνική κυβέρνηση και στον αρχηγό της ειρηνευτικής δύναμης στην Κύπρο.</a:t>
            </a:r>
          </a:p>
          <a:p>
            <a:r>
              <a:rPr lang="el-GR" sz="2800" dirty="0"/>
              <a:t>Αξίωνε από την αμερικανική κυβέρνηση να δώσει το πράσινο φως στην Τουρκία να εισβάλει στην Κύπρο.</a:t>
            </a:r>
          </a:p>
          <a:p>
            <a:r>
              <a:rPr lang="el-GR" sz="2800" dirty="0"/>
              <a:t>Έθεσε ως όρο την αποχώρηση της ελληνικής μεραρχίας από το νησί, την απομάκρυνση του στρατηγού Γρίβα και τη διάλυση της εθνοφρουράς.</a:t>
            </a:r>
          </a:p>
          <a:p>
            <a:r>
              <a:rPr lang="el-GR" sz="2800" dirty="0"/>
              <a:t>Αξίωσε επίσης αποζημιώσεις για τους ΤΚ και αναγνώριση του δικαιώματος αυτοδιοίκησης τους.</a:t>
            </a:r>
          </a:p>
          <a:p>
            <a:r>
              <a:rPr lang="el-GR" sz="2800" b="1" i="1" dirty="0"/>
              <a:t>Στις 17 Νοεμβρίου 1967 η τουρκική εθνοσυνέλευση εξουσιοδότησε την κυβέρνηση  να μπορεί να στείλει τις ένοπλες δυνάμεις εκτός Τουρκίας.</a:t>
            </a:r>
          </a:p>
          <a:p>
            <a:endParaRPr lang="el-GR" sz="2800" b="1" i="1" dirty="0"/>
          </a:p>
          <a:p>
            <a:endParaRPr lang="en-US" sz="2800" b="1" i="1"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228600"/>
            <a:ext cx="8229600" cy="6248400"/>
          </a:xfrm>
        </p:spPr>
        <p:txBody>
          <a:bodyPr>
            <a:normAutofit fontScale="92500" lnSpcReduction="20000"/>
          </a:bodyPr>
          <a:lstStyle/>
          <a:p>
            <a:r>
              <a:rPr lang="el-GR" dirty="0"/>
              <a:t>Η ελληνική κυβέρνηση που πιάστηκε </a:t>
            </a:r>
            <a:r>
              <a:rPr lang="el-GR" dirty="0" err="1"/>
              <a:t>εξαπήνης</a:t>
            </a:r>
            <a:r>
              <a:rPr lang="el-GR" dirty="0"/>
              <a:t> διόρισε ως ΥΠΕΞ τον πρώην πρωθυπουργό Παναγιώτη </a:t>
            </a:r>
            <a:r>
              <a:rPr lang="el-GR" dirty="0" err="1"/>
              <a:t>Πιπινέλη</a:t>
            </a:r>
            <a:r>
              <a:rPr lang="el-GR" dirty="0"/>
              <a:t> για να διαχειριστεί την κρίση.</a:t>
            </a:r>
          </a:p>
          <a:p>
            <a:r>
              <a:rPr lang="el-GR" dirty="0"/>
              <a:t>Μετά την αποκλιμάκωση της κρίσης άρχισε ένα παιγνίδι αναζήτησης ευθυνών μεταξύ της ελληνικής και της κυπριακής κυβέρνησης για το ποιος ευθυνόταν.</a:t>
            </a:r>
          </a:p>
          <a:p>
            <a:r>
              <a:rPr lang="el-GR" dirty="0"/>
              <a:t>Η ελληνική κυβέρνηση ισχυρίστηκε ότι δεν ενέκρινε τις επιχειρήσεις.</a:t>
            </a:r>
          </a:p>
          <a:p>
            <a:r>
              <a:rPr lang="el-GR" dirty="0"/>
              <a:t>Ωστόσο όπως διαφαίνεται μέσα από το αρχειακό υλικό, η κυπριακή κυβέρνηση είχε ενημερώσει την ελληνική για τις επιχειρήσεις στέλνοντας τον συνταγματάρχη </a:t>
            </a:r>
            <a:r>
              <a:rPr lang="el-GR" dirty="0" err="1"/>
              <a:t>Τσατσανίφο</a:t>
            </a:r>
            <a:r>
              <a:rPr lang="el-GR" dirty="0"/>
              <a:t> στην Ελλάδα.</a:t>
            </a:r>
          </a:p>
          <a:p>
            <a:r>
              <a:rPr lang="el-GR" dirty="0"/>
              <a:t>Είχε γίνει σύσκεψη στην Κύπρο στις 31/10/1967</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l-GR" b="1" dirty="0"/>
              <a:t>Η μεσολάβηση </a:t>
            </a:r>
            <a:r>
              <a:rPr lang="el-GR" b="1" dirty="0" err="1"/>
              <a:t>Σάιρους</a:t>
            </a:r>
            <a:r>
              <a:rPr lang="el-GR" b="1" dirty="0"/>
              <a:t> Βανς- Η Λύση του Εφικτού</a:t>
            </a:r>
            <a:endParaRPr lang="en-US" b="1" dirty="0"/>
          </a:p>
        </p:txBody>
      </p:sp>
      <p:sp>
        <p:nvSpPr>
          <p:cNvPr id="3" name="2 - Θέση περιεχομένου"/>
          <p:cNvSpPr>
            <a:spLocks noGrp="1"/>
          </p:cNvSpPr>
          <p:nvPr>
            <p:ph idx="1"/>
          </p:nvPr>
        </p:nvSpPr>
        <p:spPr>
          <a:xfrm>
            <a:off x="457200" y="1447800"/>
            <a:ext cx="8229600" cy="5105400"/>
          </a:xfrm>
        </p:spPr>
        <p:txBody>
          <a:bodyPr>
            <a:normAutofit fontScale="92500" lnSpcReduction="20000"/>
          </a:bodyPr>
          <a:lstStyle/>
          <a:p>
            <a:r>
              <a:rPr lang="el-GR" dirty="0"/>
              <a:t>Οι ΗΠΑ θα εμπλακούν ενεργά στην νέα </a:t>
            </a:r>
            <a:r>
              <a:rPr lang="el-GR" dirty="0" err="1"/>
              <a:t>εληνοτουρκική</a:t>
            </a:r>
            <a:r>
              <a:rPr lang="el-GR" dirty="0"/>
              <a:t> κρίση με κύριο στόχο την αποφυγή ενός καταστροφικού ελληνοτουρκικού πολέμου.</a:t>
            </a:r>
          </a:p>
          <a:p>
            <a:r>
              <a:rPr lang="el-GR" dirty="0"/>
              <a:t>Ο Πρόεδρος </a:t>
            </a:r>
            <a:r>
              <a:rPr lang="el-GR" dirty="0" err="1"/>
              <a:t>Τζόνσον</a:t>
            </a:r>
            <a:r>
              <a:rPr lang="el-GR" dirty="0"/>
              <a:t> εξουσιοδότησε τον Υφυπουργό Άμυνας </a:t>
            </a:r>
            <a:r>
              <a:rPr lang="el-GR" dirty="0" err="1"/>
              <a:t>Σάιρους</a:t>
            </a:r>
            <a:r>
              <a:rPr lang="el-GR" dirty="0"/>
              <a:t> Βανς να διαχειριστεί την κρίση.</a:t>
            </a:r>
          </a:p>
          <a:p>
            <a:r>
              <a:rPr lang="el-GR" dirty="0"/>
              <a:t>Πρέπει να επισημάνουμε ότι ο Βανς όπως και ο Μπολ τρία χρόνια νωρίτερα είχε την απόλυτη στήριξη του </a:t>
            </a:r>
            <a:r>
              <a:rPr lang="el-GR" dirty="0" err="1"/>
              <a:t>Τζόνσον</a:t>
            </a:r>
            <a:r>
              <a:rPr lang="el-GR" dirty="0"/>
              <a:t>.</a:t>
            </a:r>
          </a:p>
          <a:p>
            <a:r>
              <a:rPr lang="el-GR" dirty="0"/>
              <a:t>Συνεπώς είχε όλα τα καρότα και τα ραβδιά για να τερματίσει τις τουρκικές επεκτατικές προθέσεις.</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81000"/>
            <a:ext cx="8229600" cy="6248400"/>
          </a:xfrm>
        </p:spPr>
        <p:txBody>
          <a:bodyPr>
            <a:normAutofit fontScale="92500" lnSpcReduction="20000"/>
          </a:bodyPr>
          <a:lstStyle/>
          <a:p>
            <a:r>
              <a:rPr lang="el-GR" dirty="0"/>
              <a:t>Απείλησε ευθέως τους Τούρκους ότι σε περίπτωση που η Άγκυρα υλοποιήσει την απειλή της για εισβολή, η Αμερική θα φροντίσει ο πόλεμος να είναι καταστροφικός και για τις δύο χώρες.</a:t>
            </a:r>
          </a:p>
          <a:p>
            <a:r>
              <a:rPr lang="el-GR" dirty="0"/>
              <a:t>Το στρατιωτικό καθεστώς θα συναινέσει στο σχέδιο Βανς και το Δεκέμβριο θα αρχίσει να  αποσύρει τα ελληνικά στρατεύματα από το νησί. Απογύμνωσε έτσι την άμυνα της Κύπρου παρά το γεγονός ότι ως «εθνικό κέντρο» έπρεπε να λάβει τα απαραίτητα μέτρα για την ενίσχυση της.</a:t>
            </a:r>
          </a:p>
          <a:p>
            <a:r>
              <a:rPr lang="el-GR" dirty="0"/>
              <a:t>Δεν ίσχυε πλέον η άμεση εθνική αποτροπή της τουρκικής απειλής, αλλά η λεγόμενη «έμμεση εκτεταμένη αποτροπή»</a:t>
            </a:r>
          </a:p>
          <a:p>
            <a:r>
              <a:rPr lang="el-GR" dirty="0"/>
              <a:t>Λόγω αποστάσεως της Ελλάδας από το νησί δεν διασφαλιζόταν αποτελεσματικά η άμυνα της ΚΔ</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152400"/>
            <a:ext cx="8229600" cy="6705600"/>
          </a:xfrm>
        </p:spPr>
        <p:txBody>
          <a:bodyPr>
            <a:normAutofit fontScale="85000" lnSpcReduction="10000"/>
          </a:bodyPr>
          <a:lstStyle/>
          <a:p>
            <a:r>
              <a:rPr lang="el-GR" dirty="0"/>
              <a:t>Γιατί όμως η ελληνική χούντα συναίνεσε στην αποχώρηση της ελληνικής μεραρχίας από το νησί;</a:t>
            </a:r>
          </a:p>
          <a:p>
            <a:r>
              <a:rPr lang="el-GR" dirty="0"/>
              <a:t>Η επικρατέστερη ερμηνεία είναι πως το χουντικό καθεστώς θεωρούσε την μεραρχία εμπόδιο στα σχέδια του διότι ανά πάσα στιγμή μπορούσε να εμπλέξει την Ελλάδα και την Τουρκία σε πόλεμο.</a:t>
            </a:r>
          </a:p>
          <a:p>
            <a:r>
              <a:rPr lang="el-GR" dirty="0"/>
              <a:t>Ο ΥΠΕΞ της χούντας Παναγιώτης </a:t>
            </a:r>
            <a:r>
              <a:rPr lang="el-GR" dirty="0" err="1"/>
              <a:t>Πιπινέλης</a:t>
            </a:r>
            <a:r>
              <a:rPr lang="el-GR" dirty="0"/>
              <a:t>, ο οποίος ήταν υπέρ ενός ελληνοτουρκικού συμβιβασμού στο πλαίσιο του ΝΑΤΟ, είχε δηλώσει από το 1964 ότι η μεραρχία έπρεπε να αποσυρθεί, καθώς η Ελλάδα δεν μπορούσε να παράσχει στην Κύπρο αεροναυτική κάλυψη.</a:t>
            </a:r>
          </a:p>
          <a:p>
            <a:r>
              <a:rPr lang="el-GR" dirty="0"/>
              <a:t>Σύμφωνα με μια άλλη ερμηνεία, η χούντα φοβόταν ότι ο βασιλιάς μπορούσε να πραγματοποιήσει </a:t>
            </a:r>
            <a:r>
              <a:rPr lang="el-GR" dirty="0" err="1"/>
              <a:t>αντιπραξικόπημα</a:t>
            </a:r>
            <a:r>
              <a:rPr lang="el-GR" dirty="0"/>
              <a:t> με τη βοήθεια του Μακαρίου, με αποτέλεσμα να απολέσει την εξουσία.</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6172200"/>
          </a:xfrm>
        </p:spPr>
        <p:txBody>
          <a:bodyPr>
            <a:normAutofit lnSpcReduction="10000"/>
          </a:bodyPr>
          <a:lstStyle/>
          <a:p>
            <a:r>
              <a:rPr lang="el-GR" sz="2800" dirty="0"/>
              <a:t>Πιο συγκεκριμένα, η κυπριακή υψηλή στρατηγική είχε ως βραχυπρόθεσμο στόχο να προωθηθεί στη διεθνή κοινότητα ότι η συνταγματική τάξη που είχε  εγκαθιδρυθεί με τις συμφωνίες της Ζυρίχης και του Λονδίνου δεν μπορούσε να λειτουργήσει, άρα έπρεπε να αναθεωρηθεί,</a:t>
            </a:r>
          </a:p>
          <a:p>
            <a:r>
              <a:rPr lang="el-GR" sz="2800" dirty="0"/>
              <a:t>Και μακροπρόθεσμα στην κατάργηση των συμβατικών δεσμεύσεων που επέτρεπαν στις τρεις εγγυήτριες δυνάμεις να αναμειγνύονται ή να επεμβαίνουν στα εσωτερικά της ΚΔ. </a:t>
            </a:r>
          </a:p>
          <a:p>
            <a:r>
              <a:rPr lang="el-GR" sz="2800" dirty="0"/>
              <a:t>Εύλογα η προσοχή στρέφεται στην Τουρκία, η οποία –όπως θα δούμε-κατά τη διάρκεια και μετά την κρίση του 1963-1964 απειλούσε τη νεότευκτη ΚΔ με εισβολή.</a:t>
            </a:r>
            <a:endParaRPr lang="en-US" sz="28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6172200"/>
          </a:xfrm>
        </p:spPr>
        <p:txBody>
          <a:bodyPr>
            <a:normAutofit fontScale="92500" lnSpcReduction="10000"/>
          </a:bodyPr>
          <a:lstStyle/>
          <a:p>
            <a:r>
              <a:rPr lang="el-GR" dirty="0"/>
              <a:t>Συναφώς, μια ελληνοτουρκική κρίση μπορούσε να τύχει εκμετάλλευσης από το βασιλιά λόγω της αγανάκτησης στο στράτευμα με αποτέλεσμα ο βασιλιάς Κωνσταντίνος να ανατρέψει τη χούντα. (Όντως έλαβε χώρα ανεπιτυχές πραξικόπημα τον Δεκέμβριο του 1967)</a:t>
            </a:r>
          </a:p>
          <a:p>
            <a:r>
              <a:rPr lang="el-GR" dirty="0"/>
              <a:t>Καταληκτικά η απόσυρση της μεραρχίας οδήγησε τους Τούρκους ένα βήμα πιο κοντά στα σχέδια τους (</a:t>
            </a:r>
            <a:r>
              <a:rPr lang="el-GR" b="1" dirty="0"/>
              <a:t>Δημιουργία Ανεξάρτητης Τουρκοκυπριακής Διοίκησης</a:t>
            </a:r>
            <a:r>
              <a:rPr lang="el-GR" dirty="0"/>
              <a:t>)</a:t>
            </a:r>
          </a:p>
          <a:p>
            <a:r>
              <a:rPr lang="el-GR" dirty="0"/>
              <a:t>12 Ιανουαρίου 1968 ο Μακάριος εγκαινιάζει την πολιτική του εφικτού έναντι του ευκταίου (ένωση)</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6324600"/>
          </a:xfrm>
        </p:spPr>
        <p:txBody>
          <a:bodyPr>
            <a:normAutofit fontScale="92500" lnSpcReduction="10000"/>
          </a:bodyPr>
          <a:lstStyle/>
          <a:p>
            <a:r>
              <a:rPr lang="el-GR" dirty="0"/>
              <a:t>Η αποχώρηση της ελληνικής μεραρχίας αφαίρεσε ένα μέσο πίεσης στην κυπριακή κυβέρνηση, η οποία μπορούσε να ασκήσει μια κατά το μάλλον ή το ήττον πιο αυτόνομη εξωτερική πολιτική.</a:t>
            </a:r>
          </a:p>
          <a:p>
            <a:r>
              <a:rPr lang="el-GR" b="1" dirty="0"/>
              <a:t>Πέντε παράγοντες υποβοήθησαν τον Μακάριο στην πολιτική του την περίοδο 1967-1974</a:t>
            </a:r>
          </a:p>
          <a:p>
            <a:r>
              <a:rPr lang="el-GR" dirty="0"/>
              <a:t>1</a:t>
            </a:r>
            <a:r>
              <a:rPr lang="el-GR" baseline="30000" dirty="0"/>
              <a:t>ο</a:t>
            </a:r>
            <a:r>
              <a:rPr lang="el-GR" dirty="0"/>
              <a:t> Το ψήφισμα 244 που ενέκρινε ομόφωνα το ΣΑ του ΟΗΕ, το οποίο άνοιγε το δρόμο για νέα διαδικασία επίλυσης του Κυπριακού με τη μεσολάβηση των καλών υπηρεσιών του ΓΓ του ΟΗΕ. Διορισμός </a:t>
            </a:r>
            <a:r>
              <a:rPr lang="el-GR" dirty="0" err="1"/>
              <a:t>Οζόριο</a:t>
            </a:r>
            <a:r>
              <a:rPr lang="el-GR" dirty="0"/>
              <a:t> </a:t>
            </a:r>
            <a:r>
              <a:rPr lang="el-GR" dirty="0" err="1"/>
              <a:t>Ταφάλ</a:t>
            </a:r>
            <a:r>
              <a:rPr lang="el-GR" dirty="0"/>
              <a:t> ως </a:t>
            </a:r>
            <a:r>
              <a:rPr lang="el-GR" dirty="0" err="1"/>
              <a:t>ειδικο</a:t>
            </a:r>
            <a:r>
              <a:rPr lang="el-GR" dirty="0"/>
              <a:t> απεσταλμένος. (Έναρξη διακοινοτικών συνομιλιών)</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81000"/>
            <a:ext cx="8229600" cy="6248400"/>
          </a:xfrm>
        </p:spPr>
        <p:txBody>
          <a:bodyPr>
            <a:normAutofit fontScale="92500" lnSpcReduction="20000"/>
          </a:bodyPr>
          <a:lstStyle/>
          <a:p>
            <a:r>
              <a:rPr lang="el-GR" dirty="0"/>
              <a:t>2</a:t>
            </a:r>
            <a:r>
              <a:rPr lang="el-GR" baseline="30000" dirty="0"/>
              <a:t>ο</a:t>
            </a:r>
            <a:r>
              <a:rPr lang="el-GR" dirty="0"/>
              <a:t> Προεδρικές εκλογές- 12 Φεβρουαρίου 1968. Ανανέωση λαϊκής εντολής (95.45% έναντι του αντιπάλου του Τάκη </a:t>
            </a:r>
            <a:r>
              <a:rPr lang="el-GR" dirty="0" err="1"/>
              <a:t>Ευδόκα</a:t>
            </a:r>
            <a:r>
              <a:rPr lang="el-GR" dirty="0"/>
              <a:t> 3,7%). Ο Μακάριος διακήρυξε ότι είναι έτοιμος να συνεργαστεί με τους ΤΚ και κατάργησε όλους τους περιορισμούς στους θύλακες που ίσχυαν από το 1963.</a:t>
            </a:r>
          </a:p>
          <a:p>
            <a:r>
              <a:rPr lang="el-GR" dirty="0"/>
              <a:t>3</a:t>
            </a:r>
            <a:r>
              <a:rPr lang="el-GR" baseline="30000" dirty="0"/>
              <a:t>ο</a:t>
            </a:r>
            <a:r>
              <a:rPr lang="el-GR" dirty="0"/>
              <a:t> Η επιθυμία της ελληνικής κυβέρνησης να στρέψει την προσοχή της στην ενίσχυση του διακοινοτικού διαλόγου στο νησί. Ο ΥΠΕΞ </a:t>
            </a:r>
            <a:r>
              <a:rPr lang="el-GR" dirty="0" err="1"/>
              <a:t>Πιπινέλης</a:t>
            </a:r>
            <a:r>
              <a:rPr lang="el-GR" dirty="0"/>
              <a:t> θεωρούσε ότι η ένωση ήταν πλέον αδύνατη. Πρότεινε τις διακοινοτικές. Αρχίζουν μεταξύ του Γλαύκου Κληρίδη και του </a:t>
            </a:r>
            <a:r>
              <a:rPr lang="el-GR" dirty="0" err="1"/>
              <a:t>Ραούφ</a:t>
            </a:r>
            <a:r>
              <a:rPr lang="el-GR" dirty="0"/>
              <a:t> </a:t>
            </a:r>
            <a:r>
              <a:rPr lang="el-GR" dirty="0" err="1"/>
              <a:t>Ντεκτάς</a:t>
            </a:r>
            <a:r>
              <a:rPr lang="el-GR" dirty="0"/>
              <a:t>. Θα βελτίωναν το κλίμα στις ελληνοτουρκικές σχέσεις και θα ενίσχυαν τις διπλωματική παρουσία της απομονωμένης  χουντικής κυβέρνησης στο διεθνές πεδίο.</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228600"/>
            <a:ext cx="8229600" cy="6477000"/>
          </a:xfrm>
        </p:spPr>
        <p:txBody>
          <a:bodyPr>
            <a:normAutofit fontScale="85000" lnSpcReduction="10000"/>
          </a:bodyPr>
          <a:lstStyle/>
          <a:p>
            <a:r>
              <a:rPr lang="el-GR" sz="3300" dirty="0"/>
              <a:t>4</a:t>
            </a:r>
            <a:r>
              <a:rPr lang="el-GR" sz="3300" baseline="30000" dirty="0"/>
              <a:t>ο</a:t>
            </a:r>
            <a:r>
              <a:rPr lang="el-GR" sz="3300" dirty="0"/>
              <a:t> Η στήριξη που έδωσαν οι ΗΠΑ στις διακοινοτικές συνομιλίες αφήνοντας την πρωτοβουλία των κινήσεων να περάσει στην ελληνική και τουρκική κυβέρνηση. Αυτό οφειλόταν στο γεγονός ότι ορισμένοι αμερικανοί διπλωμάτες αναγνώρισαν τον ρεαλισμό του Μακαρίου και ότι μπορούσε εν μέσω διχασμού της ελληνοκυπριακής κυβέρνησης να εγγυηθεί μια λύση στο πρόβλημα.</a:t>
            </a:r>
          </a:p>
          <a:p>
            <a:r>
              <a:rPr lang="el-GR" sz="3300" dirty="0"/>
              <a:t>Επιπλέον, μια τέτοια πρωτοβουλία απέτρεπε περαιτέρω επιδείνωση των σχέσεων Ελλάδας – Τουρκίας.</a:t>
            </a:r>
          </a:p>
          <a:p>
            <a:r>
              <a:rPr lang="el-GR" sz="3300" dirty="0"/>
              <a:t>Το διεθνές περιβάλλον δεν ευνοούσε την ανάληψη ανατρεπτικών δραστηριοτήτων στο νησί, καθώς η ισορροπία δυνάμεων στη Μεσόγειο  ενισχύεται υπέρ των Ρώσων. Αυξημένη ναυτική παρουσία στη Μεσόγειο(επέκταση)</a:t>
            </a:r>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0"/>
            <a:ext cx="8229600" cy="6553200"/>
          </a:xfrm>
        </p:spPr>
        <p:txBody>
          <a:bodyPr>
            <a:normAutofit fontScale="92500" lnSpcReduction="20000"/>
          </a:bodyPr>
          <a:lstStyle/>
          <a:p>
            <a:r>
              <a:rPr lang="el-GR" dirty="0"/>
              <a:t>Πρέπει να επισημάνουμε ότι οι ΗΠΑ δεν απεμπόλησαν τον στόχο τους να ικανοποιήσουν το Κυπριακό με βάση τα συμφέροντα τους. Άλλαξαν όμως την μέθοδο. Ενώ μέχρι το 1964 επεδίωξαν οι ίδιες να επιβάλουν ένα διακανονισμό, τώρα πλέον μετέθεσαν στις δυο κυβερνήσεις την ευθύνη να το πράξουν καταλήγοντας σε λύση που να ικανοποιεί τις δύο κοινότητες.</a:t>
            </a:r>
            <a:endParaRPr lang="en-US" dirty="0"/>
          </a:p>
          <a:p>
            <a:r>
              <a:rPr lang="en-US" dirty="0"/>
              <a:t>5o H </a:t>
            </a:r>
            <a:r>
              <a:rPr lang="el-GR" dirty="0"/>
              <a:t>Συμφωνία Σύνδεσης με την Ευρωπαϊκή Κοινότητα, μια αναδυόμενη εμπορική δύναμη και πολιτική δύναμη και στην περιοχή της Μεσογείου. Στόχος η ενίσχυση της διεθνούς προσωπικότητας της Κύπρου και η συμμετοχή σε ένα οργανισμό, ο οποίος παράλληλα με τον οικονομικό του χαρακτήρα διέθετε αυξανόμενο διεθνές κύρος.</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Autofit/>
          </a:bodyPr>
          <a:lstStyle/>
          <a:p>
            <a:r>
              <a:rPr lang="en-US" sz="3600" b="1" dirty="0"/>
              <a:t>4</a:t>
            </a:r>
            <a:r>
              <a:rPr lang="el-GR" sz="3600" b="1" baseline="30000" dirty="0"/>
              <a:t>η</a:t>
            </a:r>
            <a:r>
              <a:rPr lang="el-GR" sz="3600" b="1" dirty="0"/>
              <a:t> βδομάδα-2</a:t>
            </a:r>
            <a:r>
              <a:rPr lang="el-GR" sz="3600" b="1" baseline="30000" dirty="0"/>
              <a:t>η</a:t>
            </a:r>
            <a:r>
              <a:rPr lang="el-GR" sz="3600" b="1" dirty="0"/>
              <a:t> διάλεξη-Οι διακοινοτικές συνομιλίες και οι σχέσεις Αθηνών-Λευκωσίας</a:t>
            </a:r>
            <a:endParaRPr lang="en-US" sz="3600" b="1" dirty="0"/>
          </a:p>
        </p:txBody>
      </p:sp>
      <p:sp>
        <p:nvSpPr>
          <p:cNvPr id="3" name="2 - Θέση περιεχομένου"/>
          <p:cNvSpPr>
            <a:spLocks noGrp="1"/>
          </p:cNvSpPr>
          <p:nvPr>
            <p:ph idx="1"/>
          </p:nvPr>
        </p:nvSpPr>
        <p:spPr>
          <a:xfrm>
            <a:off x="457200" y="1600200"/>
            <a:ext cx="8229600" cy="5105400"/>
          </a:xfrm>
        </p:spPr>
        <p:txBody>
          <a:bodyPr>
            <a:normAutofit fontScale="85000" lnSpcReduction="10000"/>
          </a:bodyPr>
          <a:lstStyle/>
          <a:p>
            <a:pPr>
              <a:buNone/>
            </a:pPr>
            <a:r>
              <a:rPr lang="el-GR" dirty="0"/>
              <a:t>Αρχίζουν στη Βυρητό τον Ιούνιο του 1968 μεταξύ Κληρίδη- Ντεκτάς </a:t>
            </a:r>
            <a:endParaRPr lang="en-US" dirty="0"/>
          </a:p>
          <a:p>
            <a:pPr>
              <a:buNone/>
            </a:pPr>
            <a:r>
              <a:rPr lang="el-GR" dirty="0"/>
              <a:t>Στόχοι κυπριακής κυβέρνηση με διακοινοτικές</a:t>
            </a:r>
          </a:p>
          <a:p>
            <a:r>
              <a:rPr lang="el-GR" dirty="0"/>
              <a:t>Α) Αποκατάσταση ενότητας και διάλυση των θυλάκων</a:t>
            </a:r>
          </a:p>
          <a:p>
            <a:r>
              <a:rPr lang="el-GR" dirty="0"/>
              <a:t>Β) Την αναθεώρηση της συνταγματικής τάξης με βάση τα 13 σημεία.</a:t>
            </a:r>
          </a:p>
          <a:p>
            <a:r>
              <a:rPr lang="el-GR" dirty="0"/>
              <a:t>Γ) Την αλλαγή της δεσμευμένης ανεξαρτησίας και την κατάργηση των Συνθηκών Συμμαχίας και Εγγύησης</a:t>
            </a:r>
          </a:p>
          <a:p>
            <a:pPr>
              <a:buNone/>
            </a:pPr>
            <a:r>
              <a:rPr lang="el-GR" dirty="0"/>
              <a:t> Τουρκοκύπριοι</a:t>
            </a:r>
          </a:p>
          <a:p>
            <a:r>
              <a:rPr lang="el-GR" dirty="0"/>
              <a:t>Εσωτερική πτυχή-διεύρυνση κοινοτικής αυτονομίας και στη διεθνή, διαιώνιση των Συνθηκών Εγγυήσεως.</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81000"/>
            <a:ext cx="8229600" cy="6172200"/>
          </a:xfrm>
        </p:spPr>
        <p:txBody>
          <a:bodyPr>
            <a:normAutofit fontScale="85000" lnSpcReduction="10000"/>
          </a:bodyPr>
          <a:lstStyle/>
          <a:p>
            <a:r>
              <a:rPr lang="el-GR" dirty="0"/>
              <a:t>Τέσσερις φάσεις</a:t>
            </a:r>
          </a:p>
          <a:p>
            <a:r>
              <a:rPr lang="el-GR" dirty="0"/>
              <a:t>1</a:t>
            </a:r>
            <a:r>
              <a:rPr lang="el-GR" baseline="30000" dirty="0"/>
              <a:t>η</a:t>
            </a:r>
            <a:r>
              <a:rPr lang="el-GR" dirty="0"/>
              <a:t> Ανταλλαγή απόψεων και διευκρίνιση των θέσεων των δύο πλευρών.</a:t>
            </a:r>
          </a:p>
          <a:p>
            <a:r>
              <a:rPr lang="el-GR" dirty="0"/>
              <a:t>2</a:t>
            </a:r>
            <a:r>
              <a:rPr lang="el-GR" baseline="30000" dirty="0"/>
              <a:t>η</a:t>
            </a:r>
            <a:r>
              <a:rPr lang="el-GR" dirty="0"/>
              <a:t> Ανταλλαγή </a:t>
            </a:r>
            <a:r>
              <a:rPr lang="el-GR" b="1" dirty="0"/>
              <a:t>γραπτών απόψεων                             </a:t>
            </a:r>
            <a:r>
              <a:rPr lang="el-GR" dirty="0"/>
              <a:t>(εκτελεστική, νομοθετική εξουσία και θέματα διοίκησης, δικαιοσύνης, τοπικής κυβέρνησης και σύνθεση και λειτουργία αστυνομίας)</a:t>
            </a:r>
          </a:p>
          <a:p>
            <a:r>
              <a:rPr lang="el-GR" dirty="0"/>
              <a:t>3</a:t>
            </a:r>
            <a:r>
              <a:rPr lang="el-GR" baseline="30000" dirty="0"/>
              <a:t>η</a:t>
            </a:r>
            <a:r>
              <a:rPr lang="el-GR" dirty="0"/>
              <a:t> 11 Μαρτίου 1969-Νοέμβριο 1970. Φάνηκαν οι διαφωνίες των δύο πλευρών, κυρίως στο θέμα της τοπικής αυτοδιοίκησης και της τοπικής κυβέρνησης.</a:t>
            </a:r>
          </a:p>
          <a:p>
            <a:r>
              <a:rPr lang="el-GR" dirty="0"/>
              <a:t>Ο </a:t>
            </a:r>
            <a:r>
              <a:rPr lang="el-GR" dirty="0" err="1"/>
              <a:t>Πιπινέλης</a:t>
            </a:r>
            <a:r>
              <a:rPr lang="el-GR" dirty="0"/>
              <a:t> πίεζε στο παρασκήνιο και εξέφραζε τη δυσφορία του για την αναβλητικότητα της ΕΚ πλευράς.</a:t>
            </a:r>
          </a:p>
          <a:p>
            <a:r>
              <a:rPr lang="el-GR" dirty="0"/>
              <a:t>4</a:t>
            </a:r>
            <a:r>
              <a:rPr lang="el-GR" baseline="30000" dirty="0"/>
              <a:t>ος</a:t>
            </a:r>
            <a:r>
              <a:rPr lang="el-GR" dirty="0"/>
              <a:t> γύρος Σεπτέμβριος 1970-71  Προσπάθεια για επίτευξη ενός </a:t>
            </a:r>
            <a:r>
              <a:rPr lang="en-US" dirty="0"/>
              <a:t>Package-deal.</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228600"/>
            <a:ext cx="8229600" cy="6324600"/>
          </a:xfrm>
        </p:spPr>
        <p:txBody>
          <a:bodyPr>
            <a:normAutofit fontScale="92500" lnSpcReduction="20000"/>
          </a:bodyPr>
          <a:lstStyle/>
          <a:p>
            <a:pPr algn="ctr">
              <a:buNone/>
            </a:pPr>
            <a:r>
              <a:rPr lang="el-GR" dirty="0"/>
              <a:t>  </a:t>
            </a:r>
            <a:r>
              <a:rPr lang="el-GR" b="1" dirty="0"/>
              <a:t>Δυσμενές περιφερειακό και εσωτερικό περιβάλλον διεξαγωγής των διακοινοτικών</a:t>
            </a:r>
          </a:p>
          <a:p>
            <a:pPr>
              <a:buNone/>
            </a:pPr>
            <a:r>
              <a:rPr lang="el-GR" dirty="0"/>
              <a:t>Η χούντα ακολουθούσε μια διπλή πολιτική εναντίον της κυπριακής κυβέρνησης,</a:t>
            </a:r>
          </a:p>
          <a:p>
            <a:pPr>
              <a:buNone/>
            </a:pPr>
            <a:r>
              <a:rPr lang="el-GR" dirty="0"/>
              <a:t>Α) Ενώ στο προσκήνιο έδιδε στήριξη στη διαδικασία και υποστήριξη στη κυβέρνηση</a:t>
            </a:r>
          </a:p>
          <a:p>
            <a:pPr>
              <a:buNone/>
            </a:pPr>
            <a:r>
              <a:rPr lang="el-GR" dirty="0"/>
              <a:t>Β) Στο παρασκήνιο συνεργαζόταν και ενθάρρυνε </a:t>
            </a:r>
            <a:r>
              <a:rPr lang="el-GR" dirty="0" err="1"/>
              <a:t>αντιμακαριακά</a:t>
            </a:r>
            <a:r>
              <a:rPr lang="el-GR" dirty="0"/>
              <a:t> στοιχεία στην Κύπρο, όπως και τους Έλληνες αξιωματικούς, οι οποίοι κατηγορούσαν τον Μακάριο ως ανθενωτικό.</a:t>
            </a:r>
          </a:p>
          <a:p>
            <a:pPr>
              <a:buNone/>
            </a:pPr>
            <a:r>
              <a:rPr lang="el-GR" dirty="0"/>
              <a:t>Γιατί αυτή η πολιτική στρατηγική;</a:t>
            </a:r>
          </a:p>
          <a:p>
            <a:pPr>
              <a:buNone/>
            </a:pPr>
            <a:r>
              <a:rPr lang="el-GR" dirty="0"/>
              <a:t>Για να πιέζει τον Μακάριο σε υποχωρήσεις στις διακοινοτικές και να αποδεχθεί τη λογική ότι Ελλάδα και Τουρκία έπρεπε να έρθουν σε άμεση συνεννόηση για το Κυπριακό.</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5821363"/>
          </a:xfrm>
        </p:spPr>
        <p:txBody>
          <a:bodyPr>
            <a:normAutofit lnSpcReduction="10000"/>
          </a:bodyPr>
          <a:lstStyle/>
          <a:p>
            <a:pPr>
              <a:buNone/>
            </a:pPr>
            <a:r>
              <a:rPr lang="el-GR" b="1" dirty="0"/>
              <a:t>    Δυναμικές ενέργειες υπονόμευσης της κυβέρνησης Μακαρίου</a:t>
            </a:r>
          </a:p>
          <a:p>
            <a:pPr>
              <a:buNone/>
            </a:pPr>
            <a:r>
              <a:rPr lang="el-GR" dirty="0"/>
              <a:t>Α)Δημιουργία Εθνικού Μετώπου με συμμετοχή Ελλήνων αξιωματικών (ανατρεπτικές ενέργειες, απόπειρα δολοφονίας Μακαρίου Μάρτιο του 1970)</a:t>
            </a:r>
          </a:p>
          <a:p>
            <a:pPr>
              <a:buNone/>
            </a:pPr>
            <a:r>
              <a:rPr lang="el-GR" dirty="0"/>
              <a:t>Β) Η φυσική εξόντωση του Μακαρίου ήταν μέσα στα πλάνα της χούντας</a:t>
            </a:r>
          </a:p>
          <a:p>
            <a:pPr>
              <a:buNone/>
            </a:pPr>
            <a:r>
              <a:rPr lang="el-GR" dirty="0"/>
              <a:t>Γ) Συνάντηση της Λισσαβόνας (Ιούνιο του 1971 )</a:t>
            </a:r>
          </a:p>
          <a:p>
            <a:pPr>
              <a:buNone/>
            </a:pPr>
            <a:r>
              <a:rPr lang="el-GR" dirty="0" err="1"/>
              <a:t>Ολτσάυ</a:t>
            </a:r>
            <a:r>
              <a:rPr lang="el-GR" dirty="0"/>
              <a:t>-Παλαμάς (Συμφωνία για κλείσιμο του Κυπριακού και χρήση βίας στην περίπτωση που αυτό δεν γίνει εφικτό.</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81000"/>
            <a:ext cx="8229600" cy="6477000"/>
          </a:xfrm>
        </p:spPr>
        <p:txBody>
          <a:bodyPr>
            <a:normAutofit lnSpcReduction="10000"/>
          </a:bodyPr>
          <a:lstStyle/>
          <a:p>
            <a:r>
              <a:rPr lang="en-US" dirty="0"/>
              <a:t>H </a:t>
            </a:r>
            <a:r>
              <a:rPr lang="el-GR" dirty="0"/>
              <a:t>εν λόγω συμφωνία – που υποστηριζόταν και από τις ΗΠΑ-απέβλεπε στο να ματαιωθεί το σχέδιο διεθνοποίησης του Κυπριακού του ΓΓ του ΟΗΕ για σύσταση επιτροπής αποτελούμενή από μη μόνιμα μέλη του ΣΑ, έτσι ώστε να υπάρξει μεσολαβητική προσπάθεια με βάση τα πορίσματα της έκθεσης </a:t>
            </a:r>
            <a:r>
              <a:rPr lang="en-US" dirty="0"/>
              <a:t>Plaza.</a:t>
            </a:r>
          </a:p>
          <a:p>
            <a:r>
              <a:rPr lang="en-US" dirty="0"/>
              <a:t>E</a:t>
            </a:r>
            <a:r>
              <a:rPr lang="el-GR" dirty="0" err="1"/>
              <a:t>νώ</a:t>
            </a:r>
            <a:r>
              <a:rPr lang="el-GR" dirty="0"/>
              <a:t> η συνάντηση λάμβανε χώρα ο Μακάριος επισκέφτηκε τη Μόσχα. Η συνάντηση απέδωσε καρπούς αφού η ΕΣΣΔ σε ανακοινωθέν, υποστήριζε την αποχώρηση όλων των ξένων δυνάμεων από την Κύπρο.</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6553200"/>
          </a:xfrm>
        </p:spPr>
        <p:txBody>
          <a:bodyPr>
            <a:normAutofit lnSpcReduction="10000"/>
          </a:bodyPr>
          <a:lstStyle/>
          <a:p>
            <a:r>
              <a:rPr lang="el-GR" sz="2800" dirty="0"/>
              <a:t>Η κυπριακή ηγεσία για να πετύχει αυτούς τους στόχους αποφάσισε να ενταχθεί στο Κίνημα των Αδεσμεύτων.</a:t>
            </a:r>
          </a:p>
          <a:p>
            <a:r>
              <a:rPr lang="el-GR" sz="2800" dirty="0"/>
              <a:t>Το Σεπτέμβριο του 1961 ο Πρόεδρος Μακάριος συμμετέχει στην Κίνηση των Αδέσμευτων, παρά την αντίθεση του Τούρκου Αντιπροέδρου </a:t>
            </a:r>
            <a:r>
              <a:rPr lang="el-GR" sz="2800" dirty="0" err="1"/>
              <a:t>Κουτσιούκ</a:t>
            </a:r>
            <a:r>
              <a:rPr lang="el-GR" sz="2800" dirty="0"/>
              <a:t>. Ας σημειωθεί ότι το Μάρτιο του ιδίου έτους έγινε μέλος της κοινοπολιτείας και τον Μάιο του Συμβουλίου της Ευρώπης.</a:t>
            </a:r>
          </a:p>
          <a:p>
            <a:r>
              <a:rPr lang="el-GR" sz="2800" dirty="0"/>
              <a:t>Σύμφωνα με τη βιβλιογραφία και τις υπάρχουσες μαρτυρίες ο Αρχιεπίσκοπος Μακάριος δεν έβλεπε αρνητικά το ενδεχόμενο να ενταχθεί η Κύπρος στο ΝΑΤΟ και </a:t>
            </a:r>
            <a:r>
              <a:rPr lang="el-GR" sz="2800" dirty="0" err="1"/>
              <a:t>γι’αυτό</a:t>
            </a:r>
            <a:r>
              <a:rPr lang="el-GR" sz="2800" dirty="0"/>
              <a:t> το λόγο προέβη σε βολιδοσκόπηση των θέσεων της αμερικανικής κυβέρνησης επί τούτου.</a:t>
            </a:r>
            <a:endParaRPr lang="en-US" sz="28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0"/>
            <a:ext cx="8229600" cy="6629400"/>
          </a:xfrm>
        </p:spPr>
        <p:txBody>
          <a:bodyPr>
            <a:normAutofit fontScale="92500" lnSpcReduction="10000"/>
          </a:bodyPr>
          <a:lstStyle/>
          <a:p>
            <a:pPr>
              <a:buNone/>
            </a:pPr>
            <a:r>
              <a:rPr lang="el-GR" b="1" dirty="0"/>
              <a:t>Η θεωρία του «εθνικού κέντρου»</a:t>
            </a:r>
          </a:p>
          <a:p>
            <a:r>
              <a:rPr lang="el-GR" dirty="0"/>
              <a:t>Στις 11 Ιουνίου του 1971 ο πρέσβης της Ελλάδας στην Κύπρο Ευάγγελος </a:t>
            </a:r>
            <a:r>
              <a:rPr lang="el-GR" dirty="0" err="1"/>
              <a:t>Χωραφάς</a:t>
            </a:r>
            <a:r>
              <a:rPr lang="el-GR" dirty="0"/>
              <a:t> παρέδωσε προσωπικό μήνυμα στον Πρόεδρο Μακάριο, στο οποίο υπήρχαν διατυπωμένες απειλές σε περίπτωση που ο Μακάριος δεν υποτασσόταν στο εθνικό κέντρο.</a:t>
            </a:r>
          </a:p>
          <a:p>
            <a:r>
              <a:rPr lang="el-GR" dirty="0"/>
              <a:t>Περιείχε επίσης εισηγήσεις για περαιτέρω υποχωρήσεις που έπρεπε να κάνει ο Μακάριος στις </a:t>
            </a:r>
            <a:r>
              <a:rPr lang="el-GR" dirty="0" err="1"/>
              <a:t>διακοινότικές</a:t>
            </a:r>
            <a:r>
              <a:rPr lang="el-GR" dirty="0"/>
              <a:t>.</a:t>
            </a:r>
          </a:p>
          <a:p>
            <a:r>
              <a:rPr lang="el-GR" dirty="0"/>
              <a:t>Αξίωνε την αποδοχή της τουρκικής θέσης για την αποδοχή διορισμού Τούρκου Υπουργού Υφυπουργού αρμοδίου για θέματα τοπικής αυτοδιοίκησης.</a:t>
            </a:r>
          </a:p>
          <a:p>
            <a:r>
              <a:rPr lang="el-GR" dirty="0"/>
              <a:t>Απόρριψη από Μακάριο (επέκταση)</a:t>
            </a:r>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228600"/>
            <a:ext cx="8229600" cy="6324600"/>
          </a:xfrm>
        </p:spPr>
        <p:txBody>
          <a:bodyPr>
            <a:normAutofit fontScale="92500" lnSpcReduction="20000"/>
          </a:bodyPr>
          <a:lstStyle/>
          <a:p>
            <a:r>
              <a:rPr lang="el-GR" dirty="0"/>
              <a:t>24 Ιουνίου 1971 νέο σημείωμα με τις θέσεις της Αθήνας.</a:t>
            </a:r>
          </a:p>
          <a:p>
            <a:r>
              <a:rPr lang="el-GR" dirty="0"/>
              <a:t>31 Αυγούστου 1971 ο Γρίβας έρχεται στην Κύπρο. Δημιουργία ΕΟΚΑ Β. Η δράση της οργάνωσης κορυφώθηκε το 1973.</a:t>
            </a:r>
          </a:p>
          <a:p>
            <a:r>
              <a:rPr lang="el-GR" dirty="0"/>
              <a:t>Φεβρουάριο 1972 νέα κρίση στις σχέσεις Αθηνών – Λευκωσίας με αφορμή την απόφαση της κυπριακής κυβέρνησης να εξασφαλίσει ένα φορτίο τσεχοσλοβακικών όπλων.</a:t>
            </a:r>
          </a:p>
          <a:p>
            <a:r>
              <a:rPr lang="el-GR" dirty="0"/>
              <a:t>Αντίδραση χούντας: Ζητά την παράδοση τους στην ειρηνευτική δύναμη του ΟΗΕ, σχηματισμό κυβέρνησης εθνικής ενότητας και απομάκρυνση τριών υπουργών μεταξύ των οποίων και ο Σπύρος Κυπριανού.</a:t>
            </a:r>
          </a:p>
          <a:p>
            <a:r>
              <a:rPr lang="el-GR" dirty="0"/>
              <a:t>Η Τουρκική κυβέρνηση ενημερώνεται για τις πιέσεις μέσω του «</a:t>
            </a:r>
            <a:r>
              <a:rPr lang="el-GR" dirty="0" err="1"/>
              <a:t>Μνηνονίου</a:t>
            </a:r>
            <a:r>
              <a:rPr lang="el-GR" dirty="0"/>
              <a:t> </a:t>
            </a:r>
            <a:r>
              <a:rPr lang="el-GR" dirty="0" err="1"/>
              <a:t>Παναγιωτάκου</a:t>
            </a:r>
            <a:r>
              <a:rPr lang="el-GR" dirty="0"/>
              <a:t>»</a:t>
            </a:r>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6248400"/>
          </a:xfrm>
        </p:spPr>
        <p:txBody>
          <a:bodyPr>
            <a:normAutofit fontScale="92500" lnSpcReduction="10000"/>
          </a:bodyPr>
          <a:lstStyle/>
          <a:p>
            <a:r>
              <a:rPr lang="el-GR" dirty="0"/>
              <a:t> Το τελεσίγραφο ήταν η αρχή της εφαρμογής πραξικοπηματικού σχεδίου «Σφενδόνη» για την ανατροπή του Μακαρίου.</a:t>
            </a:r>
          </a:p>
          <a:p>
            <a:r>
              <a:rPr lang="el-GR" dirty="0"/>
              <a:t>Για ακόμη μια φορά ο Αρχιεπίσκοπος προβαίνει σε πολιτικούς χειρισμούς για ανατροπή των σχεδίων της χούντας (χρήση διπολικής κατανομής ισχύος για ανατροπή της τουρκικής απειλής)</a:t>
            </a:r>
          </a:p>
          <a:p>
            <a:r>
              <a:rPr lang="el-GR" dirty="0"/>
              <a:t>Όπως έχουμε αναφέρει είχε επέλθει κρίση λόγω της υπόθεσης των τσεχοσλοβακικών όπλων.</a:t>
            </a:r>
          </a:p>
          <a:p>
            <a:r>
              <a:rPr lang="el-GR" dirty="0"/>
              <a:t>Παρέμβαση Σοβιετικής Ένωσης προς την ελληνική κυβέρνηση (9 Φεβρουαριου-6 Μαρτίου 1972)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l-GR" dirty="0"/>
              <a:t>Ο Μακάριος έστειλε τον Γλαύκο Κληρίδη στον Αμερικανό πρέσβη στη Λευκωσία </a:t>
            </a:r>
            <a:r>
              <a:rPr lang="en-US" dirty="0"/>
              <a:t>David Popper </a:t>
            </a:r>
            <a:r>
              <a:rPr lang="el-GR" dirty="0"/>
              <a:t>για να μεσολαβήσει και να αποτρέψει το πραξικόπημα.</a:t>
            </a:r>
          </a:p>
          <a:p>
            <a:r>
              <a:rPr lang="el-GR" dirty="0"/>
              <a:t>Ο Αμερικανός Πρόεδρος Νίξον φοβούμενος το ενδεχόμενο ανάμειξης της ΕΣΣΔ ζήτησε από τον Αμερικανό πρέσβη στην Αθήνα Χένρυ Τάσκα να επικοινωνήσει με τον Παπαδόπουλο και να αποτρέψει το πραξικόπημα.</a:t>
            </a:r>
          </a:p>
          <a:p>
            <a:r>
              <a:rPr lang="el-GR" dirty="0"/>
              <a:t>Το πραξικόπημα ματαιώθηκε.</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81000"/>
            <a:ext cx="8229600" cy="5745163"/>
          </a:xfrm>
        </p:spPr>
        <p:txBody>
          <a:bodyPr/>
          <a:lstStyle/>
          <a:p>
            <a:r>
              <a:rPr lang="el-GR" dirty="0"/>
              <a:t>Σοβιετική Ένωση: Από τη μια, τασσόταν εναντίον της ένωσης της Κύπρου με την Ελλάδα, αλλά από την άλλη ήταν επίσης αντίθετη με την μεταβολή του </a:t>
            </a:r>
            <a:r>
              <a:rPr lang="en-US" dirty="0"/>
              <a:t>status-quo </a:t>
            </a:r>
            <a:r>
              <a:rPr lang="el-GR" dirty="0"/>
              <a:t>στο νησί.</a:t>
            </a:r>
          </a:p>
          <a:p>
            <a:r>
              <a:rPr lang="el-GR" dirty="0"/>
              <a:t>Η αντίδραση της ΕΣΣΔ ανάγκασε τις ΗΠΑ να πιέσουν την ελληνική κυβέρνηση να τερματίσει την εφαρμογή των σχεδίων της.</a:t>
            </a:r>
          </a:p>
          <a:p>
            <a:r>
              <a:rPr lang="el-GR" dirty="0"/>
              <a:t>Ενεργοποιείται ο λεγόμενος μηχανισμός της «</a:t>
            </a:r>
            <a:r>
              <a:rPr lang="el-GR" dirty="0" err="1"/>
              <a:t>ενδοσυνασπισμιακής</a:t>
            </a:r>
            <a:r>
              <a:rPr lang="el-GR" dirty="0"/>
              <a:t> αποτροπής»</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6096000"/>
          </a:xfrm>
        </p:spPr>
        <p:txBody>
          <a:bodyPr>
            <a:normAutofit lnSpcReduction="10000"/>
          </a:bodyPr>
          <a:lstStyle/>
          <a:p>
            <a:r>
              <a:rPr lang="el-GR" dirty="0"/>
              <a:t>Στο μεταξύ, στην Κύπρο στο εσωτερικό μέτωπο ο Μακάριος πρέπει να αντιμετωπίσει ακόμη μια εσωτερική απειλή.</a:t>
            </a:r>
          </a:p>
          <a:p>
            <a:r>
              <a:rPr lang="el-GR" dirty="0"/>
              <a:t>Τρεις μητροπολίτες τάσσονται εναντίον της γραμμής του εφικτού.</a:t>
            </a:r>
          </a:p>
          <a:p>
            <a:r>
              <a:rPr lang="el-GR" dirty="0"/>
              <a:t>Καθαιρούν τον Μακάριο στις 8 Μαρτίου 1973. </a:t>
            </a:r>
          </a:p>
          <a:p>
            <a:r>
              <a:rPr lang="el-GR" dirty="0"/>
              <a:t>Ο Μακάριος συναντά τον Γρίβα στις 26  Μάρτιου του 1973. Ο τελευταίος ζητά την παραίτηση του,  ανασχηματισμό της κυβέρνησης και νέο πρόεδρο ο οποίος θα ακολουθήσει τη γραμμή της αυτοδιάθεσης-ένωσης.</a:t>
            </a:r>
          </a:p>
          <a:p>
            <a:endParaRPr lang="el-GR" dirty="0"/>
          </a:p>
          <a:p>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rmAutofit fontScale="85000" lnSpcReduction="20000"/>
          </a:bodyPr>
          <a:lstStyle/>
          <a:p>
            <a:r>
              <a:rPr lang="el-GR" sz="3300" dirty="0"/>
              <a:t>Δύο άλλες σημαντικές εξελίξεις:</a:t>
            </a:r>
          </a:p>
          <a:p>
            <a:endParaRPr lang="el-GR" sz="3300" dirty="0"/>
          </a:p>
          <a:p>
            <a:r>
              <a:rPr lang="el-GR" sz="3300" dirty="0"/>
              <a:t>Α) Ο Ντεκτάς τον Φεβρουάριο του 1973 εκλεγεται « Πρόεδρος» της ΤΚ κοινότητας και σκληραίνει τις θέσεις του. Αξίωνε θεσμοθέτηση ανεξάρτητης ΤΚ η οποία να στηρίζεται σε τρια επίπεδα, τα χωριά, τις πόλεις και το επίπεδο της κοινότητας.</a:t>
            </a:r>
          </a:p>
          <a:p>
            <a:r>
              <a:rPr lang="el-GR" sz="3300" dirty="0"/>
              <a:t>Ξεχωριστή αστυνομία σε κοινοτική βάση και συγκρότηση κυπριακού στρατού, ο οποίος θα αποτελείται από ένα τάγμα ΕΚ και ένα ΤΚ.</a:t>
            </a:r>
          </a:p>
          <a:p>
            <a:r>
              <a:rPr lang="el-GR" sz="3300" dirty="0"/>
              <a:t>Β) Το στρατιωτικό καθεστώς το Σεπτέμβριο του 1973 ευνόησε τον σχηματισμό κυβέρνησης υπό τον Μαρκεζίνη (Πολιτικοποίηση του καθεστώτος)</a:t>
            </a:r>
          </a:p>
          <a:p>
            <a:r>
              <a:rPr lang="el-GR" sz="3300" dirty="0"/>
              <a:t>Η Άγκυρα έγινε πιο εφεκτική στις παραχωρήσεις, καθώς ο Μαρκεζίνης ήταν υπέρ της επίλυσης όλων των ελληνοτουρκικών διαφόρών με τη σύγκληση μιας διάσκεψης (Μίνι Λωζάννης)</a:t>
            </a:r>
          </a:p>
          <a:p>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6248400"/>
          </a:xfrm>
        </p:spPr>
        <p:txBody>
          <a:bodyPr>
            <a:normAutofit fontScale="92500" lnSpcReduction="10000"/>
          </a:bodyPr>
          <a:lstStyle/>
          <a:p>
            <a:r>
              <a:rPr lang="el-GR" dirty="0"/>
              <a:t>Στο μεταξύ ο Μακάριος εκλέγεται πρόεδρος χωρίς </a:t>
            </a:r>
            <a:r>
              <a:rPr lang="el-GR" dirty="0" err="1"/>
              <a:t>ανθυποψήφιο</a:t>
            </a:r>
            <a:r>
              <a:rPr lang="el-GR" dirty="0"/>
              <a:t> στις 8 Φεβρουαρίου 1973. Ενισχυμένος όντας συγκαλεί «Μείζονα Σύνοδο» με τη συμμετοχή των Πατριαρχών Αντιοχείας και Αλεξάνδρειας και καθαιρεί τους μητροπολίτες.</a:t>
            </a:r>
          </a:p>
          <a:p>
            <a:r>
              <a:rPr lang="el-GR" dirty="0"/>
              <a:t>Από το 1972 οι διακοινοτικές συνομιλίες διεξάγονται διευρυμένες με τη συμμετοχή Τούρκου και Έλληνα Εμπειρογνώμονα               (</a:t>
            </a:r>
            <a:r>
              <a:rPr lang="el-GR" dirty="0" err="1"/>
              <a:t>Αλτικανστή</a:t>
            </a:r>
            <a:r>
              <a:rPr lang="el-GR" dirty="0"/>
              <a:t>-</a:t>
            </a:r>
            <a:r>
              <a:rPr lang="el-GR" dirty="0" err="1"/>
              <a:t>Δεκλερή</a:t>
            </a:r>
            <a:r>
              <a:rPr lang="el-GR" dirty="0"/>
              <a:t>)</a:t>
            </a:r>
          </a:p>
          <a:p>
            <a:r>
              <a:rPr lang="el-GR" dirty="0"/>
              <a:t>Σε προεξάρχουσα θέση το θέμα της τοπικής αυτοδιοίκησης.</a:t>
            </a:r>
          </a:p>
          <a:p>
            <a:r>
              <a:rPr lang="el-GR" dirty="0"/>
              <a:t>Ποιες ήταν οι θέσεις των ΕΚ και των ΤΚ για το θέμα;</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76200"/>
            <a:ext cx="8229600" cy="7239000"/>
          </a:xfrm>
        </p:spPr>
        <p:txBody>
          <a:bodyPr>
            <a:noAutofit/>
          </a:bodyPr>
          <a:lstStyle/>
          <a:p>
            <a:r>
              <a:rPr lang="el-GR" sz="2800" dirty="0"/>
              <a:t>Οι ΕΚ αντιλαμβάνονταν το θέμα ως παραχώρηση αυτονομίας βρετανικού τύπου, ενώ οι ΤΚ συνέδεαν το θέμα της τοπικής διοίκησης με διευρυμένη αυτονομία της κοινότητας τους. </a:t>
            </a:r>
          </a:p>
          <a:p>
            <a:r>
              <a:rPr lang="el-GR" sz="2800" dirty="0"/>
              <a:t>Λόγω της βίας εντός της ελληνικής κοινότητας, οιΤΚ αξίωσαν επίσης αποκήρυξη τόσο της Ένωσης, όσο και της Διχοτόμησης. Έπρεπε το άρθρο 185 να ενσωματωθεί στο νέο σύνταγμα.</a:t>
            </a:r>
          </a:p>
          <a:p>
            <a:r>
              <a:rPr lang="el-GR" sz="2800" dirty="0"/>
              <a:t>Ο Μακάριος, όμως, ήταν δέσμιος των πιέσεων των ενωτικών στοιχείων και δεν μπορούσε να κάνει μια τέτοια παραχώρηση. Αν γινόταν στο πλαίσιο του ελληνοτουρκικού διαλόγου δεν θα τον πείραζε.</a:t>
            </a:r>
          </a:p>
          <a:p>
            <a:pPr>
              <a:buNone/>
            </a:pPr>
            <a:endParaRPr lang="el-GR" sz="28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304800"/>
            <a:ext cx="8229600" cy="5821363"/>
          </a:xfrm>
        </p:spPr>
        <p:txBody>
          <a:bodyPr>
            <a:normAutofit/>
          </a:bodyPr>
          <a:lstStyle/>
          <a:p>
            <a:r>
              <a:rPr lang="el-GR" dirty="0"/>
              <a:t>Στο μεταξύ, επέρχεται ρήξη στις σχέσεις Αθηνών-Γρίβα. Η χούντα βλέποντας τις αμερικανικές αντιδράσεις προσπαθεί ανεπιτυχώς να χαλιναγωγήσει το Γρίβα</a:t>
            </a:r>
          </a:p>
          <a:p>
            <a:pPr>
              <a:buNone/>
            </a:pPr>
            <a:endParaRPr lang="el-GR" dirty="0"/>
          </a:p>
          <a:p>
            <a:r>
              <a:rPr lang="el-GR" dirty="0"/>
              <a:t>Το τραγικό της όλης υπόθεσης είναι πως παρά τον τεταμένο εσωτερικό και διεθνή περίγυρο οι διακοινοτικές σημείωσαν πρόοδο στο θέμα της ΤΑ, αλλά το πραξικόπημα και η επακολουθήσασα εισβολή τερμάτισε βίαια την  διαδικασία.</a:t>
            </a:r>
            <a:endParaRPr lang="en-US" dirty="0"/>
          </a:p>
          <a:p>
            <a:endParaRPr lang="en-US" dirty="0"/>
          </a:p>
        </p:txBody>
      </p:sp>
    </p:spTree>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Προσαρμοσμένη σχεδίαση">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5064</TotalTime>
  <Words>10680</Words>
  <Application>Microsoft Office PowerPoint</Application>
  <PresentationFormat>On-screen Show (4:3)</PresentationFormat>
  <Paragraphs>539</Paragraphs>
  <Slides>119</Slides>
  <Notes>8</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119</vt:i4>
      </vt:variant>
    </vt:vector>
  </HeadingPairs>
  <TitlesOfParts>
    <vt:vector size="123" baseType="lpstr">
      <vt:lpstr>Arial</vt:lpstr>
      <vt:lpstr>Calibri</vt:lpstr>
      <vt:lpstr>Θέμα του Office</vt:lpstr>
      <vt:lpstr>Προσαρμοσμένη σχεδίαση</vt:lpstr>
      <vt:lpstr>Kυπριακή Εξωτερική Πολιτική Mέρος 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Πιέσεις για Νατοϊκό έλεγχο της ΚΔ-Εξωστρεφής Εξωτερική Πολιτική -2η διάλεξη-1η βδομάδα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Υπονόμευση της κρατικής κυριαρχίας-Η πολιτική του τεχνητού διαχωρισμού-2η βδομάδα-1η διάλεξη</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2η Βδομάδα-2η διάλεξη- Η χρήση των διεθνών συσχετισμών ως εργαλείο εξωτερικής πολιτικής</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3η βδομάδα 1η διάλεξη Αμερικανική Vs Kυπριακή Εξωτερική Πολιτική</vt:lpstr>
      <vt:lpstr>PowerPoint Presentation</vt:lpstr>
      <vt:lpstr>PowerPoint Presentation</vt:lpstr>
      <vt:lpstr>PowerPoint Presentation</vt:lpstr>
      <vt:lpstr>PowerPoint Presentation</vt:lpstr>
      <vt:lpstr>Διεθνές δίκαιο Vs Hγεμονισμός Ο Γκάλο Πλάζα καταθέτει την έκθεση του</vt:lpstr>
      <vt:lpstr>PowerPoint Presentation</vt:lpstr>
      <vt:lpstr>PowerPoint Presentation</vt:lpstr>
      <vt:lpstr>PowerPoint Presentation</vt:lpstr>
      <vt:lpstr>3η βδομάδα 2η διάλεξη Το Κυπριακό σε διαδικασία σαλαμοποίησης –Νέος ελληνοτουρκικός διάλογος</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4η βδομάδα-1η διάλεξη Διεθνές περιβάλλον το έτος 1967- Η αποχώρηση της ελληνικής μεραρχίας και οι συνέπειες της για την ΚΕΠ </vt:lpstr>
      <vt:lpstr>PowerPoint Presentation</vt:lpstr>
      <vt:lpstr>PowerPoint Presentation</vt:lpstr>
      <vt:lpstr>PowerPoint Presentation</vt:lpstr>
      <vt:lpstr>Η μεσολάβηση Σάιρους Βανς- Η Λύση του Εφικτού</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4η βδομάδα-2η διάλεξη-Οι διακοινοτικές συνομιλίες και οι σχέσεις Αθηνών-Λευκωσίας</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Προς το πραξικόπημα και την τουρκική εισβολή-5η βδομάδα-1η διάλεξη</vt:lpstr>
      <vt:lpstr>PowerPoint Presentation</vt:lpstr>
      <vt:lpstr>PowerPoint Presentation</vt:lpstr>
      <vt:lpstr>Το πραξικόπημα-Παράγοντες αποτυχίας άσκησης ευλύγιστης ΚΕΠ</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Διεθνείς παράγοντες αποτυχίας της αποτροπής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Kυπριακή Εξωτερική Πολιτική</dc:title>
  <dc:creator>ΝΙΚΟΣ</dc:creator>
  <cp:lastModifiedBy>Emmanouela Korelli</cp:lastModifiedBy>
  <cp:revision>116</cp:revision>
  <dcterms:created xsi:type="dcterms:W3CDTF">2022-07-15T06:29:30Z</dcterms:created>
  <dcterms:modified xsi:type="dcterms:W3CDTF">2024-10-22T15:13:51Z</dcterms:modified>
</cp:coreProperties>
</file>