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Pompiere" panose="020B0604020202020204" charset="0"/>
      <p:regular r:id="rId17"/>
    </p:embeddedFont>
    <p:embeddedFont>
      <p:font typeface="Handy Casual" panose="020B0604020202020204" charset="0"/>
      <p:regular r:id="rId18"/>
    </p:embeddedFont>
    <p:embeddedFont>
      <p:font typeface="TAN Headline" panose="020B060402020202020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514"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7.svg"/><Relationship Id="rId7" Type="http://schemas.openxmlformats.org/officeDocument/2006/relationships/image" Target="../media/image18.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41.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39.sv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31.sv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31.sv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sv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48.svg"/><Relationship Id="rId5" Type="http://schemas.openxmlformats.org/officeDocument/2006/relationships/image" Target="../media/image25.png"/><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9.svg"/><Relationship Id="rId3" Type="http://schemas.openxmlformats.org/officeDocument/2006/relationships/image" Target="../media/image52.svg"/><Relationship Id="rId7" Type="http://schemas.openxmlformats.org/officeDocument/2006/relationships/image" Target="../media/image4.svg"/><Relationship Id="rId12" Type="http://schemas.openxmlformats.org/officeDocument/2006/relationships/image" Target="../media/image15.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0.svg"/><Relationship Id="rId5" Type="http://schemas.openxmlformats.org/officeDocument/2006/relationships/image" Target="../media/image54.svg"/><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0.svg"/><Relationship Id="rId3" Type="http://schemas.openxmlformats.org/officeDocument/2006/relationships/image" Target="../media/image12.svg"/><Relationship Id="rId7" Type="http://schemas.openxmlformats.org/officeDocument/2006/relationships/image" Target="../media/image8.svg"/><Relationship Id="rId12"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8.svg"/><Relationship Id="rId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2.svg"/><Relationship Id="rId7" Type="http://schemas.openxmlformats.org/officeDocument/2006/relationships/image" Target="../media/image8.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4.svg"/><Relationship Id="rId4" Type="http://schemas.openxmlformats.org/officeDocument/2006/relationships/image" Target="../media/image12.png"/><Relationship Id="rId9" Type="http://schemas.openxmlformats.org/officeDocument/2006/relationships/image" Target="../media/image26.svg"/></Relationships>
</file>

<file path=ppt/slides/_rels/slide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8.png"/><Relationship Id="rId4" Type="http://schemas.openxmlformats.org/officeDocument/2006/relationships/image" Target="../media/image29.svg"/></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1.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0.svg"/><Relationship Id="rId7" Type="http://schemas.openxmlformats.org/officeDocument/2006/relationships/image" Target="../media/image3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33.svg"/><Relationship Id="rId4" Type="http://schemas.openxmlformats.org/officeDocument/2006/relationships/image" Target="../media/image17.png"/><Relationship Id="rId9"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18.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5.sv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7.svg"/><Relationship Id="rId7" Type="http://schemas.openxmlformats.org/officeDocument/2006/relationships/image" Target="../media/image18.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41.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3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10800000" flipH="1">
            <a:off x="9223231" y="8895219"/>
            <a:ext cx="11552272" cy="1596314"/>
          </a:xfrm>
          <a:custGeom>
            <a:avLst/>
            <a:gdLst/>
            <a:ahLst/>
            <a:cxnLst/>
            <a:rect l="l" t="t" r="r" b="b"/>
            <a:pathLst>
              <a:path w="11552272" h="1596314">
                <a:moveTo>
                  <a:pt x="11552272" y="0"/>
                </a:moveTo>
                <a:lnTo>
                  <a:pt x="0" y="0"/>
                </a:lnTo>
                <a:lnTo>
                  <a:pt x="0" y="1596314"/>
                </a:lnTo>
                <a:lnTo>
                  <a:pt x="11552272" y="1596314"/>
                </a:lnTo>
                <a:lnTo>
                  <a:pt x="11552272"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flipH="1">
            <a:off x="-2649686" y="-149539"/>
            <a:ext cx="11546413" cy="1595504"/>
          </a:xfrm>
          <a:custGeom>
            <a:avLst/>
            <a:gdLst/>
            <a:ahLst/>
            <a:cxnLst/>
            <a:rect l="l" t="t" r="r" b="b"/>
            <a:pathLst>
              <a:path w="11546413" h="1595504">
                <a:moveTo>
                  <a:pt x="11546413" y="0"/>
                </a:moveTo>
                <a:lnTo>
                  <a:pt x="0" y="0"/>
                </a:lnTo>
                <a:lnTo>
                  <a:pt x="0" y="1595505"/>
                </a:lnTo>
                <a:lnTo>
                  <a:pt x="11546413" y="1595505"/>
                </a:lnTo>
                <a:lnTo>
                  <a:pt x="1154641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291669">
            <a:off x="3278791" y="1594787"/>
            <a:ext cx="1737858" cy="1583030"/>
          </a:xfrm>
          <a:custGeom>
            <a:avLst/>
            <a:gdLst/>
            <a:ahLst/>
            <a:cxnLst/>
            <a:rect l="l" t="t" r="r" b="b"/>
            <a:pathLst>
              <a:path w="1737858" h="1583030">
                <a:moveTo>
                  <a:pt x="0" y="0"/>
                </a:moveTo>
                <a:lnTo>
                  <a:pt x="1737857" y="0"/>
                </a:lnTo>
                <a:lnTo>
                  <a:pt x="1737857" y="1583031"/>
                </a:lnTo>
                <a:lnTo>
                  <a:pt x="0" y="158303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1028700" y="4508551"/>
            <a:ext cx="3713137" cy="4248440"/>
          </a:xfrm>
          <a:custGeom>
            <a:avLst/>
            <a:gdLst/>
            <a:ahLst/>
            <a:cxnLst/>
            <a:rect l="l" t="t" r="r" b="b"/>
            <a:pathLst>
              <a:path w="3713137" h="4248440">
                <a:moveTo>
                  <a:pt x="0" y="0"/>
                </a:moveTo>
                <a:lnTo>
                  <a:pt x="3713137" y="0"/>
                </a:lnTo>
                <a:lnTo>
                  <a:pt x="3713137" y="4248440"/>
                </a:lnTo>
                <a:lnTo>
                  <a:pt x="0" y="424844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4654208" y="3190879"/>
            <a:ext cx="7069036" cy="2056147"/>
          </a:xfrm>
          <a:prstGeom prst="rect">
            <a:avLst/>
          </a:prstGeom>
        </p:spPr>
        <p:txBody>
          <a:bodyPr lIns="0" tIns="0" rIns="0" bIns="0" rtlCol="0" anchor="t">
            <a:spAutoFit/>
          </a:bodyPr>
          <a:lstStyle/>
          <a:p>
            <a:pPr algn="just">
              <a:lnSpc>
                <a:spcPts val="15460"/>
              </a:lnSpc>
            </a:pPr>
            <a:r>
              <a:rPr lang="en-US" sz="15616" spc="343">
                <a:solidFill>
                  <a:srgbClr val="000000"/>
                </a:solidFill>
                <a:latin typeface="Pompiere"/>
                <a:ea typeface="Pompiere"/>
                <a:cs typeface="Pompiere"/>
                <a:sym typeface="Pompiere"/>
              </a:rPr>
              <a:t>Swiping</a:t>
            </a:r>
          </a:p>
        </p:txBody>
      </p:sp>
      <p:sp>
        <p:nvSpPr>
          <p:cNvPr id="7" name="Freeform 7"/>
          <p:cNvSpPr/>
          <p:nvPr/>
        </p:nvSpPr>
        <p:spPr>
          <a:xfrm rot="-3119757" flipV="1">
            <a:off x="13984448" y="1012389"/>
            <a:ext cx="4560715" cy="4833128"/>
          </a:xfrm>
          <a:custGeom>
            <a:avLst/>
            <a:gdLst/>
            <a:ahLst/>
            <a:cxnLst/>
            <a:rect l="l" t="t" r="r" b="b"/>
            <a:pathLst>
              <a:path w="4560715" h="4833128">
                <a:moveTo>
                  <a:pt x="0" y="4833128"/>
                </a:moveTo>
                <a:lnTo>
                  <a:pt x="4560715" y="4833128"/>
                </a:lnTo>
                <a:lnTo>
                  <a:pt x="4560715" y="0"/>
                </a:lnTo>
                <a:lnTo>
                  <a:pt x="0" y="0"/>
                </a:lnTo>
                <a:lnTo>
                  <a:pt x="0" y="4833128"/>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TextBox 8"/>
          <p:cNvSpPr txBox="1"/>
          <p:nvPr/>
        </p:nvSpPr>
        <p:spPr>
          <a:xfrm>
            <a:off x="5633199" y="5877591"/>
            <a:ext cx="11029225" cy="2279978"/>
          </a:xfrm>
          <a:prstGeom prst="rect">
            <a:avLst/>
          </a:prstGeom>
        </p:spPr>
        <p:txBody>
          <a:bodyPr lIns="0" tIns="0" rIns="0" bIns="0" rtlCol="0" anchor="t">
            <a:spAutoFit/>
          </a:bodyPr>
          <a:lstStyle/>
          <a:p>
            <a:pPr algn="l">
              <a:lnSpc>
                <a:spcPts val="17012"/>
              </a:lnSpc>
            </a:pPr>
            <a:r>
              <a:rPr lang="en-US" sz="17184" spc="189">
                <a:solidFill>
                  <a:srgbClr val="000000"/>
                </a:solidFill>
                <a:latin typeface="Pompiere"/>
                <a:ea typeface="Pompiere"/>
                <a:cs typeface="Pompiere"/>
                <a:sym typeface="Pompiere"/>
              </a:rPr>
              <a:t>MACHINE</a:t>
            </a:r>
          </a:p>
        </p:txBody>
      </p:sp>
      <p:sp>
        <p:nvSpPr>
          <p:cNvPr id="9" name="Freeform 9"/>
          <p:cNvSpPr/>
          <p:nvPr/>
        </p:nvSpPr>
        <p:spPr>
          <a:xfrm rot="-1399026">
            <a:off x="10496119" y="1961744"/>
            <a:ext cx="1719464" cy="2465181"/>
          </a:xfrm>
          <a:custGeom>
            <a:avLst/>
            <a:gdLst/>
            <a:ahLst/>
            <a:cxnLst/>
            <a:rect l="l" t="t" r="r" b="b"/>
            <a:pathLst>
              <a:path w="1719464" h="2465181">
                <a:moveTo>
                  <a:pt x="0" y="0"/>
                </a:moveTo>
                <a:lnTo>
                  <a:pt x="1719463" y="0"/>
                </a:lnTo>
                <a:lnTo>
                  <a:pt x="1719463" y="2465181"/>
                </a:lnTo>
                <a:lnTo>
                  <a:pt x="0" y="246518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0" name="TextBox 10"/>
          <p:cNvSpPr txBox="1"/>
          <p:nvPr/>
        </p:nvSpPr>
        <p:spPr>
          <a:xfrm>
            <a:off x="11355851" y="283916"/>
            <a:ext cx="5225042" cy="2305050"/>
          </a:xfrm>
          <a:prstGeom prst="rect">
            <a:avLst/>
          </a:prstGeom>
        </p:spPr>
        <p:txBody>
          <a:bodyPr lIns="0" tIns="0" rIns="0" bIns="0" rtlCol="0" anchor="t">
            <a:spAutoFit/>
          </a:bodyPr>
          <a:lstStyle/>
          <a:p>
            <a:pPr algn="r">
              <a:lnSpc>
                <a:spcPts val="3600"/>
              </a:lnSpc>
            </a:pPr>
            <a:r>
              <a:rPr lang="en-US" sz="3000">
                <a:solidFill>
                  <a:srgbClr val="000000"/>
                </a:solidFill>
                <a:latin typeface="Handy Casual"/>
                <a:ea typeface="Handy Casual"/>
                <a:cs typeface="Handy Casual"/>
                <a:sym typeface="Handy Casual"/>
              </a:rPr>
              <a:t>By  G.Naga Raga Chandrika</a:t>
            </a:r>
          </a:p>
          <a:p>
            <a:pPr algn="r">
              <a:lnSpc>
                <a:spcPts val="3600"/>
              </a:lnSpc>
            </a:pPr>
            <a:r>
              <a:rPr lang="en-US" sz="3000">
                <a:solidFill>
                  <a:srgbClr val="000000"/>
                </a:solidFill>
                <a:latin typeface="Handy Casual"/>
                <a:ea typeface="Handy Casual"/>
                <a:cs typeface="Handy Casual"/>
                <a:sym typeface="Handy Casual"/>
              </a:rPr>
              <a:t>K.Subhanbee</a:t>
            </a:r>
          </a:p>
          <a:p>
            <a:pPr algn="r">
              <a:lnSpc>
                <a:spcPts val="3600"/>
              </a:lnSpc>
            </a:pPr>
            <a:r>
              <a:rPr lang="en-US" sz="3000">
                <a:solidFill>
                  <a:srgbClr val="000000"/>
                </a:solidFill>
                <a:latin typeface="Handy Casual"/>
                <a:ea typeface="Handy Casual"/>
                <a:cs typeface="Handy Casual"/>
                <a:sym typeface="Handy Casual"/>
              </a:rPr>
              <a:t>Bindya KR</a:t>
            </a:r>
          </a:p>
          <a:p>
            <a:pPr algn="r">
              <a:lnSpc>
                <a:spcPts val="3600"/>
              </a:lnSpc>
            </a:pPr>
            <a:r>
              <a:rPr lang="en-US" sz="3000">
                <a:solidFill>
                  <a:srgbClr val="000000"/>
                </a:solidFill>
                <a:latin typeface="Handy Casual"/>
                <a:ea typeface="Handy Casual"/>
                <a:cs typeface="Handy Casual"/>
                <a:sym typeface="Handy Casual"/>
              </a:rPr>
              <a:t>N. Dheeraj</a:t>
            </a:r>
          </a:p>
          <a:p>
            <a:pPr algn="r">
              <a:lnSpc>
                <a:spcPts val="3600"/>
              </a:lnSpc>
              <a:spcBef>
                <a:spcPct val="0"/>
              </a:spcBef>
            </a:pPr>
            <a:r>
              <a:rPr lang="en-US" sz="3000">
                <a:solidFill>
                  <a:srgbClr val="000000"/>
                </a:solidFill>
                <a:latin typeface="Handy Casual"/>
                <a:ea typeface="Handy Casual"/>
                <a:cs typeface="Handy Casual"/>
                <a:sym typeface="Handy Casual"/>
              </a:rPr>
              <a:t>N.Afwaan Khan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1345724" y="1511590"/>
            <a:ext cx="6003579" cy="7573322"/>
          </a:xfrm>
          <a:custGeom>
            <a:avLst/>
            <a:gdLst/>
            <a:ahLst/>
            <a:cxnLst/>
            <a:rect l="l" t="t" r="r" b="b"/>
            <a:pathLst>
              <a:path w="6003579" h="7573322">
                <a:moveTo>
                  <a:pt x="0" y="0"/>
                </a:moveTo>
                <a:lnTo>
                  <a:pt x="6003579" y="0"/>
                </a:lnTo>
                <a:lnTo>
                  <a:pt x="6003579" y="7573322"/>
                </a:lnTo>
                <a:lnTo>
                  <a:pt x="0" y="757332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7349303" y="1535607"/>
            <a:ext cx="9289030" cy="7549304"/>
            <a:chOff x="0" y="0"/>
            <a:chExt cx="12654042" cy="10284089"/>
          </a:xfrm>
        </p:grpSpPr>
        <p:sp>
          <p:nvSpPr>
            <p:cNvPr id="4" name="Freeform 4"/>
            <p:cNvSpPr/>
            <p:nvPr/>
          </p:nvSpPr>
          <p:spPr>
            <a:xfrm>
              <a:off x="31750" y="31750"/>
              <a:ext cx="12590542" cy="10220589"/>
            </a:xfrm>
            <a:custGeom>
              <a:avLst/>
              <a:gdLst/>
              <a:ahLst/>
              <a:cxnLst/>
              <a:rect l="l" t="t" r="r" b="b"/>
              <a:pathLst>
                <a:path w="12590542" h="10220589">
                  <a:moveTo>
                    <a:pt x="12497832" y="10220589"/>
                  </a:moveTo>
                  <a:lnTo>
                    <a:pt x="92710" y="10220589"/>
                  </a:lnTo>
                  <a:cubicBezTo>
                    <a:pt x="41910" y="10220589"/>
                    <a:pt x="0" y="10178679"/>
                    <a:pt x="0" y="10127879"/>
                  </a:cubicBezTo>
                  <a:lnTo>
                    <a:pt x="0" y="92710"/>
                  </a:lnTo>
                  <a:cubicBezTo>
                    <a:pt x="0" y="41910"/>
                    <a:pt x="41910" y="0"/>
                    <a:pt x="92710" y="0"/>
                  </a:cubicBezTo>
                  <a:lnTo>
                    <a:pt x="12496562" y="0"/>
                  </a:lnTo>
                  <a:cubicBezTo>
                    <a:pt x="12547362" y="0"/>
                    <a:pt x="12589272" y="41910"/>
                    <a:pt x="12589272" y="92710"/>
                  </a:cubicBezTo>
                  <a:lnTo>
                    <a:pt x="12589272" y="10126609"/>
                  </a:lnTo>
                  <a:cubicBezTo>
                    <a:pt x="12590542" y="10178679"/>
                    <a:pt x="12548632" y="10220589"/>
                    <a:pt x="12497832" y="10220589"/>
                  </a:cubicBezTo>
                  <a:close/>
                </a:path>
              </a:pathLst>
            </a:custGeom>
            <a:solidFill>
              <a:srgbClr val="FFFEF7"/>
            </a:solidFill>
          </p:spPr>
        </p:sp>
        <p:sp>
          <p:nvSpPr>
            <p:cNvPr id="5" name="Freeform 5"/>
            <p:cNvSpPr/>
            <p:nvPr/>
          </p:nvSpPr>
          <p:spPr>
            <a:xfrm>
              <a:off x="0" y="0"/>
              <a:ext cx="12654042" cy="10284089"/>
            </a:xfrm>
            <a:custGeom>
              <a:avLst/>
              <a:gdLst/>
              <a:ahLst/>
              <a:cxnLst/>
              <a:rect l="l" t="t" r="r" b="b"/>
              <a:pathLst>
                <a:path w="12654042" h="10284089">
                  <a:moveTo>
                    <a:pt x="12529582" y="59690"/>
                  </a:moveTo>
                  <a:cubicBezTo>
                    <a:pt x="12565142" y="59690"/>
                    <a:pt x="12594352" y="88900"/>
                    <a:pt x="12594352" y="124460"/>
                  </a:cubicBezTo>
                  <a:lnTo>
                    <a:pt x="12594352" y="10159629"/>
                  </a:lnTo>
                  <a:cubicBezTo>
                    <a:pt x="12594352" y="10195189"/>
                    <a:pt x="12565142" y="10224399"/>
                    <a:pt x="12529582" y="10224399"/>
                  </a:cubicBezTo>
                  <a:lnTo>
                    <a:pt x="124460" y="10224399"/>
                  </a:lnTo>
                  <a:cubicBezTo>
                    <a:pt x="88900" y="10224399"/>
                    <a:pt x="59690" y="10195189"/>
                    <a:pt x="59690" y="10159629"/>
                  </a:cubicBezTo>
                  <a:lnTo>
                    <a:pt x="59690" y="124460"/>
                  </a:lnTo>
                  <a:cubicBezTo>
                    <a:pt x="59690" y="88900"/>
                    <a:pt x="88900" y="59690"/>
                    <a:pt x="124460" y="59690"/>
                  </a:cubicBezTo>
                  <a:lnTo>
                    <a:pt x="12529582" y="59690"/>
                  </a:lnTo>
                  <a:moveTo>
                    <a:pt x="12529582" y="0"/>
                  </a:moveTo>
                  <a:lnTo>
                    <a:pt x="124460" y="0"/>
                  </a:lnTo>
                  <a:cubicBezTo>
                    <a:pt x="55880" y="0"/>
                    <a:pt x="0" y="55880"/>
                    <a:pt x="0" y="124460"/>
                  </a:cubicBezTo>
                  <a:lnTo>
                    <a:pt x="0" y="10159629"/>
                  </a:lnTo>
                  <a:cubicBezTo>
                    <a:pt x="0" y="10228209"/>
                    <a:pt x="55880" y="10284089"/>
                    <a:pt x="124460" y="10284089"/>
                  </a:cubicBezTo>
                  <a:lnTo>
                    <a:pt x="12529582" y="10284089"/>
                  </a:lnTo>
                  <a:cubicBezTo>
                    <a:pt x="12598162" y="10284089"/>
                    <a:pt x="12654042" y="10228209"/>
                    <a:pt x="12654042" y="10159629"/>
                  </a:cubicBezTo>
                  <a:lnTo>
                    <a:pt x="12654042" y="124460"/>
                  </a:lnTo>
                  <a:cubicBezTo>
                    <a:pt x="12654042" y="55880"/>
                    <a:pt x="12598162" y="0"/>
                    <a:pt x="12529582" y="0"/>
                  </a:cubicBezTo>
                  <a:close/>
                </a:path>
              </a:pathLst>
            </a:custGeom>
            <a:solidFill>
              <a:srgbClr val="191919"/>
            </a:solidFill>
          </p:spPr>
        </p:sp>
      </p:grpSp>
      <p:sp>
        <p:nvSpPr>
          <p:cNvPr id="6" name="Freeform 6"/>
          <p:cNvSpPr/>
          <p:nvPr/>
        </p:nvSpPr>
        <p:spPr>
          <a:xfrm rot="-1568932">
            <a:off x="-30836" y="8050291"/>
            <a:ext cx="1443297" cy="2069242"/>
          </a:xfrm>
          <a:custGeom>
            <a:avLst/>
            <a:gdLst/>
            <a:ahLst/>
            <a:cxnLst/>
            <a:rect l="l" t="t" r="r" b="b"/>
            <a:pathLst>
              <a:path w="1443297" h="2069242">
                <a:moveTo>
                  <a:pt x="0" y="0"/>
                </a:moveTo>
                <a:lnTo>
                  <a:pt x="1443297" y="0"/>
                </a:lnTo>
                <a:lnTo>
                  <a:pt x="1443297" y="2069242"/>
                </a:lnTo>
                <a:lnTo>
                  <a:pt x="0" y="206924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rot="5027046">
            <a:off x="16502236" y="496365"/>
            <a:ext cx="1514128" cy="1379233"/>
          </a:xfrm>
          <a:custGeom>
            <a:avLst/>
            <a:gdLst/>
            <a:ahLst/>
            <a:cxnLst/>
            <a:rect l="l" t="t" r="r" b="b"/>
            <a:pathLst>
              <a:path w="1514128" h="1379233">
                <a:moveTo>
                  <a:pt x="0" y="0"/>
                </a:moveTo>
                <a:lnTo>
                  <a:pt x="1514128" y="0"/>
                </a:lnTo>
                <a:lnTo>
                  <a:pt x="1514128" y="1379233"/>
                </a:lnTo>
                <a:lnTo>
                  <a:pt x="0" y="137923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rot="-8878474" flipV="1">
            <a:off x="14462783" y="8607260"/>
            <a:ext cx="4427299" cy="1110849"/>
          </a:xfrm>
          <a:custGeom>
            <a:avLst/>
            <a:gdLst/>
            <a:ahLst/>
            <a:cxnLst/>
            <a:rect l="l" t="t" r="r" b="b"/>
            <a:pathLst>
              <a:path w="4427299" h="1110849">
                <a:moveTo>
                  <a:pt x="0" y="1110850"/>
                </a:moveTo>
                <a:lnTo>
                  <a:pt x="4427299" y="1110850"/>
                </a:lnTo>
                <a:lnTo>
                  <a:pt x="4427299" y="0"/>
                </a:lnTo>
                <a:lnTo>
                  <a:pt x="0" y="0"/>
                </a:lnTo>
                <a:lnTo>
                  <a:pt x="0" y="111085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9" name="Freeform 9"/>
          <p:cNvSpPr/>
          <p:nvPr/>
        </p:nvSpPr>
        <p:spPr>
          <a:xfrm>
            <a:off x="3288299" y="2455819"/>
            <a:ext cx="2118429" cy="1906586"/>
          </a:xfrm>
          <a:custGeom>
            <a:avLst/>
            <a:gdLst/>
            <a:ahLst/>
            <a:cxnLst/>
            <a:rect l="l" t="t" r="r" b="b"/>
            <a:pathLst>
              <a:path w="2118429" h="1906586">
                <a:moveTo>
                  <a:pt x="0" y="0"/>
                </a:moveTo>
                <a:lnTo>
                  <a:pt x="2118429" y="0"/>
                </a:lnTo>
                <a:lnTo>
                  <a:pt x="2118429" y="1906586"/>
                </a:lnTo>
                <a:lnTo>
                  <a:pt x="0" y="1906586"/>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0" name="TextBox 10"/>
          <p:cNvSpPr txBox="1"/>
          <p:nvPr/>
        </p:nvSpPr>
        <p:spPr>
          <a:xfrm>
            <a:off x="8252227" y="2876939"/>
            <a:ext cx="7483181" cy="4940301"/>
          </a:xfrm>
          <a:prstGeom prst="rect">
            <a:avLst/>
          </a:prstGeom>
        </p:spPr>
        <p:txBody>
          <a:bodyPr lIns="0" tIns="0" rIns="0" bIns="0" rtlCol="0" anchor="t">
            <a:spAutoFit/>
          </a:bodyPr>
          <a:lstStyle/>
          <a:p>
            <a:pPr algn="ctr">
              <a:lnSpc>
                <a:spcPts val="4899"/>
              </a:lnSpc>
            </a:pPr>
            <a:r>
              <a:rPr lang="en-US" sz="3499">
                <a:solidFill>
                  <a:srgbClr val="000000"/>
                </a:solidFill>
                <a:latin typeface="Handy Casual"/>
                <a:ea typeface="Handy Casual"/>
                <a:cs typeface="Handy Casual"/>
                <a:sym typeface="Handy Casual"/>
              </a:rPr>
              <a:t>JAVASCRIPT SYNTAX IS SIMILAR TO C AND JAVA.</a:t>
            </a:r>
          </a:p>
          <a:p>
            <a:pPr algn="ctr">
              <a:lnSpc>
                <a:spcPts val="4899"/>
              </a:lnSpc>
            </a:pPr>
            <a:endParaRPr lang="en-US" sz="3499">
              <a:solidFill>
                <a:srgbClr val="000000"/>
              </a:solidFill>
              <a:latin typeface="Handy Casual"/>
              <a:ea typeface="Handy Casual"/>
              <a:cs typeface="Handy Casual"/>
              <a:sym typeface="Handy Casual"/>
            </a:endParaRPr>
          </a:p>
          <a:p>
            <a:pPr algn="ctr">
              <a:lnSpc>
                <a:spcPts val="4899"/>
              </a:lnSpc>
            </a:pPr>
            <a:r>
              <a:rPr lang="en-US" sz="3499">
                <a:solidFill>
                  <a:srgbClr val="000000"/>
                </a:solidFill>
                <a:latin typeface="Handy Casual"/>
                <a:ea typeface="Handy Casual"/>
                <a:cs typeface="Handy Casual"/>
                <a:sym typeface="Handy Casual"/>
              </a:rPr>
              <a:t>Making it relatively easy to learn for programmes familiar with those language.</a:t>
            </a:r>
          </a:p>
          <a:p>
            <a:pPr algn="ctr">
              <a:lnSpc>
                <a:spcPts val="4899"/>
              </a:lnSpc>
            </a:pPr>
            <a:endParaRPr lang="en-US" sz="3499">
              <a:solidFill>
                <a:srgbClr val="000000"/>
              </a:solidFill>
              <a:latin typeface="Handy Casual"/>
              <a:ea typeface="Handy Casual"/>
              <a:cs typeface="Handy Casual"/>
              <a:sym typeface="Handy Casual"/>
            </a:endParaRPr>
          </a:p>
          <a:p>
            <a:pPr algn="ctr">
              <a:lnSpc>
                <a:spcPts val="4899"/>
              </a:lnSpc>
              <a:spcBef>
                <a:spcPct val="0"/>
              </a:spcBef>
            </a:pPr>
            <a:r>
              <a:rPr lang="en-US" sz="3499">
                <a:solidFill>
                  <a:srgbClr val="000000"/>
                </a:solidFill>
                <a:latin typeface="Handy Casual"/>
                <a:ea typeface="Handy Casual"/>
                <a:cs typeface="Handy Casual"/>
                <a:sym typeface="Handy Casual"/>
              </a:rPr>
              <a:t>It supports various programming paradigms, including object-Oriented functional, and imperative programming.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flipH="1">
            <a:off x="-4146330" y="-145721"/>
            <a:ext cx="13290330" cy="1836482"/>
          </a:xfrm>
          <a:custGeom>
            <a:avLst/>
            <a:gdLst/>
            <a:ahLst/>
            <a:cxnLst/>
            <a:rect l="l" t="t" r="r" b="b"/>
            <a:pathLst>
              <a:path w="13290330" h="1836482">
                <a:moveTo>
                  <a:pt x="13290330" y="0"/>
                </a:moveTo>
                <a:lnTo>
                  <a:pt x="0" y="0"/>
                </a:lnTo>
                <a:lnTo>
                  <a:pt x="0" y="1836482"/>
                </a:lnTo>
                <a:lnTo>
                  <a:pt x="13290330" y="1836482"/>
                </a:lnTo>
                <a:lnTo>
                  <a:pt x="1329033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0800000" flipH="1">
            <a:off x="8209465" y="8823812"/>
            <a:ext cx="13290330" cy="1836482"/>
          </a:xfrm>
          <a:custGeom>
            <a:avLst/>
            <a:gdLst/>
            <a:ahLst/>
            <a:cxnLst/>
            <a:rect l="l" t="t" r="r" b="b"/>
            <a:pathLst>
              <a:path w="13290330" h="1836482">
                <a:moveTo>
                  <a:pt x="13290331" y="0"/>
                </a:moveTo>
                <a:lnTo>
                  <a:pt x="0" y="0"/>
                </a:lnTo>
                <a:lnTo>
                  <a:pt x="0" y="1836482"/>
                </a:lnTo>
                <a:lnTo>
                  <a:pt x="13290331" y="1836482"/>
                </a:lnTo>
                <a:lnTo>
                  <a:pt x="13290331"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3995677">
            <a:off x="-81553" y="7220088"/>
            <a:ext cx="2983210" cy="2891002"/>
          </a:xfrm>
          <a:custGeom>
            <a:avLst/>
            <a:gdLst/>
            <a:ahLst/>
            <a:cxnLst/>
            <a:rect l="l" t="t" r="r" b="b"/>
            <a:pathLst>
              <a:path w="2983210" h="2891002">
                <a:moveTo>
                  <a:pt x="0" y="0"/>
                </a:moveTo>
                <a:lnTo>
                  <a:pt x="2983210" y="0"/>
                </a:lnTo>
                <a:lnTo>
                  <a:pt x="2983210" y="2891003"/>
                </a:lnTo>
                <a:lnTo>
                  <a:pt x="0" y="289100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1028700" y="2621949"/>
            <a:ext cx="2259745" cy="3510903"/>
          </a:xfrm>
          <a:custGeom>
            <a:avLst/>
            <a:gdLst/>
            <a:ahLst/>
            <a:cxnLst/>
            <a:rect l="l" t="t" r="r" b="b"/>
            <a:pathLst>
              <a:path w="2259745" h="3510903">
                <a:moveTo>
                  <a:pt x="0" y="0"/>
                </a:moveTo>
                <a:lnTo>
                  <a:pt x="2259745" y="0"/>
                </a:lnTo>
                <a:lnTo>
                  <a:pt x="2259745" y="3510903"/>
                </a:lnTo>
                <a:lnTo>
                  <a:pt x="0" y="351090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4862168" y="1130878"/>
            <a:ext cx="12194309" cy="7692933"/>
          </a:xfrm>
          <a:prstGeom prst="rect">
            <a:avLst/>
          </a:prstGeom>
        </p:spPr>
        <p:txBody>
          <a:bodyPr lIns="0" tIns="0" rIns="0" bIns="0" rtlCol="0" anchor="t">
            <a:spAutoFit/>
          </a:bodyPr>
          <a:lstStyle/>
          <a:p>
            <a:pPr algn="ctr">
              <a:lnSpc>
                <a:spcPts val="4204"/>
              </a:lnSpc>
            </a:pPr>
            <a:endParaRPr/>
          </a:p>
          <a:p>
            <a:pPr algn="ctr">
              <a:lnSpc>
                <a:spcPts val="4204"/>
              </a:lnSpc>
            </a:pPr>
            <a:r>
              <a:rPr lang="en-US" sz="3161" spc="69">
                <a:solidFill>
                  <a:srgbClr val="000000"/>
                </a:solidFill>
                <a:latin typeface="Handy Casual"/>
                <a:ea typeface="Handy Casual"/>
                <a:cs typeface="Handy Casual"/>
                <a:sym typeface="Handy Casual"/>
              </a:rPr>
              <a:t>Java is a high-level and object-oriented programming language. It was developed by James Gosling at Sun Microsystems in 1995 and is now owned by Oracle Corporation. Java is widely used to build web applications, mobile apps (especially Android), desktop software, games, and enterprise-level systems.</a:t>
            </a:r>
          </a:p>
          <a:p>
            <a:pPr algn="ctr">
              <a:lnSpc>
                <a:spcPts val="4204"/>
              </a:lnSpc>
            </a:pPr>
            <a:endParaRPr lang="en-US" sz="3161" spc="69">
              <a:solidFill>
                <a:srgbClr val="000000"/>
              </a:solidFill>
              <a:latin typeface="Handy Casual"/>
              <a:ea typeface="Handy Casual"/>
              <a:cs typeface="Handy Casual"/>
              <a:sym typeface="Handy Casual"/>
            </a:endParaRPr>
          </a:p>
          <a:p>
            <a:pPr algn="ctr">
              <a:lnSpc>
                <a:spcPts val="4204"/>
              </a:lnSpc>
            </a:pPr>
            <a:r>
              <a:rPr lang="en-US" sz="3161" spc="69">
                <a:solidFill>
                  <a:srgbClr val="000000"/>
                </a:solidFill>
                <a:latin typeface="Handy Casual"/>
                <a:ea typeface="Handy Casual"/>
                <a:cs typeface="Handy Casual"/>
                <a:sym typeface="Handy Casual"/>
              </a:rPr>
              <a:t>One of the main features of Java is its platform independence, which means a Java program can run on any device that has a Java Virtual Machine (JVM). This is why it is often said, “Write once, run anywhere.”</a:t>
            </a:r>
          </a:p>
          <a:p>
            <a:pPr algn="ctr">
              <a:lnSpc>
                <a:spcPts val="6342"/>
              </a:lnSpc>
            </a:pPr>
            <a:endParaRPr lang="en-US" sz="3161" spc="69">
              <a:solidFill>
                <a:srgbClr val="000000"/>
              </a:solidFill>
              <a:latin typeface="Handy Casual"/>
              <a:ea typeface="Handy Casual"/>
              <a:cs typeface="Handy Casual"/>
              <a:sym typeface="Handy Casual"/>
            </a:endParaRPr>
          </a:p>
          <a:p>
            <a:pPr algn="ctr">
              <a:lnSpc>
                <a:spcPts val="4204"/>
              </a:lnSpc>
              <a:spcBef>
                <a:spcPct val="0"/>
              </a:spcBef>
            </a:pPr>
            <a:r>
              <a:rPr lang="en-US" sz="3161" spc="69">
                <a:solidFill>
                  <a:srgbClr val="000000"/>
                </a:solidFill>
                <a:latin typeface="Handy Casual"/>
                <a:ea typeface="Handy Casual"/>
                <a:cs typeface="Handy Casual"/>
                <a:sym typeface="Handy Casual"/>
              </a:rPr>
              <a:t>Java is simple to learn, secure, and supports multithreading and automatic memory management. Because of its powerful features, strong community support, and wide range of applications, Java remains one of the most popular programming languages in the world.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flipH="1">
            <a:off x="-4146330" y="-145721"/>
            <a:ext cx="13290330" cy="1836482"/>
          </a:xfrm>
          <a:custGeom>
            <a:avLst/>
            <a:gdLst/>
            <a:ahLst/>
            <a:cxnLst/>
            <a:rect l="l" t="t" r="r" b="b"/>
            <a:pathLst>
              <a:path w="13290330" h="1836482">
                <a:moveTo>
                  <a:pt x="13290330" y="0"/>
                </a:moveTo>
                <a:lnTo>
                  <a:pt x="0" y="0"/>
                </a:lnTo>
                <a:lnTo>
                  <a:pt x="0" y="1836482"/>
                </a:lnTo>
                <a:lnTo>
                  <a:pt x="13290330" y="1836482"/>
                </a:lnTo>
                <a:lnTo>
                  <a:pt x="1329033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0800000" flipH="1">
            <a:off x="8209465" y="8823812"/>
            <a:ext cx="13290330" cy="1836482"/>
          </a:xfrm>
          <a:custGeom>
            <a:avLst/>
            <a:gdLst/>
            <a:ahLst/>
            <a:cxnLst/>
            <a:rect l="l" t="t" r="r" b="b"/>
            <a:pathLst>
              <a:path w="13290330" h="1836482">
                <a:moveTo>
                  <a:pt x="13290331" y="0"/>
                </a:moveTo>
                <a:lnTo>
                  <a:pt x="0" y="0"/>
                </a:lnTo>
                <a:lnTo>
                  <a:pt x="0" y="1836482"/>
                </a:lnTo>
                <a:lnTo>
                  <a:pt x="13290331" y="1836482"/>
                </a:lnTo>
                <a:lnTo>
                  <a:pt x="13290331"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3995677">
            <a:off x="-81553" y="7220088"/>
            <a:ext cx="2983210" cy="2891002"/>
          </a:xfrm>
          <a:custGeom>
            <a:avLst/>
            <a:gdLst/>
            <a:ahLst/>
            <a:cxnLst/>
            <a:rect l="l" t="t" r="r" b="b"/>
            <a:pathLst>
              <a:path w="2983210" h="2891002">
                <a:moveTo>
                  <a:pt x="0" y="0"/>
                </a:moveTo>
                <a:lnTo>
                  <a:pt x="2983210" y="0"/>
                </a:lnTo>
                <a:lnTo>
                  <a:pt x="2983210" y="2891003"/>
                </a:lnTo>
                <a:lnTo>
                  <a:pt x="0" y="289100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1028700" y="2621949"/>
            <a:ext cx="2259745" cy="3510903"/>
          </a:xfrm>
          <a:custGeom>
            <a:avLst/>
            <a:gdLst/>
            <a:ahLst/>
            <a:cxnLst/>
            <a:rect l="l" t="t" r="r" b="b"/>
            <a:pathLst>
              <a:path w="2259745" h="3510903">
                <a:moveTo>
                  <a:pt x="0" y="0"/>
                </a:moveTo>
                <a:lnTo>
                  <a:pt x="2259745" y="0"/>
                </a:lnTo>
                <a:lnTo>
                  <a:pt x="2259745" y="3510903"/>
                </a:lnTo>
                <a:lnTo>
                  <a:pt x="0" y="351090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3939257" y="523107"/>
            <a:ext cx="13657461" cy="9063231"/>
          </a:xfrm>
          <a:prstGeom prst="rect">
            <a:avLst/>
          </a:prstGeom>
        </p:spPr>
        <p:txBody>
          <a:bodyPr lIns="0" tIns="0" rIns="0" bIns="0" rtlCol="0" anchor="t">
            <a:spAutoFit/>
          </a:bodyPr>
          <a:lstStyle/>
          <a:p>
            <a:pPr algn="ctr">
              <a:lnSpc>
                <a:spcPts val="4204"/>
              </a:lnSpc>
            </a:pPr>
            <a:r>
              <a:rPr lang="en-US" sz="3161" spc="69">
                <a:solidFill>
                  <a:srgbClr val="000000"/>
                </a:solidFill>
                <a:latin typeface="Handy Casual"/>
                <a:ea typeface="Handy Casual"/>
                <a:cs typeface="Handy Casual"/>
                <a:sym typeface="Handy Casual"/>
              </a:rPr>
              <a:t>💳 Java in a Swiping Machine – Simple Explanation</a:t>
            </a:r>
          </a:p>
          <a:p>
            <a:pPr algn="ctr">
              <a:lnSpc>
                <a:spcPts val="4204"/>
              </a:lnSpc>
            </a:pPr>
            <a:r>
              <a:rPr lang="en-US" sz="3161" spc="69">
                <a:solidFill>
                  <a:srgbClr val="000000"/>
                </a:solidFill>
                <a:latin typeface="Handy Casual"/>
                <a:ea typeface="Handy Casual"/>
                <a:cs typeface="Handy Casual"/>
                <a:sym typeface="Handy Casual"/>
              </a:rPr>
              <a:t>Java is a programming language used to build the software that runs inside swiping machines (like ATMs or card readers).</a:t>
            </a:r>
          </a:p>
          <a:p>
            <a:pPr algn="l">
              <a:lnSpc>
                <a:spcPts val="4204"/>
              </a:lnSpc>
            </a:pPr>
            <a:r>
              <a:rPr lang="en-US" sz="3161" spc="69">
                <a:solidFill>
                  <a:srgbClr val="555588"/>
                </a:solidFill>
                <a:latin typeface="Handy Casual"/>
                <a:ea typeface="Handy Casual"/>
                <a:cs typeface="Handy Casual"/>
                <a:sym typeface="Handy Casual"/>
              </a:rPr>
              <a:t>In a swiping machine, Java is used to:</a:t>
            </a:r>
          </a:p>
          <a:p>
            <a:pPr marL="682532" lvl="1" indent="-341266" algn="ctr">
              <a:lnSpc>
                <a:spcPts val="4204"/>
              </a:lnSpc>
              <a:buFont typeface="Arial"/>
              <a:buChar char="•"/>
            </a:pPr>
            <a:r>
              <a:rPr lang="en-US" sz="3161" spc="69">
                <a:solidFill>
                  <a:srgbClr val="000000"/>
                </a:solidFill>
                <a:latin typeface="Handy Casual"/>
                <a:ea typeface="Handy Casual"/>
                <a:cs typeface="Handy Casual"/>
                <a:sym typeface="Handy Casual"/>
              </a:rPr>
              <a:t>Read the card when it is swiped or inserted</a:t>
            </a:r>
          </a:p>
          <a:p>
            <a:pPr marL="682532" lvl="1" indent="-341266" algn="ctr">
              <a:lnSpc>
                <a:spcPts val="4204"/>
              </a:lnSpc>
              <a:buFont typeface="Arial"/>
              <a:buChar char="•"/>
            </a:pPr>
            <a:r>
              <a:rPr lang="en-US" sz="3161" spc="69">
                <a:solidFill>
                  <a:srgbClr val="000000"/>
                </a:solidFill>
                <a:latin typeface="Handy Casual"/>
                <a:ea typeface="Handy Casual"/>
                <a:cs typeface="Handy Casual"/>
                <a:sym typeface="Handy Casual"/>
              </a:rPr>
              <a:t>Ask for the PIN number</a:t>
            </a:r>
          </a:p>
          <a:p>
            <a:pPr marL="682532" lvl="1" indent="-341266" algn="ctr">
              <a:lnSpc>
                <a:spcPts val="4204"/>
              </a:lnSpc>
              <a:buFont typeface="Arial"/>
              <a:buChar char="•"/>
            </a:pPr>
            <a:r>
              <a:rPr lang="en-US" sz="3161" spc="69">
                <a:solidFill>
                  <a:srgbClr val="000000"/>
                </a:solidFill>
                <a:latin typeface="Handy Casual"/>
                <a:ea typeface="Handy Casual"/>
                <a:cs typeface="Handy Casual"/>
                <a:sym typeface="Handy Casual"/>
              </a:rPr>
              <a:t>Check the card and PIN with the bank database</a:t>
            </a:r>
          </a:p>
          <a:p>
            <a:pPr marL="682532" lvl="1" indent="-341266" algn="ctr">
              <a:lnSpc>
                <a:spcPts val="4204"/>
              </a:lnSpc>
              <a:buFont typeface="Arial"/>
              <a:buChar char="•"/>
            </a:pPr>
            <a:r>
              <a:rPr lang="en-US" sz="3161" spc="69">
                <a:solidFill>
                  <a:srgbClr val="000000"/>
                </a:solidFill>
                <a:latin typeface="Handy Casual"/>
                <a:ea typeface="Handy Casual"/>
                <a:cs typeface="Handy Casual"/>
                <a:sym typeface="Handy Casual"/>
              </a:rPr>
              <a:t>Show options like “Withdraw”, “Check Balance”, etc.</a:t>
            </a:r>
          </a:p>
          <a:p>
            <a:pPr marL="682532" lvl="1" indent="-341266" algn="ctr">
              <a:lnSpc>
                <a:spcPts val="4204"/>
              </a:lnSpc>
              <a:buFont typeface="Arial"/>
              <a:buChar char="•"/>
            </a:pPr>
            <a:r>
              <a:rPr lang="en-US" sz="3161" spc="69">
                <a:solidFill>
                  <a:srgbClr val="000000"/>
                </a:solidFill>
                <a:latin typeface="Handy Casual"/>
                <a:ea typeface="Handy Casual"/>
                <a:cs typeface="Handy Casual"/>
                <a:sym typeface="Handy Casual"/>
              </a:rPr>
              <a:t>Process the transaction (like sending money request to the bank)</a:t>
            </a:r>
          </a:p>
          <a:p>
            <a:pPr marL="682532" lvl="1" indent="-341266" algn="ctr">
              <a:lnSpc>
                <a:spcPts val="4204"/>
              </a:lnSpc>
              <a:buFont typeface="Arial"/>
              <a:buChar char="•"/>
            </a:pPr>
            <a:r>
              <a:rPr lang="en-US" sz="3161" spc="69">
                <a:solidFill>
                  <a:srgbClr val="000000"/>
                </a:solidFill>
                <a:latin typeface="Handy Casual"/>
                <a:ea typeface="Handy Casual"/>
                <a:cs typeface="Handy Casual"/>
                <a:sym typeface="Handy Casual"/>
              </a:rPr>
              <a:t>Show success or error messages</a:t>
            </a:r>
          </a:p>
          <a:p>
            <a:pPr marL="682532" lvl="1" indent="-341266" algn="ctr">
              <a:lnSpc>
                <a:spcPts val="4204"/>
              </a:lnSpc>
              <a:buFont typeface="Arial"/>
              <a:buChar char="•"/>
            </a:pPr>
            <a:r>
              <a:rPr lang="en-US" sz="3161" spc="69">
                <a:solidFill>
                  <a:srgbClr val="000000"/>
                </a:solidFill>
                <a:latin typeface="Handy Casual"/>
                <a:ea typeface="Handy Casual"/>
                <a:cs typeface="Handy Casual"/>
                <a:sym typeface="Handy Casual"/>
              </a:rPr>
              <a:t>Print a receipt if needed</a:t>
            </a:r>
          </a:p>
          <a:p>
            <a:pPr algn="l">
              <a:lnSpc>
                <a:spcPts val="4204"/>
              </a:lnSpc>
            </a:pPr>
            <a:r>
              <a:rPr lang="en-US" sz="3161" spc="69">
                <a:solidFill>
                  <a:srgbClr val="555588"/>
                </a:solidFill>
                <a:latin typeface="Handy Casual"/>
                <a:ea typeface="Handy Casual"/>
                <a:cs typeface="Handy Casual"/>
                <a:sym typeface="Handy Casual"/>
              </a:rPr>
              <a:t>Java is used because it is:</a:t>
            </a:r>
          </a:p>
          <a:p>
            <a:pPr marL="682532" lvl="1" indent="-341266" algn="ctr">
              <a:lnSpc>
                <a:spcPts val="4204"/>
              </a:lnSpc>
              <a:buFont typeface="Arial"/>
              <a:buChar char="•"/>
            </a:pPr>
            <a:r>
              <a:rPr lang="en-US" sz="3161" spc="69">
                <a:solidFill>
                  <a:srgbClr val="000000"/>
                </a:solidFill>
                <a:latin typeface="Handy Casual"/>
                <a:ea typeface="Handy Casual"/>
                <a:cs typeface="Handy Casual"/>
                <a:sym typeface="Handy Casual"/>
              </a:rPr>
              <a:t>Safe and secure (good for handling money)</a:t>
            </a:r>
          </a:p>
          <a:p>
            <a:pPr marL="682532" lvl="1" indent="-341266" algn="ctr">
              <a:lnSpc>
                <a:spcPts val="4204"/>
              </a:lnSpc>
              <a:buFont typeface="Arial"/>
              <a:buChar char="•"/>
            </a:pPr>
            <a:r>
              <a:rPr lang="en-US" sz="3161" spc="69">
                <a:solidFill>
                  <a:srgbClr val="000000"/>
                </a:solidFill>
                <a:latin typeface="Handy Casual"/>
                <a:ea typeface="Handy Casual"/>
                <a:cs typeface="Handy Casual"/>
                <a:sym typeface="Handy Casual"/>
              </a:rPr>
              <a:t>Works on any device (cross-platform)</a:t>
            </a:r>
          </a:p>
          <a:p>
            <a:pPr marL="682532" lvl="1" indent="-341266" algn="ctr">
              <a:lnSpc>
                <a:spcPts val="4204"/>
              </a:lnSpc>
              <a:buFont typeface="Arial"/>
              <a:buChar char="•"/>
            </a:pPr>
            <a:r>
              <a:rPr lang="en-US" sz="3161" spc="69">
                <a:solidFill>
                  <a:srgbClr val="000000"/>
                </a:solidFill>
                <a:latin typeface="Handy Casual"/>
                <a:ea typeface="Handy Casual"/>
                <a:cs typeface="Handy Casual"/>
                <a:sym typeface="Handy Casual"/>
              </a:rPr>
              <a:t>Reliable and fast</a:t>
            </a:r>
          </a:p>
          <a:p>
            <a:pPr algn="ctr">
              <a:lnSpc>
                <a:spcPts val="4204"/>
              </a:lnSpc>
            </a:pPr>
            <a:endParaRPr lang="en-US" sz="3161" spc="69">
              <a:solidFill>
                <a:srgbClr val="000000"/>
              </a:solidFill>
              <a:latin typeface="Handy Casual"/>
              <a:ea typeface="Handy Casual"/>
              <a:cs typeface="Handy Casual"/>
              <a:sym typeface="Handy Casual"/>
            </a:endParaRPr>
          </a:p>
          <a:p>
            <a:pPr algn="ctr">
              <a:lnSpc>
                <a:spcPts val="4204"/>
              </a:lnSpc>
              <a:spcBef>
                <a:spcPct val="0"/>
              </a:spcBef>
            </a:pPr>
            <a:endParaRPr lang="en-US" sz="3161" spc="69">
              <a:solidFill>
                <a:srgbClr val="000000"/>
              </a:solidFill>
              <a:latin typeface="Handy Casual"/>
              <a:ea typeface="Handy Casual"/>
              <a:cs typeface="Handy Casual"/>
              <a:sym typeface="Handy Casu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grpSp>
        <p:nvGrpSpPr>
          <p:cNvPr id="2" name="Group 2"/>
          <p:cNvGrpSpPr/>
          <p:nvPr/>
        </p:nvGrpSpPr>
        <p:grpSpPr>
          <a:xfrm>
            <a:off x="6690756" y="1028700"/>
            <a:ext cx="10498909" cy="7657600"/>
            <a:chOff x="0" y="0"/>
            <a:chExt cx="14302208" cy="10431615"/>
          </a:xfrm>
        </p:grpSpPr>
        <p:sp>
          <p:nvSpPr>
            <p:cNvPr id="3" name="Freeform 3"/>
            <p:cNvSpPr/>
            <p:nvPr/>
          </p:nvSpPr>
          <p:spPr>
            <a:xfrm>
              <a:off x="31750" y="31750"/>
              <a:ext cx="14238708" cy="10368115"/>
            </a:xfrm>
            <a:custGeom>
              <a:avLst/>
              <a:gdLst/>
              <a:ahLst/>
              <a:cxnLst/>
              <a:rect l="l" t="t" r="r" b="b"/>
              <a:pathLst>
                <a:path w="14238708" h="10368115">
                  <a:moveTo>
                    <a:pt x="14145997" y="10368115"/>
                  </a:moveTo>
                  <a:lnTo>
                    <a:pt x="92710" y="10368115"/>
                  </a:lnTo>
                  <a:cubicBezTo>
                    <a:pt x="41910" y="10368115"/>
                    <a:pt x="0" y="10326205"/>
                    <a:pt x="0" y="10275405"/>
                  </a:cubicBezTo>
                  <a:lnTo>
                    <a:pt x="0" y="92710"/>
                  </a:lnTo>
                  <a:cubicBezTo>
                    <a:pt x="0" y="41910"/>
                    <a:pt x="41910" y="0"/>
                    <a:pt x="92710" y="0"/>
                  </a:cubicBezTo>
                  <a:lnTo>
                    <a:pt x="14144727" y="0"/>
                  </a:lnTo>
                  <a:cubicBezTo>
                    <a:pt x="14195527" y="0"/>
                    <a:pt x="14237438" y="41910"/>
                    <a:pt x="14237438" y="92710"/>
                  </a:cubicBezTo>
                  <a:lnTo>
                    <a:pt x="14237438" y="10274136"/>
                  </a:lnTo>
                  <a:cubicBezTo>
                    <a:pt x="14238708" y="10326205"/>
                    <a:pt x="14196797" y="10368115"/>
                    <a:pt x="14145997" y="10368115"/>
                  </a:cubicBezTo>
                  <a:close/>
                </a:path>
              </a:pathLst>
            </a:custGeom>
            <a:solidFill>
              <a:srgbClr val="FFFEF7"/>
            </a:solidFill>
          </p:spPr>
        </p:sp>
        <p:sp>
          <p:nvSpPr>
            <p:cNvPr id="4" name="Freeform 4"/>
            <p:cNvSpPr/>
            <p:nvPr/>
          </p:nvSpPr>
          <p:spPr>
            <a:xfrm>
              <a:off x="0" y="0"/>
              <a:ext cx="14302208" cy="10431616"/>
            </a:xfrm>
            <a:custGeom>
              <a:avLst/>
              <a:gdLst/>
              <a:ahLst/>
              <a:cxnLst/>
              <a:rect l="l" t="t" r="r" b="b"/>
              <a:pathLst>
                <a:path w="14302208" h="10431616">
                  <a:moveTo>
                    <a:pt x="14177747" y="59690"/>
                  </a:moveTo>
                  <a:cubicBezTo>
                    <a:pt x="14213308" y="59690"/>
                    <a:pt x="14242518" y="88900"/>
                    <a:pt x="14242518" y="124460"/>
                  </a:cubicBezTo>
                  <a:lnTo>
                    <a:pt x="14242518" y="10307155"/>
                  </a:lnTo>
                  <a:cubicBezTo>
                    <a:pt x="14242518" y="10342716"/>
                    <a:pt x="14213308" y="10371926"/>
                    <a:pt x="14177747" y="10371926"/>
                  </a:cubicBezTo>
                  <a:lnTo>
                    <a:pt x="124460" y="10371926"/>
                  </a:lnTo>
                  <a:cubicBezTo>
                    <a:pt x="88900" y="10371926"/>
                    <a:pt x="59690" y="10342716"/>
                    <a:pt x="59690" y="10307155"/>
                  </a:cubicBezTo>
                  <a:lnTo>
                    <a:pt x="59690" y="124460"/>
                  </a:lnTo>
                  <a:cubicBezTo>
                    <a:pt x="59690" y="88900"/>
                    <a:pt x="88900" y="59690"/>
                    <a:pt x="124460" y="59690"/>
                  </a:cubicBezTo>
                  <a:lnTo>
                    <a:pt x="14177749" y="59690"/>
                  </a:lnTo>
                  <a:moveTo>
                    <a:pt x="14177749" y="0"/>
                  </a:moveTo>
                  <a:lnTo>
                    <a:pt x="124460" y="0"/>
                  </a:lnTo>
                  <a:cubicBezTo>
                    <a:pt x="55880" y="0"/>
                    <a:pt x="0" y="55880"/>
                    <a:pt x="0" y="124460"/>
                  </a:cubicBezTo>
                  <a:lnTo>
                    <a:pt x="0" y="10307155"/>
                  </a:lnTo>
                  <a:cubicBezTo>
                    <a:pt x="0" y="10375736"/>
                    <a:pt x="55880" y="10431616"/>
                    <a:pt x="124460" y="10431616"/>
                  </a:cubicBezTo>
                  <a:lnTo>
                    <a:pt x="14177749" y="10431616"/>
                  </a:lnTo>
                  <a:cubicBezTo>
                    <a:pt x="14246327" y="10431616"/>
                    <a:pt x="14302208" y="10375736"/>
                    <a:pt x="14302208" y="10307155"/>
                  </a:cubicBezTo>
                  <a:lnTo>
                    <a:pt x="14302208" y="124460"/>
                  </a:lnTo>
                  <a:cubicBezTo>
                    <a:pt x="14302208" y="55880"/>
                    <a:pt x="14246327" y="0"/>
                    <a:pt x="14177749" y="0"/>
                  </a:cubicBezTo>
                  <a:close/>
                </a:path>
              </a:pathLst>
            </a:custGeom>
            <a:solidFill>
              <a:srgbClr val="191919"/>
            </a:solidFill>
          </p:spPr>
        </p:sp>
      </p:grpSp>
      <p:sp>
        <p:nvSpPr>
          <p:cNvPr id="5" name="Freeform 5"/>
          <p:cNvSpPr/>
          <p:nvPr/>
        </p:nvSpPr>
        <p:spPr>
          <a:xfrm>
            <a:off x="-49133" y="364943"/>
            <a:ext cx="7628315" cy="9557115"/>
          </a:xfrm>
          <a:custGeom>
            <a:avLst/>
            <a:gdLst/>
            <a:ahLst/>
            <a:cxnLst/>
            <a:rect l="l" t="t" r="r" b="b"/>
            <a:pathLst>
              <a:path w="7628315" h="9557115">
                <a:moveTo>
                  <a:pt x="0" y="0"/>
                </a:moveTo>
                <a:lnTo>
                  <a:pt x="7628316" y="0"/>
                </a:lnTo>
                <a:lnTo>
                  <a:pt x="7628316" y="9557114"/>
                </a:lnTo>
                <a:lnTo>
                  <a:pt x="0" y="955711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rot="-460589">
            <a:off x="1705185" y="3315169"/>
            <a:ext cx="4649370" cy="5345662"/>
            <a:chOff x="0" y="0"/>
            <a:chExt cx="6350025" cy="7301009"/>
          </a:xfrm>
        </p:grpSpPr>
        <p:sp>
          <p:nvSpPr>
            <p:cNvPr id="7" name="Freeform 7"/>
            <p:cNvSpPr/>
            <p:nvPr/>
          </p:nvSpPr>
          <p:spPr>
            <a:xfrm>
              <a:off x="0" y="0"/>
              <a:ext cx="6350026" cy="7301009"/>
            </a:xfrm>
            <a:custGeom>
              <a:avLst/>
              <a:gdLst/>
              <a:ahLst/>
              <a:cxnLst/>
              <a:rect l="l" t="t" r="r" b="b"/>
              <a:pathLst>
                <a:path w="6350026" h="7301009">
                  <a:moveTo>
                    <a:pt x="0" y="0"/>
                  </a:moveTo>
                  <a:lnTo>
                    <a:pt x="6350026" y="0"/>
                  </a:lnTo>
                  <a:lnTo>
                    <a:pt x="6350026" y="7301009"/>
                  </a:lnTo>
                  <a:lnTo>
                    <a:pt x="0" y="7301009"/>
                  </a:lnTo>
                  <a:close/>
                </a:path>
              </a:pathLst>
            </a:custGeom>
            <a:blipFill>
              <a:blip r:embed="rId4"/>
              <a:stretch>
                <a:fillRect t="-15149" b="-15149"/>
              </a:stretch>
            </a:blipFill>
          </p:spPr>
        </p:sp>
      </p:grpSp>
      <p:sp>
        <p:nvSpPr>
          <p:cNvPr id="8" name="Freeform 8"/>
          <p:cNvSpPr/>
          <p:nvPr/>
        </p:nvSpPr>
        <p:spPr>
          <a:xfrm rot="-1568932">
            <a:off x="11437677" y="7714166"/>
            <a:ext cx="1144336" cy="1640625"/>
          </a:xfrm>
          <a:custGeom>
            <a:avLst/>
            <a:gdLst/>
            <a:ahLst/>
            <a:cxnLst/>
            <a:rect l="l" t="t" r="r" b="b"/>
            <a:pathLst>
              <a:path w="1144336" h="1640625">
                <a:moveTo>
                  <a:pt x="0" y="0"/>
                </a:moveTo>
                <a:lnTo>
                  <a:pt x="1144337" y="0"/>
                </a:lnTo>
                <a:lnTo>
                  <a:pt x="1144337" y="1640626"/>
                </a:lnTo>
                <a:lnTo>
                  <a:pt x="0" y="164062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9" name="Freeform 9"/>
          <p:cNvSpPr/>
          <p:nvPr/>
        </p:nvSpPr>
        <p:spPr>
          <a:xfrm rot="5027046">
            <a:off x="16282896" y="916013"/>
            <a:ext cx="1514128" cy="1379233"/>
          </a:xfrm>
          <a:custGeom>
            <a:avLst/>
            <a:gdLst/>
            <a:ahLst/>
            <a:cxnLst/>
            <a:rect l="l" t="t" r="r" b="b"/>
            <a:pathLst>
              <a:path w="1514128" h="1379233">
                <a:moveTo>
                  <a:pt x="0" y="0"/>
                </a:moveTo>
                <a:lnTo>
                  <a:pt x="1514129" y="0"/>
                </a:lnTo>
                <a:lnTo>
                  <a:pt x="1514129" y="1379234"/>
                </a:lnTo>
                <a:lnTo>
                  <a:pt x="0" y="137923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0" name="TextBox 10"/>
          <p:cNvSpPr txBox="1"/>
          <p:nvPr/>
        </p:nvSpPr>
        <p:spPr>
          <a:xfrm>
            <a:off x="6690756" y="3988218"/>
            <a:ext cx="10957836" cy="1290343"/>
          </a:xfrm>
          <a:prstGeom prst="rect">
            <a:avLst/>
          </a:prstGeom>
        </p:spPr>
        <p:txBody>
          <a:bodyPr lIns="0" tIns="0" rIns="0" bIns="0" rtlCol="0" anchor="t">
            <a:spAutoFit/>
          </a:bodyPr>
          <a:lstStyle/>
          <a:p>
            <a:pPr algn="ctr">
              <a:lnSpc>
                <a:spcPts val="10237"/>
              </a:lnSpc>
              <a:spcBef>
                <a:spcPct val="0"/>
              </a:spcBef>
            </a:pPr>
            <a:r>
              <a:rPr lang="en-US" sz="7997" spc="-71">
                <a:solidFill>
                  <a:srgbClr val="000000"/>
                </a:solidFill>
                <a:latin typeface="Handy Casual"/>
                <a:ea typeface="Handy Casual"/>
                <a:cs typeface="Handy Casual"/>
                <a:sym typeface="Handy Casual"/>
              </a:rPr>
              <a:t>Execution of Code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4742707" y="1589776"/>
            <a:ext cx="9699658" cy="3103890"/>
          </a:xfrm>
          <a:custGeom>
            <a:avLst/>
            <a:gdLst/>
            <a:ahLst/>
            <a:cxnLst/>
            <a:rect l="l" t="t" r="r" b="b"/>
            <a:pathLst>
              <a:path w="9699658" h="3103890">
                <a:moveTo>
                  <a:pt x="0" y="0"/>
                </a:moveTo>
                <a:lnTo>
                  <a:pt x="9699657" y="0"/>
                </a:lnTo>
                <a:lnTo>
                  <a:pt x="9699657" y="3103891"/>
                </a:lnTo>
                <a:lnTo>
                  <a:pt x="0" y="310389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rot="-166726">
            <a:off x="4816097" y="2647944"/>
            <a:ext cx="9365337" cy="938297"/>
          </a:xfrm>
          <a:prstGeom prst="rect">
            <a:avLst/>
          </a:prstGeom>
        </p:spPr>
        <p:txBody>
          <a:bodyPr lIns="0" tIns="0" rIns="0" bIns="0" rtlCol="0" anchor="t">
            <a:spAutoFit/>
          </a:bodyPr>
          <a:lstStyle/>
          <a:p>
            <a:pPr algn="ctr">
              <a:lnSpc>
                <a:spcPts val="7667"/>
              </a:lnSpc>
              <a:spcBef>
                <a:spcPct val="0"/>
              </a:spcBef>
            </a:pPr>
            <a:r>
              <a:rPr lang="en-US" sz="5477" spc="213">
                <a:solidFill>
                  <a:srgbClr val="000000"/>
                </a:solidFill>
                <a:latin typeface="TAN Headline"/>
                <a:ea typeface="TAN Headline"/>
                <a:cs typeface="TAN Headline"/>
                <a:sym typeface="TAN Headline"/>
              </a:rPr>
              <a:t>CONCLUSION</a:t>
            </a:r>
          </a:p>
        </p:txBody>
      </p:sp>
      <p:sp>
        <p:nvSpPr>
          <p:cNvPr id="4" name="Freeform 4"/>
          <p:cNvSpPr/>
          <p:nvPr/>
        </p:nvSpPr>
        <p:spPr>
          <a:xfrm>
            <a:off x="10663243" y="3355180"/>
            <a:ext cx="2537821" cy="1172012"/>
          </a:xfrm>
          <a:custGeom>
            <a:avLst/>
            <a:gdLst/>
            <a:ahLst/>
            <a:cxnLst/>
            <a:rect l="l" t="t" r="r" b="b"/>
            <a:pathLst>
              <a:path w="2537821" h="1172012">
                <a:moveTo>
                  <a:pt x="0" y="0"/>
                </a:moveTo>
                <a:lnTo>
                  <a:pt x="2537821" y="0"/>
                </a:lnTo>
                <a:lnTo>
                  <a:pt x="2537821" y="1172011"/>
                </a:lnTo>
                <a:lnTo>
                  <a:pt x="0" y="117201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491967">
            <a:off x="4392492" y="950145"/>
            <a:ext cx="2241878" cy="2042147"/>
          </a:xfrm>
          <a:custGeom>
            <a:avLst/>
            <a:gdLst/>
            <a:ahLst/>
            <a:cxnLst/>
            <a:rect l="l" t="t" r="r" b="b"/>
            <a:pathLst>
              <a:path w="2241878" h="2042147">
                <a:moveTo>
                  <a:pt x="0" y="0"/>
                </a:moveTo>
                <a:lnTo>
                  <a:pt x="2241878" y="0"/>
                </a:lnTo>
                <a:lnTo>
                  <a:pt x="2241878" y="2042147"/>
                </a:lnTo>
                <a:lnTo>
                  <a:pt x="0" y="204214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4706294" flipV="1">
            <a:off x="-104297" y="1286525"/>
            <a:ext cx="3895386" cy="4128059"/>
          </a:xfrm>
          <a:custGeom>
            <a:avLst/>
            <a:gdLst/>
            <a:ahLst/>
            <a:cxnLst/>
            <a:rect l="l" t="t" r="r" b="b"/>
            <a:pathLst>
              <a:path w="3895386" h="4128059">
                <a:moveTo>
                  <a:pt x="0" y="4128058"/>
                </a:moveTo>
                <a:lnTo>
                  <a:pt x="3895387" y="4128058"/>
                </a:lnTo>
                <a:lnTo>
                  <a:pt x="3895387" y="0"/>
                </a:lnTo>
                <a:lnTo>
                  <a:pt x="0" y="0"/>
                </a:lnTo>
                <a:lnTo>
                  <a:pt x="0" y="4128058"/>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rot="-1568932">
            <a:off x="15725241" y="2538573"/>
            <a:ext cx="1447775" cy="2075662"/>
          </a:xfrm>
          <a:custGeom>
            <a:avLst/>
            <a:gdLst/>
            <a:ahLst/>
            <a:cxnLst/>
            <a:rect l="l" t="t" r="r" b="b"/>
            <a:pathLst>
              <a:path w="1447775" h="2075662">
                <a:moveTo>
                  <a:pt x="0" y="0"/>
                </a:moveTo>
                <a:lnTo>
                  <a:pt x="1447774" y="0"/>
                </a:lnTo>
                <a:lnTo>
                  <a:pt x="1447774" y="2075662"/>
                </a:lnTo>
                <a:lnTo>
                  <a:pt x="0" y="2075662"/>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8" name="Freeform 8"/>
          <p:cNvSpPr/>
          <p:nvPr/>
        </p:nvSpPr>
        <p:spPr>
          <a:xfrm>
            <a:off x="10538197" y="0"/>
            <a:ext cx="10083238" cy="1393320"/>
          </a:xfrm>
          <a:custGeom>
            <a:avLst/>
            <a:gdLst/>
            <a:ahLst/>
            <a:cxnLst/>
            <a:rect l="l" t="t" r="r" b="b"/>
            <a:pathLst>
              <a:path w="10083238" h="1393320">
                <a:moveTo>
                  <a:pt x="0" y="0"/>
                </a:moveTo>
                <a:lnTo>
                  <a:pt x="10083238" y="0"/>
                </a:lnTo>
                <a:lnTo>
                  <a:pt x="10083238" y="1393320"/>
                </a:lnTo>
                <a:lnTo>
                  <a:pt x="0" y="139332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9" name="Freeform 9"/>
          <p:cNvSpPr/>
          <p:nvPr/>
        </p:nvSpPr>
        <p:spPr>
          <a:xfrm rot="-10800000">
            <a:off x="-4098675" y="8905418"/>
            <a:ext cx="9279203" cy="2078243"/>
          </a:xfrm>
          <a:custGeom>
            <a:avLst/>
            <a:gdLst/>
            <a:ahLst/>
            <a:cxnLst/>
            <a:rect l="l" t="t" r="r" b="b"/>
            <a:pathLst>
              <a:path w="9279203" h="2078243">
                <a:moveTo>
                  <a:pt x="0" y="0"/>
                </a:moveTo>
                <a:lnTo>
                  <a:pt x="9279203" y="0"/>
                </a:lnTo>
                <a:lnTo>
                  <a:pt x="9279203" y="2078242"/>
                </a:lnTo>
                <a:lnTo>
                  <a:pt x="0" y="2078242"/>
                </a:lnTo>
                <a:lnTo>
                  <a:pt x="0" y="0"/>
                </a:lnTo>
                <a:close/>
              </a:path>
            </a:pathLst>
          </a:custGeom>
          <a:blipFill>
            <a:blip r:embed="rId12">
              <a:extLst>
                <a:ext uri="{96DAC541-7B7A-43D3-8B79-37D633B846F1}">
                  <asvg:svgBlip xmlns:asvg="http://schemas.microsoft.com/office/drawing/2016/SVG/main" xmlns="" r:embed="rId13"/>
                </a:ext>
              </a:extLst>
            </a:blip>
            <a:stretch>
              <a:fillRect l="-62081"/>
            </a:stretch>
          </a:blipFill>
        </p:spPr>
      </p:sp>
      <p:sp>
        <p:nvSpPr>
          <p:cNvPr id="10" name="TextBox 10"/>
          <p:cNvSpPr txBox="1"/>
          <p:nvPr/>
        </p:nvSpPr>
        <p:spPr>
          <a:xfrm>
            <a:off x="1551527" y="5105400"/>
            <a:ext cx="16082016" cy="3657426"/>
          </a:xfrm>
          <a:prstGeom prst="rect">
            <a:avLst/>
          </a:prstGeom>
        </p:spPr>
        <p:txBody>
          <a:bodyPr lIns="0" tIns="0" rIns="0" bIns="0" rtlCol="0" anchor="t">
            <a:spAutoFit/>
          </a:bodyPr>
          <a:lstStyle/>
          <a:p>
            <a:pPr algn="ctr">
              <a:lnSpc>
                <a:spcPts val="4821"/>
              </a:lnSpc>
            </a:pPr>
            <a:r>
              <a:rPr lang="en-US" sz="3767" spc="-33">
                <a:solidFill>
                  <a:srgbClr val="000000"/>
                </a:solidFill>
                <a:latin typeface="Handy Casual"/>
                <a:ea typeface="Handy Casual"/>
                <a:cs typeface="Handy Casual"/>
                <a:sym typeface="Handy Casual"/>
              </a:rPr>
              <a:t>Swiping machines play an important role in today’s digital payment system. They make transactions quick, secure, and easy by allowing customers to use their debit or credit cards instead of cash. With the help of software like Java for logic and CSS for interface design, these machines provide a smooth and user-friendly experience. As technology continues to grow, swiping machines will keep evolving to offer even faster, safer, and smarter payment solutions.</a:t>
            </a:r>
          </a:p>
          <a:p>
            <a:pPr algn="ctr">
              <a:lnSpc>
                <a:spcPts val="4821"/>
              </a:lnSpc>
              <a:spcBef>
                <a:spcPct val="0"/>
              </a:spcBef>
            </a:pPr>
            <a:endParaRPr lang="en-US" sz="3767" spc="-33">
              <a:solidFill>
                <a:srgbClr val="000000"/>
              </a:solidFill>
              <a:latin typeface="Handy Casual"/>
              <a:ea typeface="Handy Casual"/>
              <a:cs typeface="Handy Casual"/>
              <a:sym typeface="Handy Casu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10800000" flipH="1">
            <a:off x="9223231" y="8895219"/>
            <a:ext cx="11552272" cy="1596314"/>
          </a:xfrm>
          <a:custGeom>
            <a:avLst/>
            <a:gdLst/>
            <a:ahLst/>
            <a:cxnLst/>
            <a:rect l="l" t="t" r="r" b="b"/>
            <a:pathLst>
              <a:path w="11552272" h="1596314">
                <a:moveTo>
                  <a:pt x="11552272" y="0"/>
                </a:moveTo>
                <a:lnTo>
                  <a:pt x="0" y="0"/>
                </a:lnTo>
                <a:lnTo>
                  <a:pt x="0" y="1596314"/>
                </a:lnTo>
                <a:lnTo>
                  <a:pt x="11552272" y="1596314"/>
                </a:lnTo>
                <a:lnTo>
                  <a:pt x="11552272"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flipH="1">
            <a:off x="-2649686" y="-149539"/>
            <a:ext cx="11546413" cy="1595504"/>
          </a:xfrm>
          <a:custGeom>
            <a:avLst/>
            <a:gdLst/>
            <a:ahLst/>
            <a:cxnLst/>
            <a:rect l="l" t="t" r="r" b="b"/>
            <a:pathLst>
              <a:path w="11546413" h="1595504">
                <a:moveTo>
                  <a:pt x="11546413" y="0"/>
                </a:moveTo>
                <a:lnTo>
                  <a:pt x="0" y="0"/>
                </a:lnTo>
                <a:lnTo>
                  <a:pt x="0" y="1595505"/>
                </a:lnTo>
                <a:lnTo>
                  <a:pt x="11546413" y="1595505"/>
                </a:lnTo>
                <a:lnTo>
                  <a:pt x="1154641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491967">
            <a:off x="4366081" y="1559751"/>
            <a:ext cx="1707111" cy="1555022"/>
          </a:xfrm>
          <a:custGeom>
            <a:avLst/>
            <a:gdLst/>
            <a:ahLst/>
            <a:cxnLst/>
            <a:rect l="l" t="t" r="r" b="b"/>
            <a:pathLst>
              <a:path w="1707111" h="1555022">
                <a:moveTo>
                  <a:pt x="0" y="0"/>
                </a:moveTo>
                <a:lnTo>
                  <a:pt x="1707110" y="0"/>
                </a:lnTo>
                <a:lnTo>
                  <a:pt x="1707110" y="1555023"/>
                </a:lnTo>
                <a:lnTo>
                  <a:pt x="0" y="155502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13182303" y="4220763"/>
            <a:ext cx="3634128" cy="4158041"/>
          </a:xfrm>
          <a:custGeom>
            <a:avLst/>
            <a:gdLst/>
            <a:ahLst/>
            <a:cxnLst/>
            <a:rect l="l" t="t" r="r" b="b"/>
            <a:pathLst>
              <a:path w="3634128" h="4158041">
                <a:moveTo>
                  <a:pt x="0" y="0"/>
                </a:moveTo>
                <a:lnTo>
                  <a:pt x="3634128" y="0"/>
                </a:lnTo>
                <a:lnTo>
                  <a:pt x="3634128" y="4158041"/>
                </a:lnTo>
                <a:lnTo>
                  <a:pt x="0" y="415804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7104264" flipV="1">
            <a:off x="152632" y="3931750"/>
            <a:ext cx="3895386" cy="4128059"/>
          </a:xfrm>
          <a:custGeom>
            <a:avLst/>
            <a:gdLst/>
            <a:ahLst/>
            <a:cxnLst/>
            <a:rect l="l" t="t" r="r" b="b"/>
            <a:pathLst>
              <a:path w="3895386" h="4128059">
                <a:moveTo>
                  <a:pt x="0" y="4128059"/>
                </a:moveTo>
                <a:lnTo>
                  <a:pt x="3895387" y="4128059"/>
                </a:lnTo>
                <a:lnTo>
                  <a:pt x="3895387" y="0"/>
                </a:lnTo>
                <a:lnTo>
                  <a:pt x="0" y="0"/>
                </a:lnTo>
                <a:lnTo>
                  <a:pt x="0" y="412805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rot="-1568932">
            <a:off x="12894609" y="960037"/>
            <a:ext cx="1480813" cy="2123030"/>
          </a:xfrm>
          <a:custGeom>
            <a:avLst/>
            <a:gdLst/>
            <a:ahLst/>
            <a:cxnLst/>
            <a:rect l="l" t="t" r="r" b="b"/>
            <a:pathLst>
              <a:path w="1480813" h="2123030">
                <a:moveTo>
                  <a:pt x="0" y="0"/>
                </a:moveTo>
                <a:lnTo>
                  <a:pt x="1480813" y="0"/>
                </a:lnTo>
                <a:lnTo>
                  <a:pt x="1480813" y="2123030"/>
                </a:lnTo>
                <a:lnTo>
                  <a:pt x="0" y="212303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8" name="TextBox 8"/>
          <p:cNvSpPr txBox="1"/>
          <p:nvPr/>
        </p:nvSpPr>
        <p:spPr>
          <a:xfrm>
            <a:off x="4955707" y="2879051"/>
            <a:ext cx="8376587" cy="5499753"/>
          </a:xfrm>
          <a:prstGeom prst="rect">
            <a:avLst/>
          </a:prstGeom>
        </p:spPr>
        <p:txBody>
          <a:bodyPr lIns="0" tIns="0" rIns="0" bIns="0" rtlCol="0" anchor="t">
            <a:spAutoFit/>
          </a:bodyPr>
          <a:lstStyle/>
          <a:p>
            <a:pPr algn="ctr">
              <a:lnSpc>
                <a:spcPts val="21650"/>
              </a:lnSpc>
            </a:pPr>
            <a:r>
              <a:rPr lang="en-US" sz="18504" spc="407">
                <a:solidFill>
                  <a:srgbClr val="000000"/>
                </a:solidFill>
                <a:latin typeface="Pompiere"/>
                <a:ea typeface="Pompiere"/>
                <a:cs typeface="Pompiere"/>
                <a:sym typeface="Pompiere"/>
              </a:rPr>
              <a:t>THANK</a:t>
            </a:r>
          </a:p>
          <a:p>
            <a:pPr algn="ctr">
              <a:lnSpc>
                <a:spcPts val="21650"/>
              </a:lnSpc>
            </a:pPr>
            <a:r>
              <a:rPr lang="en-US" sz="18504" spc="407">
                <a:solidFill>
                  <a:srgbClr val="000000"/>
                </a:solidFill>
                <a:latin typeface="Pompiere"/>
                <a:ea typeface="Pompiere"/>
                <a:cs typeface="Pompiere"/>
                <a:sym typeface="Pompiere"/>
              </a:rPr>
              <a:t>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5400000">
            <a:off x="6288608" y="849567"/>
            <a:ext cx="6927975" cy="8739418"/>
          </a:xfrm>
          <a:custGeom>
            <a:avLst/>
            <a:gdLst/>
            <a:ahLst/>
            <a:cxnLst/>
            <a:rect l="l" t="t" r="r" b="b"/>
            <a:pathLst>
              <a:path w="6927975" h="8739418">
                <a:moveTo>
                  <a:pt x="0" y="0"/>
                </a:moveTo>
                <a:lnTo>
                  <a:pt x="6927974" y="0"/>
                </a:lnTo>
                <a:lnTo>
                  <a:pt x="6927974" y="8739418"/>
                </a:lnTo>
                <a:lnTo>
                  <a:pt x="0" y="873941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2120756" y="1028700"/>
            <a:ext cx="4584113" cy="3975676"/>
          </a:xfrm>
          <a:custGeom>
            <a:avLst/>
            <a:gdLst/>
            <a:ahLst/>
            <a:cxnLst/>
            <a:rect l="l" t="t" r="r" b="b"/>
            <a:pathLst>
              <a:path w="4584113" h="3975676">
                <a:moveTo>
                  <a:pt x="0" y="0"/>
                </a:moveTo>
                <a:lnTo>
                  <a:pt x="4584113" y="0"/>
                </a:lnTo>
                <a:lnTo>
                  <a:pt x="4584113" y="3975676"/>
                </a:lnTo>
                <a:lnTo>
                  <a:pt x="0" y="39756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rot="-810814">
            <a:off x="2390968" y="2917901"/>
            <a:ext cx="3945639" cy="753303"/>
          </a:xfrm>
          <a:prstGeom prst="rect">
            <a:avLst/>
          </a:prstGeom>
        </p:spPr>
        <p:txBody>
          <a:bodyPr lIns="0" tIns="0" rIns="0" bIns="0" rtlCol="0" anchor="t">
            <a:spAutoFit/>
          </a:bodyPr>
          <a:lstStyle/>
          <a:p>
            <a:pPr algn="ctr">
              <a:lnSpc>
                <a:spcPts val="5611"/>
              </a:lnSpc>
            </a:pPr>
            <a:r>
              <a:rPr lang="en-US" sz="5668" spc="124">
                <a:solidFill>
                  <a:srgbClr val="000000"/>
                </a:solidFill>
                <a:latin typeface="Handy Casual"/>
                <a:ea typeface="Handy Casual"/>
                <a:cs typeface="Handy Casual"/>
                <a:sym typeface="Handy Casual"/>
              </a:rPr>
              <a:t>Agenda</a:t>
            </a:r>
          </a:p>
        </p:txBody>
      </p:sp>
      <p:sp>
        <p:nvSpPr>
          <p:cNvPr id="5" name="TextBox 5"/>
          <p:cNvSpPr txBox="1"/>
          <p:nvPr/>
        </p:nvSpPr>
        <p:spPr>
          <a:xfrm>
            <a:off x="6542532" y="2298779"/>
            <a:ext cx="7404819" cy="5933979"/>
          </a:xfrm>
          <a:prstGeom prst="rect">
            <a:avLst/>
          </a:prstGeom>
        </p:spPr>
        <p:txBody>
          <a:bodyPr lIns="0" tIns="0" rIns="0" bIns="0" rtlCol="0" anchor="t">
            <a:spAutoFit/>
          </a:bodyPr>
          <a:lstStyle/>
          <a:p>
            <a:pPr marL="1090187" lvl="1" indent="-545094" algn="l">
              <a:lnSpc>
                <a:spcPts val="6715"/>
              </a:lnSpc>
              <a:buAutoNum type="arabicPeriod"/>
            </a:pPr>
            <a:r>
              <a:rPr lang="en-US" sz="5049" spc="111">
                <a:solidFill>
                  <a:srgbClr val="FFFFFF"/>
                </a:solidFill>
                <a:latin typeface="Handy Casual"/>
                <a:ea typeface="Handy Casual"/>
                <a:cs typeface="Handy Casual"/>
                <a:sym typeface="Handy Casual"/>
              </a:rPr>
              <a:t>Introduction</a:t>
            </a:r>
          </a:p>
          <a:p>
            <a:pPr marL="1090187" lvl="1" indent="-545094" algn="l">
              <a:lnSpc>
                <a:spcPts val="6715"/>
              </a:lnSpc>
              <a:buAutoNum type="arabicPeriod"/>
            </a:pPr>
            <a:r>
              <a:rPr lang="en-US" sz="5049" spc="111">
                <a:solidFill>
                  <a:srgbClr val="FFFFFF"/>
                </a:solidFill>
                <a:latin typeface="Handy Casual"/>
                <a:ea typeface="Handy Casual"/>
                <a:cs typeface="Handy Casual"/>
                <a:sym typeface="Handy Casual"/>
              </a:rPr>
              <a:t>HTML</a:t>
            </a:r>
          </a:p>
          <a:p>
            <a:pPr marL="1090187" lvl="1" indent="-545094" algn="l">
              <a:lnSpc>
                <a:spcPts val="6715"/>
              </a:lnSpc>
              <a:buAutoNum type="arabicPeriod"/>
            </a:pPr>
            <a:r>
              <a:rPr lang="en-US" sz="5049" spc="111">
                <a:solidFill>
                  <a:srgbClr val="FFFFFF"/>
                </a:solidFill>
                <a:latin typeface="Handy Casual"/>
                <a:ea typeface="Handy Casual"/>
                <a:cs typeface="Handy Casual"/>
                <a:sym typeface="Handy Casual"/>
              </a:rPr>
              <a:t>CSS</a:t>
            </a:r>
          </a:p>
          <a:p>
            <a:pPr marL="1090187" lvl="1" indent="-545094" algn="l">
              <a:lnSpc>
                <a:spcPts val="6715"/>
              </a:lnSpc>
              <a:buAutoNum type="arabicPeriod"/>
            </a:pPr>
            <a:r>
              <a:rPr lang="en-US" sz="5049" spc="111">
                <a:solidFill>
                  <a:srgbClr val="FFFFFF"/>
                </a:solidFill>
                <a:latin typeface="Handy Casual"/>
                <a:ea typeface="Handy Casual"/>
                <a:cs typeface="Handy Casual"/>
                <a:sym typeface="Handy Casual"/>
              </a:rPr>
              <a:t>Java Script</a:t>
            </a:r>
          </a:p>
          <a:p>
            <a:pPr marL="1090187" lvl="1" indent="-545094" algn="l">
              <a:lnSpc>
                <a:spcPts val="6715"/>
              </a:lnSpc>
              <a:buAutoNum type="arabicPeriod"/>
            </a:pPr>
            <a:r>
              <a:rPr lang="en-US" sz="5049" spc="111">
                <a:solidFill>
                  <a:srgbClr val="FFFFFF"/>
                </a:solidFill>
                <a:latin typeface="Handy Casual"/>
                <a:ea typeface="Handy Casual"/>
                <a:cs typeface="Handy Casual"/>
                <a:sym typeface="Handy Casual"/>
              </a:rPr>
              <a:t>Java</a:t>
            </a:r>
          </a:p>
          <a:p>
            <a:pPr marL="1090187" lvl="1" indent="-545094" algn="l">
              <a:lnSpc>
                <a:spcPts val="6715"/>
              </a:lnSpc>
              <a:buAutoNum type="arabicPeriod"/>
            </a:pPr>
            <a:r>
              <a:rPr lang="en-US" sz="5049" spc="111">
                <a:solidFill>
                  <a:srgbClr val="FFFFFF"/>
                </a:solidFill>
                <a:latin typeface="Handy Casual"/>
                <a:ea typeface="Handy Casual"/>
                <a:cs typeface="Handy Casual"/>
                <a:sym typeface="Handy Casual"/>
              </a:rPr>
              <a:t>Execution</a:t>
            </a:r>
          </a:p>
          <a:p>
            <a:pPr marL="1090187" lvl="1" indent="-545094" algn="l">
              <a:lnSpc>
                <a:spcPts val="6715"/>
              </a:lnSpc>
              <a:buAutoNum type="arabicPeriod"/>
            </a:pPr>
            <a:r>
              <a:rPr lang="en-US" sz="5049" spc="111">
                <a:solidFill>
                  <a:srgbClr val="FFFFFF"/>
                </a:solidFill>
                <a:latin typeface="Handy Casual"/>
                <a:ea typeface="Handy Casual"/>
                <a:cs typeface="Handy Casual"/>
                <a:sym typeface="Handy Casual"/>
              </a:rPr>
              <a:t>Conclusion</a:t>
            </a:r>
          </a:p>
        </p:txBody>
      </p:sp>
      <p:sp>
        <p:nvSpPr>
          <p:cNvPr id="6" name="Freeform 6"/>
          <p:cNvSpPr/>
          <p:nvPr/>
        </p:nvSpPr>
        <p:spPr>
          <a:xfrm rot="5856579" flipV="1">
            <a:off x="764579" y="5127721"/>
            <a:ext cx="3435988" cy="3641221"/>
          </a:xfrm>
          <a:custGeom>
            <a:avLst/>
            <a:gdLst/>
            <a:ahLst/>
            <a:cxnLst/>
            <a:rect l="l" t="t" r="r" b="b"/>
            <a:pathLst>
              <a:path w="3435988" h="3641221">
                <a:moveTo>
                  <a:pt x="0" y="3641221"/>
                </a:moveTo>
                <a:lnTo>
                  <a:pt x="3435989" y="3641221"/>
                </a:lnTo>
                <a:lnTo>
                  <a:pt x="3435989" y="0"/>
                </a:lnTo>
                <a:lnTo>
                  <a:pt x="0" y="0"/>
                </a:lnTo>
                <a:lnTo>
                  <a:pt x="0" y="3641221"/>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rot="-1568932">
            <a:off x="15282144" y="5728523"/>
            <a:ext cx="1443297" cy="2069242"/>
          </a:xfrm>
          <a:custGeom>
            <a:avLst/>
            <a:gdLst/>
            <a:ahLst/>
            <a:cxnLst/>
            <a:rect l="l" t="t" r="r" b="b"/>
            <a:pathLst>
              <a:path w="1443297" h="2069242">
                <a:moveTo>
                  <a:pt x="0" y="0"/>
                </a:moveTo>
                <a:lnTo>
                  <a:pt x="1443297" y="0"/>
                </a:lnTo>
                <a:lnTo>
                  <a:pt x="1443297" y="2069242"/>
                </a:lnTo>
                <a:lnTo>
                  <a:pt x="0" y="206924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rot="6190582">
            <a:off x="14034320" y="781506"/>
            <a:ext cx="1514128" cy="1379233"/>
          </a:xfrm>
          <a:custGeom>
            <a:avLst/>
            <a:gdLst/>
            <a:ahLst/>
            <a:cxnLst/>
            <a:rect l="l" t="t" r="r" b="b"/>
            <a:pathLst>
              <a:path w="1514128" h="1379233">
                <a:moveTo>
                  <a:pt x="0" y="0"/>
                </a:moveTo>
                <a:lnTo>
                  <a:pt x="1514129" y="0"/>
                </a:lnTo>
                <a:lnTo>
                  <a:pt x="1514129" y="1379234"/>
                </a:lnTo>
                <a:lnTo>
                  <a:pt x="0" y="1379234"/>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Freeform 9"/>
          <p:cNvSpPr/>
          <p:nvPr/>
        </p:nvSpPr>
        <p:spPr>
          <a:xfrm>
            <a:off x="9752595" y="-301411"/>
            <a:ext cx="12710840" cy="1756407"/>
          </a:xfrm>
          <a:custGeom>
            <a:avLst/>
            <a:gdLst/>
            <a:ahLst/>
            <a:cxnLst/>
            <a:rect l="l" t="t" r="r" b="b"/>
            <a:pathLst>
              <a:path w="12710840" h="1756407">
                <a:moveTo>
                  <a:pt x="0" y="0"/>
                </a:moveTo>
                <a:lnTo>
                  <a:pt x="12710840" y="0"/>
                </a:lnTo>
                <a:lnTo>
                  <a:pt x="12710840" y="1756407"/>
                </a:lnTo>
                <a:lnTo>
                  <a:pt x="0" y="1756407"/>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0" name="Freeform 10"/>
          <p:cNvSpPr/>
          <p:nvPr/>
        </p:nvSpPr>
        <p:spPr>
          <a:xfrm rot="-10800000">
            <a:off x="-5599813" y="8633321"/>
            <a:ext cx="13959219" cy="1928910"/>
          </a:xfrm>
          <a:custGeom>
            <a:avLst/>
            <a:gdLst/>
            <a:ahLst/>
            <a:cxnLst/>
            <a:rect l="l" t="t" r="r" b="b"/>
            <a:pathLst>
              <a:path w="13959219" h="1928910">
                <a:moveTo>
                  <a:pt x="0" y="0"/>
                </a:moveTo>
                <a:lnTo>
                  <a:pt x="13959219" y="0"/>
                </a:lnTo>
                <a:lnTo>
                  <a:pt x="13959219" y="1928910"/>
                </a:lnTo>
                <a:lnTo>
                  <a:pt x="0" y="192891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1394690" y="773345"/>
            <a:ext cx="6467731" cy="6326617"/>
          </a:xfrm>
          <a:custGeom>
            <a:avLst/>
            <a:gdLst/>
            <a:ahLst/>
            <a:cxnLst/>
            <a:rect l="l" t="t" r="r" b="b"/>
            <a:pathLst>
              <a:path w="6467731" h="6326617">
                <a:moveTo>
                  <a:pt x="0" y="0"/>
                </a:moveTo>
                <a:lnTo>
                  <a:pt x="6467731" y="0"/>
                </a:lnTo>
                <a:lnTo>
                  <a:pt x="6467731" y="6326617"/>
                </a:lnTo>
                <a:lnTo>
                  <a:pt x="0" y="632661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5541815" y="383001"/>
            <a:ext cx="1488455" cy="1291398"/>
          </a:xfrm>
          <a:custGeom>
            <a:avLst/>
            <a:gdLst/>
            <a:ahLst/>
            <a:cxnLst/>
            <a:rect l="l" t="t" r="r" b="b"/>
            <a:pathLst>
              <a:path w="1488455" h="1291398">
                <a:moveTo>
                  <a:pt x="0" y="0"/>
                </a:moveTo>
                <a:lnTo>
                  <a:pt x="1488455" y="0"/>
                </a:lnTo>
                <a:lnTo>
                  <a:pt x="1488455" y="1291398"/>
                </a:lnTo>
                <a:lnTo>
                  <a:pt x="0" y="129139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3556088" flipV="1">
            <a:off x="15154953" y="6177736"/>
            <a:ext cx="3750634" cy="3974660"/>
          </a:xfrm>
          <a:custGeom>
            <a:avLst/>
            <a:gdLst/>
            <a:ahLst/>
            <a:cxnLst/>
            <a:rect l="l" t="t" r="r" b="b"/>
            <a:pathLst>
              <a:path w="3750634" h="3974660">
                <a:moveTo>
                  <a:pt x="0" y="3974660"/>
                </a:moveTo>
                <a:lnTo>
                  <a:pt x="3750634" y="3974660"/>
                </a:lnTo>
                <a:lnTo>
                  <a:pt x="3750634" y="0"/>
                </a:lnTo>
                <a:lnTo>
                  <a:pt x="0" y="0"/>
                </a:lnTo>
                <a:lnTo>
                  <a:pt x="0" y="397466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2229057" y="1674399"/>
            <a:ext cx="4016854" cy="3469101"/>
          </a:xfrm>
          <a:custGeom>
            <a:avLst/>
            <a:gdLst/>
            <a:ahLst/>
            <a:cxnLst/>
            <a:rect l="l" t="t" r="r" b="b"/>
            <a:pathLst>
              <a:path w="4016854" h="3469101">
                <a:moveTo>
                  <a:pt x="0" y="0"/>
                </a:moveTo>
                <a:lnTo>
                  <a:pt x="4016854" y="0"/>
                </a:lnTo>
                <a:lnTo>
                  <a:pt x="4016854" y="3469101"/>
                </a:lnTo>
                <a:lnTo>
                  <a:pt x="0" y="346910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TextBox 6"/>
          <p:cNvSpPr txBox="1"/>
          <p:nvPr/>
        </p:nvSpPr>
        <p:spPr>
          <a:xfrm>
            <a:off x="9777789" y="1934342"/>
            <a:ext cx="7627468" cy="1140740"/>
          </a:xfrm>
          <a:prstGeom prst="rect">
            <a:avLst/>
          </a:prstGeom>
        </p:spPr>
        <p:txBody>
          <a:bodyPr lIns="0" tIns="0" rIns="0" bIns="0" rtlCol="0" anchor="t">
            <a:spAutoFit/>
          </a:bodyPr>
          <a:lstStyle/>
          <a:p>
            <a:pPr algn="l">
              <a:lnSpc>
                <a:spcPts val="8958"/>
              </a:lnSpc>
              <a:spcBef>
                <a:spcPct val="0"/>
              </a:spcBef>
            </a:pPr>
            <a:r>
              <a:rPr lang="en-US" sz="7465">
                <a:solidFill>
                  <a:srgbClr val="000000"/>
                </a:solidFill>
                <a:latin typeface="Handy Casual"/>
                <a:ea typeface="Handy Casual"/>
                <a:cs typeface="Handy Casual"/>
                <a:sym typeface="Handy Casual"/>
              </a:rPr>
              <a:t>Introduction</a:t>
            </a:r>
          </a:p>
        </p:txBody>
      </p:sp>
      <p:sp>
        <p:nvSpPr>
          <p:cNvPr id="7" name="TextBox 7"/>
          <p:cNvSpPr txBox="1"/>
          <p:nvPr/>
        </p:nvSpPr>
        <p:spPr>
          <a:xfrm>
            <a:off x="1113974" y="6340149"/>
            <a:ext cx="6247020" cy="759813"/>
          </a:xfrm>
          <a:prstGeom prst="rect">
            <a:avLst/>
          </a:prstGeom>
        </p:spPr>
        <p:txBody>
          <a:bodyPr lIns="0" tIns="0" rIns="0" bIns="0" rtlCol="0" anchor="t">
            <a:spAutoFit/>
          </a:bodyPr>
          <a:lstStyle/>
          <a:p>
            <a:pPr algn="ctr">
              <a:lnSpc>
                <a:spcPts val="5975"/>
              </a:lnSpc>
              <a:spcBef>
                <a:spcPct val="0"/>
              </a:spcBef>
            </a:pPr>
            <a:r>
              <a:rPr lang="en-US" sz="4979">
                <a:solidFill>
                  <a:srgbClr val="000000"/>
                </a:solidFill>
                <a:latin typeface="Handy Casual"/>
                <a:ea typeface="Handy Casual"/>
                <a:cs typeface="Handy Casual"/>
                <a:sym typeface="Handy Casual"/>
              </a:rPr>
              <a:t>Swiping Machine</a:t>
            </a:r>
          </a:p>
        </p:txBody>
      </p:sp>
      <p:sp>
        <p:nvSpPr>
          <p:cNvPr id="8" name="TextBox 8"/>
          <p:cNvSpPr txBox="1"/>
          <p:nvPr/>
        </p:nvSpPr>
        <p:spPr>
          <a:xfrm>
            <a:off x="7598396" y="3065557"/>
            <a:ext cx="9806861" cy="5248275"/>
          </a:xfrm>
          <a:prstGeom prst="rect">
            <a:avLst/>
          </a:prstGeom>
        </p:spPr>
        <p:txBody>
          <a:bodyPr lIns="0" tIns="0" rIns="0" bIns="0" rtlCol="0" anchor="t">
            <a:spAutoFit/>
          </a:bodyPr>
          <a:lstStyle/>
          <a:p>
            <a:pPr algn="just">
              <a:lnSpc>
                <a:spcPts val="4198"/>
              </a:lnSpc>
            </a:pPr>
            <a:r>
              <a:rPr lang="en-US" sz="3499">
                <a:solidFill>
                  <a:srgbClr val="000000"/>
                </a:solidFill>
                <a:latin typeface="Handy Casual"/>
                <a:ea typeface="Handy Casual"/>
                <a:cs typeface="Handy Casual"/>
                <a:sym typeface="Handy Casual"/>
              </a:rPr>
              <a:t>A swiping machine, also known as a card reader or POS (Point of Sale) machine, is an electronic device used to read credit or debit cards for making payments. It allows customers to pay for goods or services by swiping or inserting their card, instead of using cash.</a:t>
            </a:r>
          </a:p>
          <a:p>
            <a:pPr algn="just">
              <a:lnSpc>
                <a:spcPts val="4198"/>
              </a:lnSpc>
            </a:pPr>
            <a:r>
              <a:rPr lang="en-US" sz="3499">
                <a:solidFill>
                  <a:srgbClr val="000000"/>
                </a:solidFill>
                <a:latin typeface="Handy Casual"/>
                <a:ea typeface="Handy Casual"/>
                <a:cs typeface="Handy Casual"/>
                <a:sym typeface="Handy Casual"/>
              </a:rPr>
              <a:t>Swiping machines are commonly used in:</a:t>
            </a:r>
          </a:p>
          <a:p>
            <a:pPr marL="755437" lvl="1" indent="-377718" algn="ctr">
              <a:lnSpc>
                <a:spcPts val="4198"/>
              </a:lnSpc>
              <a:buFont typeface="Arial"/>
              <a:buChar char="•"/>
            </a:pPr>
            <a:r>
              <a:rPr lang="en-US" sz="3499">
                <a:solidFill>
                  <a:srgbClr val="000000"/>
                </a:solidFill>
                <a:latin typeface="Handy Casual"/>
                <a:ea typeface="Handy Casual"/>
                <a:cs typeface="Handy Casual"/>
                <a:sym typeface="Handy Casual"/>
              </a:rPr>
              <a:t>Shops and supermarkets</a:t>
            </a:r>
          </a:p>
          <a:p>
            <a:pPr marL="755437" lvl="1" indent="-377718" algn="ctr">
              <a:lnSpc>
                <a:spcPts val="4198"/>
              </a:lnSpc>
              <a:buFont typeface="Arial"/>
              <a:buChar char="•"/>
            </a:pPr>
            <a:r>
              <a:rPr lang="en-US" sz="3499">
                <a:solidFill>
                  <a:srgbClr val="000000"/>
                </a:solidFill>
                <a:latin typeface="Handy Casual"/>
                <a:ea typeface="Handy Casual"/>
                <a:cs typeface="Handy Casual"/>
                <a:sym typeface="Handy Casual"/>
              </a:rPr>
              <a:t>Restaurants and cafes</a:t>
            </a:r>
          </a:p>
          <a:p>
            <a:pPr marL="755437" lvl="1" indent="-377718" algn="ctr">
              <a:lnSpc>
                <a:spcPts val="4198"/>
              </a:lnSpc>
              <a:buFont typeface="Arial"/>
              <a:buChar char="•"/>
            </a:pPr>
            <a:r>
              <a:rPr lang="en-US" sz="3499">
                <a:solidFill>
                  <a:srgbClr val="000000"/>
                </a:solidFill>
                <a:latin typeface="Handy Casual"/>
                <a:ea typeface="Handy Casual"/>
                <a:cs typeface="Handy Casual"/>
                <a:sym typeface="Handy Casual"/>
              </a:rPr>
              <a:t>ATMs</a:t>
            </a:r>
          </a:p>
          <a:p>
            <a:pPr marL="755437" lvl="1" indent="-377718" algn="ctr">
              <a:lnSpc>
                <a:spcPts val="4198"/>
              </a:lnSpc>
              <a:buFont typeface="Arial"/>
              <a:buChar char="•"/>
            </a:pPr>
            <a:r>
              <a:rPr lang="en-US" sz="3499">
                <a:solidFill>
                  <a:srgbClr val="000000"/>
                </a:solidFill>
                <a:latin typeface="Handy Casual"/>
                <a:ea typeface="Handy Casual"/>
                <a:cs typeface="Handy Casual"/>
                <a:sym typeface="Handy Casual"/>
              </a:rPr>
              <a:t>Petrol stations</a:t>
            </a:r>
          </a:p>
          <a:p>
            <a:pPr algn="ctr">
              <a:lnSpc>
                <a:spcPts val="4198"/>
              </a:lnSpc>
              <a:spcBef>
                <a:spcPct val="0"/>
              </a:spcBef>
            </a:pPr>
            <a:endParaRPr lang="en-US" sz="3499">
              <a:solidFill>
                <a:srgbClr val="000000"/>
              </a:solidFill>
              <a:latin typeface="Handy Casual"/>
              <a:ea typeface="Handy Casual"/>
              <a:cs typeface="Handy Casual"/>
              <a:sym typeface="Handy Casu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TextBox 2"/>
          <p:cNvSpPr txBox="1"/>
          <p:nvPr/>
        </p:nvSpPr>
        <p:spPr>
          <a:xfrm>
            <a:off x="6144252" y="3391184"/>
            <a:ext cx="11270450" cy="4267200"/>
          </a:xfrm>
          <a:prstGeom prst="rect">
            <a:avLst/>
          </a:prstGeom>
        </p:spPr>
        <p:txBody>
          <a:bodyPr lIns="0" tIns="0" rIns="0" bIns="0" rtlCol="0" anchor="t">
            <a:spAutoFit/>
          </a:bodyPr>
          <a:lstStyle/>
          <a:p>
            <a:pPr algn="l">
              <a:lnSpc>
                <a:spcPts val="4205"/>
              </a:lnSpc>
              <a:spcBef>
                <a:spcPct val="0"/>
              </a:spcBef>
            </a:pPr>
            <a:r>
              <a:rPr lang="en-US" sz="3504">
                <a:solidFill>
                  <a:srgbClr val="000000"/>
                </a:solidFill>
                <a:latin typeface="Handy Casual"/>
                <a:ea typeface="Handy Casual"/>
                <a:cs typeface="Handy Casual"/>
                <a:sym typeface="Handy Casual"/>
              </a:rPr>
              <a:t>When a card is swiped or inserted:</a:t>
            </a:r>
          </a:p>
          <a:p>
            <a:pPr algn="l">
              <a:lnSpc>
                <a:spcPts val="4205"/>
              </a:lnSpc>
              <a:spcBef>
                <a:spcPct val="0"/>
              </a:spcBef>
            </a:pPr>
            <a:endParaRPr lang="en-US" sz="3504">
              <a:solidFill>
                <a:srgbClr val="000000"/>
              </a:solidFill>
              <a:latin typeface="Handy Casual"/>
              <a:ea typeface="Handy Casual"/>
              <a:cs typeface="Handy Casual"/>
              <a:sym typeface="Handy Casual"/>
            </a:endParaRPr>
          </a:p>
          <a:p>
            <a:pPr algn="ctr">
              <a:lnSpc>
                <a:spcPts val="4205"/>
              </a:lnSpc>
              <a:spcBef>
                <a:spcPct val="0"/>
              </a:spcBef>
            </a:pPr>
            <a:r>
              <a:rPr lang="en-US" sz="3504">
                <a:solidFill>
                  <a:srgbClr val="000000"/>
                </a:solidFill>
                <a:latin typeface="Handy Casual"/>
                <a:ea typeface="Handy Casual"/>
                <a:cs typeface="Handy Casual"/>
                <a:sym typeface="Handy Casual"/>
              </a:rPr>
              <a:t>The machine reads the card information.</a:t>
            </a:r>
          </a:p>
          <a:p>
            <a:pPr algn="ctr">
              <a:lnSpc>
                <a:spcPts val="4205"/>
              </a:lnSpc>
              <a:spcBef>
                <a:spcPct val="0"/>
              </a:spcBef>
            </a:pPr>
            <a:r>
              <a:rPr lang="en-US" sz="3504">
                <a:solidFill>
                  <a:srgbClr val="000000"/>
                </a:solidFill>
                <a:latin typeface="Handy Casual"/>
                <a:ea typeface="Handy Casual"/>
                <a:cs typeface="Handy Casual"/>
                <a:sym typeface="Handy Casual"/>
              </a:rPr>
              <a:t>It asks the user to enter a PIN or confirm the amount.</a:t>
            </a:r>
          </a:p>
          <a:p>
            <a:pPr algn="ctr">
              <a:lnSpc>
                <a:spcPts val="4205"/>
              </a:lnSpc>
              <a:spcBef>
                <a:spcPct val="0"/>
              </a:spcBef>
            </a:pPr>
            <a:r>
              <a:rPr lang="en-US" sz="3504">
                <a:solidFill>
                  <a:srgbClr val="000000"/>
                </a:solidFill>
                <a:latin typeface="Handy Casual"/>
                <a:ea typeface="Handy Casual"/>
                <a:cs typeface="Handy Casual"/>
                <a:sym typeface="Handy Casual"/>
              </a:rPr>
              <a:t>It sends the data to the bank for verification.</a:t>
            </a:r>
          </a:p>
          <a:p>
            <a:pPr algn="ctr">
              <a:lnSpc>
                <a:spcPts val="4205"/>
              </a:lnSpc>
              <a:spcBef>
                <a:spcPct val="0"/>
              </a:spcBef>
            </a:pPr>
            <a:r>
              <a:rPr lang="en-US" sz="3504">
                <a:solidFill>
                  <a:srgbClr val="000000"/>
                </a:solidFill>
                <a:latin typeface="Handy Casual"/>
                <a:ea typeface="Handy Casual"/>
                <a:cs typeface="Handy Casual"/>
                <a:sym typeface="Handy Casual"/>
              </a:rPr>
              <a:t>If approved, the transaction is completed, and a receipt is printed.</a:t>
            </a:r>
          </a:p>
          <a:p>
            <a:pPr algn="ctr">
              <a:lnSpc>
                <a:spcPts val="4205"/>
              </a:lnSpc>
              <a:spcBef>
                <a:spcPct val="0"/>
              </a:spcBef>
            </a:pPr>
            <a:r>
              <a:rPr lang="en-US" sz="3504">
                <a:solidFill>
                  <a:srgbClr val="000000"/>
                </a:solidFill>
                <a:latin typeface="Handy Casual"/>
                <a:ea typeface="Handy Casual"/>
                <a:cs typeface="Handy Casual"/>
                <a:sym typeface="Handy Casual"/>
              </a:rPr>
              <a:t>Swiping machines make payments faster, safer, and more convenient for both customers and businesses</a:t>
            </a:r>
          </a:p>
        </p:txBody>
      </p:sp>
      <p:sp>
        <p:nvSpPr>
          <p:cNvPr id="3" name="Freeform 3"/>
          <p:cNvSpPr/>
          <p:nvPr/>
        </p:nvSpPr>
        <p:spPr>
          <a:xfrm>
            <a:off x="1394690" y="773345"/>
            <a:ext cx="5352459" cy="5235678"/>
          </a:xfrm>
          <a:custGeom>
            <a:avLst/>
            <a:gdLst/>
            <a:ahLst/>
            <a:cxnLst/>
            <a:rect l="l" t="t" r="r" b="b"/>
            <a:pathLst>
              <a:path w="5352459" h="5235678">
                <a:moveTo>
                  <a:pt x="0" y="0"/>
                </a:moveTo>
                <a:lnTo>
                  <a:pt x="5352459" y="0"/>
                </a:lnTo>
                <a:lnTo>
                  <a:pt x="5352459" y="5235678"/>
                </a:lnTo>
                <a:lnTo>
                  <a:pt x="0" y="523567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958937" y="1336748"/>
            <a:ext cx="3468140" cy="2995212"/>
          </a:xfrm>
          <a:custGeom>
            <a:avLst/>
            <a:gdLst/>
            <a:ahLst/>
            <a:cxnLst/>
            <a:rect l="l" t="t" r="r" b="b"/>
            <a:pathLst>
              <a:path w="3468140" h="2995212">
                <a:moveTo>
                  <a:pt x="0" y="0"/>
                </a:moveTo>
                <a:lnTo>
                  <a:pt x="3468140" y="0"/>
                </a:lnTo>
                <a:lnTo>
                  <a:pt x="3468140" y="2995213"/>
                </a:lnTo>
                <a:lnTo>
                  <a:pt x="0" y="299521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grpSp>
        <p:nvGrpSpPr>
          <p:cNvPr id="2" name="Group 2"/>
          <p:cNvGrpSpPr/>
          <p:nvPr/>
        </p:nvGrpSpPr>
        <p:grpSpPr>
          <a:xfrm>
            <a:off x="540927" y="3557078"/>
            <a:ext cx="3648810" cy="3512012"/>
            <a:chOff x="30480" y="591820"/>
            <a:chExt cx="12736830" cy="12259310"/>
          </a:xfrm>
        </p:grpSpPr>
        <p:sp>
          <p:nvSpPr>
            <p:cNvPr id="3" name="Freeform 3"/>
            <p:cNvSpPr/>
            <p:nvPr/>
          </p:nvSpPr>
          <p:spPr>
            <a:xfrm>
              <a:off x="0" y="0"/>
              <a:ext cx="12736830" cy="12259310"/>
            </a:xfrm>
            <a:custGeom>
              <a:avLst/>
              <a:gdLst/>
              <a:ahLst/>
              <a:cxnLst/>
              <a:rect l="l" t="t" r="r" b="b"/>
              <a:pathLst>
                <a:path w="12736830" h="12259310">
                  <a:moveTo>
                    <a:pt x="11925300" y="4271010"/>
                  </a:moveTo>
                  <a:cubicBezTo>
                    <a:pt x="10819130" y="2120900"/>
                    <a:pt x="8590280"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20"/>
                    <a:pt x="1822450" y="10811510"/>
                    <a:pt x="2842260" y="11203940"/>
                  </a:cubicBezTo>
                  <a:cubicBezTo>
                    <a:pt x="5585460" y="12259310"/>
                    <a:pt x="8953501" y="11850370"/>
                    <a:pt x="11088370" y="9828530"/>
                  </a:cubicBezTo>
                  <a:cubicBezTo>
                    <a:pt x="11756390" y="9196070"/>
                    <a:pt x="12303760" y="8403590"/>
                    <a:pt x="12499340" y="7504430"/>
                  </a:cubicBezTo>
                  <a:cubicBezTo>
                    <a:pt x="12736830" y="6413500"/>
                    <a:pt x="12435840" y="5264150"/>
                    <a:pt x="11925300" y="4271010"/>
                  </a:cubicBezTo>
                  <a:close/>
                </a:path>
              </a:pathLst>
            </a:custGeom>
            <a:blipFill>
              <a:blip r:embed="rId2"/>
              <a:stretch>
                <a:fillRect l="-19190" r="-19190"/>
              </a:stretch>
            </a:blipFill>
          </p:spPr>
        </p:sp>
      </p:grpSp>
      <p:sp>
        <p:nvSpPr>
          <p:cNvPr id="4" name="Freeform 4"/>
          <p:cNvSpPr/>
          <p:nvPr/>
        </p:nvSpPr>
        <p:spPr>
          <a:xfrm>
            <a:off x="7060958" y="-68578"/>
            <a:ext cx="10083238" cy="1393320"/>
          </a:xfrm>
          <a:custGeom>
            <a:avLst/>
            <a:gdLst/>
            <a:ahLst/>
            <a:cxnLst/>
            <a:rect l="l" t="t" r="r" b="b"/>
            <a:pathLst>
              <a:path w="10083238" h="1393320">
                <a:moveTo>
                  <a:pt x="0" y="0"/>
                </a:moveTo>
                <a:lnTo>
                  <a:pt x="10083238" y="0"/>
                </a:lnTo>
                <a:lnTo>
                  <a:pt x="10083238" y="1393320"/>
                </a:lnTo>
                <a:lnTo>
                  <a:pt x="0" y="139332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rot="-10800000">
            <a:off x="-4098675" y="8905418"/>
            <a:ext cx="9279203" cy="2078243"/>
          </a:xfrm>
          <a:custGeom>
            <a:avLst/>
            <a:gdLst/>
            <a:ahLst/>
            <a:cxnLst/>
            <a:rect l="l" t="t" r="r" b="b"/>
            <a:pathLst>
              <a:path w="9279203" h="2078243">
                <a:moveTo>
                  <a:pt x="0" y="0"/>
                </a:moveTo>
                <a:lnTo>
                  <a:pt x="9279203" y="0"/>
                </a:lnTo>
                <a:lnTo>
                  <a:pt x="9279203" y="2078242"/>
                </a:lnTo>
                <a:lnTo>
                  <a:pt x="0" y="2078242"/>
                </a:lnTo>
                <a:lnTo>
                  <a:pt x="0" y="0"/>
                </a:lnTo>
                <a:close/>
              </a:path>
            </a:pathLst>
          </a:custGeom>
          <a:blipFill>
            <a:blip r:embed="rId3">
              <a:extLst>
                <a:ext uri="{96DAC541-7B7A-43D3-8B79-37D633B846F1}">
                  <asvg:svgBlip xmlns:asvg="http://schemas.microsoft.com/office/drawing/2016/SVG/main" xmlns="" r:embed="rId4"/>
                </a:ext>
              </a:extLst>
            </a:blip>
            <a:stretch>
              <a:fillRect l="-62081"/>
            </a:stretch>
          </a:blipFill>
        </p:spPr>
      </p:sp>
      <p:sp>
        <p:nvSpPr>
          <p:cNvPr id="6" name="Freeform 6"/>
          <p:cNvSpPr/>
          <p:nvPr/>
        </p:nvSpPr>
        <p:spPr>
          <a:xfrm rot="-1568932">
            <a:off x="1485922" y="1536885"/>
            <a:ext cx="1443297" cy="2069242"/>
          </a:xfrm>
          <a:custGeom>
            <a:avLst/>
            <a:gdLst/>
            <a:ahLst/>
            <a:cxnLst/>
            <a:rect l="l" t="t" r="r" b="b"/>
            <a:pathLst>
              <a:path w="1443297" h="2069242">
                <a:moveTo>
                  <a:pt x="0" y="0"/>
                </a:moveTo>
                <a:lnTo>
                  <a:pt x="1443297" y="0"/>
                </a:lnTo>
                <a:lnTo>
                  <a:pt x="1443297" y="2069242"/>
                </a:lnTo>
                <a:lnTo>
                  <a:pt x="0" y="206924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7" name="Freeform 7"/>
          <p:cNvSpPr/>
          <p:nvPr/>
        </p:nvSpPr>
        <p:spPr>
          <a:xfrm>
            <a:off x="14113920" y="6856667"/>
            <a:ext cx="3539744" cy="3430333"/>
          </a:xfrm>
          <a:custGeom>
            <a:avLst/>
            <a:gdLst/>
            <a:ahLst/>
            <a:cxnLst/>
            <a:rect l="l" t="t" r="r" b="b"/>
            <a:pathLst>
              <a:path w="3539744" h="3430333">
                <a:moveTo>
                  <a:pt x="0" y="0"/>
                </a:moveTo>
                <a:lnTo>
                  <a:pt x="3539743" y="0"/>
                </a:lnTo>
                <a:lnTo>
                  <a:pt x="3539743" y="3430333"/>
                </a:lnTo>
                <a:lnTo>
                  <a:pt x="0" y="343033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8" name="Freeform 8"/>
          <p:cNvSpPr/>
          <p:nvPr/>
        </p:nvSpPr>
        <p:spPr>
          <a:xfrm rot="240727">
            <a:off x="3193661" y="857481"/>
            <a:ext cx="1162426" cy="1666560"/>
          </a:xfrm>
          <a:custGeom>
            <a:avLst/>
            <a:gdLst/>
            <a:ahLst/>
            <a:cxnLst/>
            <a:rect l="l" t="t" r="r" b="b"/>
            <a:pathLst>
              <a:path w="1162426" h="1666560">
                <a:moveTo>
                  <a:pt x="0" y="0"/>
                </a:moveTo>
                <a:lnTo>
                  <a:pt x="1162426" y="0"/>
                </a:lnTo>
                <a:lnTo>
                  <a:pt x="1162426" y="1666560"/>
                </a:lnTo>
                <a:lnTo>
                  <a:pt x="0" y="166656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9" name="TextBox 9"/>
          <p:cNvSpPr txBox="1"/>
          <p:nvPr/>
        </p:nvSpPr>
        <p:spPr>
          <a:xfrm>
            <a:off x="540927" y="7165492"/>
            <a:ext cx="3950104" cy="472363"/>
          </a:xfrm>
          <a:prstGeom prst="rect">
            <a:avLst/>
          </a:prstGeom>
        </p:spPr>
        <p:txBody>
          <a:bodyPr lIns="0" tIns="0" rIns="0" bIns="0" rtlCol="0" anchor="t">
            <a:spAutoFit/>
          </a:bodyPr>
          <a:lstStyle/>
          <a:p>
            <a:pPr algn="ctr">
              <a:lnSpc>
                <a:spcPts val="3889"/>
              </a:lnSpc>
              <a:spcBef>
                <a:spcPct val="0"/>
              </a:spcBef>
            </a:pPr>
            <a:r>
              <a:rPr lang="en-US" sz="2778">
                <a:solidFill>
                  <a:srgbClr val="000000"/>
                </a:solidFill>
                <a:latin typeface="Handy Casual"/>
                <a:ea typeface="Handy Casual"/>
                <a:cs typeface="Handy Casual"/>
                <a:sym typeface="Handy Casual"/>
              </a:rPr>
              <a:t>HTML</a:t>
            </a:r>
          </a:p>
        </p:txBody>
      </p:sp>
      <p:sp>
        <p:nvSpPr>
          <p:cNvPr id="10" name="TextBox 10"/>
          <p:cNvSpPr txBox="1"/>
          <p:nvPr/>
        </p:nvSpPr>
        <p:spPr>
          <a:xfrm>
            <a:off x="5627510" y="3207820"/>
            <a:ext cx="10004306" cy="2556764"/>
          </a:xfrm>
          <a:prstGeom prst="rect">
            <a:avLst/>
          </a:prstGeom>
        </p:spPr>
        <p:txBody>
          <a:bodyPr lIns="0" tIns="0" rIns="0" bIns="0" rtlCol="0" anchor="t">
            <a:spAutoFit/>
          </a:bodyPr>
          <a:lstStyle/>
          <a:p>
            <a:pPr algn="ctr">
              <a:lnSpc>
                <a:spcPts val="3968"/>
              </a:lnSpc>
              <a:spcBef>
                <a:spcPct val="0"/>
              </a:spcBef>
            </a:pPr>
            <a:r>
              <a:rPr lang="en-US" sz="3100" spc="130">
                <a:solidFill>
                  <a:srgbClr val="000000"/>
                </a:solidFill>
                <a:latin typeface="Handy Casual"/>
                <a:ea typeface="Handy Casual"/>
                <a:cs typeface="Handy Casual"/>
                <a:sym typeface="Handy Casual"/>
              </a:rPr>
              <a:t>HTML stands for HyperText Markup Language and is the standard language used to create webpages. It uses tags to define elements such as headings, paragraphs, images, and links. HTML provides the basic structure or skeleton of a webpage</a:t>
            </a:r>
          </a:p>
          <a:p>
            <a:pPr algn="ctr">
              <a:lnSpc>
                <a:spcPts val="4607"/>
              </a:lnSpc>
              <a:spcBef>
                <a:spcPct val="0"/>
              </a:spcBef>
            </a:pPr>
            <a:endParaRPr lang="en-US" sz="3100" spc="130">
              <a:solidFill>
                <a:srgbClr val="000000"/>
              </a:solidFill>
              <a:latin typeface="Handy Casual"/>
              <a:ea typeface="Handy Casual"/>
              <a:cs typeface="Handy Casual"/>
              <a:sym typeface="Handy Casu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7051433" y="-68578"/>
            <a:ext cx="10083238" cy="1393320"/>
          </a:xfrm>
          <a:custGeom>
            <a:avLst/>
            <a:gdLst/>
            <a:ahLst/>
            <a:cxnLst/>
            <a:rect l="l" t="t" r="r" b="b"/>
            <a:pathLst>
              <a:path w="10083238" h="1393320">
                <a:moveTo>
                  <a:pt x="0" y="0"/>
                </a:moveTo>
                <a:lnTo>
                  <a:pt x="10083238" y="0"/>
                </a:lnTo>
                <a:lnTo>
                  <a:pt x="10083238" y="1393320"/>
                </a:lnTo>
                <a:lnTo>
                  <a:pt x="0" y="139332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0800000">
            <a:off x="-4098675" y="8905418"/>
            <a:ext cx="9279203" cy="2078243"/>
          </a:xfrm>
          <a:custGeom>
            <a:avLst/>
            <a:gdLst/>
            <a:ahLst/>
            <a:cxnLst/>
            <a:rect l="l" t="t" r="r" b="b"/>
            <a:pathLst>
              <a:path w="9279203" h="2078243">
                <a:moveTo>
                  <a:pt x="0" y="0"/>
                </a:moveTo>
                <a:lnTo>
                  <a:pt x="9279203" y="0"/>
                </a:lnTo>
                <a:lnTo>
                  <a:pt x="9279203" y="2078242"/>
                </a:lnTo>
                <a:lnTo>
                  <a:pt x="0" y="2078242"/>
                </a:lnTo>
                <a:lnTo>
                  <a:pt x="0" y="0"/>
                </a:lnTo>
                <a:close/>
              </a:path>
            </a:pathLst>
          </a:custGeom>
          <a:blipFill>
            <a:blip r:embed="rId2">
              <a:extLst>
                <a:ext uri="{96DAC541-7B7A-43D3-8B79-37D633B846F1}">
                  <asvg:svgBlip xmlns:asvg="http://schemas.microsoft.com/office/drawing/2016/SVG/main" xmlns="" r:embed="rId3"/>
                </a:ext>
              </a:extLst>
            </a:blip>
            <a:stretch>
              <a:fillRect l="-62081"/>
            </a:stretch>
          </a:blipFill>
        </p:spPr>
      </p:sp>
      <p:sp>
        <p:nvSpPr>
          <p:cNvPr id="4" name="Freeform 4"/>
          <p:cNvSpPr/>
          <p:nvPr/>
        </p:nvSpPr>
        <p:spPr>
          <a:xfrm>
            <a:off x="14113920" y="6856667"/>
            <a:ext cx="3539744" cy="3430333"/>
          </a:xfrm>
          <a:custGeom>
            <a:avLst/>
            <a:gdLst/>
            <a:ahLst/>
            <a:cxnLst/>
            <a:rect l="l" t="t" r="r" b="b"/>
            <a:pathLst>
              <a:path w="3539744" h="3430333">
                <a:moveTo>
                  <a:pt x="0" y="0"/>
                </a:moveTo>
                <a:lnTo>
                  <a:pt x="3539743" y="0"/>
                </a:lnTo>
                <a:lnTo>
                  <a:pt x="3539743" y="3430333"/>
                </a:lnTo>
                <a:lnTo>
                  <a:pt x="0" y="343033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2601390" y="2272268"/>
            <a:ext cx="13085220" cy="6322695"/>
          </a:xfrm>
          <a:prstGeom prst="rect">
            <a:avLst/>
          </a:prstGeom>
        </p:spPr>
        <p:txBody>
          <a:bodyPr lIns="0" tIns="0" rIns="0" bIns="0" rtlCol="0" anchor="t">
            <a:spAutoFit/>
          </a:bodyPr>
          <a:lstStyle/>
          <a:p>
            <a:pPr algn="ctr">
              <a:lnSpc>
                <a:spcPts val="3840"/>
              </a:lnSpc>
            </a:pPr>
            <a:r>
              <a:rPr lang="en-US" sz="3000" spc="126">
                <a:solidFill>
                  <a:srgbClr val="000000"/>
                </a:solidFill>
                <a:latin typeface="Handy Casual"/>
                <a:ea typeface="Handy Casual"/>
                <a:cs typeface="Handy Casual"/>
                <a:sym typeface="Handy Casual"/>
              </a:rPr>
              <a:t>The Swiping Machine is a Java-based application designed to replicate the functionality of a real-time card swiping system commonly used in organizations for attendance tracking and access control. The project captures swipe events, verifies user credentials, and logs entry/exit timestamps with accuracy and security.</a:t>
            </a:r>
          </a:p>
          <a:p>
            <a:pPr algn="ctr">
              <a:lnSpc>
                <a:spcPts val="3840"/>
              </a:lnSpc>
            </a:pPr>
            <a:endParaRPr lang="en-US" sz="3000" spc="126">
              <a:solidFill>
                <a:srgbClr val="000000"/>
              </a:solidFill>
              <a:latin typeface="Handy Casual"/>
              <a:ea typeface="Handy Casual"/>
              <a:cs typeface="Handy Casual"/>
              <a:sym typeface="Handy Casual"/>
            </a:endParaRPr>
          </a:p>
          <a:p>
            <a:pPr algn="ctr">
              <a:lnSpc>
                <a:spcPts val="3840"/>
              </a:lnSpc>
            </a:pPr>
            <a:r>
              <a:rPr lang="en-US" sz="3000" spc="126">
                <a:solidFill>
                  <a:srgbClr val="000000"/>
                </a:solidFill>
                <a:latin typeface="Handy Casual"/>
                <a:ea typeface="Handy Casual"/>
                <a:cs typeface="Handy Casual"/>
                <a:sym typeface="Handy Casual"/>
              </a:rPr>
              <a:t>This system demonstrates the integration of core Java concepts with database connectivity and file handling, ensuring efficient data storage and retrieval. The application supports administrative features such as user management, report generation, and system monitoring, making it suitable for educational institutions, offices, and secured premises.</a:t>
            </a:r>
          </a:p>
          <a:p>
            <a:pPr algn="ctr">
              <a:lnSpc>
                <a:spcPts val="3840"/>
              </a:lnSpc>
            </a:pPr>
            <a:endParaRPr lang="en-US" sz="3000" spc="126">
              <a:solidFill>
                <a:srgbClr val="000000"/>
              </a:solidFill>
              <a:latin typeface="Handy Casual"/>
              <a:ea typeface="Handy Casual"/>
              <a:cs typeface="Handy Casual"/>
              <a:sym typeface="Handy Casual"/>
            </a:endParaRPr>
          </a:p>
          <a:p>
            <a:pPr algn="ctr">
              <a:lnSpc>
                <a:spcPts val="3840"/>
              </a:lnSpc>
              <a:spcBef>
                <a:spcPct val="0"/>
              </a:spcBef>
            </a:pPr>
            <a:r>
              <a:rPr lang="en-US" sz="3000" spc="126">
                <a:solidFill>
                  <a:srgbClr val="000000"/>
                </a:solidFill>
                <a:latin typeface="Handy Casual"/>
                <a:ea typeface="Handy Casual"/>
                <a:cs typeface="Handy Casual"/>
                <a:sym typeface="Handy Casual"/>
              </a:rPr>
              <a:t>The primary objective of this project is to provide a functional prototype that emphasizes secure access management while showcasing practical Java programming skills and software development practices.</a:t>
            </a:r>
          </a:p>
        </p:txBody>
      </p:sp>
      <p:sp>
        <p:nvSpPr>
          <p:cNvPr id="6" name="Freeform 6"/>
          <p:cNvSpPr/>
          <p:nvPr/>
        </p:nvSpPr>
        <p:spPr>
          <a:xfrm rot="-1568932">
            <a:off x="-243770" y="974134"/>
            <a:ext cx="1443297" cy="2069242"/>
          </a:xfrm>
          <a:custGeom>
            <a:avLst/>
            <a:gdLst/>
            <a:ahLst/>
            <a:cxnLst/>
            <a:rect l="l" t="t" r="r" b="b"/>
            <a:pathLst>
              <a:path w="1443297" h="2069242">
                <a:moveTo>
                  <a:pt x="0" y="0"/>
                </a:moveTo>
                <a:lnTo>
                  <a:pt x="1443297" y="0"/>
                </a:lnTo>
                <a:lnTo>
                  <a:pt x="1443297" y="2069242"/>
                </a:lnTo>
                <a:lnTo>
                  <a:pt x="0" y="206924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rot="240727">
            <a:off x="1463969" y="294730"/>
            <a:ext cx="1162426" cy="1666560"/>
          </a:xfrm>
          <a:custGeom>
            <a:avLst/>
            <a:gdLst/>
            <a:ahLst/>
            <a:cxnLst/>
            <a:rect l="l" t="t" r="r" b="b"/>
            <a:pathLst>
              <a:path w="1162426" h="1666560">
                <a:moveTo>
                  <a:pt x="0" y="0"/>
                </a:moveTo>
                <a:lnTo>
                  <a:pt x="1162426" y="0"/>
                </a:lnTo>
                <a:lnTo>
                  <a:pt x="1162426" y="1666560"/>
                </a:lnTo>
                <a:lnTo>
                  <a:pt x="0" y="166656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10800000" flipH="1">
            <a:off x="7670131" y="8661831"/>
            <a:ext cx="12159733" cy="1680254"/>
          </a:xfrm>
          <a:custGeom>
            <a:avLst/>
            <a:gdLst/>
            <a:ahLst/>
            <a:cxnLst/>
            <a:rect l="l" t="t" r="r" b="b"/>
            <a:pathLst>
              <a:path w="12159733" h="1680254">
                <a:moveTo>
                  <a:pt x="12159733" y="0"/>
                </a:moveTo>
                <a:lnTo>
                  <a:pt x="0" y="0"/>
                </a:lnTo>
                <a:lnTo>
                  <a:pt x="0" y="1680254"/>
                </a:lnTo>
                <a:lnTo>
                  <a:pt x="12159733" y="1680254"/>
                </a:lnTo>
                <a:lnTo>
                  <a:pt x="121597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flipH="1">
            <a:off x="-1972581" y="-143918"/>
            <a:ext cx="13032502" cy="1800855"/>
          </a:xfrm>
          <a:custGeom>
            <a:avLst/>
            <a:gdLst/>
            <a:ahLst/>
            <a:cxnLst/>
            <a:rect l="l" t="t" r="r" b="b"/>
            <a:pathLst>
              <a:path w="13032502" h="1800855">
                <a:moveTo>
                  <a:pt x="13032501" y="0"/>
                </a:moveTo>
                <a:lnTo>
                  <a:pt x="0" y="0"/>
                </a:lnTo>
                <a:lnTo>
                  <a:pt x="0" y="1800855"/>
                </a:lnTo>
                <a:lnTo>
                  <a:pt x="13032501" y="1800855"/>
                </a:lnTo>
                <a:lnTo>
                  <a:pt x="13032501"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232289" flipH="1">
            <a:off x="12303324" y="773377"/>
            <a:ext cx="4712703" cy="3830142"/>
          </a:xfrm>
          <a:custGeom>
            <a:avLst/>
            <a:gdLst/>
            <a:ahLst/>
            <a:cxnLst/>
            <a:rect l="l" t="t" r="r" b="b"/>
            <a:pathLst>
              <a:path w="4712703" h="3830142">
                <a:moveTo>
                  <a:pt x="4712703" y="0"/>
                </a:moveTo>
                <a:lnTo>
                  <a:pt x="0" y="0"/>
                </a:lnTo>
                <a:lnTo>
                  <a:pt x="0" y="3830143"/>
                </a:lnTo>
                <a:lnTo>
                  <a:pt x="4712703" y="3830143"/>
                </a:lnTo>
                <a:lnTo>
                  <a:pt x="4712703"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508112">
            <a:off x="514679" y="631048"/>
            <a:ext cx="2513769" cy="4114800"/>
          </a:xfrm>
          <a:custGeom>
            <a:avLst/>
            <a:gdLst/>
            <a:ahLst/>
            <a:cxnLst/>
            <a:rect l="l" t="t" r="r" b="b"/>
            <a:pathLst>
              <a:path w="2513769" h="4114800">
                <a:moveTo>
                  <a:pt x="0" y="0"/>
                </a:moveTo>
                <a:lnTo>
                  <a:pt x="2513769" y="0"/>
                </a:lnTo>
                <a:lnTo>
                  <a:pt x="2513769"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rot="263213">
            <a:off x="12658394" y="2022566"/>
            <a:ext cx="4462450" cy="727718"/>
          </a:xfrm>
          <a:prstGeom prst="rect">
            <a:avLst/>
          </a:prstGeom>
        </p:spPr>
        <p:txBody>
          <a:bodyPr lIns="0" tIns="0" rIns="0" bIns="0" rtlCol="0" anchor="t">
            <a:spAutoFit/>
          </a:bodyPr>
          <a:lstStyle/>
          <a:p>
            <a:pPr algn="ctr">
              <a:lnSpc>
                <a:spcPts val="5820"/>
              </a:lnSpc>
            </a:pPr>
            <a:r>
              <a:rPr lang="en-US" sz="4619">
                <a:solidFill>
                  <a:srgbClr val="000000"/>
                </a:solidFill>
                <a:latin typeface="Handy Casual"/>
                <a:ea typeface="Handy Casual"/>
                <a:cs typeface="Handy Casual"/>
                <a:sym typeface="Handy Casual"/>
              </a:rPr>
              <a:t>CSS</a:t>
            </a:r>
          </a:p>
        </p:txBody>
      </p:sp>
      <p:sp>
        <p:nvSpPr>
          <p:cNvPr id="7" name="TextBox 7"/>
          <p:cNvSpPr txBox="1"/>
          <p:nvPr/>
        </p:nvSpPr>
        <p:spPr>
          <a:xfrm>
            <a:off x="4115515" y="1045481"/>
            <a:ext cx="7109231" cy="611455"/>
          </a:xfrm>
          <a:prstGeom prst="rect">
            <a:avLst/>
          </a:prstGeom>
        </p:spPr>
        <p:txBody>
          <a:bodyPr lIns="0" tIns="0" rIns="0" bIns="0" rtlCol="0" anchor="t">
            <a:spAutoFit/>
          </a:bodyPr>
          <a:lstStyle/>
          <a:p>
            <a:pPr algn="just">
              <a:lnSpc>
                <a:spcPts val="4821"/>
              </a:lnSpc>
            </a:pPr>
            <a:r>
              <a:rPr lang="en-US" sz="3767" spc="-33">
                <a:solidFill>
                  <a:srgbClr val="000000"/>
                </a:solidFill>
                <a:latin typeface="Handy Casual"/>
                <a:ea typeface="Handy Casual"/>
                <a:cs typeface="Handy Casual"/>
                <a:sym typeface="Handy Casual"/>
              </a:rPr>
              <a:t>Let's know about css...</a:t>
            </a:r>
          </a:p>
        </p:txBody>
      </p:sp>
      <p:sp>
        <p:nvSpPr>
          <p:cNvPr id="8" name="Freeform 8"/>
          <p:cNvSpPr/>
          <p:nvPr/>
        </p:nvSpPr>
        <p:spPr>
          <a:xfrm rot="-4087408">
            <a:off x="1193680" y="7229350"/>
            <a:ext cx="1514128" cy="1379233"/>
          </a:xfrm>
          <a:custGeom>
            <a:avLst/>
            <a:gdLst/>
            <a:ahLst/>
            <a:cxnLst/>
            <a:rect l="l" t="t" r="r" b="b"/>
            <a:pathLst>
              <a:path w="1514128" h="1379233">
                <a:moveTo>
                  <a:pt x="0" y="0"/>
                </a:moveTo>
                <a:lnTo>
                  <a:pt x="1514129" y="0"/>
                </a:lnTo>
                <a:lnTo>
                  <a:pt x="1514129" y="1379233"/>
                </a:lnTo>
                <a:lnTo>
                  <a:pt x="0" y="137923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9" name="TextBox 9"/>
          <p:cNvSpPr txBox="1"/>
          <p:nvPr/>
        </p:nvSpPr>
        <p:spPr>
          <a:xfrm>
            <a:off x="2872789" y="3327831"/>
            <a:ext cx="10877208" cy="5334000"/>
          </a:xfrm>
          <a:prstGeom prst="rect">
            <a:avLst/>
          </a:prstGeom>
        </p:spPr>
        <p:txBody>
          <a:bodyPr lIns="0" tIns="0" rIns="0" bIns="0" rtlCol="0" anchor="t">
            <a:spAutoFit/>
          </a:bodyPr>
          <a:lstStyle/>
          <a:p>
            <a:pPr algn="ctr">
              <a:lnSpc>
                <a:spcPts val="4237"/>
              </a:lnSpc>
            </a:pPr>
            <a:r>
              <a:rPr lang="en-US" sz="3531">
                <a:solidFill>
                  <a:srgbClr val="000000"/>
                </a:solidFill>
                <a:latin typeface="Handy Casual"/>
                <a:ea typeface="Handy Casual"/>
                <a:cs typeface="Handy Casual"/>
                <a:sym typeface="Handy Casual"/>
              </a:rPr>
              <a:t>CSS (Cascading Style Sheets) is a stylesheet language used to control the presentation of HTML documents. While HTML is used to create the structure of a webpage, CSS is used to style and design that structure — such as colors, fonts, layouts, spacing, and animations.</a:t>
            </a:r>
          </a:p>
          <a:p>
            <a:pPr algn="ctr">
              <a:lnSpc>
                <a:spcPts val="4200"/>
              </a:lnSpc>
            </a:pPr>
            <a:r>
              <a:rPr lang="en-US" sz="3500">
                <a:solidFill>
                  <a:srgbClr val="000000"/>
                </a:solidFill>
                <a:latin typeface="Handy Casual"/>
                <a:ea typeface="Handy Casual"/>
                <a:cs typeface="Handy Casual"/>
                <a:sym typeface="Handy Casual"/>
              </a:rPr>
              <a:t>CSS helps make websites visually attractive and user-friendly. It separates content (HTML) from design (CSS), making it easier to manage and update styles across multiple web pages.</a:t>
            </a:r>
          </a:p>
          <a:p>
            <a:pPr algn="ctr">
              <a:lnSpc>
                <a:spcPts val="4200"/>
              </a:lnSpc>
              <a:spcBef>
                <a:spcPct val="0"/>
              </a:spcBef>
            </a:pPr>
            <a:r>
              <a:rPr lang="en-US" sz="3500">
                <a:solidFill>
                  <a:srgbClr val="000000"/>
                </a:solidFill>
                <a:latin typeface="Handy Casual"/>
                <a:ea typeface="Handy Casual"/>
                <a:cs typeface="Handy Casual"/>
                <a:sym typeface="Handy Casual"/>
              </a:rPr>
              <a:t>CSS can be written directly in the HTML file (inline or internal), or in an external .css file that links to the HTML.</a:t>
            </a:r>
          </a:p>
          <a:p>
            <a:pPr algn="ctr">
              <a:lnSpc>
                <a:spcPts val="4237"/>
              </a:lnSpc>
              <a:spcBef>
                <a:spcPct val="0"/>
              </a:spcBef>
            </a:pPr>
            <a:endParaRPr lang="en-US" sz="3500">
              <a:solidFill>
                <a:srgbClr val="000000"/>
              </a:solidFill>
              <a:latin typeface="Handy Casual"/>
              <a:ea typeface="Handy Casual"/>
              <a:cs typeface="Handy Casual"/>
              <a:sym typeface="Handy Casu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10800000" flipH="1">
            <a:off x="7670131" y="8661831"/>
            <a:ext cx="12159733" cy="1680254"/>
          </a:xfrm>
          <a:custGeom>
            <a:avLst/>
            <a:gdLst/>
            <a:ahLst/>
            <a:cxnLst/>
            <a:rect l="l" t="t" r="r" b="b"/>
            <a:pathLst>
              <a:path w="12159733" h="1680254">
                <a:moveTo>
                  <a:pt x="12159733" y="0"/>
                </a:moveTo>
                <a:lnTo>
                  <a:pt x="0" y="0"/>
                </a:lnTo>
                <a:lnTo>
                  <a:pt x="0" y="1680254"/>
                </a:lnTo>
                <a:lnTo>
                  <a:pt x="12159733" y="1680254"/>
                </a:lnTo>
                <a:lnTo>
                  <a:pt x="121597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flipH="1">
            <a:off x="-1972581" y="-143918"/>
            <a:ext cx="13032502" cy="1800855"/>
          </a:xfrm>
          <a:custGeom>
            <a:avLst/>
            <a:gdLst/>
            <a:ahLst/>
            <a:cxnLst/>
            <a:rect l="l" t="t" r="r" b="b"/>
            <a:pathLst>
              <a:path w="13032502" h="1800855">
                <a:moveTo>
                  <a:pt x="13032501" y="0"/>
                </a:moveTo>
                <a:lnTo>
                  <a:pt x="0" y="0"/>
                </a:lnTo>
                <a:lnTo>
                  <a:pt x="0" y="1800855"/>
                </a:lnTo>
                <a:lnTo>
                  <a:pt x="13032501" y="1800855"/>
                </a:lnTo>
                <a:lnTo>
                  <a:pt x="13032501"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508112">
            <a:off x="514679" y="631048"/>
            <a:ext cx="2513769" cy="4114800"/>
          </a:xfrm>
          <a:custGeom>
            <a:avLst/>
            <a:gdLst/>
            <a:ahLst/>
            <a:cxnLst/>
            <a:rect l="l" t="t" r="r" b="b"/>
            <a:pathLst>
              <a:path w="2513769" h="4114800">
                <a:moveTo>
                  <a:pt x="0" y="0"/>
                </a:moveTo>
                <a:lnTo>
                  <a:pt x="2513769" y="0"/>
                </a:lnTo>
                <a:lnTo>
                  <a:pt x="2513769"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4115515" y="1045481"/>
            <a:ext cx="7109231" cy="611455"/>
          </a:xfrm>
          <a:prstGeom prst="rect">
            <a:avLst/>
          </a:prstGeom>
        </p:spPr>
        <p:txBody>
          <a:bodyPr lIns="0" tIns="0" rIns="0" bIns="0" rtlCol="0" anchor="t">
            <a:spAutoFit/>
          </a:bodyPr>
          <a:lstStyle/>
          <a:p>
            <a:pPr algn="just">
              <a:lnSpc>
                <a:spcPts val="4821"/>
              </a:lnSpc>
            </a:pPr>
            <a:r>
              <a:rPr lang="en-US" sz="3767" spc="-33">
                <a:solidFill>
                  <a:srgbClr val="000000"/>
                </a:solidFill>
                <a:latin typeface="Handy Casual"/>
                <a:ea typeface="Handy Casual"/>
                <a:cs typeface="Handy Casual"/>
                <a:sym typeface="Handy Casual"/>
              </a:rPr>
              <a:t>Let's know about css...</a:t>
            </a:r>
          </a:p>
        </p:txBody>
      </p:sp>
      <p:sp>
        <p:nvSpPr>
          <p:cNvPr id="6" name="Freeform 6"/>
          <p:cNvSpPr/>
          <p:nvPr/>
        </p:nvSpPr>
        <p:spPr>
          <a:xfrm rot="-4087408">
            <a:off x="567687" y="7609180"/>
            <a:ext cx="1514128" cy="1379233"/>
          </a:xfrm>
          <a:custGeom>
            <a:avLst/>
            <a:gdLst/>
            <a:ahLst/>
            <a:cxnLst/>
            <a:rect l="l" t="t" r="r" b="b"/>
            <a:pathLst>
              <a:path w="1514128" h="1379233">
                <a:moveTo>
                  <a:pt x="0" y="0"/>
                </a:moveTo>
                <a:lnTo>
                  <a:pt x="1514128" y="0"/>
                </a:lnTo>
                <a:lnTo>
                  <a:pt x="1514128" y="1379233"/>
                </a:lnTo>
                <a:lnTo>
                  <a:pt x="0" y="137923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TextBox 7"/>
          <p:cNvSpPr txBox="1"/>
          <p:nvPr/>
        </p:nvSpPr>
        <p:spPr>
          <a:xfrm>
            <a:off x="2246796" y="2439888"/>
            <a:ext cx="13268261" cy="7467600"/>
          </a:xfrm>
          <a:prstGeom prst="rect">
            <a:avLst/>
          </a:prstGeom>
        </p:spPr>
        <p:txBody>
          <a:bodyPr lIns="0" tIns="0" rIns="0" bIns="0" rtlCol="0" anchor="t">
            <a:spAutoFit/>
          </a:bodyPr>
          <a:lstStyle/>
          <a:p>
            <a:pPr algn="ctr">
              <a:lnSpc>
                <a:spcPts val="4200"/>
              </a:lnSpc>
            </a:pPr>
            <a:r>
              <a:rPr lang="en-US" sz="3500">
                <a:solidFill>
                  <a:srgbClr val="000000"/>
                </a:solidFill>
                <a:latin typeface="Handy Casual"/>
                <a:ea typeface="Handy Casual"/>
                <a:cs typeface="Handy Casual"/>
                <a:sym typeface="Handy Casual"/>
              </a:rPr>
              <a:t>In the context of a swiping machine or card-based interface, CSS  is used to style and design the user interface that appears on the screen when a user interacts with the machine.</a:t>
            </a:r>
          </a:p>
          <a:p>
            <a:pPr algn="ctr">
              <a:lnSpc>
                <a:spcPts val="4200"/>
              </a:lnSpc>
            </a:pPr>
            <a:r>
              <a:rPr lang="en-US" sz="3500">
                <a:solidFill>
                  <a:srgbClr val="000000"/>
                </a:solidFill>
                <a:latin typeface="Handy Casual"/>
                <a:ea typeface="Handy Casual"/>
                <a:cs typeface="Handy Casual"/>
                <a:sym typeface="Handy Casual"/>
              </a:rPr>
              <a:t>While the backend handles the logic of reading the card and processing transactions, CSS is responsible for how everything looks, such as:</a:t>
            </a:r>
          </a:p>
          <a:p>
            <a:pPr marL="755651" lvl="1" indent="-377825" algn="ctr">
              <a:lnSpc>
                <a:spcPts val="4200"/>
              </a:lnSpc>
              <a:buFont typeface="Arial"/>
              <a:buChar char="•"/>
            </a:pPr>
            <a:r>
              <a:rPr lang="en-US" sz="3500">
                <a:solidFill>
                  <a:srgbClr val="000000"/>
                </a:solidFill>
                <a:latin typeface="Handy Casual"/>
                <a:ea typeface="Handy Casual"/>
                <a:cs typeface="Handy Casual"/>
                <a:sym typeface="Handy Casual"/>
              </a:rPr>
              <a:t>Displaying welcome messages in a clear font</a:t>
            </a:r>
          </a:p>
          <a:p>
            <a:pPr marL="755651" lvl="1" indent="-377825" algn="ctr">
              <a:lnSpc>
                <a:spcPts val="4200"/>
              </a:lnSpc>
              <a:buFont typeface="Arial"/>
              <a:buChar char="•"/>
            </a:pPr>
            <a:r>
              <a:rPr lang="en-US" sz="3500">
                <a:solidFill>
                  <a:srgbClr val="000000"/>
                </a:solidFill>
                <a:latin typeface="Handy Casual"/>
                <a:ea typeface="Handy Casual"/>
                <a:cs typeface="Handy Casual"/>
                <a:sym typeface="Handy Casual"/>
              </a:rPr>
              <a:t>Showing buttons like "Login", "History", or "Balance" in an attractive layout</a:t>
            </a:r>
          </a:p>
          <a:p>
            <a:pPr marL="755651" lvl="1" indent="-377825" algn="ctr">
              <a:lnSpc>
                <a:spcPts val="4200"/>
              </a:lnSpc>
              <a:buFont typeface="Arial"/>
              <a:buChar char="•"/>
            </a:pPr>
            <a:r>
              <a:rPr lang="en-US" sz="3500">
                <a:solidFill>
                  <a:srgbClr val="000000"/>
                </a:solidFill>
                <a:latin typeface="Handy Casual"/>
                <a:ea typeface="Handy Casual"/>
                <a:cs typeface="Handy Casual"/>
                <a:sym typeface="Handy Casual"/>
              </a:rPr>
              <a:t>Applying colors for alerts (e.g., red for error, green for success)</a:t>
            </a:r>
          </a:p>
          <a:p>
            <a:pPr marL="755651" lvl="1" indent="-377825" algn="ctr">
              <a:lnSpc>
                <a:spcPts val="4200"/>
              </a:lnSpc>
              <a:buFont typeface="Arial"/>
              <a:buChar char="•"/>
            </a:pPr>
            <a:r>
              <a:rPr lang="en-US" sz="3500">
                <a:solidFill>
                  <a:srgbClr val="000000"/>
                </a:solidFill>
                <a:latin typeface="Handy Casual"/>
                <a:ea typeface="Handy Casual"/>
                <a:cs typeface="Handy Casual"/>
                <a:sym typeface="Handy Casual"/>
              </a:rPr>
              <a:t>Making the interface responsive and user-friendly on different screen sizes or display resolutions</a:t>
            </a:r>
          </a:p>
          <a:p>
            <a:pPr marL="755651" lvl="1" indent="-377825" algn="ctr">
              <a:lnSpc>
                <a:spcPts val="4200"/>
              </a:lnSpc>
              <a:buFont typeface="Arial"/>
              <a:buChar char="•"/>
            </a:pPr>
            <a:r>
              <a:rPr lang="en-US" sz="3500">
                <a:solidFill>
                  <a:srgbClr val="000000"/>
                </a:solidFill>
                <a:latin typeface="Handy Casual"/>
                <a:ea typeface="Handy Casual"/>
                <a:cs typeface="Handy Casual"/>
                <a:sym typeface="Handy Casual"/>
              </a:rPr>
              <a:t>Adding hover effects or animations to buttons when touched or selected</a:t>
            </a:r>
          </a:p>
          <a:p>
            <a:pPr algn="ctr">
              <a:lnSpc>
                <a:spcPts val="4200"/>
              </a:lnSpc>
            </a:pPr>
            <a:r>
              <a:rPr lang="en-US" sz="3500">
                <a:solidFill>
                  <a:srgbClr val="000000"/>
                </a:solidFill>
                <a:latin typeface="Handy Casual"/>
                <a:ea typeface="Handy Casual"/>
                <a:cs typeface="Handy Casual"/>
                <a:sym typeface="Handy Casual"/>
              </a:rPr>
              <a:t>In such systems, CSS ensures that the user experience is smooth, intuitive, and visually clear, which is especially important for quick and error-free interactions.</a:t>
            </a:r>
          </a:p>
          <a:p>
            <a:pPr algn="ctr">
              <a:lnSpc>
                <a:spcPts val="4200"/>
              </a:lnSpc>
              <a:spcBef>
                <a:spcPct val="0"/>
              </a:spcBef>
            </a:pPr>
            <a:endParaRPr lang="en-US" sz="3500">
              <a:solidFill>
                <a:srgbClr val="000000"/>
              </a:solidFill>
              <a:latin typeface="Handy Casual"/>
              <a:ea typeface="Handy Casual"/>
              <a:cs typeface="Handy Casual"/>
              <a:sym typeface="Handy Casu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1345724" y="1511590"/>
            <a:ext cx="6003579" cy="7573322"/>
          </a:xfrm>
          <a:custGeom>
            <a:avLst/>
            <a:gdLst/>
            <a:ahLst/>
            <a:cxnLst/>
            <a:rect l="l" t="t" r="r" b="b"/>
            <a:pathLst>
              <a:path w="6003579" h="7573322">
                <a:moveTo>
                  <a:pt x="0" y="0"/>
                </a:moveTo>
                <a:lnTo>
                  <a:pt x="6003579" y="0"/>
                </a:lnTo>
                <a:lnTo>
                  <a:pt x="6003579" y="7573322"/>
                </a:lnTo>
                <a:lnTo>
                  <a:pt x="0" y="757332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7349303" y="1535607"/>
            <a:ext cx="9289030" cy="7549304"/>
            <a:chOff x="0" y="0"/>
            <a:chExt cx="12654042" cy="10284089"/>
          </a:xfrm>
        </p:grpSpPr>
        <p:sp>
          <p:nvSpPr>
            <p:cNvPr id="4" name="Freeform 4"/>
            <p:cNvSpPr/>
            <p:nvPr/>
          </p:nvSpPr>
          <p:spPr>
            <a:xfrm>
              <a:off x="31750" y="31750"/>
              <a:ext cx="12590542" cy="10220589"/>
            </a:xfrm>
            <a:custGeom>
              <a:avLst/>
              <a:gdLst/>
              <a:ahLst/>
              <a:cxnLst/>
              <a:rect l="l" t="t" r="r" b="b"/>
              <a:pathLst>
                <a:path w="12590542" h="10220589">
                  <a:moveTo>
                    <a:pt x="12497832" y="10220589"/>
                  </a:moveTo>
                  <a:lnTo>
                    <a:pt x="92710" y="10220589"/>
                  </a:lnTo>
                  <a:cubicBezTo>
                    <a:pt x="41910" y="10220589"/>
                    <a:pt x="0" y="10178679"/>
                    <a:pt x="0" y="10127879"/>
                  </a:cubicBezTo>
                  <a:lnTo>
                    <a:pt x="0" y="92710"/>
                  </a:lnTo>
                  <a:cubicBezTo>
                    <a:pt x="0" y="41910"/>
                    <a:pt x="41910" y="0"/>
                    <a:pt x="92710" y="0"/>
                  </a:cubicBezTo>
                  <a:lnTo>
                    <a:pt x="12496562" y="0"/>
                  </a:lnTo>
                  <a:cubicBezTo>
                    <a:pt x="12547362" y="0"/>
                    <a:pt x="12589272" y="41910"/>
                    <a:pt x="12589272" y="92710"/>
                  </a:cubicBezTo>
                  <a:lnTo>
                    <a:pt x="12589272" y="10126609"/>
                  </a:lnTo>
                  <a:cubicBezTo>
                    <a:pt x="12590542" y="10178679"/>
                    <a:pt x="12548632" y="10220589"/>
                    <a:pt x="12497832" y="10220589"/>
                  </a:cubicBezTo>
                  <a:close/>
                </a:path>
              </a:pathLst>
            </a:custGeom>
            <a:solidFill>
              <a:srgbClr val="FFFEF7"/>
            </a:solidFill>
          </p:spPr>
        </p:sp>
        <p:sp>
          <p:nvSpPr>
            <p:cNvPr id="5" name="Freeform 5"/>
            <p:cNvSpPr/>
            <p:nvPr/>
          </p:nvSpPr>
          <p:spPr>
            <a:xfrm>
              <a:off x="0" y="0"/>
              <a:ext cx="12654042" cy="10284089"/>
            </a:xfrm>
            <a:custGeom>
              <a:avLst/>
              <a:gdLst/>
              <a:ahLst/>
              <a:cxnLst/>
              <a:rect l="l" t="t" r="r" b="b"/>
              <a:pathLst>
                <a:path w="12654042" h="10284089">
                  <a:moveTo>
                    <a:pt x="12529582" y="59690"/>
                  </a:moveTo>
                  <a:cubicBezTo>
                    <a:pt x="12565142" y="59690"/>
                    <a:pt x="12594352" y="88900"/>
                    <a:pt x="12594352" y="124460"/>
                  </a:cubicBezTo>
                  <a:lnTo>
                    <a:pt x="12594352" y="10159629"/>
                  </a:lnTo>
                  <a:cubicBezTo>
                    <a:pt x="12594352" y="10195189"/>
                    <a:pt x="12565142" y="10224399"/>
                    <a:pt x="12529582" y="10224399"/>
                  </a:cubicBezTo>
                  <a:lnTo>
                    <a:pt x="124460" y="10224399"/>
                  </a:lnTo>
                  <a:cubicBezTo>
                    <a:pt x="88900" y="10224399"/>
                    <a:pt x="59690" y="10195189"/>
                    <a:pt x="59690" y="10159629"/>
                  </a:cubicBezTo>
                  <a:lnTo>
                    <a:pt x="59690" y="124460"/>
                  </a:lnTo>
                  <a:cubicBezTo>
                    <a:pt x="59690" y="88900"/>
                    <a:pt x="88900" y="59690"/>
                    <a:pt x="124460" y="59690"/>
                  </a:cubicBezTo>
                  <a:lnTo>
                    <a:pt x="12529582" y="59690"/>
                  </a:lnTo>
                  <a:moveTo>
                    <a:pt x="12529582" y="0"/>
                  </a:moveTo>
                  <a:lnTo>
                    <a:pt x="124460" y="0"/>
                  </a:lnTo>
                  <a:cubicBezTo>
                    <a:pt x="55880" y="0"/>
                    <a:pt x="0" y="55880"/>
                    <a:pt x="0" y="124460"/>
                  </a:cubicBezTo>
                  <a:lnTo>
                    <a:pt x="0" y="10159629"/>
                  </a:lnTo>
                  <a:cubicBezTo>
                    <a:pt x="0" y="10228209"/>
                    <a:pt x="55880" y="10284089"/>
                    <a:pt x="124460" y="10284089"/>
                  </a:cubicBezTo>
                  <a:lnTo>
                    <a:pt x="12529582" y="10284089"/>
                  </a:lnTo>
                  <a:cubicBezTo>
                    <a:pt x="12598162" y="10284089"/>
                    <a:pt x="12654042" y="10228209"/>
                    <a:pt x="12654042" y="10159629"/>
                  </a:cubicBezTo>
                  <a:lnTo>
                    <a:pt x="12654042" y="124460"/>
                  </a:lnTo>
                  <a:cubicBezTo>
                    <a:pt x="12654042" y="55880"/>
                    <a:pt x="12598162" y="0"/>
                    <a:pt x="12529582" y="0"/>
                  </a:cubicBezTo>
                  <a:close/>
                </a:path>
              </a:pathLst>
            </a:custGeom>
            <a:solidFill>
              <a:srgbClr val="191919"/>
            </a:solidFill>
          </p:spPr>
        </p:sp>
      </p:grpSp>
      <p:sp>
        <p:nvSpPr>
          <p:cNvPr id="6" name="Freeform 6"/>
          <p:cNvSpPr/>
          <p:nvPr/>
        </p:nvSpPr>
        <p:spPr>
          <a:xfrm rot="-1568932">
            <a:off x="-30836" y="8050291"/>
            <a:ext cx="1443297" cy="2069242"/>
          </a:xfrm>
          <a:custGeom>
            <a:avLst/>
            <a:gdLst/>
            <a:ahLst/>
            <a:cxnLst/>
            <a:rect l="l" t="t" r="r" b="b"/>
            <a:pathLst>
              <a:path w="1443297" h="2069242">
                <a:moveTo>
                  <a:pt x="0" y="0"/>
                </a:moveTo>
                <a:lnTo>
                  <a:pt x="1443297" y="0"/>
                </a:lnTo>
                <a:lnTo>
                  <a:pt x="1443297" y="2069242"/>
                </a:lnTo>
                <a:lnTo>
                  <a:pt x="0" y="206924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rot="5027046">
            <a:off x="16502236" y="496365"/>
            <a:ext cx="1514128" cy="1379233"/>
          </a:xfrm>
          <a:custGeom>
            <a:avLst/>
            <a:gdLst/>
            <a:ahLst/>
            <a:cxnLst/>
            <a:rect l="l" t="t" r="r" b="b"/>
            <a:pathLst>
              <a:path w="1514128" h="1379233">
                <a:moveTo>
                  <a:pt x="0" y="0"/>
                </a:moveTo>
                <a:lnTo>
                  <a:pt x="1514128" y="0"/>
                </a:lnTo>
                <a:lnTo>
                  <a:pt x="1514128" y="1379233"/>
                </a:lnTo>
                <a:lnTo>
                  <a:pt x="0" y="137923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rot="-8878474" flipV="1">
            <a:off x="14462783" y="8607260"/>
            <a:ext cx="4427299" cy="1110849"/>
          </a:xfrm>
          <a:custGeom>
            <a:avLst/>
            <a:gdLst/>
            <a:ahLst/>
            <a:cxnLst/>
            <a:rect l="l" t="t" r="r" b="b"/>
            <a:pathLst>
              <a:path w="4427299" h="1110849">
                <a:moveTo>
                  <a:pt x="0" y="1110850"/>
                </a:moveTo>
                <a:lnTo>
                  <a:pt x="4427299" y="1110850"/>
                </a:lnTo>
                <a:lnTo>
                  <a:pt x="4427299" y="0"/>
                </a:lnTo>
                <a:lnTo>
                  <a:pt x="0" y="0"/>
                </a:lnTo>
                <a:lnTo>
                  <a:pt x="0" y="111085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9" name="Freeform 9"/>
          <p:cNvSpPr/>
          <p:nvPr/>
        </p:nvSpPr>
        <p:spPr>
          <a:xfrm>
            <a:off x="3288299" y="2455819"/>
            <a:ext cx="2118429" cy="1906586"/>
          </a:xfrm>
          <a:custGeom>
            <a:avLst/>
            <a:gdLst/>
            <a:ahLst/>
            <a:cxnLst/>
            <a:rect l="l" t="t" r="r" b="b"/>
            <a:pathLst>
              <a:path w="2118429" h="1906586">
                <a:moveTo>
                  <a:pt x="0" y="0"/>
                </a:moveTo>
                <a:lnTo>
                  <a:pt x="2118429" y="0"/>
                </a:lnTo>
                <a:lnTo>
                  <a:pt x="2118429" y="1906586"/>
                </a:lnTo>
                <a:lnTo>
                  <a:pt x="0" y="1906586"/>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0" name="TextBox 10"/>
          <p:cNvSpPr txBox="1"/>
          <p:nvPr/>
        </p:nvSpPr>
        <p:spPr>
          <a:xfrm>
            <a:off x="7859412" y="2941559"/>
            <a:ext cx="8268811" cy="4219104"/>
          </a:xfrm>
          <a:prstGeom prst="rect">
            <a:avLst/>
          </a:prstGeom>
        </p:spPr>
        <p:txBody>
          <a:bodyPr lIns="0" tIns="0" rIns="0" bIns="0" rtlCol="0" anchor="t">
            <a:spAutoFit/>
          </a:bodyPr>
          <a:lstStyle/>
          <a:p>
            <a:pPr algn="ctr">
              <a:lnSpc>
                <a:spcPts val="4655"/>
              </a:lnSpc>
              <a:spcBef>
                <a:spcPct val="0"/>
              </a:spcBef>
            </a:pPr>
            <a:r>
              <a:rPr lang="en-US" sz="3500" spc="77" dirty="0">
                <a:solidFill>
                  <a:srgbClr val="000000"/>
                </a:solidFill>
                <a:latin typeface="Handy Casual"/>
                <a:ea typeface="Handy Casual"/>
                <a:cs typeface="Handy Casual"/>
                <a:sym typeface="Handy Casual"/>
              </a:rPr>
              <a:t>JavaScript is a versatile, dynamically typed programming language used for interactive web applications, supporting both client-side and server-side development.</a:t>
            </a:r>
          </a:p>
          <a:p>
            <a:pPr algn="ctr">
              <a:lnSpc>
                <a:spcPts val="4655"/>
              </a:lnSpc>
              <a:spcBef>
                <a:spcPct val="0"/>
              </a:spcBef>
            </a:pPr>
            <a:endParaRPr lang="en-US" sz="3500" spc="77" dirty="0">
              <a:solidFill>
                <a:srgbClr val="000000"/>
              </a:solidFill>
              <a:latin typeface="Handy Casual"/>
              <a:ea typeface="Handy Casual"/>
              <a:cs typeface="Handy Casual"/>
              <a:sym typeface="Handy Casual"/>
            </a:endParaRPr>
          </a:p>
          <a:p>
            <a:pPr algn="ctr">
              <a:lnSpc>
                <a:spcPts val="4655"/>
              </a:lnSpc>
              <a:spcBef>
                <a:spcPct val="0"/>
              </a:spcBef>
            </a:pPr>
            <a:r>
              <a:rPr lang="en-US" sz="3500" spc="77" dirty="0" smtClean="0">
                <a:solidFill>
                  <a:srgbClr val="000000"/>
                </a:solidFill>
                <a:latin typeface="Handy Casual"/>
                <a:ea typeface="Handy Casual"/>
                <a:cs typeface="Handy Casual"/>
                <a:sym typeface="Handy Casual"/>
              </a:rPr>
              <a:t>The script </a:t>
            </a:r>
            <a:r>
              <a:rPr lang="en-US" sz="3500" spc="77" dirty="0">
                <a:solidFill>
                  <a:srgbClr val="000000"/>
                </a:solidFill>
                <a:latin typeface="Handy Casual"/>
                <a:ea typeface="Handy Casual"/>
                <a:cs typeface="Handy Casual"/>
                <a:sym typeface="Handy Casual"/>
              </a:rPr>
              <a:t>tag is used to include JavaScript code inside an HTML document.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1042</Words>
  <Application>Microsoft Office PowerPoint</Application>
  <PresentationFormat>Custom</PresentationFormat>
  <Paragraphs>84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Pompiere</vt:lpstr>
      <vt:lpstr>Handy Casual</vt:lpstr>
      <vt:lpstr>TAN Headline</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Yellow Playful Doodle Digital Brainstorm Presentation</dc:title>
  <dc:creator>Ravi K Nair</dc:creator>
  <cp:lastModifiedBy>Dell</cp:lastModifiedBy>
  <cp:revision>2</cp:revision>
  <dcterms:created xsi:type="dcterms:W3CDTF">2006-08-16T00:00:00Z</dcterms:created>
  <dcterms:modified xsi:type="dcterms:W3CDTF">2025-04-22T14:23:38Z</dcterms:modified>
  <dc:identifier>DAGlXZ4lBUI</dc:identifier>
</cp:coreProperties>
</file>