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43719C-536F-46E8-94BF-DFD580C5F783}" v="382" dt="2024-08-10T15:44:55.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Saturday, August 10,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34101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Saturday, August 10,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14471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Saturday, August 10,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7361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Saturday, August 10, 2024</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453271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Saturday, August 10, 2024</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6788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Saturday, August 10,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8137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Saturday, August 10, 2024</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3455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Saturday, August 10, 2024</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88504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Saturday, August 10, 2024</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0701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Saturday, August 10,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3625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Saturday, August 10, 2024</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57052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Saturday, August 10, 2024</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848818751"/>
      </p:ext>
    </p:extLst>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793" r:id="rId6"/>
    <p:sldLayoutId id="2147483789" r:id="rId7"/>
    <p:sldLayoutId id="2147483790" r:id="rId8"/>
    <p:sldLayoutId id="2147483791" r:id="rId9"/>
    <p:sldLayoutId id="2147483792" r:id="rId10"/>
    <p:sldLayoutId id="2147483794"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C56AE383-06A1-42D3-B1AF-CE22194F5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D70B90B-BED1-4715-9BFE-9622C47A2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0000" y="728663"/>
            <a:ext cx="5015638" cy="2795738"/>
          </a:xfrm>
        </p:spPr>
        <p:txBody>
          <a:bodyPr>
            <a:normAutofit/>
          </a:bodyPr>
          <a:lstStyle/>
          <a:p>
            <a:r>
              <a:rPr lang="en-US" dirty="0">
                <a:cs typeface="Posterama"/>
              </a:rPr>
              <a:t>Amazon Sales EDA</a:t>
            </a:r>
            <a:endParaRPr lang="en-US">
              <a:cs typeface="Posterama"/>
            </a:endParaRPr>
          </a:p>
        </p:txBody>
      </p:sp>
      <p:sp>
        <p:nvSpPr>
          <p:cNvPr id="3" name="Subtitle 2"/>
          <p:cNvSpPr>
            <a:spLocks noGrp="1"/>
          </p:cNvSpPr>
          <p:nvPr>
            <p:ph type="subTitle" idx="1"/>
          </p:nvPr>
        </p:nvSpPr>
        <p:spPr>
          <a:xfrm>
            <a:off x="720000" y="3830398"/>
            <a:ext cx="5015638" cy="2298939"/>
          </a:xfrm>
        </p:spPr>
        <p:txBody>
          <a:bodyPr vert="horz" lIns="0" tIns="0" rIns="0" bIns="0" rtlCol="0" anchor="t">
            <a:normAutofit/>
          </a:bodyPr>
          <a:lstStyle/>
          <a:p>
            <a:r>
              <a:rPr lang="en-US" dirty="0">
                <a:solidFill>
                  <a:srgbClr val="FFFFFF">
                    <a:alpha val="58000"/>
                  </a:srgbClr>
                </a:solidFill>
              </a:rPr>
              <a:t>Bharath Kumar Reddy Kotte</a:t>
            </a:r>
          </a:p>
          <a:p>
            <a:r>
              <a:rPr lang="en-US" dirty="0">
                <a:solidFill>
                  <a:srgbClr val="FFFFFF">
                    <a:alpha val="58000"/>
                  </a:srgbClr>
                </a:solidFill>
              </a:rPr>
              <a:t>kottebharathkumarreddy@gmail.com</a:t>
            </a:r>
          </a:p>
        </p:txBody>
      </p:sp>
      <p:pic>
        <p:nvPicPr>
          <p:cNvPr id="4" name="Picture 3" descr="An abstract genetic concept">
            <a:extLst>
              <a:ext uri="{FF2B5EF4-FFF2-40B4-BE49-F238E27FC236}">
                <a16:creationId xmlns:a16="http://schemas.microsoft.com/office/drawing/2014/main" id="{82CE2B99-128A-6A47-793C-BC6885A9780D}"/>
              </a:ext>
            </a:extLst>
          </p:cNvPr>
          <p:cNvPicPr>
            <a:picLocks noChangeAspect="1"/>
          </p:cNvPicPr>
          <p:nvPr/>
        </p:nvPicPr>
        <p:blipFill>
          <a:blip r:embed="rId2"/>
          <a:srcRect l="9346" r="4569"/>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845C-1358-E136-D0DD-9CDC4C3828EE}"/>
              </a:ext>
            </a:extLst>
          </p:cNvPr>
          <p:cNvSpPr>
            <a:spLocks noGrp="1"/>
          </p:cNvSpPr>
          <p:nvPr>
            <p:ph type="title"/>
          </p:nvPr>
        </p:nvSpPr>
        <p:spPr/>
        <p:txBody>
          <a:bodyPr/>
          <a:lstStyle/>
          <a:p>
            <a:r>
              <a:rPr lang="en-US" b="1" dirty="0">
                <a:ea typeface="+mj-lt"/>
                <a:cs typeface="+mj-lt"/>
              </a:rPr>
              <a:t>Insights and Findings:</a:t>
            </a:r>
            <a:endParaRPr lang="en-US" dirty="0"/>
          </a:p>
          <a:p>
            <a:pPr marL="285750" indent="-285750">
              <a:buFont typeface="Arial"/>
              <a:buChar char="•"/>
            </a:pPr>
            <a:endParaRPr lang="en-US"/>
          </a:p>
          <a:p>
            <a:endParaRPr lang="en-US" dirty="0"/>
          </a:p>
        </p:txBody>
      </p:sp>
      <p:sp>
        <p:nvSpPr>
          <p:cNvPr id="3" name="Content Placeholder 2">
            <a:extLst>
              <a:ext uri="{FF2B5EF4-FFF2-40B4-BE49-F238E27FC236}">
                <a16:creationId xmlns:a16="http://schemas.microsoft.com/office/drawing/2014/main" id="{284849F5-9F22-DBB1-52B6-1704AC0ECED9}"/>
              </a:ext>
            </a:extLst>
          </p:cNvPr>
          <p:cNvSpPr>
            <a:spLocks noGrp="1"/>
          </p:cNvSpPr>
          <p:nvPr>
            <p:ph idx="1"/>
          </p:nvPr>
        </p:nvSpPr>
        <p:spPr>
          <a:xfrm>
            <a:off x="584962" y="1818182"/>
            <a:ext cx="10728325" cy="3960438"/>
          </a:xfrm>
        </p:spPr>
        <p:txBody>
          <a:bodyPr vert="horz" lIns="0" tIns="0" rIns="0" bIns="0" rtlCol="0" anchor="t">
            <a:normAutofit/>
          </a:bodyPr>
          <a:lstStyle/>
          <a:p>
            <a:r>
              <a:rPr lang="en-US" b="1" dirty="0">
                <a:ea typeface="+mn-lt"/>
                <a:cs typeface="+mn-lt"/>
              </a:rPr>
              <a:t>Sales Trends:</a:t>
            </a:r>
            <a:endParaRPr lang="en-US" dirty="0">
              <a:solidFill>
                <a:srgbClr val="FFFFFF">
                  <a:alpha val="58000"/>
                </a:srgbClr>
              </a:solidFill>
            </a:endParaRPr>
          </a:p>
          <a:p>
            <a:pPr lvl="1">
              <a:buFont typeface="Courier New" panose="03070A02030502020204" pitchFamily="66" charset="0"/>
              <a:buChar char="o"/>
            </a:pPr>
            <a:r>
              <a:rPr lang="en-US" b="1" dirty="0">
                <a:ea typeface="+mn-lt"/>
                <a:cs typeface="+mn-lt"/>
              </a:rPr>
              <a:t>Description:</a:t>
            </a:r>
            <a:r>
              <a:rPr lang="en-US" dirty="0">
                <a:ea typeface="+mn-lt"/>
                <a:cs typeface="+mn-lt"/>
              </a:rPr>
              <a:t> Analyzed sales data over time to identify peak periods and low-sales months, helping forecast demand and optimize inventory and marketing strategies.</a:t>
            </a:r>
            <a:endParaRPr lang="en-US" dirty="0">
              <a:solidFill>
                <a:srgbClr val="FFFFFF">
                  <a:alpha val="58000"/>
                </a:srgbClr>
              </a:solidFill>
            </a:endParaRPr>
          </a:p>
          <a:p>
            <a:r>
              <a:rPr lang="en-US" b="1" dirty="0">
                <a:ea typeface="+mn-lt"/>
                <a:cs typeface="+mn-lt"/>
              </a:rPr>
              <a:t>Geographic Distribution:</a:t>
            </a:r>
            <a:endParaRPr lang="en-US" dirty="0"/>
          </a:p>
          <a:p>
            <a:pPr lvl="1">
              <a:buFont typeface="Courier New" panose="03070A02030502020204" pitchFamily="66" charset="0"/>
              <a:buChar char="o"/>
            </a:pPr>
            <a:r>
              <a:rPr lang="en-US" b="1" dirty="0">
                <a:ea typeface="+mn-lt"/>
                <a:cs typeface="+mn-lt"/>
              </a:rPr>
              <a:t>Description:</a:t>
            </a:r>
            <a:r>
              <a:rPr lang="en-US" dirty="0">
                <a:ea typeface="+mn-lt"/>
                <a:cs typeface="+mn-lt"/>
              </a:rPr>
              <a:t> Mapped sales by region to highlight areas with high and low sales, aiding in targeted marketing and distribution planning.</a:t>
            </a:r>
            <a:endParaRPr lang="en-US" dirty="0">
              <a:solidFill>
                <a:srgbClr val="FFFFFF">
                  <a:alpha val="58000"/>
                </a:srgbClr>
              </a:solidFill>
            </a:endParaRPr>
          </a:p>
          <a:p>
            <a:r>
              <a:rPr lang="en-US" b="1" dirty="0">
                <a:ea typeface="+mn-lt"/>
                <a:cs typeface="+mn-lt"/>
              </a:rPr>
              <a:t>Product Category Insights:</a:t>
            </a:r>
            <a:endParaRPr lang="en-US" dirty="0"/>
          </a:p>
          <a:p>
            <a:pPr lvl="1">
              <a:buFont typeface="Courier New" panose="03070A02030502020204" pitchFamily="66" charset="0"/>
              <a:buChar char="o"/>
            </a:pPr>
            <a:r>
              <a:rPr lang="en-US" b="1" dirty="0">
                <a:ea typeface="+mn-lt"/>
                <a:cs typeface="+mn-lt"/>
              </a:rPr>
              <a:t>Description:</a:t>
            </a:r>
            <a:r>
              <a:rPr lang="en-US" dirty="0">
                <a:ea typeface="+mn-lt"/>
                <a:cs typeface="+mn-lt"/>
              </a:rPr>
              <a:t> Assessed sales by product category to identify top-performing categories, guiding inventory management and promotional strategies</a:t>
            </a:r>
            <a:endParaRPr lang="en-US" dirty="0">
              <a:solidFill>
                <a:srgbClr val="FFFFFF">
                  <a:alpha val="58000"/>
                </a:srgbClr>
              </a:solidFill>
            </a:endParaRPr>
          </a:p>
          <a:p>
            <a:endParaRPr lang="en-US" dirty="0">
              <a:solidFill>
                <a:srgbClr val="FFFFFF">
                  <a:alpha val="58000"/>
                </a:srgbClr>
              </a:solidFill>
            </a:endParaRPr>
          </a:p>
        </p:txBody>
      </p:sp>
    </p:spTree>
    <p:extLst>
      <p:ext uri="{BB962C8B-B14F-4D97-AF65-F5344CB8AC3E}">
        <p14:creationId xmlns:p14="http://schemas.microsoft.com/office/powerpoint/2010/main" val="2064791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A513-AE2C-C117-D6C8-FC28047AFF0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6FAED7A-3A8E-386B-C620-BCAE3353C808}"/>
              </a:ext>
            </a:extLst>
          </p:cNvPr>
          <p:cNvSpPr>
            <a:spLocks noGrp="1"/>
          </p:cNvSpPr>
          <p:nvPr>
            <p:ph idx="1"/>
          </p:nvPr>
        </p:nvSpPr>
        <p:spPr>
          <a:xfrm>
            <a:off x="729646" y="1818182"/>
            <a:ext cx="10728325" cy="3227375"/>
          </a:xfrm>
        </p:spPr>
        <p:txBody>
          <a:bodyPr vert="horz" lIns="0" tIns="0" rIns="0" bIns="0" rtlCol="0" anchor="t">
            <a:noAutofit/>
          </a:bodyPr>
          <a:lstStyle/>
          <a:p>
            <a:r>
              <a:rPr lang="en-US" sz="2400" dirty="0">
                <a:ea typeface="+mn-lt"/>
                <a:cs typeface="+mn-lt"/>
              </a:rPr>
              <a:t>This project effectively analyzed e-commerce order data to uncover valuable insights into sales performance and fulfillment processes. By identifying sales trends, understanding geographic distribution, and evaluating product category performance, we have gained actionable knowledge to optimize inventory, improve marketing strategies, and enhance operational efficiency. These findings support strategic decision-making and can drive better customer experiences and increased revenue in the e-commerce sector.</a:t>
            </a:r>
            <a:endParaRPr lang="en-US" sz="2400" dirty="0">
              <a:solidFill>
                <a:srgbClr val="FFFFFF">
                  <a:alpha val="58000"/>
                </a:srgbClr>
              </a:solidFill>
            </a:endParaRPr>
          </a:p>
        </p:txBody>
      </p:sp>
    </p:spTree>
    <p:extLst>
      <p:ext uri="{BB962C8B-B14F-4D97-AF65-F5344CB8AC3E}">
        <p14:creationId xmlns:p14="http://schemas.microsoft.com/office/powerpoint/2010/main" val="199903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1F4D251-B7D8-402D-950A-F9D15396E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22E9E-505B-67CC-A41D-76024E872EAF}"/>
              </a:ext>
            </a:extLst>
          </p:cNvPr>
          <p:cNvSpPr>
            <a:spLocks noGrp="1"/>
          </p:cNvSpPr>
          <p:nvPr>
            <p:ph type="title"/>
          </p:nvPr>
        </p:nvSpPr>
        <p:spPr>
          <a:xfrm>
            <a:off x="6480000" y="728663"/>
            <a:ext cx="5015638" cy="2795737"/>
          </a:xfrm>
        </p:spPr>
        <p:txBody>
          <a:bodyPr vert="horz" wrap="square" lIns="0" tIns="0" rIns="0" bIns="0" rtlCol="0" anchor="b" anchorCtr="0">
            <a:normAutofit/>
          </a:bodyPr>
          <a:lstStyle/>
          <a:p>
            <a:pPr algn="ctr"/>
            <a:r>
              <a:rPr lang="en-US" sz="5600" spc="-100"/>
              <a:t>Thank You</a:t>
            </a:r>
          </a:p>
        </p:txBody>
      </p:sp>
      <p:pic>
        <p:nvPicPr>
          <p:cNvPr id="4" name="Picture 3" descr="Magnifying glass on clear background">
            <a:extLst>
              <a:ext uri="{FF2B5EF4-FFF2-40B4-BE49-F238E27FC236}">
                <a16:creationId xmlns:a16="http://schemas.microsoft.com/office/drawing/2014/main" id="{AF03F55E-C38E-5748-9590-4443059D6605}"/>
              </a:ext>
            </a:extLst>
          </p:cNvPr>
          <p:cNvPicPr>
            <a:picLocks noChangeAspect="1"/>
          </p:cNvPicPr>
          <p:nvPr/>
        </p:nvPicPr>
        <p:blipFill>
          <a:blip r:embed="rId2"/>
          <a:srcRect l="35445" r="9440" b="4"/>
          <a:stretch/>
        </p:blipFill>
        <p:spPr>
          <a:xfrm>
            <a:off x="1" y="10"/>
            <a:ext cx="5662934" cy="6857990"/>
          </a:xfrm>
          <a:custGeom>
            <a:avLst/>
            <a:gdLst/>
            <a:ahLst/>
            <a:cxnLst/>
            <a:rect l="l" t="t" r="r" b="b"/>
            <a:pathLst>
              <a:path w="5662934" h="6858000">
                <a:moveTo>
                  <a:pt x="0" y="0"/>
                </a:moveTo>
                <a:lnTo>
                  <a:pt x="5064602" y="0"/>
                </a:lnTo>
                <a:lnTo>
                  <a:pt x="4889880" y="279455"/>
                </a:lnTo>
                <a:cubicBezTo>
                  <a:pt x="4472355" y="1021447"/>
                  <a:pt x="4263593" y="1948936"/>
                  <a:pt x="4263593" y="3061922"/>
                </a:cubicBezTo>
                <a:cubicBezTo>
                  <a:pt x="4263593" y="3516203"/>
                  <a:pt x="4324186" y="3970483"/>
                  <a:pt x="4445372" y="4515619"/>
                </a:cubicBezTo>
                <a:cubicBezTo>
                  <a:pt x="4596855" y="5030470"/>
                  <a:pt x="4748338" y="5515036"/>
                  <a:pt x="4990710" y="5969316"/>
                </a:cubicBezTo>
                <a:cubicBezTo>
                  <a:pt x="5172489" y="6275955"/>
                  <a:pt x="5371310" y="6544265"/>
                  <a:pt x="5583977" y="6777438"/>
                </a:cubicBezTo>
                <a:lnTo>
                  <a:pt x="5662934" y="6858000"/>
                </a:lnTo>
                <a:lnTo>
                  <a:pt x="0" y="6858000"/>
                </a:lnTo>
                <a:close/>
              </a:path>
            </a:pathLst>
          </a:custGeom>
        </p:spPr>
      </p:pic>
      <p:sp>
        <p:nvSpPr>
          <p:cNvPr id="12" name="Freeform 10">
            <a:extLst>
              <a:ext uri="{FF2B5EF4-FFF2-40B4-BE49-F238E27FC236}">
                <a16:creationId xmlns:a16="http://schemas.microsoft.com/office/drawing/2014/main" id="{E67870A8-BE17-461C-AD58-035AD7FA0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7291575">
            <a:off x="3479502" y="491434"/>
            <a:ext cx="2397877" cy="2244442"/>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410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F58D3F4-AD3E-4263-85BF-7EB712458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383AC10-A272-4982-A610-DDA728D78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6FDED66-1461-4834-9923-329986747F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5815" y="0"/>
            <a:ext cx="11196185" cy="6858000"/>
          </a:xfrm>
          <a:custGeom>
            <a:avLst/>
            <a:gdLst>
              <a:gd name="connsiteX0" fmla="*/ 678180 w 11196185"/>
              <a:gd name="connsiteY0" fmla="*/ 0 h 6858000"/>
              <a:gd name="connsiteX1" fmla="*/ 10577581 w 11196185"/>
              <a:gd name="connsiteY1" fmla="*/ 0 h 6858000"/>
              <a:gd name="connsiteX2" fmla="*/ 10716113 w 11196185"/>
              <a:gd name="connsiteY2" fmla="*/ 294338 h 6858000"/>
              <a:gd name="connsiteX3" fmla="*/ 11040720 w 11196185"/>
              <a:gd name="connsiteY3" fmla="*/ 992736 h 6858000"/>
              <a:gd name="connsiteX4" fmla="*/ 11188414 w 11196185"/>
              <a:gd name="connsiteY4" fmla="*/ 1350314 h 6858000"/>
              <a:gd name="connsiteX5" fmla="*/ 11196185 w 11196185"/>
              <a:gd name="connsiteY5" fmla="*/ 1382182 h 6858000"/>
              <a:gd name="connsiteX6" fmla="*/ 11196185 w 11196185"/>
              <a:gd name="connsiteY6" fmla="*/ 4121434 h 6858000"/>
              <a:gd name="connsiteX7" fmla="*/ 11176802 w 11196185"/>
              <a:gd name="connsiteY7" fmla="*/ 4304566 h 6858000"/>
              <a:gd name="connsiteX8" fmla="*/ 10289429 w 11196185"/>
              <a:gd name="connsiteY8" fmla="*/ 5937296 h 6858000"/>
              <a:gd name="connsiteX9" fmla="*/ 9411880 w 11196185"/>
              <a:gd name="connsiteY9" fmla="*/ 6851146 h 6858000"/>
              <a:gd name="connsiteX10" fmla="*/ 9402883 w 11196185"/>
              <a:gd name="connsiteY10" fmla="*/ 6858000 h 6858000"/>
              <a:gd name="connsiteX11" fmla="*/ 1880709 w 11196185"/>
              <a:gd name="connsiteY11" fmla="*/ 6858000 h 6858000"/>
              <a:gd name="connsiteX12" fmla="*/ 1838993 w 11196185"/>
              <a:gd name="connsiteY12" fmla="*/ 6821023 h 6858000"/>
              <a:gd name="connsiteX13" fmla="*/ 1110605 w 11196185"/>
              <a:gd name="connsiteY13" fmla="*/ 6101023 h 6858000"/>
              <a:gd name="connsiteX14" fmla="*/ 0 w 11196185"/>
              <a:gd name="connsiteY14" fmla="*/ 3022953 h 6858000"/>
              <a:gd name="connsiteX15" fmla="*/ 653297 w 11196185"/>
              <a:gd name="connsiteY15" fmla="*/ 4311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196185" h="6858000">
                <a:moveTo>
                  <a:pt x="678180" y="0"/>
                </a:moveTo>
                <a:lnTo>
                  <a:pt x="10577581" y="0"/>
                </a:lnTo>
                <a:lnTo>
                  <a:pt x="10716113" y="294338"/>
                </a:lnTo>
                <a:cubicBezTo>
                  <a:pt x="10820232" y="519974"/>
                  <a:pt x="10926393" y="755332"/>
                  <a:pt x="11040720" y="992736"/>
                </a:cubicBezTo>
                <a:cubicBezTo>
                  <a:pt x="11101967" y="1099159"/>
                  <a:pt x="11150454" y="1219908"/>
                  <a:pt x="11188414" y="1350314"/>
                </a:cubicBezTo>
                <a:lnTo>
                  <a:pt x="11196185" y="1382182"/>
                </a:lnTo>
                <a:lnTo>
                  <a:pt x="11196185" y="4121434"/>
                </a:lnTo>
                <a:lnTo>
                  <a:pt x="11176802" y="4304566"/>
                </a:lnTo>
                <a:cubicBezTo>
                  <a:pt x="11053990" y="5160104"/>
                  <a:pt x="10546664" y="5536165"/>
                  <a:pt x="10289429" y="5937296"/>
                </a:cubicBezTo>
                <a:cubicBezTo>
                  <a:pt x="10175102" y="6195166"/>
                  <a:pt x="9816937" y="6534516"/>
                  <a:pt x="9411880" y="6851146"/>
                </a:cubicBezTo>
                <a:lnTo>
                  <a:pt x="9402883" y="6858000"/>
                </a:lnTo>
                <a:lnTo>
                  <a:pt x="1880709" y="6858000"/>
                </a:lnTo>
                <a:lnTo>
                  <a:pt x="1838993" y="6821023"/>
                </a:lnTo>
                <a:cubicBezTo>
                  <a:pt x="1404461" y="6426943"/>
                  <a:pt x="1110605" y="6101023"/>
                  <a:pt x="1110605" y="6101023"/>
                </a:cubicBezTo>
                <a:cubicBezTo>
                  <a:pt x="816622" y="5544351"/>
                  <a:pt x="0" y="3776098"/>
                  <a:pt x="0" y="3022953"/>
                </a:cubicBezTo>
                <a:cubicBezTo>
                  <a:pt x="0" y="2171572"/>
                  <a:pt x="195989" y="894500"/>
                  <a:pt x="653297" y="43119"/>
                </a:cubicBez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0838CD44-12A4-542B-7CF6-363665EA4A74}"/>
              </a:ext>
            </a:extLst>
          </p:cNvPr>
          <p:cNvSpPr>
            <a:spLocks noGrp="1"/>
          </p:cNvSpPr>
          <p:nvPr>
            <p:ph type="title"/>
          </p:nvPr>
        </p:nvSpPr>
        <p:spPr>
          <a:xfrm>
            <a:off x="4561200" y="619200"/>
            <a:ext cx="4991961" cy="1477328"/>
          </a:xfrm>
        </p:spPr>
        <p:txBody>
          <a:bodyPr wrap="square" anchor="ctr">
            <a:normAutofit/>
          </a:bodyPr>
          <a:lstStyle/>
          <a:p>
            <a:r>
              <a:rPr lang="en-US" dirty="0"/>
              <a:t>Problem Statement</a:t>
            </a:r>
          </a:p>
        </p:txBody>
      </p:sp>
      <p:sp>
        <p:nvSpPr>
          <p:cNvPr id="14" name="Freeform 10">
            <a:extLst>
              <a:ext uri="{FF2B5EF4-FFF2-40B4-BE49-F238E27FC236}">
                <a16:creationId xmlns:a16="http://schemas.microsoft.com/office/drawing/2014/main" id="{1607CD53-0FF9-47E9-94AD-2BF64BA8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5824556">
            <a:off x="198004" y="426519"/>
            <a:ext cx="2955087" cy="2765998"/>
          </a:xfrm>
          <a:custGeom>
            <a:avLst/>
            <a:gdLst>
              <a:gd name="T0" fmla="*/ 43 w 250"/>
              <a:gd name="T1" fmla="*/ 167 h 234"/>
              <a:gd name="T2" fmla="*/ 70 w 250"/>
              <a:gd name="T3" fmla="*/ 133 h 234"/>
              <a:gd name="T4" fmla="*/ 48 w 250"/>
              <a:gd name="T5" fmla="*/ 134 h 234"/>
              <a:gd name="T6" fmla="*/ 19 w 250"/>
              <a:gd name="T7" fmla="*/ 130 h 234"/>
              <a:gd name="T8" fmla="*/ 6 w 250"/>
              <a:gd name="T9" fmla="*/ 123 h 234"/>
              <a:gd name="T10" fmla="*/ 1 w 250"/>
              <a:gd name="T11" fmla="*/ 103 h 234"/>
              <a:gd name="T12" fmla="*/ 11 w 250"/>
              <a:gd name="T13" fmla="*/ 81 h 234"/>
              <a:gd name="T14" fmla="*/ 23 w 250"/>
              <a:gd name="T15" fmla="*/ 76 h 234"/>
              <a:gd name="T16" fmla="*/ 81 w 250"/>
              <a:gd name="T17" fmla="*/ 78 h 234"/>
              <a:gd name="T18" fmla="*/ 65 w 250"/>
              <a:gd name="T19" fmla="*/ 49 h 234"/>
              <a:gd name="T20" fmla="*/ 57 w 250"/>
              <a:gd name="T21" fmla="*/ 27 h 234"/>
              <a:gd name="T22" fmla="*/ 67 w 250"/>
              <a:gd name="T23" fmla="*/ 12 h 234"/>
              <a:gd name="T24" fmla="*/ 85 w 250"/>
              <a:gd name="T25" fmla="*/ 1 h 234"/>
              <a:gd name="T26" fmla="*/ 101 w 250"/>
              <a:gd name="T27" fmla="*/ 8 h 234"/>
              <a:gd name="T28" fmla="*/ 107 w 250"/>
              <a:gd name="T29" fmla="*/ 15 h 234"/>
              <a:gd name="T30" fmla="*/ 120 w 250"/>
              <a:gd name="T31" fmla="*/ 37 h 234"/>
              <a:gd name="T32" fmla="*/ 131 w 250"/>
              <a:gd name="T33" fmla="*/ 60 h 234"/>
              <a:gd name="T34" fmla="*/ 164 w 250"/>
              <a:gd name="T35" fmla="*/ 25 h 234"/>
              <a:gd name="T36" fmla="*/ 187 w 250"/>
              <a:gd name="T37" fmla="*/ 11 h 234"/>
              <a:gd name="T38" fmla="*/ 205 w 250"/>
              <a:gd name="T39" fmla="*/ 19 h 234"/>
              <a:gd name="T40" fmla="*/ 214 w 250"/>
              <a:gd name="T41" fmla="*/ 34 h 234"/>
              <a:gd name="T42" fmla="*/ 203 w 250"/>
              <a:gd name="T43" fmla="*/ 57 h 234"/>
              <a:gd name="T44" fmla="*/ 166 w 250"/>
              <a:gd name="T45" fmla="*/ 100 h 234"/>
              <a:gd name="T46" fmla="*/ 217 w 250"/>
              <a:gd name="T47" fmla="*/ 98 h 234"/>
              <a:gd name="T48" fmla="*/ 244 w 250"/>
              <a:gd name="T49" fmla="*/ 104 h 234"/>
              <a:gd name="T50" fmla="*/ 249 w 250"/>
              <a:gd name="T51" fmla="*/ 115 h 234"/>
              <a:gd name="T52" fmla="*/ 247 w 250"/>
              <a:gd name="T53" fmla="*/ 129 h 234"/>
              <a:gd name="T54" fmla="*/ 245 w 250"/>
              <a:gd name="T55" fmla="*/ 134 h 234"/>
              <a:gd name="T56" fmla="*/ 241 w 250"/>
              <a:gd name="T57" fmla="*/ 141 h 234"/>
              <a:gd name="T58" fmla="*/ 227 w 250"/>
              <a:gd name="T59" fmla="*/ 147 h 234"/>
              <a:gd name="T60" fmla="*/ 187 w 250"/>
              <a:gd name="T61" fmla="*/ 151 h 234"/>
              <a:gd name="T62" fmla="*/ 160 w 250"/>
              <a:gd name="T63" fmla="*/ 148 h 234"/>
              <a:gd name="T64" fmla="*/ 168 w 250"/>
              <a:gd name="T65" fmla="*/ 168 h 234"/>
              <a:gd name="T66" fmla="*/ 176 w 250"/>
              <a:gd name="T67" fmla="*/ 194 h 234"/>
              <a:gd name="T68" fmla="*/ 176 w 250"/>
              <a:gd name="T69" fmla="*/ 211 h 234"/>
              <a:gd name="T70" fmla="*/ 170 w 250"/>
              <a:gd name="T71" fmla="*/ 221 h 234"/>
              <a:gd name="T72" fmla="*/ 156 w 250"/>
              <a:gd name="T73" fmla="*/ 230 h 234"/>
              <a:gd name="T74" fmla="*/ 130 w 250"/>
              <a:gd name="T75" fmla="*/ 226 h 234"/>
              <a:gd name="T76" fmla="*/ 122 w 250"/>
              <a:gd name="T77" fmla="*/ 213 h 234"/>
              <a:gd name="T78" fmla="*/ 110 w 250"/>
              <a:gd name="T79" fmla="*/ 169 h 234"/>
              <a:gd name="T80" fmla="*/ 92 w 250"/>
              <a:gd name="T81" fmla="*/ 192 h 234"/>
              <a:gd name="T82" fmla="*/ 87 w 250"/>
              <a:gd name="T83" fmla="*/ 197 h 234"/>
              <a:gd name="T84" fmla="*/ 84 w 250"/>
              <a:gd name="T85" fmla="*/ 201 h 234"/>
              <a:gd name="T86" fmla="*/ 65 w 250"/>
              <a:gd name="T87" fmla="*/ 212 h 234"/>
              <a:gd name="T88" fmla="*/ 50 w 250"/>
              <a:gd name="T89" fmla="*/ 204 h 234"/>
              <a:gd name="T90" fmla="*/ 44 w 250"/>
              <a:gd name="T91" fmla="*/ 198 h 234"/>
              <a:gd name="T92" fmla="*/ 38 w 250"/>
              <a:gd name="T93" fmla="*/ 185 h 234"/>
              <a:gd name="T94" fmla="*/ 43 w 250"/>
              <a:gd name="T95" fmla="*/ 167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234">
                <a:moveTo>
                  <a:pt x="43" y="167"/>
                </a:moveTo>
                <a:cubicBezTo>
                  <a:pt x="70" y="133"/>
                  <a:pt x="70" y="133"/>
                  <a:pt x="70" y="133"/>
                </a:cubicBezTo>
                <a:cubicBezTo>
                  <a:pt x="60" y="134"/>
                  <a:pt x="61" y="134"/>
                  <a:pt x="48" y="134"/>
                </a:cubicBezTo>
                <a:cubicBezTo>
                  <a:pt x="34" y="133"/>
                  <a:pt x="24" y="132"/>
                  <a:pt x="19" y="130"/>
                </a:cubicBezTo>
                <a:cubicBezTo>
                  <a:pt x="13" y="128"/>
                  <a:pt x="9" y="126"/>
                  <a:pt x="6" y="123"/>
                </a:cubicBezTo>
                <a:cubicBezTo>
                  <a:pt x="1" y="119"/>
                  <a:pt x="0" y="112"/>
                  <a:pt x="1" y="103"/>
                </a:cubicBezTo>
                <a:cubicBezTo>
                  <a:pt x="2" y="93"/>
                  <a:pt x="6" y="86"/>
                  <a:pt x="11" y="81"/>
                </a:cubicBezTo>
                <a:cubicBezTo>
                  <a:pt x="15" y="77"/>
                  <a:pt x="18" y="76"/>
                  <a:pt x="23" y="76"/>
                </a:cubicBezTo>
                <a:cubicBezTo>
                  <a:pt x="81" y="78"/>
                  <a:pt x="81" y="78"/>
                  <a:pt x="81" y="78"/>
                </a:cubicBezTo>
                <a:cubicBezTo>
                  <a:pt x="65" y="49"/>
                  <a:pt x="65" y="49"/>
                  <a:pt x="65" y="49"/>
                </a:cubicBezTo>
                <a:cubicBezTo>
                  <a:pt x="58" y="40"/>
                  <a:pt x="56" y="33"/>
                  <a:pt x="57" y="27"/>
                </a:cubicBezTo>
                <a:cubicBezTo>
                  <a:pt x="58" y="21"/>
                  <a:pt x="62" y="16"/>
                  <a:pt x="67" y="12"/>
                </a:cubicBezTo>
                <a:cubicBezTo>
                  <a:pt x="74" y="6"/>
                  <a:pt x="80" y="2"/>
                  <a:pt x="85" y="1"/>
                </a:cubicBezTo>
                <a:cubicBezTo>
                  <a:pt x="90" y="0"/>
                  <a:pt x="95" y="2"/>
                  <a:pt x="101" y="8"/>
                </a:cubicBezTo>
                <a:cubicBezTo>
                  <a:pt x="104" y="11"/>
                  <a:pt x="106" y="13"/>
                  <a:pt x="107" y="15"/>
                </a:cubicBezTo>
                <a:cubicBezTo>
                  <a:pt x="110" y="19"/>
                  <a:pt x="112" y="20"/>
                  <a:pt x="120" y="37"/>
                </a:cubicBezTo>
                <a:cubicBezTo>
                  <a:pt x="129" y="55"/>
                  <a:pt x="128" y="51"/>
                  <a:pt x="131" y="60"/>
                </a:cubicBezTo>
                <a:cubicBezTo>
                  <a:pt x="164" y="25"/>
                  <a:pt x="164" y="25"/>
                  <a:pt x="164" y="25"/>
                </a:cubicBezTo>
                <a:cubicBezTo>
                  <a:pt x="173" y="16"/>
                  <a:pt x="180" y="11"/>
                  <a:pt x="187" y="11"/>
                </a:cubicBezTo>
                <a:cubicBezTo>
                  <a:pt x="193" y="10"/>
                  <a:pt x="200" y="13"/>
                  <a:pt x="205" y="19"/>
                </a:cubicBezTo>
                <a:cubicBezTo>
                  <a:pt x="210" y="24"/>
                  <a:pt x="213" y="29"/>
                  <a:pt x="214" y="34"/>
                </a:cubicBezTo>
                <a:cubicBezTo>
                  <a:pt x="214" y="39"/>
                  <a:pt x="211" y="47"/>
                  <a:pt x="203" y="57"/>
                </a:cubicBezTo>
                <a:cubicBezTo>
                  <a:pt x="166" y="100"/>
                  <a:pt x="166" y="100"/>
                  <a:pt x="166" y="100"/>
                </a:cubicBezTo>
                <a:cubicBezTo>
                  <a:pt x="217" y="98"/>
                  <a:pt x="217" y="98"/>
                  <a:pt x="217" y="98"/>
                </a:cubicBezTo>
                <a:cubicBezTo>
                  <a:pt x="229" y="96"/>
                  <a:pt x="238" y="98"/>
                  <a:pt x="244" y="104"/>
                </a:cubicBezTo>
                <a:cubicBezTo>
                  <a:pt x="247" y="107"/>
                  <a:pt x="249" y="111"/>
                  <a:pt x="249" y="115"/>
                </a:cubicBezTo>
                <a:cubicBezTo>
                  <a:pt x="250" y="120"/>
                  <a:pt x="249" y="124"/>
                  <a:pt x="247" y="129"/>
                </a:cubicBezTo>
                <a:cubicBezTo>
                  <a:pt x="247" y="130"/>
                  <a:pt x="246" y="132"/>
                  <a:pt x="245" y="134"/>
                </a:cubicBezTo>
                <a:cubicBezTo>
                  <a:pt x="244" y="137"/>
                  <a:pt x="243" y="140"/>
                  <a:pt x="241" y="141"/>
                </a:cubicBezTo>
                <a:cubicBezTo>
                  <a:pt x="239" y="144"/>
                  <a:pt x="234" y="146"/>
                  <a:pt x="227" y="147"/>
                </a:cubicBezTo>
                <a:cubicBezTo>
                  <a:pt x="221" y="149"/>
                  <a:pt x="207" y="150"/>
                  <a:pt x="187" y="151"/>
                </a:cubicBezTo>
                <a:cubicBezTo>
                  <a:pt x="175" y="152"/>
                  <a:pt x="161" y="148"/>
                  <a:pt x="160" y="148"/>
                </a:cubicBezTo>
                <a:cubicBezTo>
                  <a:pt x="161" y="151"/>
                  <a:pt x="165" y="161"/>
                  <a:pt x="168" y="168"/>
                </a:cubicBezTo>
                <a:cubicBezTo>
                  <a:pt x="168" y="171"/>
                  <a:pt x="173" y="181"/>
                  <a:pt x="176" y="194"/>
                </a:cubicBezTo>
                <a:cubicBezTo>
                  <a:pt x="179" y="206"/>
                  <a:pt x="176" y="203"/>
                  <a:pt x="176" y="211"/>
                </a:cubicBezTo>
                <a:cubicBezTo>
                  <a:pt x="176" y="214"/>
                  <a:pt x="174" y="217"/>
                  <a:pt x="170" y="221"/>
                </a:cubicBezTo>
                <a:cubicBezTo>
                  <a:pt x="166" y="226"/>
                  <a:pt x="161" y="228"/>
                  <a:pt x="156" y="230"/>
                </a:cubicBezTo>
                <a:cubicBezTo>
                  <a:pt x="147" y="234"/>
                  <a:pt x="137" y="233"/>
                  <a:pt x="130" y="226"/>
                </a:cubicBezTo>
                <a:cubicBezTo>
                  <a:pt x="127" y="223"/>
                  <a:pt x="125" y="219"/>
                  <a:pt x="122" y="213"/>
                </a:cubicBezTo>
                <a:cubicBezTo>
                  <a:pt x="118" y="188"/>
                  <a:pt x="117" y="189"/>
                  <a:pt x="110" y="169"/>
                </a:cubicBezTo>
                <a:cubicBezTo>
                  <a:pt x="92" y="192"/>
                  <a:pt x="92" y="192"/>
                  <a:pt x="92" y="192"/>
                </a:cubicBezTo>
                <a:cubicBezTo>
                  <a:pt x="90" y="193"/>
                  <a:pt x="88" y="195"/>
                  <a:pt x="87" y="197"/>
                </a:cubicBezTo>
                <a:cubicBezTo>
                  <a:pt x="86" y="198"/>
                  <a:pt x="85" y="200"/>
                  <a:pt x="84" y="201"/>
                </a:cubicBezTo>
                <a:cubicBezTo>
                  <a:pt x="76" y="209"/>
                  <a:pt x="70" y="212"/>
                  <a:pt x="65" y="212"/>
                </a:cubicBezTo>
                <a:cubicBezTo>
                  <a:pt x="60" y="211"/>
                  <a:pt x="55" y="209"/>
                  <a:pt x="50" y="204"/>
                </a:cubicBezTo>
                <a:cubicBezTo>
                  <a:pt x="50" y="203"/>
                  <a:pt x="48" y="202"/>
                  <a:pt x="44" y="198"/>
                </a:cubicBezTo>
                <a:cubicBezTo>
                  <a:pt x="41" y="195"/>
                  <a:pt x="39" y="191"/>
                  <a:pt x="38" y="185"/>
                </a:cubicBezTo>
                <a:cubicBezTo>
                  <a:pt x="37" y="179"/>
                  <a:pt x="39" y="173"/>
                  <a:pt x="43" y="16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D9578553-89E6-4A38-26FC-FF6FE45ECAEE}"/>
              </a:ext>
            </a:extLst>
          </p:cNvPr>
          <p:cNvSpPr>
            <a:spLocks noGrp="1"/>
          </p:cNvSpPr>
          <p:nvPr>
            <p:ph idx="1"/>
          </p:nvPr>
        </p:nvSpPr>
        <p:spPr>
          <a:xfrm>
            <a:off x="4560026" y="2541600"/>
            <a:ext cx="4991962" cy="3216273"/>
          </a:xfrm>
        </p:spPr>
        <p:txBody>
          <a:bodyPr vert="horz" lIns="0" tIns="0" rIns="0" bIns="0" rtlCol="0">
            <a:normAutofit/>
          </a:bodyPr>
          <a:lstStyle/>
          <a:p>
            <a:pPr marL="0" indent="0">
              <a:buNone/>
            </a:pPr>
            <a:r>
              <a:rPr lang="en-US">
                <a:ea typeface="+mn-lt"/>
                <a:cs typeface="+mn-lt"/>
              </a:rPr>
              <a:t>E-commerce companies face challenges in analyzing large volumes of order data to optimize sales and fulfillment processes. This project aims to analyze and visualize e-commerce order data to uncover trends, identify inefficiencies, and provide actionable insights for improving operations.</a:t>
            </a:r>
            <a:endParaRPr lang="en-US" dirty="0"/>
          </a:p>
        </p:txBody>
      </p:sp>
    </p:spTree>
    <p:extLst>
      <p:ext uri="{BB962C8B-B14F-4D97-AF65-F5344CB8AC3E}">
        <p14:creationId xmlns:p14="http://schemas.microsoft.com/office/powerpoint/2010/main" val="1790468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FAE2A12-140C-4527-B721-72C1DD3FC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B43FC7-6A19-4DF3-8506-485B55500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7E689040-6301-4CD3-A20F-EA809EAD5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10344100 w 12192000"/>
              <a:gd name="connsiteY1" fmla="*/ 0 h 6858000"/>
              <a:gd name="connsiteX2" fmla="*/ 10628041 w 12192000"/>
              <a:gd name="connsiteY2" fmla="*/ 181981 h 6858000"/>
              <a:gd name="connsiteX3" fmla="*/ 10890786 w 12192000"/>
              <a:gd name="connsiteY3" fmla="*/ 404196 h 6858000"/>
              <a:gd name="connsiteX4" fmla="*/ 12140703 w 12192000"/>
              <a:gd name="connsiteY4" fmla="*/ 2501275 h 6858000"/>
              <a:gd name="connsiteX5" fmla="*/ 12192000 w 12192000"/>
              <a:gd name="connsiteY5" fmla="*/ 2695497 h 6858000"/>
              <a:gd name="connsiteX6" fmla="*/ 12192000 w 12192000"/>
              <a:gd name="connsiteY6" fmla="*/ 5699618 h 6858000"/>
              <a:gd name="connsiteX7" fmla="*/ 12152883 w 12192000"/>
              <a:gd name="connsiteY7" fmla="*/ 5839731 h 6858000"/>
              <a:gd name="connsiteX8" fmla="*/ 11693517 w 12192000"/>
              <a:gd name="connsiteY8" fmla="*/ 6719283 h 6858000"/>
              <a:gd name="connsiteX9" fmla="*/ 11571478 w 12192000"/>
              <a:gd name="connsiteY9" fmla="*/ 6858000 h 6858000"/>
              <a:gd name="connsiteX10" fmla="*/ 0 w 1219200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0" y="0"/>
                </a:moveTo>
                <a:lnTo>
                  <a:pt x="10344100" y="0"/>
                </a:lnTo>
                <a:lnTo>
                  <a:pt x="10628041" y="181981"/>
                </a:lnTo>
                <a:cubicBezTo>
                  <a:pt x="10728383" y="255277"/>
                  <a:pt x="10816544" y="329736"/>
                  <a:pt x="10890786" y="404196"/>
                </a:cubicBezTo>
                <a:cubicBezTo>
                  <a:pt x="11447593" y="962641"/>
                  <a:pt x="11888399" y="1637430"/>
                  <a:pt x="12140703" y="2501275"/>
                </a:cubicBezTo>
                <a:lnTo>
                  <a:pt x="12192000" y="2695497"/>
                </a:lnTo>
                <a:lnTo>
                  <a:pt x="12192000" y="5699618"/>
                </a:lnTo>
                <a:lnTo>
                  <a:pt x="12152883" y="5839731"/>
                </a:lnTo>
                <a:cubicBezTo>
                  <a:pt x="12041522" y="6174798"/>
                  <a:pt x="11888399" y="6467982"/>
                  <a:pt x="11693517" y="6719283"/>
                </a:cubicBezTo>
                <a:lnTo>
                  <a:pt x="11571478" y="6858000"/>
                </a:lnTo>
                <a:lnTo>
                  <a:pt x="0" y="685800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2" name="Title 1">
            <a:extLst>
              <a:ext uri="{FF2B5EF4-FFF2-40B4-BE49-F238E27FC236}">
                <a16:creationId xmlns:a16="http://schemas.microsoft.com/office/drawing/2014/main" id="{EC7EFD90-41FF-D1DA-7E76-EA7BF2C33E96}"/>
              </a:ext>
            </a:extLst>
          </p:cNvPr>
          <p:cNvSpPr>
            <a:spLocks noGrp="1"/>
          </p:cNvSpPr>
          <p:nvPr>
            <p:ph type="title"/>
          </p:nvPr>
        </p:nvSpPr>
        <p:spPr>
          <a:xfrm>
            <a:off x="720000" y="619200"/>
            <a:ext cx="6923813" cy="667101"/>
          </a:xfrm>
        </p:spPr>
        <p:txBody>
          <a:bodyPr>
            <a:normAutofit/>
          </a:bodyPr>
          <a:lstStyle/>
          <a:p>
            <a:r>
              <a:rPr lang="en-US" dirty="0"/>
              <a:t>Tech</a:t>
            </a:r>
            <a:r>
              <a:rPr lang="en-US" dirty="0">
                <a:ea typeface="+mj-lt"/>
                <a:cs typeface="+mj-lt"/>
              </a:rPr>
              <a:t> Stack</a:t>
            </a:r>
            <a:endParaRPr lang="en-US" dirty="0"/>
          </a:p>
          <a:p>
            <a:endParaRPr lang="en-US" dirty="0"/>
          </a:p>
        </p:txBody>
      </p:sp>
      <p:sp>
        <p:nvSpPr>
          <p:cNvPr id="3" name="Content Placeholder 2">
            <a:extLst>
              <a:ext uri="{FF2B5EF4-FFF2-40B4-BE49-F238E27FC236}">
                <a16:creationId xmlns:a16="http://schemas.microsoft.com/office/drawing/2014/main" id="{CA3EBBBB-42B8-9236-CF84-F08153C3308B}"/>
              </a:ext>
            </a:extLst>
          </p:cNvPr>
          <p:cNvSpPr>
            <a:spLocks noGrp="1"/>
          </p:cNvSpPr>
          <p:nvPr>
            <p:ph idx="1"/>
          </p:nvPr>
        </p:nvSpPr>
        <p:spPr>
          <a:xfrm>
            <a:off x="720000" y="1589544"/>
            <a:ext cx="10716487" cy="3320975"/>
          </a:xfrm>
        </p:spPr>
        <p:txBody>
          <a:bodyPr vert="horz" lIns="0" tIns="0" rIns="0" bIns="0" rtlCol="0" anchor="t">
            <a:noAutofit/>
          </a:bodyPr>
          <a:lstStyle/>
          <a:p>
            <a:pPr>
              <a:lnSpc>
                <a:spcPct val="110000"/>
              </a:lnSpc>
              <a:buFont typeface="Arial" panose="03070A02030502020204" pitchFamily="66" charset="0"/>
            </a:pPr>
            <a:r>
              <a:rPr lang="en-US" b="1" dirty="0">
                <a:ea typeface="+mn-lt"/>
                <a:cs typeface="+mn-lt"/>
              </a:rPr>
              <a:t>Programming Language</a:t>
            </a:r>
            <a:endParaRPr lang="en-US" b="1">
              <a:solidFill>
                <a:srgbClr val="FFFFFF">
                  <a:alpha val="58000"/>
                </a:srgbClr>
              </a:solidFill>
              <a:ea typeface="+mn-lt"/>
              <a:cs typeface="+mn-lt"/>
            </a:endParaRPr>
          </a:p>
          <a:p>
            <a:pPr lvl="1">
              <a:lnSpc>
                <a:spcPct val="110000"/>
              </a:lnSpc>
              <a:buFont typeface="Courier New" panose="03070A02030502020204" pitchFamily="66" charset="0"/>
              <a:buChar char="o"/>
            </a:pPr>
            <a:r>
              <a:rPr lang="en-US" dirty="0">
                <a:ea typeface="+mn-lt"/>
                <a:cs typeface="+mn-lt"/>
              </a:rPr>
              <a:t>Python</a:t>
            </a:r>
            <a:r>
              <a:rPr lang="en-US" b="1" dirty="0">
                <a:ea typeface="+mn-lt"/>
                <a:cs typeface="+mn-lt"/>
              </a:rPr>
              <a:t>:</a:t>
            </a:r>
            <a:r>
              <a:rPr lang="en-US" dirty="0">
                <a:ea typeface="+mn-lt"/>
                <a:cs typeface="+mn-lt"/>
              </a:rPr>
              <a:t> Primary language used for data analysis and visualization.</a:t>
            </a:r>
            <a:endParaRPr lang="en-US">
              <a:solidFill>
                <a:srgbClr val="FFFFFF">
                  <a:alpha val="58000"/>
                </a:srgbClr>
              </a:solidFill>
            </a:endParaRPr>
          </a:p>
          <a:p>
            <a:pPr>
              <a:lnSpc>
                <a:spcPct val="110000"/>
              </a:lnSpc>
              <a:buFont typeface="Arial" panose="03070A02030502020204" pitchFamily="66" charset="0"/>
            </a:pPr>
            <a:r>
              <a:rPr lang="en-US" b="1" dirty="0">
                <a:ea typeface="+mn-lt"/>
                <a:cs typeface="+mn-lt"/>
              </a:rPr>
              <a:t>Libraries/Frameworks:</a:t>
            </a:r>
            <a:endParaRPr lang="en-US">
              <a:solidFill>
                <a:srgbClr val="FFFFFF">
                  <a:alpha val="58000"/>
                </a:srgbClr>
              </a:solidFill>
              <a:ea typeface="+mn-lt"/>
              <a:cs typeface="+mn-lt"/>
            </a:endParaRPr>
          </a:p>
          <a:p>
            <a:pPr lvl="1">
              <a:lnSpc>
                <a:spcPct val="110000"/>
              </a:lnSpc>
              <a:buFont typeface="Courier New" panose="03070A02030502020204" pitchFamily="66" charset="0"/>
              <a:buChar char="o"/>
            </a:pPr>
            <a:r>
              <a:rPr lang="en-US" b="1" dirty="0">
                <a:ea typeface="+mn-lt"/>
                <a:cs typeface="+mn-lt"/>
              </a:rPr>
              <a:t>Pandas:</a:t>
            </a:r>
            <a:r>
              <a:rPr lang="en-US" dirty="0">
                <a:ea typeface="+mn-lt"/>
                <a:cs typeface="+mn-lt"/>
              </a:rPr>
              <a:t> For data manipulation, cleaning, and preprocessing.</a:t>
            </a:r>
            <a:endParaRPr lang="en-US">
              <a:solidFill>
                <a:srgbClr val="FFFFFF">
                  <a:alpha val="58000"/>
                </a:srgbClr>
              </a:solidFill>
            </a:endParaRPr>
          </a:p>
          <a:p>
            <a:pPr lvl="1">
              <a:lnSpc>
                <a:spcPct val="110000"/>
              </a:lnSpc>
              <a:buFont typeface="Courier New" panose="03070A02030502020204" pitchFamily="66" charset="0"/>
              <a:buChar char="o"/>
            </a:pPr>
            <a:r>
              <a:rPr lang="en-US" b="1" dirty="0">
                <a:ea typeface="+mn-lt"/>
                <a:cs typeface="+mn-lt"/>
              </a:rPr>
              <a:t>Matplotlib:</a:t>
            </a:r>
            <a:r>
              <a:rPr lang="en-US" dirty="0">
                <a:ea typeface="+mn-lt"/>
                <a:cs typeface="+mn-lt"/>
              </a:rPr>
              <a:t> For creating static visualizations such as bar charts, line charts, and scatter plots.</a:t>
            </a:r>
            <a:endParaRPr lang="en-US">
              <a:solidFill>
                <a:srgbClr val="FFFFFF">
                  <a:alpha val="58000"/>
                </a:srgbClr>
              </a:solidFill>
            </a:endParaRPr>
          </a:p>
          <a:p>
            <a:pPr lvl="1">
              <a:lnSpc>
                <a:spcPct val="110000"/>
              </a:lnSpc>
              <a:buFont typeface="Courier New" panose="03070A02030502020204" pitchFamily="66" charset="0"/>
              <a:buChar char="o"/>
            </a:pPr>
            <a:r>
              <a:rPr lang="en-US" b="1" dirty="0">
                <a:ea typeface="+mn-lt"/>
                <a:cs typeface="+mn-lt"/>
              </a:rPr>
              <a:t>Seaborn:</a:t>
            </a:r>
            <a:r>
              <a:rPr lang="en-US" dirty="0">
                <a:ea typeface="+mn-lt"/>
                <a:cs typeface="+mn-lt"/>
              </a:rPr>
              <a:t> For statistical data visualization, providing a high-level interface for drawing attractive graphs.</a:t>
            </a:r>
            <a:endParaRPr lang="en-US">
              <a:solidFill>
                <a:srgbClr val="FFFFFF">
                  <a:alpha val="58000"/>
                </a:srgbClr>
              </a:solidFill>
              <a:ea typeface="+mn-lt"/>
              <a:cs typeface="+mn-lt"/>
            </a:endParaRPr>
          </a:p>
          <a:p>
            <a:pPr lvl="1">
              <a:lnSpc>
                <a:spcPct val="110000"/>
              </a:lnSpc>
              <a:buFont typeface="Courier New" panose="03070A02030502020204" pitchFamily="66" charset="0"/>
              <a:buChar char="o"/>
            </a:pPr>
            <a:r>
              <a:rPr lang="en-US" b="1" dirty="0">
                <a:ea typeface="+mn-lt"/>
                <a:cs typeface="+mn-lt"/>
              </a:rPr>
              <a:t>NumPy:</a:t>
            </a:r>
            <a:r>
              <a:rPr lang="en-US" dirty="0">
                <a:ea typeface="+mn-lt"/>
                <a:cs typeface="+mn-lt"/>
              </a:rPr>
              <a:t> For numerical computations and handling large arrays of data</a:t>
            </a:r>
            <a:endParaRPr lang="en-US">
              <a:solidFill>
                <a:srgbClr val="FFFFFF">
                  <a:alpha val="58000"/>
                </a:srgbClr>
              </a:solidFill>
              <a:ea typeface="+mn-lt"/>
              <a:cs typeface="+mn-lt"/>
            </a:endParaRPr>
          </a:p>
          <a:p>
            <a:pPr>
              <a:lnSpc>
                <a:spcPct val="110000"/>
              </a:lnSpc>
              <a:buFont typeface="The Hand Extrablack" panose="03070A02030502020204" pitchFamily="66" charset="0"/>
              <a:buChar char="•"/>
            </a:pPr>
            <a:r>
              <a:rPr lang="en-US" b="1" dirty="0">
                <a:ea typeface="+mn-lt"/>
                <a:cs typeface="+mn-lt"/>
              </a:rPr>
              <a:t>Data Visualization Tools:</a:t>
            </a:r>
            <a:endParaRPr lang="en-US">
              <a:solidFill>
                <a:srgbClr val="FFFFFF">
                  <a:alpha val="58000"/>
                </a:srgbClr>
              </a:solidFill>
              <a:ea typeface="+mn-lt"/>
              <a:cs typeface="+mn-lt"/>
            </a:endParaRPr>
          </a:p>
          <a:p>
            <a:pPr lvl="1">
              <a:lnSpc>
                <a:spcPct val="110000"/>
              </a:lnSpc>
              <a:buFont typeface="Courier New" panose="03070A02030502020204" pitchFamily="66" charset="0"/>
              <a:buChar char="o"/>
            </a:pPr>
            <a:r>
              <a:rPr lang="en-US" b="1" dirty="0">
                <a:ea typeface="+mn-lt"/>
                <a:cs typeface="+mn-lt"/>
              </a:rPr>
              <a:t>Matplotlib &amp; Seaborn:</a:t>
            </a:r>
            <a:r>
              <a:rPr lang="en-US" dirty="0">
                <a:ea typeface="+mn-lt"/>
                <a:cs typeface="+mn-lt"/>
              </a:rPr>
              <a:t> Used within Python to generate a variety of visualizations.</a:t>
            </a:r>
            <a:endParaRPr lang="en-US" dirty="0"/>
          </a:p>
          <a:p>
            <a:pPr>
              <a:lnSpc>
                <a:spcPct val="110000"/>
              </a:lnSpc>
              <a:buFont typeface="Arial" panose="03070A02030502020204" pitchFamily="66" charset="0"/>
              <a:buChar char="•"/>
            </a:pPr>
            <a:endParaRPr lang="en-US" sz="1600">
              <a:ea typeface="+mn-lt"/>
              <a:cs typeface="+mn-lt"/>
            </a:endParaRPr>
          </a:p>
        </p:txBody>
      </p:sp>
    </p:spTree>
    <p:extLst>
      <p:ext uri="{BB962C8B-B14F-4D97-AF65-F5344CB8AC3E}">
        <p14:creationId xmlns:p14="http://schemas.microsoft.com/office/powerpoint/2010/main" val="2428374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1FABE-AB3F-B8D5-E4BB-E5A6226F16BF}"/>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958AEFA5-3948-3B53-E444-01A38847DC99}"/>
              </a:ext>
            </a:extLst>
          </p:cNvPr>
          <p:cNvSpPr>
            <a:spLocks noGrp="1"/>
          </p:cNvSpPr>
          <p:nvPr>
            <p:ph idx="1"/>
          </p:nvPr>
        </p:nvSpPr>
        <p:spPr>
          <a:xfrm>
            <a:off x="720000" y="1586689"/>
            <a:ext cx="10728325" cy="3227375"/>
          </a:xfrm>
        </p:spPr>
        <p:txBody>
          <a:bodyPr vert="horz" lIns="0" tIns="0" rIns="0" bIns="0" rtlCol="0" anchor="t">
            <a:noAutofit/>
          </a:bodyPr>
          <a:lstStyle/>
          <a:p>
            <a:r>
              <a:rPr lang="en-US" sz="2400" b="1" dirty="0">
                <a:ea typeface="+mn-lt"/>
                <a:cs typeface="+mn-lt"/>
              </a:rPr>
              <a:t>Order ID, Date, Status:</a:t>
            </a:r>
            <a:r>
              <a:rPr lang="en-US" sz="2400" dirty="0">
                <a:ea typeface="+mn-lt"/>
                <a:cs typeface="+mn-lt"/>
              </a:rPr>
              <a:t> Basic order information.</a:t>
            </a:r>
            <a:endParaRPr lang="en-US" sz="2400">
              <a:solidFill>
                <a:srgbClr val="FFFFFF">
                  <a:alpha val="58000"/>
                </a:srgbClr>
              </a:solidFill>
            </a:endParaRPr>
          </a:p>
          <a:p>
            <a:r>
              <a:rPr lang="en-US" sz="2400" b="1" dirty="0">
                <a:ea typeface="+mn-lt"/>
                <a:cs typeface="+mn-lt"/>
              </a:rPr>
              <a:t>Fulfillment &amp; Fulfilled By:</a:t>
            </a:r>
            <a:r>
              <a:rPr lang="en-US" sz="2400" dirty="0">
                <a:ea typeface="+mn-lt"/>
                <a:cs typeface="+mn-lt"/>
              </a:rPr>
              <a:t> Fulfillment details.</a:t>
            </a:r>
            <a:endParaRPr lang="en-US" sz="2400">
              <a:solidFill>
                <a:srgbClr val="FFFFFF">
                  <a:alpha val="58000"/>
                </a:srgbClr>
              </a:solidFill>
            </a:endParaRPr>
          </a:p>
          <a:p>
            <a:r>
              <a:rPr lang="en-US" sz="2400" b="1" dirty="0">
                <a:ea typeface="+mn-lt"/>
                <a:cs typeface="+mn-lt"/>
              </a:rPr>
              <a:t>Sales Channel &amp; Shipping:</a:t>
            </a:r>
            <a:r>
              <a:rPr lang="en-US" sz="2400" dirty="0">
                <a:ea typeface="+mn-lt"/>
                <a:cs typeface="+mn-lt"/>
              </a:rPr>
              <a:t> Sales platform and shipping info.</a:t>
            </a:r>
            <a:endParaRPr lang="en-US" sz="2400">
              <a:solidFill>
                <a:srgbClr val="FFFFFF">
                  <a:alpha val="58000"/>
                </a:srgbClr>
              </a:solidFill>
            </a:endParaRPr>
          </a:p>
          <a:p>
            <a:r>
              <a:rPr lang="en-US" sz="2400" b="1" dirty="0">
                <a:ea typeface="+mn-lt"/>
                <a:cs typeface="+mn-lt"/>
              </a:rPr>
              <a:t>Category, Size, Quantity:</a:t>
            </a:r>
            <a:r>
              <a:rPr lang="en-US" sz="2400" dirty="0">
                <a:ea typeface="+mn-lt"/>
                <a:cs typeface="+mn-lt"/>
              </a:rPr>
              <a:t> Product specifics.</a:t>
            </a:r>
            <a:endParaRPr lang="en-US" sz="2400">
              <a:solidFill>
                <a:srgbClr val="FFFFFF">
                  <a:alpha val="58000"/>
                </a:srgbClr>
              </a:solidFill>
            </a:endParaRPr>
          </a:p>
          <a:p>
            <a:r>
              <a:rPr lang="en-US" sz="2400" b="1" dirty="0">
                <a:ea typeface="+mn-lt"/>
                <a:cs typeface="+mn-lt"/>
              </a:rPr>
              <a:t>Amount &amp; Currency:</a:t>
            </a:r>
            <a:r>
              <a:rPr lang="en-US" sz="2400" dirty="0">
                <a:ea typeface="+mn-lt"/>
                <a:cs typeface="+mn-lt"/>
              </a:rPr>
              <a:t> Financial data.</a:t>
            </a:r>
            <a:endParaRPr lang="en-US" sz="2400">
              <a:solidFill>
                <a:srgbClr val="FFFFFF">
                  <a:alpha val="58000"/>
                </a:srgbClr>
              </a:solidFill>
            </a:endParaRPr>
          </a:p>
          <a:p>
            <a:r>
              <a:rPr lang="en-US" sz="2400" b="1" dirty="0">
                <a:ea typeface="+mn-lt"/>
                <a:cs typeface="+mn-lt"/>
              </a:rPr>
              <a:t>Shipping Address:</a:t>
            </a:r>
            <a:r>
              <a:rPr lang="en-US" sz="2400" dirty="0">
                <a:ea typeface="+mn-lt"/>
                <a:cs typeface="+mn-lt"/>
              </a:rPr>
              <a:t> City, state, country.</a:t>
            </a:r>
            <a:endParaRPr lang="en-US" sz="2400">
              <a:solidFill>
                <a:srgbClr val="FFFFFF">
                  <a:alpha val="58000"/>
                </a:srgbClr>
              </a:solidFill>
            </a:endParaRPr>
          </a:p>
          <a:p>
            <a:r>
              <a:rPr lang="en-US" sz="2400" b="1" dirty="0">
                <a:ea typeface="+mn-lt"/>
                <a:cs typeface="+mn-lt"/>
              </a:rPr>
              <a:t>B2B Indicator:</a:t>
            </a:r>
            <a:r>
              <a:rPr lang="en-US" sz="2400" dirty="0">
                <a:ea typeface="+mn-lt"/>
                <a:cs typeface="+mn-lt"/>
              </a:rPr>
              <a:t> Identifies B2B transactions.</a:t>
            </a:r>
            <a:endParaRPr lang="en-US" sz="2400">
              <a:solidFill>
                <a:srgbClr val="FFFFFF">
                  <a:alpha val="58000"/>
                </a:srgbClr>
              </a:solidFill>
            </a:endParaRPr>
          </a:p>
          <a:p>
            <a:endParaRPr lang="en-US" sz="2400" dirty="0">
              <a:solidFill>
                <a:srgbClr val="FFFFFF">
                  <a:alpha val="58000"/>
                </a:srgbClr>
              </a:solidFill>
            </a:endParaRPr>
          </a:p>
        </p:txBody>
      </p:sp>
    </p:spTree>
    <p:extLst>
      <p:ext uri="{BB962C8B-B14F-4D97-AF65-F5344CB8AC3E}">
        <p14:creationId xmlns:p14="http://schemas.microsoft.com/office/powerpoint/2010/main" val="3505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C4200-8C58-EE09-F4AF-A679489A89C2}"/>
              </a:ext>
            </a:extLst>
          </p:cNvPr>
          <p:cNvSpPr>
            <a:spLocks noGrp="1"/>
          </p:cNvSpPr>
          <p:nvPr>
            <p:ph type="title"/>
          </p:nvPr>
        </p:nvSpPr>
        <p:spPr/>
        <p:txBody>
          <a:bodyPr/>
          <a:lstStyle/>
          <a:p>
            <a:r>
              <a:rPr lang="en-US" b="1" dirty="0">
                <a:ea typeface="+mj-lt"/>
                <a:cs typeface="+mj-lt"/>
              </a:rPr>
              <a:t>Steps Taken for Data Cleaning and Preprocessing</a:t>
            </a:r>
            <a:endParaRPr lang="en-US" dirty="0"/>
          </a:p>
        </p:txBody>
      </p:sp>
      <p:sp>
        <p:nvSpPr>
          <p:cNvPr id="3" name="Content Placeholder 2">
            <a:extLst>
              <a:ext uri="{FF2B5EF4-FFF2-40B4-BE49-F238E27FC236}">
                <a16:creationId xmlns:a16="http://schemas.microsoft.com/office/drawing/2014/main" id="{1AFFF829-4DEC-44D4-80A6-D35D9FC94C81}"/>
              </a:ext>
            </a:extLst>
          </p:cNvPr>
          <p:cNvSpPr>
            <a:spLocks noGrp="1"/>
          </p:cNvSpPr>
          <p:nvPr>
            <p:ph idx="1"/>
          </p:nvPr>
        </p:nvSpPr>
        <p:spPr>
          <a:xfrm>
            <a:off x="729646" y="1355195"/>
            <a:ext cx="10728325" cy="3227375"/>
          </a:xfrm>
        </p:spPr>
        <p:txBody>
          <a:bodyPr vert="horz" lIns="0" tIns="0" rIns="0" bIns="0" rtlCol="0" anchor="t">
            <a:noAutofit/>
          </a:bodyPr>
          <a:lstStyle/>
          <a:p>
            <a:r>
              <a:rPr lang="en-US" b="1" dirty="0">
                <a:ea typeface="+mn-lt"/>
                <a:cs typeface="+mn-lt"/>
              </a:rPr>
              <a:t>Data Import:</a:t>
            </a:r>
            <a:endParaRPr lang="en-US" b="1">
              <a:solidFill>
                <a:srgbClr val="FFFFFF">
                  <a:alpha val="58000"/>
                </a:srgbClr>
              </a:solidFill>
            </a:endParaRPr>
          </a:p>
          <a:p>
            <a:pPr lvl="1">
              <a:buFont typeface="Courier New" panose="03070A02030502020204" pitchFamily="66" charset="0"/>
              <a:buChar char="o"/>
            </a:pPr>
            <a:r>
              <a:rPr lang="en-US" dirty="0">
                <a:ea typeface="+mn-lt"/>
                <a:cs typeface="+mn-lt"/>
              </a:rPr>
              <a:t>Loaded the dataset into a pandas </a:t>
            </a:r>
            <a:r>
              <a:rPr lang="en-US" err="1">
                <a:ea typeface="+mn-lt"/>
                <a:cs typeface="+mn-lt"/>
              </a:rPr>
              <a:t>DataFrame</a:t>
            </a:r>
            <a:r>
              <a:rPr lang="en-US" dirty="0">
                <a:ea typeface="+mn-lt"/>
                <a:cs typeface="+mn-lt"/>
              </a:rPr>
              <a:t> for analysis.</a:t>
            </a:r>
            <a:endParaRPr lang="en-US" dirty="0">
              <a:solidFill>
                <a:srgbClr val="FFFFFF">
                  <a:alpha val="58000"/>
                </a:srgbClr>
              </a:solidFill>
            </a:endParaRPr>
          </a:p>
          <a:p>
            <a:r>
              <a:rPr lang="en-US" b="1" dirty="0">
                <a:ea typeface="+mn-lt"/>
                <a:cs typeface="+mn-lt"/>
              </a:rPr>
              <a:t>Handling Missing Values:</a:t>
            </a:r>
            <a:endParaRPr lang="en-US" dirty="0">
              <a:solidFill>
                <a:srgbClr val="FFFFFF">
                  <a:alpha val="58000"/>
                </a:srgbClr>
              </a:solidFill>
            </a:endParaRPr>
          </a:p>
          <a:p>
            <a:pPr lvl="1">
              <a:buFont typeface="Courier New" panose="03070A02030502020204" pitchFamily="66" charset="0"/>
              <a:buChar char="o"/>
            </a:pPr>
            <a:r>
              <a:rPr lang="en-US" dirty="0">
                <a:ea typeface="+mn-lt"/>
                <a:cs typeface="+mn-lt"/>
              </a:rPr>
              <a:t>Identified and filled or removed missing values to ensure data integrity.</a:t>
            </a:r>
            <a:endParaRPr lang="en-US" dirty="0">
              <a:solidFill>
                <a:srgbClr val="FFFFFF">
                  <a:alpha val="58000"/>
                </a:srgbClr>
              </a:solidFill>
            </a:endParaRPr>
          </a:p>
          <a:p>
            <a:r>
              <a:rPr lang="en-US" b="1" dirty="0">
                <a:ea typeface="+mn-lt"/>
                <a:cs typeface="+mn-lt"/>
              </a:rPr>
              <a:t>Data Type Conversion:</a:t>
            </a:r>
            <a:endParaRPr lang="en-US" dirty="0">
              <a:solidFill>
                <a:srgbClr val="FFFFFF">
                  <a:alpha val="58000"/>
                </a:srgbClr>
              </a:solidFill>
            </a:endParaRPr>
          </a:p>
          <a:p>
            <a:pPr lvl="1">
              <a:buFont typeface="Courier New" panose="03070A02030502020204" pitchFamily="66" charset="0"/>
              <a:buChar char="o"/>
            </a:pPr>
            <a:r>
              <a:rPr lang="en-US" dirty="0">
                <a:ea typeface="+mn-lt"/>
                <a:cs typeface="+mn-lt"/>
              </a:rPr>
              <a:t>Converted columns like </a:t>
            </a:r>
            <a:r>
              <a:rPr lang="en-US" dirty="0">
                <a:latin typeface="Consolas"/>
              </a:rPr>
              <a:t>Date</a:t>
            </a:r>
            <a:r>
              <a:rPr lang="en-US" dirty="0">
                <a:ea typeface="+mn-lt"/>
                <a:cs typeface="+mn-lt"/>
              </a:rPr>
              <a:t> to datetime format and </a:t>
            </a:r>
            <a:r>
              <a:rPr lang="en-US" dirty="0">
                <a:latin typeface="Consolas"/>
              </a:rPr>
              <a:t>Amount</a:t>
            </a:r>
            <a:r>
              <a:rPr lang="en-US" dirty="0">
                <a:ea typeface="+mn-lt"/>
                <a:cs typeface="+mn-lt"/>
              </a:rPr>
              <a:t> to numeric types for accurate analysis.</a:t>
            </a:r>
            <a:endParaRPr lang="en-US" dirty="0">
              <a:solidFill>
                <a:srgbClr val="FFFFFF">
                  <a:alpha val="58000"/>
                </a:srgbClr>
              </a:solidFill>
            </a:endParaRPr>
          </a:p>
          <a:p>
            <a:r>
              <a:rPr lang="en-US" b="1" dirty="0">
                <a:ea typeface="+mn-lt"/>
                <a:cs typeface="+mn-lt"/>
              </a:rPr>
              <a:t>Duplicate Removal:</a:t>
            </a:r>
            <a:endParaRPr lang="en-US" dirty="0">
              <a:solidFill>
                <a:srgbClr val="FFFFFF">
                  <a:alpha val="58000"/>
                </a:srgbClr>
              </a:solidFill>
            </a:endParaRPr>
          </a:p>
          <a:p>
            <a:pPr lvl="1">
              <a:buFont typeface="Courier New" panose="03070A02030502020204" pitchFamily="66" charset="0"/>
              <a:buChar char="o"/>
            </a:pPr>
            <a:r>
              <a:rPr lang="en-US" dirty="0">
                <a:ea typeface="+mn-lt"/>
                <a:cs typeface="+mn-lt"/>
              </a:rPr>
              <a:t>Checked for and removed any duplicate records to avoid skewed results.</a:t>
            </a:r>
            <a:endParaRPr lang="en-US" dirty="0">
              <a:solidFill>
                <a:srgbClr val="FFFFFF">
                  <a:alpha val="58000"/>
                </a:srgbClr>
              </a:solidFill>
            </a:endParaRPr>
          </a:p>
          <a:p>
            <a:r>
              <a:rPr lang="en-US" b="1" dirty="0">
                <a:ea typeface="+mn-lt"/>
                <a:cs typeface="+mn-lt"/>
              </a:rPr>
              <a:t>Column Standardization:</a:t>
            </a:r>
            <a:endParaRPr lang="en-US" dirty="0">
              <a:solidFill>
                <a:srgbClr val="FFFFFF">
                  <a:alpha val="58000"/>
                </a:srgbClr>
              </a:solidFill>
            </a:endParaRPr>
          </a:p>
          <a:p>
            <a:pPr lvl="1">
              <a:buFont typeface="Courier New" panose="03070A02030502020204" pitchFamily="66" charset="0"/>
              <a:buChar char="o"/>
            </a:pPr>
            <a:r>
              <a:rPr lang="en-US" dirty="0">
                <a:ea typeface="+mn-lt"/>
                <a:cs typeface="+mn-lt"/>
              </a:rPr>
              <a:t>Standardized column names for consistency and ease of use.</a:t>
            </a:r>
            <a:endParaRPr lang="en-US" dirty="0">
              <a:solidFill>
                <a:srgbClr val="FFFFFF">
                  <a:alpha val="58000"/>
                </a:srgbClr>
              </a:solidFill>
            </a:endParaRPr>
          </a:p>
          <a:p>
            <a:endParaRPr lang="en-US" dirty="0">
              <a:solidFill>
                <a:srgbClr val="FFFFFF">
                  <a:alpha val="58000"/>
                </a:srgbClr>
              </a:solidFill>
            </a:endParaRPr>
          </a:p>
        </p:txBody>
      </p:sp>
    </p:spTree>
    <p:extLst>
      <p:ext uri="{BB962C8B-B14F-4D97-AF65-F5344CB8AC3E}">
        <p14:creationId xmlns:p14="http://schemas.microsoft.com/office/powerpoint/2010/main" val="1490592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CC31-96DB-9EB8-0900-9937BB182813}"/>
              </a:ext>
            </a:extLst>
          </p:cNvPr>
          <p:cNvSpPr>
            <a:spLocks noGrp="1"/>
          </p:cNvSpPr>
          <p:nvPr>
            <p:ph type="title"/>
          </p:nvPr>
        </p:nvSpPr>
        <p:spPr>
          <a:xfrm>
            <a:off x="720000" y="381075"/>
            <a:ext cx="10728322" cy="1477328"/>
          </a:xfrm>
        </p:spPr>
        <p:txBody>
          <a:bodyPr/>
          <a:lstStyle/>
          <a:p>
            <a:r>
              <a:rPr lang="en-US" dirty="0"/>
              <a:t>Count of each </a:t>
            </a:r>
            <a:r>
              <a:rPr lang="en-US"/>
              <a:t>t-shirts</a:t>
            </a:r>
            <a:r>
              <a:rPr lang="en-US" dirty="0"/>
              <a:t> by size</a:t>
            </a:r>
          </a:p>
        </p:txBody>
      </p:sp>
      <p:pic>
        <p:nvPicPr>
          <p:cNvPr id="7" name="Content Placeholder 6" descr="A graph of sizes and numbers&#10;&#10;Description automatically generated">
            <a:extLst>
              <a:ext uri="{FF2B5EF4-FFF2-40B4-BE49-F238E27FC236}">
                <a16:creationId xmlns:a16="http://schemas.microsoft.com/office/drawing/2014/main" id="{B743AD93-F907-BCBF-BE04-A15B7414D37E}"/>
              </a:ext>
            </a:extLst>
          </p:cNvPr>
          <p:cNvPicPr>
            <a:picLocks noGrp="1" noChangeAspect="1"/>
          </p:cNvPicPr>
          <p:nvPr>
            <p:ph idx="1"/>
          </p:nvPr>
        </p:nvPicPr>
        <p:blipFill>
          <a:blip r:embed="rId2"/>
          <a:stretch>
            <a:fillRect/>
          </a:stretch>
        </p:blipFill>
        <p:spPr>
          <a:xfrm>
            <a:off x="2542904" y="1124757"/>
            <a:ext cx="7106329" cy="5441936"/>
          </a:xfrm>
        </p:spPr>
      </p:pic>
    </p:spTree>
    <p:extLst>
      <p:ext uri="{BB962C8B-B14F-4D97-AF65-F5344CB8AC3E}">
        <p14:creationId xmlns:p14="http://schemas.microsoft.com/office/powerpoint/2010/main" val="3271589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81A6E-D477-8A94-35A7-C6EEA91FDF85}"/>
              </a:ext>
            </a:extLst>
          </p:cNvPr>
          <p:cNvSpPr>
            <a:spLocks noGrp="1"/>
          </p:cNvSpPr>
          <p:nvPr>
            <p:ph type="title"/>
          </p:nvPr>
        </p:nvSpPr>
        <p:spPr/>
        <p:txBody>
          <a:bodyPr/>
          <a:lstStyle/>
          <a:p>
            <a:r>
              <a:rPr lang="en-US" dirty="0"/>
              <a:t>Distribution of courier status</a:t>
            </a:r>
          </a:p>
        </p:txBody>
      </p:sp>
      <p:pic>
        <p:nvPicPr>
          <p:cNvPr id="4" name="Content Placeholder 3" descr="A screenshot of a graph&#10;&#10;Description automatically generated">
            <a:extLst>
              <a:ext uri="{FF2B5EF4-FFF2-40B4-BE49-F238E27FC236}">
                <a16:creationId xmlns:a16="http://schemas.microsoft.com/office/drawing/2014/main" id="{ECBFDB90-9CF9-C28B-4A40-E0BABCA0E4F9}"/>
              </a:ext>
            </a:extLst>
          </p:cNvPr>
          <p:cNvPicPr>
            <a:picLocks noGrp="1" noChangeAspect="1"/>
          </p:cNvPicPr>
          <p:nvPr>
            <p:ph idx="1"/>
          </p:nvPr>
        </p:nvPicPr>
        <p:blipFill>
          <a:blip r:embed="rId2"/>
          <a:stretch>
            <a:fillRect/>
          </a:stretch>
        </p:blipFill>
        <p:spPr>
          <a:xfrm>
            <a:off x="1715949" y="1243820"/>
            <a:ext cx="8748332" cy="5322874"/>
          </a:xfrm>
        </p:spPr>
      </p:pic>
    </p:spTree>
    <p:extLst>
      <p:ext uri="{BB962C8B-B14F-4D97-AF65-F5344CB8AC3E}">
        <p14:creationId xmlns:p14="http://schemas.microsoft.com/office/powerpoint/2010/main" val="1261079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98AF7-3990-C156-3456-D52D1DE0AE6D}"/>
              </a:ext>
            </a:extLst>
          </p:cNvPr>
          <p:cNvSpPr>
            <a:spLocks noGrp="1"/>
          </p:cNvSpPr>
          <p:nvPr>
            <p:ph type="title"/>
          </p:nvPr>
        </p:nvSpPr>
        <p:spPr>
          <a:xfrm>
            <a:off x="731906" y="238200"/>
            <a:ext cx="10728322" cy="1477328"/>
          </a:xfrm>
        </p:spPr>
        <p:txBody>
          <a:bodyPr/>
          <a:lstStyle/>
          <a:p>
            <a:r>
              <a:rPr lang="en-US" dirty="0"/>
              <a:t>Distribution by category</a:t>
            </a:r>
          </a:p>
        </p:txBody>
      </p:sp>
      <p:pic>
        <p:nvPicPr>
          <p:cNvPr id="4" name="Content Placeholder 3" descr="A screen shot of a graph&#10;&#10;Description automatically generated">
            <a:extLst>
              <a:ext uri="{FF2B5EF4-FFF2-40B4-BE49-F238E27FC236}">
                <a16:creationId xmlns:a16="http://schemas.microsoft.com/office/drawing/2014/main" id="{A36A6F3B-9746-6315-D382-CC392494642D}"/>
              </a:ext>
            </a:extLst>
          </p:cNvPr>
          <p:cNvPicPr>
            <a:picLocks noGrp="1" noChangeAspect="1"/>
          </p:cNvPicPr>
          <p:nvPr>
            <p:ph idx="1"/>
          </p:nvPr>
        </p:nvPicPr>
        <p:blipFill>
          <a:blip r:embed="rId2"/>
          <a:stretch>
            <a:fillRect/>
          </a:stretch>
        </p:blipFill>
        <p:spPr>
          <a:xfrm>
            <a:off x="2092139" y="1279539"/>
            <a:ext cx="8031671" cy="4989499"/>
          </a:xfrm>
        </p:spPr>
      </p:pic>
    </p:spTree>
    <p:extLst>
      <p:ext uri="{BB962C8B-B14F-4D97-AF65-F5344CB8AC3E}">
        <p14:creationId xmlns:p14="http://schemas.microsoft.com/office/powerpoint/2010/main" val="35833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2EEC-0E3C-1D08-EF71-4DE99A6FB6B5}"/>
              </a:ext>
            </a:extLst>
          </p:cNvPr>
          <p:cNvSpPr>
            <a:spLocks noGrp="1"/>
          </p:cNvSpPr>
          <p:nvPr>
            <p:ph type="title"/>
          </p:nvPr>
        </p:nvSpPr>
        <p:spPr/>
        <p:txBody>
          <a:bodyPr/>
          <a:lstStyle/>
          <a:p>
            <a:r>
              <a:rPr lang="en-US" dirty="0"/>
              <a:t>Sales Trends overtime</a:t>
            </a:r>
          </a:p>
        </p:txBody>
      </p:sp>
      <p:pic>
        <p:nvPicPr>
          <p:cNvPr id="4" name="Content Placeholder 3" descr="A graph with blue lines and dots&#10;&#10;Description automatically generated">
            <a:extLst>
              <a:ext uri="{FF2B5EF4-FFF2-40B4-BE49-F238E27FC236}">
                <a16:creationId xmlns:a16="http://schemas.microsoft.com/office/drawing/2014/main" id="{899FB6BD-8D50-2F30-6601-B55135EB9283}"/>
              </a:ext>
            </a:extLst>
          </p:cNvPr>
          <p:cNvPicPr>
            <a:picLocks noGrp="1" noChangeAspect="1"/>
          </p:cNvPicPr>
          <p:nvPr>
            <p:ph idx="1"/>
          </p:nvPr>
        </p:nvPicPr>
        <p:blipFill>
          <a:blip r:embed="rId2"/>
          <a:stretch>
            <a:fillRect/>
          </a:stretch>
        </p:blipFill>
        <p:spPr>
          <a:xfrm>
            <a:off x="1189274" y="1362882"/>
            <a:ext cx="9825495" cy="5358592"/>
          </a:xfrm>
        </p:spPr>
      </p:pic>
    </p:spTree>
    <p:extLst>
      <p:ext uri="{BB962C8B-B14F-4D97-AF65-F5344CB8AC3E}">
        <p14:creationId xmlns:p14="http://schemas.microsoft.com/office/powerpoint/2010/main" val="2112596805"/>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BlobVTI</vt:lpstr>
      <vt:lpstr>Amazon Sales EDA</vt:lpstr>
      <vt:lpstr>Problem Statement</vt:lpstr>
      <vt:lpstr>Tech Stack </vt:lpstr>
      <vt:lpstr>Data Overview</vt:lpstr>
      <vt:lpstr>Steps Taken for Data Cleaning and Preprocessing</vt:lpstr>
      <vt:lpstr>Count of each t-shirts by size</vt:lpstr>
      <vt:lpstr>Distribution of courier status</vt:lpstr>
      <vt:lpstr>Distribution by category</vt:lpstr>
      <vt:lpstr>Sales Trends overtime</vt:lpstr>
      <vt:lpstr>Insights and Findings: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136</cp:revision>
  <dcterms:created xsi:type="dcterms:W3CDTF">2024-08-10T14:59:34Z</dcterms:created>
  <dcterms:modified xsi:type="dcterms:W3CDTF">2024-08-10T15:45:08Z</dcterms:modified>
</cp:coreProperties>
</file>