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Для перемещения страницы щёлкните мышью</a:t>
            </a: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6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0B2751-7C3C-4B3B-A569-6C99A55175D5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7F04A2-B061-489E-A228-1C2A537CA39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83F3B1-D8C9-4BED-B6F3-71666C211A7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9AAB63-55F6-43B1-84E3-161CECE40F2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3D56A38-9734-440D-B8FF-36BF20DD6CF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B8BDAA-BF00-4E6B-BF23-F71F6AD42A3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2E3CD1-204F-49F6-8BEE-023EFE93310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F2E26E-9175-4F91-B9A6-603D05147CF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989CDB-4766-47F5-B663-20B3DCC7DBD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812006-D46F-499B-AB86-4DE766E11D7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72FA582-3B7A-4874-86D7-E962545BC06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2A2F14-2846-40DB-8BE8-493BEED4631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054" y="822960"/>
            <a:ext cx="9601200" cy="3566161"/>
          </a:xfrm>
        </p:spPr>
        <p:txBody>
          <a:bodyPr anchor="b">
            <a:normAutofit/>
          </a:bodyPr>
          <a:lstStyle>
            <a:lvl1pPr algn="l">
              <a:defRPr sz="576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054" y="4612641"/>
            <a:ext cx="7680960" cy="233680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73614" y="10160"/>
            <a:ext cx="4572000" cy="45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329805" y="109855"/>
            <a:ext cx="7296786" cy="7296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82990" y="274320"/>
            <a:ext cx="5943600" cy="5943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803005" y="38734"/>
            <a:ext cx="5823587" cy="5823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14512" y="731522"/>
            <a:ext cx="5212079" cy="52120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22960" y="640080"/>
            <a:ext cx="12982574" cy="37490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97282" y="4612640"/>
            <a:ext cx="9965052" cy="5486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92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anchor="ctr">
            <a:normAutofit/>
          </a:bodyPr>
          <a:lstStyle>
            <a:lvl1pPr algn="l">
              <a:defRPr sz="384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4937760"/>
            <a:ext cx="10243186" cy="22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4" y="822960"/>
            <a:ext cx="10972801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5454" y="4114800"/>
            <a:ext cx="10241280" cy="4572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161281"/>
            <a:ext cx="10241280" cy="202183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10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4114800"/>
            <a:ext cx="10241280" cy="2036880"/>
          </a:xfrm>
        </p:spPr>
        <p:txBody>
          <a:bodyPr anchor="b">
            <a:normAutofit/>
          </a:bodyPr>
          <a:lstStyle>
            <a:lvl1pPr algn="l">
              <a:defRPr sz="384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3" y="6159577"/>
            <a:ext cx="10243188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6" y="822960"/>
            <a:ext cx="10972800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5" y="4714241"/>
            <a:ext cx="10241281" cy="125983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974080"/>
            <a:ext cx="10241281" cy="1219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06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4" y="4714241"/>
            <a:ext cx="10241280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720079"/>
            <a:ext cx="10241281" cy="1473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8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2254" y="822960"/>
            <a:ext cx="2468880" cy="5486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822960"/>
            <a:ext cx="9387840" cy="637032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6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2407920"/>
            <a:ext cx="10241281" cy="2737920"/>
          </a:xfrm>
        </p:spPr>
        <p:txBody>
          <a:bodyPr anchor="b">
            <a:normAutofit/>
          </a:bodyPr>
          <a:lstStyle>
            <a:lvl1pPr algn="l">
              <a:defRPr sz="432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394960"/>
            <a:ext cx="10241280" cy="179832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5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054" y="822961"/>
            <a:ext cx="5925186" cy="433832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9760" y="822961"/>
            <a:ext cx="5921375" cy="433831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1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497" y="822960"/>
            <a:ext cx="5579744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054" y="1524635"/>
            <a:ext cx="5925186" cy="363664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4879" y="822960"/>
            <a:ext cx="5598161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854" y="1514474"/>
            <a:ext cx="5915026" cy="363664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1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5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014" y="822960"/>
            <a:ext cx="4389120" cy="1645920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55" y="822960"/>
            <a:ext cx="7132321" cy="637032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014" y="2651760"/>
            <a:ext cx="4389120" cy="2509520"/>
          </a:xfrm>
        </p:spPr>
        <p:txBody>
          <a:bodyPr anchor="t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74" y="1737360"/>
            <a:ext cx="7223760" cy="137160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6814" y="1097280"/>
            <a:ext cx="3937169" cy="5486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74" y="3332480"/>
            <a:ext cx="7225666" cy="2458720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048363" y="3556000"/>
            <a:ext cx="3578230" cy="385064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054" y="5384799"/>
            <a:ext cx="10241280" cy="180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822961"/>
            <a:ext cx="10241280" cy="433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5294" y="7406641"/>
            <a:ext cx="192024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1054" y="7406641"/>
            <a:ext cx="905256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5841" y="6694171"/>
            <a:ext cx="1370694" cy="803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4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0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43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1"/>
          <p:cNvSpPr/>
          <p:nvPr/>
        </p:nvSpPr>
        <p:spPr>
          <a:xfrm>
            <a:off x="9681883" y="5733698"/>
            <a:ext cx="3772546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Подготовила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команда</a:t>
            </a:r>
            <a:r>
              <a:rPr lang="en-US" sz="1900" b="0" strike="noStrike" spc="-1" dirty="0">
                <a:latin typeface="Barlow"/>
                <a:ea typeface="Barlow"/>
              </a:rPr>
              <a:t> “Space-Z"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69" name="Text 2"/>
          <p:cNvSpPr/>
          <p:nvPr/>
        </p:nvSpPr>
        <p:spPr>
          <a:xfrm>
            <a:off x="9681883" y="6196107"/>
            <a:ext cx="3772546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Студенты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группы</a:t>
            </a:r>
            <a:r>
              <a:rPr lang="en-US" sz="1900" b="0" strike="noStrike" spc="-1" dirty="0">
                <a:latin typeface="Barlow"/>
                <a:ea typeface="Barlow"/>
              </a:rPr>
              <a:t> М8О-113БВ-24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128BC-2C42-439A-BFF1-376692A160C3}"/>
              </a:ext>
            </a:extLst>
          </p:cNvPr>
          <p:cNvSpPr txBox="1"/>
          <p:nvPr/>
        </p:nvSpPr>
        <p:spPr>
          <a:xfrm>
            <a:off x="0" y="1638933"/>
            <a:ext cx="14630400" cy="2167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ОТЧЁТ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дисциплине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«Введение в авиационную и ракетно-космическую технику»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тему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«Луна-2»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0"/>
          <p:cNvSpPr/>
          <p:nvPr/>
        </p:nvSpPr>
        <p:spPr>
          <a:xfrm>
            <a:off x="4572180" y="1558503"/>
            <a:ext cx="54860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FFFFF"/>
                </a:solidFill>
                <a:latin typeface="Spline Sans Bold"/>
                <a:ea typeface="Spline Sans Bold"/>
              </a:rPr>
              <a:t>Итоги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1"/>
          <p:cNvSpPr/>
          <p:nvPr/>
        </p:nvSpPr>
        <p:spPr>
          <a:xfrm>
            <a:off x="3607380" y="2443257"/>
            <a:ext cx="7415640" cy="236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В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рамках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проекта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были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созданы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и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рассчитаны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с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использованием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программных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средств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(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язык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программирования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Python)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математические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модели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,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скорость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взлёта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аппарата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«Восток-2».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Был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смоделирован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вывод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космической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станции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орбиту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Кербина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в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Kerbal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Space Program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основе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реальной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миссии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.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2"/>
          <p:cNvSpPr/>
          <p:nvPr/>
        </p:nvSpPr>
        <p:spPr>
          <a:xfrm>
            <a:off x="3607380" y="5091417"/>
            <a:ext cx="7415640" cy="15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Barlow"/>
                <a:ea typeface="Barlow"/>
              </a:rPr>
              <a:t>В ходе исследования мы научились работать с дополнительными модулями в языке программирования Python и ознакомились с научным симулятором Kerbal Space Program.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D4B3B6A1-0F9F-4C32-B07A-227BC120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 1"/>
          <p:cNvSpPr/>
          <p:nvPr/>
        </p:nvSpPr>
        <p:spPr>
          <a:xfrm>
            <a:off x="4672207" y="3429360"/>
            <a:ext cx="63536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Спасибо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за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внимание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!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0"/>
          <p:cNvSpPr/>
          <p:nvPr/>
        </p:nvSpPr>
        <p:spPr>
          <a:xfrm>
            <a:off x="5428747" y="2436105"/>
            <a:ext cx="3772545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Наша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команда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5"/>
          <p:cNvSpPr/>
          <p:nvPr/>
        </p:nvSpPr>
        <p:spPr>
          <a:xfrm>
            <a:off x="864000" y="579060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77178-FD26-4486-A0F4-7E580955385C}"/>
              </a:ext>
            </a:extLst>
          </p:cNvPr>
          <p:cNvSpPr txBox="1"/>
          <p:nvPr/>
        </p:nvSpPr>
        <p:spPr>
          <a:xfrm>
            <a:off x="786820" y="3680956"/>
            <a:ext cx="6924537" cy="1550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Месропян Арман - тимлид, математик-конструктор (KSP)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Вареник Константин - математик-физик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Шибаев Федор- программист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Карпузиков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Кирилл - моделист-визуализатор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0"/>
          <p:cNvSpPr/>
          <p:nvPr/>
        </p:nvSpPr>
        <p:spPr>
          <a:xfrm>
            <a:off x="4880880" y="1921849"/>
            <a:ext cx="54860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Цели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и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задачи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1"/>
          <p:cNvSpPr/>
          <p:nvPr/>
        </p:nvSpPr>
        <p:spPr>
          <a:xfrm>
            <a:off x="864000" y="326808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F0FCFF"/>
                </a:solidFill>
                <a:latin typeface="Spline Sans Bold"/>
                <a:ea typeface="Spline Sans Bold"/>
              </a:rPr>
              <a:t>Цель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2"/>
          <p:cNvSpPr/>
          <p:nvPr/>
        </p:nvSpPr>
        <p:spPr>
          <a:xfrm>
            <a:off x="864000" y="385776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Моделирование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полета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 «</a:t>
            </a:r>
            <a:r>
              <a:rPr lang="ru-RU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Луна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-2»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3"/>
          <p:cNvSpPr/>
          <p:nvPr/>
        </p:nvSpPr>
        <p:spPr>
          <a:xfrm>
            <a:off x="7624080" y="326808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F0FCFF"/>
                </a:solidFill>
                <a:latin typeface="Spline Sans Bold"/>
                <a:ea typeface="Spline Sans Bold"/>
              </a:rPr>
              <a:t>Задачи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4"/>
          <p:cNvSpPr/>
          <p:nvPr/>
        </p:nvSpPr>
        <p:spPr>
          <a:xfrm>
            <a:off x="7624080" y="385776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Изучение материалов о полете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5"/>
          <p:cNvSpPr/>
          <p:nvPr/>
        </p:nvSpPr>
        <p:spPr>
          <a:xfrm>
            <a:off x="7624080" y="433908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Выбор математических моделей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6"/>
          <p:cNvSpPr/>
          <p:nvPr/>
        </p:nvSpPr>
        <p:spPr>
          <a:xfrm>
            <a:off x="7624080" y="482040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Расчет параметров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7"/>
          <p:cNvSpPr/>
          <p:nvPr/>
        </p:nvSpPr>
        <p:spPr>
          <a:xfrm>
            <a:off x="7624080" y="530172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Симуляция в KSP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8"/>
          <p:cNvSpPr/>
          <p:nvPr/>
        </p:nvSpPr>
        <p:spPr>
          <a:xfrm>
            <a:off x="7624080" y="578304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Сравнение результатов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0"/>
          <p:cNvSpPr/>
          <p:nvPr/>
        </p:nvSpPr>
        <p:spPr>
          <a:xfrm>
            <a:off x="3865383" y="655364"/>
            <a:ext cx="2578448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ru-RU" sz="4300" b="1" strike="noStrike" spc="-1" dirty="0">
                <a:solidFill>
                  <a:srgbClr val="FFFFFF"/>
                </a:solidFill>
                <a:latin typeface="Spline Sans Bold"/>
                <a:ea typeface="Spline Sans Bold"/>
              </a:rPr>
              <a:t> «Луна-2»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0512-506A-4ACA-BA7D-0117E23B6DF9}"/>
              </a:ext>
            </a:extLst>
          </p:cNvPr>
          <p:cNvSpPr txBox="1"/>
          <p:nvPr/>
        </p:nvSpPr>
        <p:spPr>
          <a:xfrm>
            <a:off x="1295783" y="1595446"/>
            <a:ext cx="77176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«Луна-2» — советская автоматическая межпланетная станция, впервые в мире достигшая поверхности Луны. Второй из признанных успешными запусков в рамках советской космической программы «Луна».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научные достижения миссии: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Доказано, что у Луны нет собственного магнитного поля и радиационного пояса.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Аппаратура на станции провела прямые измерения солнечного ветра.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Впервые была превышена вторая космическая скорость.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Станция врезалась в Луну со скоростью 3,3 км/сек, предположительно образовав кратер диаметром от 15 до 130 метров.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AED52A5E-18F2-46C0-BE2D-EE9AEAD9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01024" y="1800225"/>
            <a:ext cx="8229601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C4979C-E46C-A3A0-6A4E-498F50996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57" y="4551632"/>
            <a:ext cx="6210300" cy="338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 0" descr="preencoded.png"/>
          <p:cNvPicPr/>
          <p:nvPr/>
        </p:nvPicPr>
        <p:blipFill>
          <a:blip r:embed="rId3"/>
          <a:stretch/>
        </p:blipFill>
        <p:spPr>
          <a:xfrm>
            <a:off x="9144360" y="36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103" name="Text 0"/>
          <p:cNvSpPr/>
          <p:nvPr/>
        </p:nvSpPr>
        <p:spPr>
          <a:xfrm>
            <a:off x="2518984" y="1483518"/>
            <a:ext cx="4514824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latin typeface="Spline Sans Bold"/>
                <a:ea typeface="Spline Sans Bold"/>
              </a:rPr>
              <a:t>Ракета-носитель</a:t>
            </a:r>
            <a:endParaRPr lang="ru-RU" sz="4300" b="0" strike="noStrike" spc="-1" dirty="0">
              <a:latin typeface="Arial"/>
            </a:endParaRPr>
          </a:p>
        </p:txBody>
      </p:sp>
      <p:sp>
        <p:nvSpPr>
          <p:cNvPr id="104" name="Shape 1"/>
          <p:cNvSpPr/>
          <p:nvPr/>
        </p:nvSpPr>
        <p:spPr>
          <a:xfrm>
            <a:off x="852481" y="299138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05" name="Text 2"/>
          <p:cNvSpPr/>
          <p:nvPr/>
        </p:nvSpPr>
        <p:spPr>
          <a:xfrm>
            <a:off x="1059121" y="3104787"/>
            <a:ext cx="14220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1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6" name="Text 3"/>
          <p:cNvSpPr/>
          <p:nvPr/>
        </p:nvSpPr>
        <p:spPr>
          <a:xfrm>
            <a:off x="1654921" y="2991387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 dirty="0" err="1">
                <a:latin typeface="Spline Sans Bold"/>
                <a:ea typeface="Spline Sans Bold"/>
              </a:rPr>
              <a:t>Трехступенчатая</a:t>
            </a:r>
            <a:endParaRPr lang="ru-RU" sz="2150" b="0" strike="noStrike" spc="-1" dirty="0">
              <a:latin typeface="Arial"/>
            </a:endParaRPr>
          </a:p>
        </p:txBody>
      </p:sp>
      <p:sp>
        <p:nvSpPr>
          <p:cNvPr id="107" name="Text 4"/>
          <p:cNvSpPr/>
          <p:nvPr/>
        </p:nvSpPr>
        <p:spPr>
          <a:xfrm>
            <a:off x="1654921" y="348242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Шесть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блоков</a:t>
            </a:r>
            <a:r>
              <a:rPr lang="en-US" sz="1900" b="0" strike="noStrike" spc="-1" dirty="0">
                <a:latin typeface="Barlow"/>
                <a:ea typeface="Barlow"/>
              </a:rPr>
              <a:t>, </a:t>
            </a:r>
            <a:r>
              <a:rPr lang="en-US" sz="1900" b="0" strike="noStrike" spc="-1" dirty="0" err="1">
                <a:latin typeface="Barlow"/>
                <a:ea typeface="Barlow"/>
              </a:rPr>
              <a:t>головной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обтекатель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108" name="Shape 5"/>
          <p:cNvSpPr/>
          <p:nvPr/>
        </p:nvSpPr>
        <p:spPr>
          <a:xfrm>
            <a:off x="4683961" y="299138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09" name="Text 6"/>
          <p:cNvSpPr/>
          <p:nvPr/>
        </p:nvSpPr>
        <p:spPr>
          <a:xfrm>
            <a:off x="4870081" y="3104787"/>
            <a:ext cx="18252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2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0" name="Text 7"/>
          <p:cNvSpPr/>
          <p:nvPr/>
        </p:nvSpPr>
        <p:spPr>
          <a:xfrm>
            <a:off x="5486041" y="2991387"/>
            <a:ext cx="278208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 dirty="0" err="1">
                <a:latin typeface="Spline Sans Bold"/>
                <a:ea typeface="Spline Sans Bold"/>
              </a:rPr>
              <a:t>Первая</a:t>
            </a:r>
            <a:r>
              <a:rPr lang="en-US" sz="2150" b="1" strike="noStrike" spc="-1" dirty="0">
                <a:latin typeface="Spline Sans Bold"/>
                <a:ea typeface="Spline Sans Bold"/>
              </a:rPr>
              <a:t> и </a:t>
            </a:r>
            <a:r>
              <a:rPr lang="en-US" sz="2150" b="1" strike="noStrike" spc="-1" dirty="0" err="1">
                <a:latin typeface="Spline Sans Bold"/>
                <a:ea typeface="Spline Sans Bold"/>
              </a:rPr>
              <a:t>вторая</a:t>
            </a:r>
            <a:r>
              <a:rPr lang="en-US" sz="2150" b="1" strike="noStrike" spc="-1" dirty="0">
                <a:latin typeface="Spline Sans Bold"/>
                <a:ea typeface="Spline Sans Bold"/>
              </a:rPr>
              <a:t> </a:t>
            </a:r>
            <a:r>
              <a:rPr lang="en-US" sz="2150" b="1" strike="noStrike" spc="-1" dirty="0" err="1">
                <a:latin typeface="Spline Sans Bold"/>
                <a:ea typeface="Spline Sans Bold"/>
              </a:rPr>
              <a:t>ступени</a:t>
            </a:r>
            <a:endParaRPr lang="ru-RU" sz="2150" b="0" strike="noStrike" spc="-1" dirty="0">
              <a:latin typeface="Arial"/>
            </a:endParaRPr>
          </a:p>
        </p:txBody>
      </p:sp>
      <p:sp>
        <p:nvSpPr>
          <p:cNvPr id="111" name="Text 8"/>
          <p:cNvSpPr/>
          <p:nvPr/>
        </p:nvSpPr>
        <p:spPr>
          <a:xfrm>
            <a:off x="5486041" y="382550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latin typeface="Barlow"/>
                <a:ea typeface="Barlow"/>
              </a:rPr>
              <a:t>Центральный блок, четыре боковых блока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2" name="Shape 9"/>
          <p:cNvSpPr/>
          <p:nvPr/>
        </p:nvSpPr>
        <p:spPr>
          <a:xfrm>
            <a:off x="852481" y="513986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3" name="Text 10"/>
          <p:cNvSpPr/>
          <p:nvPr/>
        </p:nvSpPr>
        <p:spPr>
          <a:xfrm>
            <a:off x="1033921" y="5253267"/>
            <a:ext cx="19224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3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4" name="Text 11"/>
          <p:cNvSpPr/>
          <p:nvPr/>
        </p:nvSpPr>
        <p:spPr>
          <a:xfrm>
            <a:off x="1654921" y="5139867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latin typeface="Spline Sans Bold"/>
                <a:ea typeface="Spline Sans Bold"/>
              </a:rPr>
              <a:t>Третья ступень</a:t>
            </a:r>
            <a:endParaRPr lang="ru-RU" sz="2150" b="0" strike="noStrike" spc="-1">
              <a:latin typeface="Arial"/>
            </a:endParaRPr>
          </a:p>
        </p:txBody>
      </p:sp>
      <p:sp>
        <p:nvSpPr>
          <p:cNvPr id="115" name="Text 12"/>
          <p:cNvSpPr/>
          <p:nvPr/>
        </p:nvSpPr>
        <p:spPr>
          <a:xfrm>
            <a:off x="1654921" y="563090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latin typeface="Barlow"/>
                <a:ea typeface="Barlow"/>
              </a:rPr>
              <a:t>Самостоятельный двигатель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6" name="Shape 13"/>
          <p:cNvSpPr/>
          <p:nvPr/>
        </p:nvSpPr>
        <p:spPr>
          <a:xfrm>
            <a:off x="4683961" y="513986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7" name="Text 14"/>
          <p:cNvSpPr/>
          <p:nvPr/>
        </p:nvSpPr>
        <p:spPr>
          <a:xfrm>
            <a:off x="4868641" y="5253267"/>
            <a:ext cx="18576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4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8" name="Text 15"/>
          <p:cNvSpPr/>
          <p:nvPr/>
        </p:nvSpPr>
        <p:spPr>
          <a:xfrm>
            <a:off x="5486041" y="513986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1" strike="noStrike" spc="-1">
                <a:latin typeface="Barlow"/>
                <a:ea typeface="Barlow"/>
              </a:rPr>
              <a:t>Длина ракеты</a:t>
            </a:r>
            <a:r>
              <a:rPr lang="en-US" sz="1900" b="0" strike="noStrike" spc="-1">
                <a:latin typeface="Barlow"/>
                <a:ea typeface="Barlow"/>
              </a:rPr>
              <a:t> - 38,36 м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9" name="Text 16"/>
          <p:cNvSpPr/>
          <p:nvPr/>
        </p:nvSpPr>
        <p:spPr>
          <a:xfrm>
            <a:off x="5486041" y="607838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1" strike="noStrike" spc="-1">
                <a:latin typeface="Barlow"/>
                <a:ea typeface="Barlow"/>
              </a:rPr>
              <a:t>Стартовая масса</a:t>
            </a:r>
            <a:r>
              <a:rPr lang="en-US" sz="1900" b="0" strike="noStrike" spc="-1">
                <a:latin typeface="Barlow"/>
                <a:ea typeface="Barlow"/>
              </a:rPr>
              <a:t> - 280 - 290 тонн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20" name="Text 17"/>
          <p:cNvSpPr/>
          <p:nvPr/>
        </p:nvSpPr>
        <p:spPr>
          <a:xfrm>
            <a:off x="4776396" y="7134881"/>
            <a:ext cx="27820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0"/>
          <p:cNvSpPr/>
          <p:nvPr/>
        </p:nvSpPr>
        <p:spPr>
          <a:xfrm>
            <a:off x="4542332" y="202220"/>
            <a:ext cx="580392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Физическая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модель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4F17B-62B9-470B-AE0D-D4156BEE0EA1}"/>
                  </a:ext>
                </a:extLst>
              </p:cNvPr>
              <p:cNvSpPr txBox="1"/>
              <p:nvPr/>
            </p:nvSpPr>
            <p:spPr>
              <a:xfrm>
                <a:off x="-755808" y="2441062"/>
                <a:ext cx="7325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𝑘𝑡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4F17B-62B9-470B-AE0D-D4156BEE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2441062"/>
                <a:ext cx="732595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F349C-47A1-4ACF-9357-EB75BA229867}"/>
                  </a:ext>
                </a:extLst>
              </p:cNvPr>
              <p:cNvSpPr txBox="1"/>
              <p:nvPr/>
            </p:nvSpPr>
            <p:spPr>
              <a:xfrm>
                <a:off x="5312986" y="6211036"/>
                <a:ext cx="73259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₀ — начальный угол наклона,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— коэффициент изменения угла наклона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F349C-47A1-4ACF-9357-EB75BA22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986" y="6211036"/>
                <a:ext cx="7325956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04599-1FA4-49D1-A842-083B1305D4CE}"/>
                  </a:ext>
                </a:extLst>
              </p:cNvPr>
              <p:cNvSpPr txBox="1"/>
              <p:nvPr/>
            </p:nvSpPr>
            <p:spPr>
              <a:xfrm>
                <a:off x="-755808" y="3937217"/>
                <a:ext cx="7325956" cy="65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сопр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04599-1FA4-49D1-A842-083B1305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3937217"/>
                <a:ext cx="7325956" cy="654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453C7-E565-4B6F-8D94-22CB2C3E31D0}"/>
                  </a:ext>
                </a:extLst>
              </p:cNvPr>
              <p:cNvSpPr txBox="1"/>
              <p:nvPr/>
            </p:nvSpPr>
            <p:spPr>
              <a:xfrm>
                <a:off x="-755808" y="4854087"/>
                <a:ext cx="7325956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453C7-E565-4B6F-8D94-22CB2C3E3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4854087"/>
                <a:ext cx="7325956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A475A9D-143E-4B93-ACB6-768851E4B4DB}"/>
              </a:ext>
            </a:extLst>
          </p:cNvPr>
          <p:cNvSpPr txBox="1"/>
          <p:nvPr/>
        </p:nvSpPr>
        <p:spPr>
          <a:xfrm>
            <a:off x="1925620" y="2905154"/>
            <a:ext cx="7702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EC87F-E627-4BA8-BA8A-66AB007B9E35}"/>
                  </a:ext>
                </a:extLst>
              </p:cNvPr>
              <p:cNvSpPr txBox="1"/>
              <p:nvPr/>
            </p:nvSpPr>
            <p:spPr>
              <a:xfrm>
                <a:off x="6365923" y="1116153"/>
                <a:ext cx="7702474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– масса ракеты на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секунде после старта 0 ступени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начальная масса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расход топлива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время полёта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EC87F-E627-4BA8-BA8A-66AB007B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23" y="1116153"/>
                <a:ext cx="7702474" cy="1508105"/>
              </a:xfrm>
              <a:prstGeom prst="rect">
                <a:avLst/>
              </a:prstGeom>
              <a:blipFill>
                <a:blip r:embed="rId8"/>
                <a:stretch>
                  <a:fillRect t="-2429"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CB597B2-9109-4F4B-9E24-520278A5F7D7}"/>
              </a:ext>
            </a:extLst>
          </p:cNvPr>
          <p:cNvSpPr txBox="1"/>
          <p:nvPr/>
        </p:nvSpPr>
        <p:spPr>
          <a:xfrm>
            <a:off x="6355166" y="2570085"/>
            <a:ext cx="7702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ускорение свободного падения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1F0CFA-11C3-4013-A1BE-9CCC2D31F295}"/>
                  </a:ext>
                </a:extLst>
              </p:cNvPr>
              <p:cNvSpPr txBox="1"/>
              <p:nvPr/>
            </p:nvSpPr>
            <p:spPr>
              <a:xfrm>
                <a:off x="6344409" y="2894879"/>
                <a:ext cx="7702474" cy="1530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коэффициент сопротивления воздуха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площадь основания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𝜌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плотность атмосферы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𝜗</m:t>
                    </m:r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 скорость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1F0CFA-11C3-4013-A1BE-9CCC2D31F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9" y="2894879"/>
                <a:ext cx="7702474" cy="1530355"/>
              </a:xfrm>
              <a:prstGeom prst="rect">
                <a:avLst/>
              </a:prstGeom>
              <a:blipFill>
                <a:blip r:embed="rId9"/>
                <a:stretch>
                  <a:fillRect t="-2390" b="-5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12574-318B-4117-BC4E-7EBB40843566}"/>
                  </a:ext>
                </a:extLst>
              </p:cNvPr>
              <p:cNvSpPr txBox="1"/>
              <p:nvPr/>
            </p:nvSpPr>
            <p:spPr>
              <a:xfrm>
                <a:off x="6344409" y="4323340"/>
                <a:ext cx="7702474" cy="1887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давление у старта взлёте ракеты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молярная масса воздуха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газовая постоянная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температура воздуха в Кельвинах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высота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12574-318B-4117-BC4E-7EBB4084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9" y="4323340"/>
                <a:ext cx="7702474" cy="1887696"/>
              </a:xfrm>
              <a:prstGeom prst="rect">
                <a:avLst/>
              </a:prstGeom>
              <a:blipFill>
                <a:blip r:embed="rId10"/>
                <a:stretch>
                  <a:fillRect t="-1935" b="-3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8C7C-43AF-4EFE-955F-48501E4A9E8C}"/>
                  </a:ext>
                </a:extLst>
              </p:cNvPr>
              <p:cNvSpPr txBox="1"/>
              <p:nvPr/>
            </p:nvSpPr>
            <p:spPr>
              <a:xfrm>
                <a:off x="1667436" y="3362664"/>
                <a:ext cx="7702474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ϕ (t)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m:rPr>
                        <m:nor/>
                      </m:rPr>
                      <a: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₀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βt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8C7C-43AF-4EFE-955F-48501E4A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6" y="3362664"/>
                <a:ext cx="7702474" cy="369909"/>
              </a:xfrm>
              <a:prstGeom prst="rect">
                <a:avLst/>
              </a:prstGeom>
              <a:blipFill>
                <a:blip r:embed="rId11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0"/>
          <p:cNvSpPr/>
          <p:nvPr/>
        </p:nvSpPr>
        <p:spPr>
          <a:xfrm>
            <a:off x="3800837" y="547645"/>
            <a:ext cx="72068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Математическая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модель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3F5EFE-955E-42D3-B012-0B2CDFCEDBEA}"/>
                  </a:ext>
                </a:extLst>
              </p:cNvPr>
              <p:cNvSpPr txBox="1"/>
              <p:nvPr/>
            </p:nvSpPr>
            <p:spPr>
              <a:xfrm>
                <a:off x="3245609" y="1908675"/>
                <a:ext cx="7325956" cy="1108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𝜗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тяги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𝑅𝑇</m:t>
                                          </m:r>
                                        </m:den>
                                      </m:f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∗ 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𝑀𝑔</m:t>
                                              </m:r>
                                            </m:num>
                                            <m:den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𝑅𝑡</m:t>
                                              </m:r>
                                            </m:den>
                                          </m:f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3F5EFE-955E-42D3-B012-0B2CDFCE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09" y="1908675"/>
                <a:ext cx="7325956" cy="1108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E1DDC-FC52-4DEA-BE4F-E9D1245AEA68}"/>
                  </a:ext>
                </a:extLst>
              </p:cNvPr>
              <p:cNvSpPr txBox="1"/>
              <p:nvPr/>
            </p:nvSpPr>
            <p:spPr>
              <a:xfrm>
                <a:off x="-958791" y="3919294"/>
                <a:ext cx="11101892" cy="2007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49580" indent="-449580">
                  <a:lnSpc>
                    <a:spcPct val="10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тяги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)−(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𝜗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 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𝑀𝑔</m:t>
                                          </m:r>
                                        </m:num>
                                        <m:den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𝑅𝑡</m:t>
                                          </m:r>
                                        </m:den>
                                      </m:f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E1DDC-FC52-4DEA-BE4F-E9D1245AE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791" y="3919294"/>
                <a:ext cx="11101892" cy="2007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AD2F7-94B3-4BFD-A9A3-250E7F25D93A}"/>
                  </a:ext>
                </a:extLst>
              </p:cNvPr>
              <p:cNvSpPr txBox="1"/>
              <p:nvPr/>
            </p:nvSpPr>
            <p:spPr>
              <a:xfrm>
                <a:off x="-1197879" y="4820955"/>
                <a:ext cx="10633934" cy="1544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тяги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𝜗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 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𝑀𝑔</m:t>
                                          </m:r>
                                        </m:num>
                                        <m:den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𝑅𝑡</m:t>
                                          </m:r>
                                        </m:den>
                                      </m:f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AD2F7-94B3-4BFD-A9A3-250E7F25D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7879" y="4820955"/>
                <a:ext cx="10633934" cy="1544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86051A8-6E1B-40E9-AEF6-EDDF31D5BDC3}"/>
              </a:ext>
            </a:extLst>
          </p:cNvPr>
          <p:cNvSpPr txBox="1"/>
          <p:nvPr/>
        </p:nvSpPr>
        <p:spPr>
          <a:xfrm>
            <a:off x="1253266" y="3734628"/>
            <a:ext cx="7325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проекции на оси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OX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OY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2828F3-8F3A-F909-7C35-F14D52C9B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356" y="3114299"/>
            <a:ext cx="4957966" cy="4957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3"/>
          <p:cNvSpPr/>
          <p:nvPr/>
        </p:nvSpPr>
        <p:spPr>
          <a:xfrm>
            <a:off x="5801760" y="1302713"/>
            <a:ext cx="631116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Моделирование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в KSP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8"/>
          <p:cNvSpPr/>
          <p:nvPr/>
        </p:nvSpPr>
        <p:spPr>
          <a:xfrm>
            <a:off x="7529760" y="260555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1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 9"/>
          <p:cNvSpPr/>
          <p:nvPr/>
        </p:nvSpPr>
        <p:spPr>
          <a:xfrm>
            <a:off x="7529760" y="309659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Построение носителя «Восток»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13"/>
          <p:cNvSpPr/>
          <p:nvPr/>
        </p:nvSpPr>
        <p:spPr>
          <a:xfrm>
            <a:off x="7529760" y="423203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2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 14"/>
          <p:cNvSpPr/>
          <p:nvPr/>
        </p:nvSpPr>
        <p:spPr>
          <a:xfrm>
            <a:off x="7529760" y="472307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Построение ракеты-носителя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18"/>
          <p:cNvSpPr/>
          <p:nvPr/>
        </p:nvSpPr>
        <p:spPr>
          <a:xfrm>
            <a:off x="7529760" y="585851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3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19"/>
          <p:cNvSpPr/>
          <p:nvPr/>
        </p:nvSpPr>
        <p:spPr>
          <a:xfrm>
            <a:off x="7529760" y="634955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Запуск</a:t>
            </a:r>
            <a:r>
              <a:rPr lang="ru-RU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  ракеты-носителя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F9083008-D4D0-4732-B821-2B024EF3D2DF}"/>
              </a:ext>
            </a:extLst>
          </p:cNvPr>
          <p:cNvSpPr/>
          <p:nvPr/>
        </p:nvSpPr>
        <p:spPr>
          <a:xfrm>
            <a:off x="5595480" y="2800493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6ABAE9C1-8B75-4FAB-BC8F-D3FA74565A89}"/>
              </a:ext>
            </a:extLst>
          </p:cNvPr>
          <p:cNvSpPr/>
          <p:nvPr/>
        </p:nvSpPr>
        <p:spPr>
          <a:xfrm>
            <a:off x="5802120" y="2913893"/>
            <a:ext cx="14220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1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4" name="Shape 5">
            <a:extLst>
              <a:ext uri="{FF2B5EF4-FFF2-40B4-BE49-F238E27FC236}">
                <a16:creationId xmlns:a16="http://schemas.microsoft.com/office/drawing/2014/main" id="{B8F98399-C1DF-49D0-A5C3-88ECC0A16A93}"/>
              </a:ext>
            </a:extLst>
          </p:cNvPr>
          <p:cNvSpPr/>
          <p:nvPr/>
        </p:nvSpPr>
        <p:spPr>
          <a:xfrm>
            <a:off x="5595480" y="4379421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27F0D42B-1161-45E2-AD38-2A2D157FBEF0}"/>
              </a:ext>
            </a:extLst>
          </p:cNvPr>
          <p:cNvSpPr/>
          <p:nvPr/>
        </p:nvSpPr>
        <p:spPr>
          <a:xfrm>
            <a:off x="5781600" y="4492821"/>
            <a:ext cx="18252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2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Shape 9">
            <a:extLst>
              <a:ext uri="{FF2B5EF4-FFF2-40B4-BE49-F238E27FC236}">
                <a16:creationId xmlns:a16="http://schemas.microsoft.com/office/drawing/2014/main" id="{410FE892-ED5F-4000-9E25-B9330FCA4BE1}"/>
              </a:ext>
            </a:extLst>
          </p:cNvPr>
          <p:cNvSpPr/>
          <p:nvPr/>
        </p:nvSpPr>
        <p:spPr>
          <a:xfrm>
            <a:off x="5595480" y="5958349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EB4A469-8EC8-4716-BFCF-1AF6BBFC84D6}"/>
              </a:ext>
            </a:extLst>
          </p:cNvPr>
          <p:cNvSpPr/>
          <p:nvPr/>
        </p:nvSpPr>
        <p:spPr>
          <a:xfrm>
            <a:off x="5776920" y="6071749"/>
            <a:ext cx="19224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3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9839686-9CE0-4E4E-8BC5-A03D1412F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8"/>
          <a:stretch/>
        </p:blipFill>
        <p:spPr>
          <a:xfrm>
            <a:off x="0" y="0"/>
            <a:ext cx="3416125" cy="82398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0"/>
          <p:cNvSpPr/>
          <p:nvPr/>
        </p:nvSpPr>
        <p:spPr>
          <a:xfrm>
            <a:off x="1384861" y="790250"/>
            <a:ext cx="1290204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Сравнение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KSP и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физико-математической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модели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A263F9-2CCD-3077-3C70-BE565E38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81" y="1759353"/>
            <a:ext cx="10190985" cy="60846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494949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</TotalTime>
  <Words>447</Words>
  <Application>Microsoft Office PowerPoint</Application>
  <PresentationFormat>Произвольный</PresentationFormat>
  <Paragraphs>94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Barlow</vt:lpstr>
      <vt:lpstr>Calibri</vt:lpstr>
      <vt:lpstr>Calibri Light</vt:lpstr>
      <vt:lpstr>Cambria Math</vt:lpstr>
      <vt:lpstr>Century Gothic</vt:lpstr>
      <vt:lpstr>Spline Sans Bold</vt:lpstr>
      <vt:lpstr>Symbol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кастян))))</cp:lastModifiedBy>
  <cp:revision>14</cp:revision>
  <dcterms:created xsi:type="dcterms:W3CDTF">2024-12-17T16:34:21Z</dcterms:created>
  <dcterms:modified xsi:type="dcterms:W3CDTF">2024-12-19T10:12:03Z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