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93" r:id="rId4"/>
    <p:sldId id="297" r:id="rId5"/>
    <p:sldId id="296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29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295" r:id="rId28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7353"/>
    <a:srgbClr val="393A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60"/>
    <p:restoredTop sz="94720"/>
  </p:normalViewPr>
  <p:slideViewPr>
    <p:cSldViewPr snapToGrid="0">
      <p:cViewPr varScale="1">
        <p:scale>
          <a:sx n="215" d="100"/>
          <a:sy n="215" d="100"/>
        </p:scale>
        <p:origin x="1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9BFF6-023F-0E49-BF83-36DD6D355F53}" type="datetimeFigureOut">
              <a:rPr lang="ru-UA" smtClean="0"/>
              <a:t>12.12.2023</a:t>
            </a:fld>
            <a:endParaRPr lang="ru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F282B-6814-8A40-8514-22CA1824B40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45899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F282B-6814-8A40-8514-22CA1824B408}" type="slidenum">
              <a:rPr lang="ru-UA" smtClean="0"/>
              <a:t>26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4723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7ABBF-9BB1-AEB1-DA67-EB027BF3D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A9A762-69B9-5F2C-D5BC-DD1DDC396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655C47-7ABA-B4B6-3AE0-6F5C7525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5FEA4-B97E-9545-9797-D0A83D628BB6}" type="datetimeFigureOut">
              <a:rPr lang="ru-UA" smtClean="0"/>
              <a:t>11.12.2023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A83CF5-6BDA-C986-EEB9-9A750EFD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75A965-A913-64B5-B26A-8C3F3F13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3343-D5B7-074D-8167-1FFDA141622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211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BD4297-379F-63FD-F4DA-BC32903C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D0314B-01FB-E7B8-9383-F59F95631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C93A9A-847C-775E-8934-8D01C66E5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5FEA4-B97E-9545-9797-D0A83D628BB6}" type="datetimeFigureOut">
              <a:rPr lang="ru-UA" smtClean="0"/>
              <a:t>11.12.2023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1623FE-E99C-35D7-230A-64D741DE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8FCEE0-71F6-3F9B-7CFB-D55DE8EE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3343-D5B7-074D-8167-1FFDA141622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9610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F4D3C64-9CA0-3E27-EFF5-61FBB2DE8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CE5232-0426-6CB7-786A-E76B7D2FF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424808-00C6-1701-E145-E9470967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5FEA4-B97E-9545-9797-D0A83D628BB6}" type="datetimeFigureOut">
              <a:rPr lang="ru-UA" smtClean="0"/>
              <a:t>11.12.2023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0EB628-C9B7-7092-197F-AD998F91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F7C1A0-217C-B308-38D3-525F2F28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3343-D5B7-074D-8167-1FFDA141622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3843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A9809-51CE-FAB4-1AFA-DE51883C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185B53-7B0E-96AF-1AE7-69939BC4D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172EFE-5D3C-E6F0-DCA5-9B37A0CC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5FEA4-B97E-9545-9797-D0A83D628BB6}" type="datetimeFigureOut">
              <a:rPr lang="ru-UA" smtClean="0"/>
              <a:t>11.12.2023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F702B2-D12D-577A-FACF-BAB03CA4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6DB117-F15A-104A-6ECF-E86AF6F1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3343-D5B7-074D-8167-1FFDA141622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4559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1380A-4B4B-0733-1B68-68B4770D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D8E2A4-B5C3-7411-364E-611185B3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12C78E-113C-E007-9995-F1FAF63B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5FEA4-B97E-9545-9797-D0A83D628BB6}" type="datetimeFigureOut">
              <a:rPr lang="ru-UA" smtClean="0"/>
              <a:t>11.12.2023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03E035-B5E5-D464-F754-544F839B8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2A6B9E-7BA5-769A-451E-15D22CA1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3343-D5B7-074D-8167-1FFDA141622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9177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8AE62-8B38-BB54-2F89-EF3885C5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7B43B4-BD60-E1AE-CB12-280FC1B5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9B6987-525B-CD1C-D5A6-184E8A10E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A8CA11-77D5-3E6C-C41E-D3CB606B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5FEA4-B97E-9545-9797-D0A83D628BB6}" type="datetimeFigureOut">
              <a:rPr lang="ru-UA" smtClean="0"/>
              <a:t>11.12.2023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643D21-C00F-FAD3-313E-7429AFF33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6B4E83-6550-E369-3F57-25E5BBEA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3343-D5B7-074D-8167-1FFDA141622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3413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DFB7B-0815-095D-5289-97F9C38D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7DD14F-47EF-8B4A-C6E6-8C6BDEAC8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1FF542-6A37-E970-3361-BCC1699BD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0835FEB-F9E1-EC4B-F69A-A88A688A3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E507D37-745A-765A-32B4-3CD9485FB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3BD830-5EA6-A1A0-0731-B471BD91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5FEA4-B97E-9545-9797-D0A83D628BB6}" type="datetimeFigureOut">
              <a:rPr lang="ru-UA" smtClean="0"/>
              <a:t>11.12.2023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59212C3-B22F-F929-DA30-3BCDDA6B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EE055C3-FDCF-149F-E547-674C1F7B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3343-D5B7-074D-8167-1FFDA141622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3041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35E61E-CA09-2D5F-AEBD-49AE482A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266CDAA-DCA2-F608-A57E-6FF240B7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5FEA4-B97E-9545-9797-D0A83D628BB6}" type="datetimeFigureOut">
              <a:rPr lang="ru-UA" smtClean="0"/>
              <a:t>11.12.2023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61BECF1-5587-398B-E023-92F31D7E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3AA493-C8C2-ABD4-AA2C-8319883B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3343-D5B7-074D-8167-1FFDA141622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422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2C6E2E-CB03-9862-A3A9-45AC65B7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5FEA4-B97E-9545-9797-D0A83D628BB6}" type="datetimeFigureOut">
              <a:rPr lang="ru-UA" smtClean="0"/>
              <a:t>11.12.2023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752DBDA-98D8-55AF-896B-AF5E3390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7F0547-D176-6B40-6158-2A0ECAC9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3343-D5B7-074D-8167-1FFDA141622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274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ED3C7-BC21-F2AD-7E3B-32CEDD6AF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03E289-27CB-2F3C-C039-4B22B13ED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6E2B45-85BC-92D0-57E2-9D7D0E683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863521-EA32-69C3-9DBE-E0B0B143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5FEA4-B97E-9545-9797-D0A83D628BB6}" type="datetimeFigureOut">
              <a:rPr lang="ru-UA" smtClean="0"/>
              <a:t>11.12.2023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41E228-CDA6-9CED-FA76-14FD17A1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0FC2C9-BFD3-990D-F463-6077339B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3343-D5B7-074D-8167-1FFDA141622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010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900C3-34DE-8B93-BD90-A77427B2B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23D77E8-7B87-FB4B-AFC6-555D102C8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2A41B0-F4CD-9F37-817C-1B196A429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3213E4-1A5A-1CEB-E3E1-34D485D7B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5FEA4-B97E-9545-9797-D0A83D628BB6}" type="datetimeFigureOut">
              <a:rPr lang="ru-UA" smtClean="0"/>
              <a:t>11.12.2023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4AC70F-7338-D5D8-695D-6335B1D4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54A7F3-5090-9F22-6015-1E81BB1C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3343-D5B7-074D-8167-1FFDA141622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0521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4795F-F957-2EF8-1DD0-1688DBF62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7FA34E-AEF9-E7D9-4C31-7B9753CA1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E0533B-B90F-6BE4-383B-D46AE1E05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5FEA4-B97E-9545-9797-D0A83D628BB6}" type="datetimeFigureOut">
              <a:rPr lang="ru-UA" smtClean="0"/>
              <a:t>11.12.2023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280614-DEB1-3375-993F-7F65AC57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14198D-396F-5FF4-0D29-EDF4F965B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F3343-D5B7-074D-8167-1FFDA141622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4597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slide" Target="slide27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slide" Target="slide27.xml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slide" Target="slide27.xml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7.xml"/><Relationship Id="rId5" Type="http://schemas.openxmlformats.org/officeDocument/2006/relationships/slide" Target="slide13.xml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7.xml"/><Relationship Id="rId5" Type="http://schemas.openxmlformats.org/officeDocument/2006/relationships/slide" Target="slide13.xml"/><Relationship Id="rId4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7.xml"/><Relationship Id="rId5" Type="http://schemas.openxmlformats.org/officeDocument/2006/relationships/slide" Target="slide13.xml"/><Relationship Id="rId4" Type="http://schemas.openxmlformats.org/officeDocument/2006/relationships/slide" Target="slide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7.xml"/><Relationship Id="rId5" Type="http://schemas.openxmlformats.org/officeDocument/2006/relationships/slide" Target="slide13.xml"/><Relationship Id="rId4" Type="http://schemas.openxmlformats.org/officeDocument/2006/relationships/slide" Target="slide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7.xml"/><Relationship Id="rId5" Type="http://schemas.openxmlformats.org/officeDocument/2006/relationships/slide" Target="slide13.xml"/><Relationship Id="rId4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7.xml"/><Relationship Id="rId5" Type="http://schemas.openxmlformats.org/officeDocument/2006/relationships/slide" Target="slide13.xml"/><Relationship Id="rId4" Type="http://schemas.openxmlformats.org/officeDocument/2006/relationships/slide" Target="slide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07/relationships/hdphoto" Target="../media/hdphoto3.wdp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7.xml"/><Relationship Id="rId5" Type="http://schemas.openxmlformats.org/officeDocument/2006/relationships/slide" Target="slide13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7.xml"/><Relationship Id="rId5" Type="http://schemas.openxmlformats.org/officeDocument/2006/relationships/slide" Target="slide13.xml"/><Relationship Id="rId4" Type="http://schemas.openxmlformats.org/officeDocument/2006/relationships/slide" Target="slide3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7.xml"/><Relationship Id="rId5" Type="http://schemas.openxmlformats.org/officeDocument/2006/relationships/slide" Target="slide13.xml"/><Relationship Id="rId4" Type="http://schemas.openxmlformats.org/officeDocument/2006/relationships/slide" Target="slide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7.xml"/><Relationship Id="rId5" Type="http://schemas.openxmlformats.org/officeDocument/2006/relationships/slide" Target="slide13.xml"/><Relationship Id="rId4" Type="http://schemas.openxmlformats.org/officeDocument/2006/relationships/slide" Target="slide3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7.xml"/><Relationship Id="rId5" Type="http://schemas.openxmlformats.org/officeDocument/2006/relationships/slide" Target="slide13.xml"/><Relationship Id="rId4" Type="http://schemas.openxmlformats.org/officeDocument/2006/relationships/slide" Target="slide3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7.xml"/><Relationship Id="rId5" Type="http://schemas.openxmlformats.org/officeDocument/2006/relationships/slide" Target="slide13.xml"/><Relationship Id="rId4" Type="http://schemas.openxmlformats.org/officeDocument/2006/relationships/slide" Target="slide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7.xml"/><Relationship Id="rId5" Type="http://schemas.openxmlformats.org/officeDocument/2006/relationships/slide" Target="slide13.xml"/><Relationship Id="rId4" Type="http://schemas.openxmlformats.org/officeDocument/2006/relationships/slide" Target="slide3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7.xml"/><Relationship Id="rId5" Type="http://schemas.openxmlformats.org/officeDocument/2006/relationships/slide" Target="slide13.xml"/><Relationship Id="rId4" Type="http://schemas.openxmlformats.org/officeDocument/2006/relationships/slide" Target="slide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slide" Target="slide2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5" Type="http://schemas.openxmlformats.org/officeDocument/2006/relationships/slide" Target="slide3.xml"/><Relationship Id="rId4" Type="http://schemas.microsoft.com/office/2007/relationships/hdphoto" Target="../media/hdphoto3.wdp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27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27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27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3.wdp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27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3.wdp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27.xml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7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83CB1A30-92A9-935F-3A34-781115DFD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EA16B1-2D7B-2AA1-A297-A15C2CDC3366}"/>
              </a:ext>
            </a:extLst>
          </p:cNvPr>
          <p:cNvSpPr txBox="1"/>
          <p:nvPr/>
        </p:nvSpPr>
        <p:spPr>
          <a:xfrm>
            <a:off x="594987" y="4210357"/>
            <a:ext cx="494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Prezentacja na temat Projektu</a:t>
            </a:r>
            <a:endParaRPr lang="ru-UA" sz="2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7028-656C-DE6C-5E17-60DF30284BFB}"/>
              </a:ext>
            </a:extLst>
          </p:cNvPr>
          <p:cNvSpPr txBox="1"/>
          <p:nvPr/>
        </p:nvSpPr>
        <p:spPr>
          <a:xfrm>
            <a:off x="594987" y="4672022"/>
            <a:ext cx="114228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0" i="0" u="none" strike="noStrike" dirty="0">
                <a:solidFill>
                  <a:srgbClr val="E27353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Praktyczna poznanie paradygmaty Hermetyzacja, Dziedziczenia i Polimorfizmu na przykładzie prezentacji figur geometrycznych</a:t>
            </a:r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13265EE9-5A84-42E2-32B4-D4A154094A5F}"/>
              </a:ext>
            </a:extLst>
          </p:cNvPr>
          <p:cNvSpPr/>
          <p:nvPr/>
        </p:nvSpPr>
        <p:spPr>
          <a:xfrm>
            <a:off x="4260250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BE891-3900-2E86-DAAF-5C662175C923}"/>
              </a:ext>
            </a:extLst>
          </p:cNvPr>
          <p:cNvSpPr txBox="1"/>
          <p:nvPr/>
        </p:nvSpPr>
        <p:spPr>
          <a:xfrm>
            <a:off x="5272412" y="50103"/>
            <a:ext cx="164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HOME</a:t>
            </a:r>
            <a:endParaRPr lang="ru-UA" sz="2800" spc="600" dirty="0">
              <a:solidFill>
                <a:srgbClr val="393A61"/>
              </a:solidFill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1002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83CB1A30-92A9-935F-3A34-781115DFD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DDA40119-0E7C-7E20-436F-8BA8410949A0}"/>
              </a:ext>
            </a:extLst>
          </p:cNvPr>
          <p:cNvSpPr/>
          <p:nvPr/>
        </p:nvSpPr>
        <p:spPr>
          <a:xfrm>
            <a:off x="4260247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033A9-7369-068C-CA25-26E1F170180D}"/>
              </a:ext>
            </a:extLst>
          </p:cNvPr>
          <p:cNvSpPr txBox="1"/>
          <p:nvPr/>
        </p:nvSpPr>
        <p:spPr>
          <a:xfrm>
            <a:off x="5184207" y="50103"/>
            <a:ext cx="18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2800" spc="600" dirty="0">
              <a:solidFill>
                <a:srgbClr val="393A61"/>
              </a:solidFill>
              <a:cs typeface="Futura Medium" panose="020B0602020204020303" pitchFamily="34" charset="-79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A2E6E4-7003-BB7A-B455-630F60761E54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654C769B-2387-2499-669C-66F90B578172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53C15EBF-68A1-8CEA-E813-5411E532AE92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C9B34283-76A7-6AF7-9E98-4233AD47EC59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972FE-C2F3-B8FD-F1A3-190B468F4CB8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1BBED6-4440-CD3C-50C2-FA7027682574}"/>
              </a:ext>
            </a:extLst>
          </p:cNvPr>
          <p:cNvSpPr txBox="1"/>
          <p:nvPr/>
        </p:nvSpPr>
        <p:spPr>
          <a:xfrm>
            <a:off x="7269285" y="1336596"/>
            <a:ext cx="4606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Następny formularz ma taki same możliwości ale :</a:t>
            </a:r>
          </a:p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1. Wszystkie figury użytkownik musi narysować za pomocy muszy (razem z tym mamy dwie nowe figury)</a:t>
            </a:r>
          </a:p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2. Dodatkowo można zapisać obrazek do pliku oraz odczytać już gotowy obrazek</a:t>
            </a:r>
          </a:p>
        </p:txBody>
      </p:sp>
      <p:pic>
        <p:nvPicPr>
          <p:cNvPr id="12" name="Рисунок 11" descr="Изображение выглядит как снимок экрана, программное обеспечение, Мультимедийное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FBB507CB-48E5-2C87-164F-3E2BB3B539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164" y="1011758"/>
            <a:ext cx="6311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36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83CB1A30-92A9-935F-3A34-781115DFD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DDA40119-0E7C-7E20-436F-8BA8410949A0}"/>
              </a:ext>
            </a:extLst>
          </p:cNvPr>
          <p:cNvSpPr/>
          <p:nvPr/>
        </p:nvSpPr>
        <p:spPr>
          <a:xfrm>
            <a:off x="4260247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033A9-7369-068C-CA25-26E1F170180D}"/>
              </a:ext>
            </a:extLst>
          </p:cNvPr>
          <p:cNvSpPr txBox="1"/>
          <p:nvPr/>
        </p:nvSpPr>
        <p:spPr>
          <a:xfrm>
            <a:off x="5184207" y="50103"/>
            <a:ext cx="18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2800" spc="600" dirty="0">
              <a:solidFill>
                <a:srgbClr val="393A61"/>
              </a:solidFill>
              <a:cs typeface="Futura Medium" panose="020B0602020204020303" pitchFamily="34" charset="-79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A2E6E4-7003-BB7A-B455-630F60761E54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654C769B-2387-2499-669C-66F90B578172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53C15EBF-68A1-8CEA-E813-5411E532AE92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C9B34283-76A7-6AF7-9E98-4233AD47EC59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972FE-C2F3-B8FD-F1A3-190B468F4CB8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1BBED6-4440-CD3C-50C2-FA7027682574}"/>
              </a:ext>
            </a:extLst>
          </p:cNvPr>
          <p:cNvSpPr txBox="1"/>
          <p:nvPr/>
        </p:nvSpPr>
        <p:spPr>
          <a:xfrm>
            <a:off x="7269285" y="1890593"/>
            <a:ext cx="4606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Pierwsza dodatkowa figura to po prostu krzywa kreślona myszą</a:t>
            </a:r>
          </a:p>
          <a:p>
            <a:endParaRPr lang="pl-PL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Przed rysowaniem można zaznaczyć kolor, styl linii oraz grubość linii</a:t>
            </a:r>
          </a:p>
        </p:txBody>
      </p:sp>
      <p:pic>
        <p:nvPicPr>
          <p:cNvPr id="11" name="Рисунок 10" descr="Изображение выглядит как текст, программное обеспечение, Мультимедийное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B20D286F-0F8A-62E3-3EE1-3BEB0556D2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110" y="1215271"/>
            <a:ext cx="62865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0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83CB1A30-92A9-935F-3A34-781115DFD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DDA40119-0E7C-7E20-436F-8BA8410949A0}"/>
              </a:ext>
            </a:extLst>
          </p:cNvPr>
          <p:cNvSpPr/>
          <p:nvPr/>
        </p:nvSpPr>
        <p:spPr>
          <a:xfrm>
            <a:off x="4260247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033A9-7369-068C-CA25-26E1F170180D}"/>
              </a:ext>
            </a:extLst>
          </p:cNvPr>
          <p:cNvSpPr txBox="1"/>
          <p:nvPr/>
        </p:nvSpPr>
        <p:spPr>
          <a:xfrm>
            <a:off x="5184207" y="50103"/>
            <a:ext cx="18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2800" spc="600" dirty="0">
              <a:solidFill>
                <a:srgbClr val="393A61"/>
              </a:solidFill>
              <a:cs typeface="Futura Medium" panose="020B0602020204020303" pitchFamily="34" charset="-79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A2E6E4-7003-BB7A-B455-630F60761E54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654C769B-2387-2499-669C-66F90B578172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53C15EBF-68A1-8CEA-E813-5411E532AE92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C9B34283-76A7-6AF7-9E98-4233AD47EC59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972FE-C2F3-B8FD-F1A3-190B468F4CB8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1BBED6-4440-CD3C-50C2-FA7027682574}"/>
              </a:ext>
            </a:extLst>
          </p:cNvPr>
          <p:cNvSpPr txBox="1"/>
          <p:nvPr/>
        </p:nvSpPr>
        <p:spPr>
          <a:xfrm>
            <a:off x="6049292" y="1949970"/>
            <a:ext cx="4606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Druga dodatkowa figura to linia </a:t>
            </a: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Baziera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 Dla danej figury użytkownik za pomocą kliknięcia musi podać cztery punkty.</a:t>
            </a:r>
          </a:p>
          <a:p>
            <a:endParaRPr lang="pl-PL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 czwartym kliknięciu linia zostanie narysowana</a:t>
            </a:r>
          </a:p>
        </p:txBody>
      </p:sp>
      <p:pic>
        <p:nvPicPr>
          <p:cNvPr id="12" name="Рисунок 11" descr="Изображение выглядит как программное обеспечение, текст, Мультимедийное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87BA134C-BC45-6641-F9E5-7398E0F622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577" y="832298"/>
            <a:ext cx="3984047" cy="2671936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текст, программное обеспечение, Мультимедийное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8DF9D090-F809-C528-2EE8-D6E17C3C5C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577" y="3511470"/>
            <a:ext cx="3984047" cy="265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82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83CB1A30-92A9-935F-3A34-781115DFD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DDA40119-0E7C-7E20-436F-8BA8410949A0}"/>
              </a:ext>
            </a:extLst>
          </p:cNvPr>
          <p:cNvSpPr/>
          <p:nvPr/>
        </p:nvSpPr>
        <p:spPr>
          <a:xfrm>
            <a:off x="4260247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033A9-7369-068C-CA25-26E1F170180D}"/>
              </a:ext>
            </a:extLst>
          </p:cNvPr>
          <p:cNvSpPr txBox="1"/>
          <p:nvPr/>
        </p:nvSpPr>
        <p:spPr>
          <a:xfrm>
            <a:off x="5184207" y="50103"/>
            <a:ext cx="18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A2E6E4-7003-BB7A-B455-630F60761E54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654C769B-2387-2499-669C-66F90B578172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53C15EBF-68A1-8CEA-E813-5411E532AE92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C9B34283-76A7-6AF7-9E98-4233AD47EC59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972FE-C2F3-B8FD-F1A3-190B468F4CB8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2AB45B-05F2-CE1E-E7C9-721A9240721B}"/>
              </a:ext>
            </a:extLst>
          </p:cNvPr>
          <p:cNvSpPr txBox="1"/>
          <p:nvPr/>
        </p:nvSpPr>
        <p:spPr>
          <a:xfrm>
            <a:off x="4873374" y="2599427"/>
            <a:ext cx="24452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60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10695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83CB1A30-92A9-935F-3A34-781115DFD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DDA40119-0E7C-7E20-436F-8BA8410949A0}"/>
              </a:ext>
            </a:extLst>
          </p:cNvPr>
          <p:cNvSpPr/>
          <p:nvPr/>
        </p:nvSpPr>
        <p:spPr>
          <a:xfrm>
            <a:off x="4260247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033A9-7369-068C-CA25-26E1F170180D}"/>
              </a:ext>
            </a:extLst>
          </p:cNvPr>
          <p:cNvSpPr txBox="1"/>
          <p:nvPr/>
        </p:nvSpPr>
        <p:spPr>
          <a:xfrm>
            <a:off x="5184207" y="50103"/>
            <a:ext cx="18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A2E6E4-7003-BB7A-B455-630F60761E54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654C769B-2387-2499-669C-66F90B578172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53C15EBF-68A1-8CEA-E813-5411E532AE92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C9B34283-76A7-6AF7-9E98-4233AD47EC59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972FE-C2F3-B8FD-F1A3-190B468F4CB8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B3F2-7C6B-F932-1F97-52AEB7933A1F}"/>
              </a:ext>
            </a:extLst>
          </p:cNvPr>
          <p:cNvSpPr txBox="1"/>
          <p:nvPr/>
        </p:nvSpPr>
        <p:spPr>
          <a:xfrm>
            <a:off x="222065" y="1118964"/>
            <a:ext cx="11747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 danym projekcie było zrealizowano dwie z głównych paradygmatów programowanie Obiektowego a same Polimorfizm oraz Dziedziczenie. Wszystkie figury byli opisani jako klasy po następnej strukturze dziedziczenia</a:t>
            </a:r>
          </a:p>
        </p:txBody>
      </p:sp>
      <p:pic>
        <p:nvPicPr>
          <p:cNvPr id="13" name="Рисунок 12" descr="Изображение выглядит как домкрат&#10;&#10;Автоматически созданное описание">
            <a:extLst>
              <a:ext uri="{FF2B5EF4-FFF2-40B4-BE49-F238E27FC236}">
                <a16:creationId xmlns:a16="http://schemas.microsoft.com/office/drawing/2014/main" id="{A7155348-022A-B5FC-137D-45B2C59D028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8507"/>
          <a:stretch/>
        </p:blipFill>
        <p:spPr>
          <a:xfrm>
            <a:off x="324111" y="2419780"/>
            <a:ext cx="11543778" cy="313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3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83CB1A30-92A9-935F-3A34-781115DFD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DDA40119-0E7C-7E20-436F-8BA8410949A0}"/>
              </a:ext>
            </a:extLst>
          </p:cNvPr>
          <p:cNvSpPr/>
          <p:nvPr/>
        </p:nvSpPr>
        <p:spPr>
          <a:xfrm>
            <a:off x="4260247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033A9-7369-068C-CA25-26E1F170180D}"/>
              </a:ext>
            </a:extLst>
          </p:cNvPr>
          <p:cNvSpPr txBox="1"/>
          <p:nvPr/>
        </p:nvSpPr>
        <p:spPr>
          <a:xfrm>
            <a:off x="5184207" y="50103"/>
            <a:ext cx="18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A2E6E4-7003-BB7A-B455-630F60761E54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654C769B-2387-2499-669C-66F90B578172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53C15EBF-68A1-8CEA-E813-5411E532AE92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C9B34283-76A7-6AF7-9E98-4233AD47EC59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972FE-C2F3-B8FD-F1A3-190B468F4CB8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B3F2-7C6B-F932-1F97-52AEB7933A1F}"/>
              </a:ext>
            </a:extLst>
          </p:cNvPr>
          <p:cNvSpPr txBox="1"/>
          <p:nvPr/>
        </p:nvSpPr>
        <p:spPr>
          <a:xfrm>
            <a:off x="5599216" y="1118964"/>
            <a:ext cx="63707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Pierwsza klasa „Point” na początku ma dwa „</a:t>
            </a: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enum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”:</a:t>
            </a:r>
          </a:p>
          <a:p>
            <a:pPr marL="342900" indent="-342900">
              <a:buAutoNum type="arabicPeriod"/>
            </a:pP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GeometricFigur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służy do napisania wszystkich możliwych figur w pierwszym formularzy „Laboratorium”</a:t>
            </a:r>
          </a:p>
          <a:p>
            <a:pPr marL="342900" indent="-342900">
              <a:buAutoNum type="arabicPeriod"/>
            </a:pP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GeometricFigurWithLocation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służy do napisania figur w drugim formularzy „Indywidualny”</a:t>
            </a:r>
          </a:p>
          <a:p>
            <a:pPr marL="342900" indent="-342900">
              <a:buAutoNum type="arabicPeriod"/>
            </a:pPr>
            <a:endParaRPr lang="pl-PL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Jest to zrobione w taki sposób z powodu że nie wszystkie figury mogą być zrealizowane w dwóch formularzach.</a:t>
            </a:r>
          </a:p>
        </p:txBody>
      </p:sp>
      <p:pic>
        <p:nvPicPr>
          <p:cNvPr id="12" name="Рисунок 11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D492F87-EBE5-B499-7BED-051B515898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653" y="941200"/>
            <a:ext cx="2900081" cy="494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74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83CB1A30-92A9-935F-3A34-781115DFD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DDA40119-0E7C-7E20-436F-8BA8410949A0}"/>
              </a:ext>
            </a:extLst>
          </p:cNvPr>
          <p:cNvSpPr/>
          <p:nvPr/>
        </p:nvSpPr>
        <p:spPr>
          <a:xfrm>
            <a:off x="4260247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033A9-7369-068C-CA25-26E1F170180D}"/>
              </a:ext>
            </a:extLst>
          </p:cNvPr>
          <p:cNvSpPr txBox="1"/>
          <p:nvPr/>
        </p:nvSpPr>
        <p:spPr>
          <a:xfrm>
            <a:off x="5184207" y="50103"/>
            <a:ext cx="18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A2E6E4-7003-BB7A-B455-630F60761E54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654C769B-2387-2499-669C-66F90B578172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53C15EBF-68A1-8CEA-E813-5411E532AE92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C9B34283-76A7-6AF7-9E98-4233AD47EC59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972FE-C2F3-B8FD-F1A3-190B468F4CB8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B3F2-7C6B-F932-1F97-52AEB7933A1F}"/>
              </a:ext>
            </a:extLst>
          </p:cNvPr>
          <p:cNvSpPr txBox="1"/>
          <p:nvPr/>
        </p:nvSpPr>
        <p:spPr>
          <a:xfrm>
            <a:off x="5617117" y="1423416"/>
            <a:ext cx="63707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Np. przy „rendering” pierwszego formularza otrzymujemy wartości „</a:t>
            </a: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GeometricFigur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” jako tablica typu „string”. A dalej każdy element zapisujemy jako „</a:t>
            </a: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checkBox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” do formularza.</a:t>
            </a:r>
          </a:p>
          <a:p>
            <a:endParaRPr lang="pl-PL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 drugim formularzu jest to zrobione w taki samy sposób</a:t>
            </a:r>
          </a:p>
        </p:txBody>
      </p:sp>
      <p:pic>
        <p:nvPicPr>
          <p:cNvPr id="13" name="Рисунок 12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357B516B-4F03-8497-BF4D-F3767F7DC9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138" y="1212799"/>
            <a:ext cx="5266941" cy="327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81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83CB1A30-92A9-935F-3A34-781115DFD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DDA40119-0E7C-7E20-436F-8BA8410949A0}"/>
              </a:ext>
            </a:extLst>
          </p:cNvPr>
          <p:cNvSpPr/>
          <p:nvPr/>
        </p:nvSpPr>
        <p:spPr>
          <a:xfrm>
            <a:off x="4260247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033A9-7369-068C-CA25-26E1F170180D}"/>
              </a:ext>
            </a:extLst>
          </p:cNvPr>
          <p:cNvSpPr txBox="1"/>
          <p:nvPr/>
        </p:nvSpPr>
        <p:spPr>
          <a:xfrm>
            <a:off x="5184207" y="50103"/>
            <a:ext cx="18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A2E6E4-7003-BB7A-B455-630F60761E54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654C769B-2387-2499-669C-66F90B578172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53C15EBF-68A1-8CEA-E813-5411E532AE92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C9B34283-76A7-6AF7-9E98-4233AD47EC59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972FE-C2F3-B8FD-F1A3-190B468F4CB8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B3F2-7C6B-F932-1F97-52AEB7933A1F}"/>
              </a:ext>
            </a:extLst>
          </p:cNvPr>
          <p:cNvSpPr txBox="1"/>
          <p:nvPr/>
        </p:nvSpPr>
        <p:spPr>
          <a:xfrm>
            <a:off x="5617117" y="1423416"/>
            <a:ext cx="63707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Dalej w klasie „Point” mamy następne pola:</a:t>
            </a:r>
          </a:p>
          <a:p>
            <a:pPr marL="342900" indent="-342900">
              <a:buAutoNum type="arabicPeriod"/>
            </a:pP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figurName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nazwa figury</a:t>
            </a:r>
          </a:p>
          <a:p>
            <a:pPr marL="342900" indent="-342900">
              <a:buAutoNum type="arabicPeriod"/>
            </a:pP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 – Współrzędne X</a:t>
            </a:r>
          </a:p>
          <a:p>
            <a:pPr marL="342900" indent="-342900">
              <a:buAutoNum type="arabicPeriod"/>
            </a:pP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y – Współrzędne Y</a:t>
            </a:r>
          </a:p>
          <a:p>
            <a:pPr marL="342900" indent="-342900">
              <a:buAutoNum type="arabicPeriod"/>
            </a:pP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Color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Kolor figur </a:t>
            </a:r>
          </a:p>
          <a:p>
            <a:pPr marL="342900" indent="-342900">
              <a:buAutoNum type="arabicPeriod"/>
            </a:pP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lineStyle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Styl linii</a:t>
            </a:r>
          </a:p>
          <a:p>
            <a:pPr marL="342900" indent="-342900">
              <a:buAutoNum type="arabicPeriod"/>
            </a:pP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lineThickness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Grubość linii</a:t>
            </a:r>
          </a:p>
        </p:txBody>
      </p:sp>
      <p:pic>
        <p:nvPicPr>
          <p:cNvPr id="12" name="Рисунок 11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7A823909-21D3-4F4E-786D-F2CC86829A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621" y="1321583"/>
            <a:ext cx="4382572" cy="357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03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83CB1A30-92A9-935F-3A34-781115DFD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DDA40119-0E7C-7E20-436F-8BA8410949A0}"/>
              </a:ext>
            </a:extLst>
          </p:cNvPr>
          <p:cNvSpPr/>
          <p:nvPr/>
        </p:nvSpPr>
        <p:spPr>
          <a:xfrm>
            <a:off x="4260247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033A9-7369-068C-CA25-26E1F170180D}"/>
              </a:ext>
            </a:extLst>
          </p:cNvPr>
          <p:cNvSpPr txBox="1"/>
          <p:nvPr/>
        </p:nvSpPr>
        <p:spPr>
          <a:xfrm>
            <a:off x="5184207" y="50103"/>
            <a:ext cx="18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A2E6E4-7003-BB7A-B455-630F60761E54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654C769B-2387-2499-669C-66F90B578172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53C15EBF-68A1-8CEA-E813-5411E532AE92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C9B34283-76A7-6AF7-9E98-4233AD47EC59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972FE-C2F3-B8FD-F1A3-190B468F4CB8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B3F2-7C6B-F932-1F97-52AEB7933A1F}"/>
              </a:ext>
            </a:extLst>
          </p:cNvPr>
          <p:cNvSpPr txBox="1"/>
          <p:nvPr/>
        </p:nvSpPr>
        <p:spPr>
          <a:xfrm>
            <a:off x="5617117" y="1423416"/>
            <a:ext cx="63707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Dalej trzy metody które będą wykorzystane w klasach potomnych: </a:t>
            </a:r>
          </a:p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1. Draw – Metoda która rysuję daną figurę</a:t>
            </a:r>
          </a:p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2. </a:t>
            </a: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SetNewPosition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Metoda która ustala nowe współrzędne figury</a:t>
            </a:r>
          </a:p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3. </a:t>
            </a: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SetNewAttributes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Metoda która ustala nowe atrybuty figury taki jak (kolor, styl linii, grubość linii)</a:t>
            </a:r>
            <a:b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endParaRPr lang="pl-PL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Metody „Draw”, „</a:t>
            </a: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SetNewPosition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” będą </a:t>
            </a: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zapisanę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ponownie w klasach potomnych w zależności od figury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3541E94-D7B2-0AF6-1547-B6586FDCA1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173" y="1324799"/>
            <a:ext cx="5067128" cy="304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94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83CB1A30-92A9-935F-3A34-781115DFD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DDA40119-0E7C-7E20-436F-8BA8410949A0}"/>
              </a:ext>
            </a:extLst>
          </p:cNvPr>
          <p:cNvSpPr/>
          <p:nvPr/>
        </p:nvSpPr>
        <p:spPr>
          <a:xfrm>
            <a:off x="4260247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033A9-7369-068C-CA25-26E1F170180D}"/>
              </a:ext>
            </a:extLst>
          </p:cNvPr>
          <p:cNvSpPr txBox="1"/>
          <p:nvPr/>
        </p:nvSpPr>
        <p:spPr>
          <a:xfrm>
            <a:off x="5184207" y="50103"/>
            <a:ext cx="18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A2E6E4-7003-BB7A-B455-630F60761E54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654C769B-2387-2499-669C-66F90B578172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53C15EBF-68A1-8CEA-E813-5411E532AE92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C9B34283-76A7-6AF7-9E98-4233AD47EC59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972FE-C2F3-B8FD-F1A3-190B468F4CB8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B3F2-7C6B-F932-1F97-52AEB7933A1F}"/>
              </a:ext>
            </a:extLst>
          </p:cNvPr>
          <p:cNvSpPr txBox="1"/>
          <p:nvPr/>
        </p:nvSpPr>
        <p:spPr>
          <a:xfrm>
            <a:off x="5427486" y="1411541"/>
            <a:ext cx="6370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Np. Metoda „Draw” w klasie „</a:t>
            </a: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Polygon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” oraz zapisana ponownie metoda „</a:t>
            </a: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SetNewPosition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” w klasie „</a:t>
            </a: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CurveLine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”</a:t>
            </a:r>
          </a:p>
          <a:p>
            <a:endParaRPr lang="pl-PL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12" name="Рисунок 11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B2E87EC0-4EB5-660A-9E0C-F229554E7A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308" y="778231"/>
            <a:ext cx="4428259" cy="2826075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EF2049F7-1639-3CDA-BCE6-99484E71F7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206" y="3728053"/>
            <a:ext cx="4429665" cy="186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6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83CB1A30-92A9-935F-3A34-781115DFD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FFB941BA-5632-9689-EC6C-40A2FAB25EF7}"/>
              </a:ext>
            </a:extLst>
          </p:cNvPr>
          <p:cNvSpPr/>
          <p:nvPr/>
        </p:nvSpPr>
        <p:spPr>
          <a:xfrm>
            <a:off x="1216068" y="1525044"/>
            <a:ext cx="2999983" cy="3807912"/>
          </a:xfrm>
          <a:prstGeom prst="roundRect">
            <a:avLst/>
          </a:prstGeom>
          <a:solidFill>
            <a:srgbClr val="393A6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44871CDF-D3DB-07C2-7F26-67724F42831F}"/>
              </a:ext>
            </a:extLst>
          </p:cNvPr>
          <p:cNvSpPr/>
          <p:nvPr/>
        </p:nvSpPr>
        <p:spPr>
          <a:xfrm>
            <a:off x="7975948" y="1525044"/>
            <a:ext cx="2999983" cy="3807912"/>
          </a:xfrm>
          <a:prstGeom prst="roundRect">
            <a:avLst/>
          </a:prstGeom>
          <a:solidFill>
            <a:srgbClr val="393A61">
              <a:alpha val="6498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b="1" dirty="0"/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680C30E2-0434-67B2-8B2B-86B0616D3CB4}"/>
              </a:ext>
            </a:extLst>
          </p:cNvPr>
          <p:cNvSpPr/>
          <p:nvPr/>
        </p:nvSpPr>
        <p:spPr>
          <a:xfrm>
            <a:off x="4596008" y="1525044"/>
            <a:ext cx="2999983" cy="3807912"/>
          </a:xfrm>
          <a:prstGeom prst="roundRect">
            <a:avLst/>
          </a:prstGeom>
          <a:solidFill>
            <a:srgbClr val="393A61">
              <a:alpha val="6498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17D0F5-EBA4-B5DD-D8A9-FBFEECE8AD92}"/>
              </a:ext>
            </a:extLst>
          </p:cNvPr>
          <p:cNvSpPr txBox="1"/>
          <p:nvPr/>
        </p:nvSpPr>
        <p:spPr>
          <a:xfrm>
            <a:off x="1786656" y="1769043"/>
            <a:ext cx="1856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B6FAA-94CD-74DE-7759-12F9651C76A8}"/>
              </a:ext>
            </a:extLst>
          </p:cNvPr>
          <p:cNvSpPr txBox="1"/>
          <p:nvPr/>
        </p:nvSpPr>
        <p:spPr>
          <a:xfrm>
            <a:off x="4986185" y="1762780"/>
            <a:ext cx="2223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28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95FBD-58B5-A57E-B7D9-843B045CE1EF}"/>
              </a:ext>
            </a:extLst>
          </p:cNvPr>
          <p:cNvSpPr txBox="1"/>
          <p:nvPr/>
        </p:nvSpPr>
        <p:spPr>
          <a:xfrm>
            <a:off x="8083869" y="1762780"/>
            <a:ext cx="280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28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15" name="Скругленный прямоугольник 14">
            <a:hlinkClick r:id="rId4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F169455-D91E-8AFA-6B0F-6F95C80390E7}"/>
              </a:ext>
            </a:extLst>
          </p:cNvPr>
          <p:cNvSpPr/>
          <p:nvPr/>
        </p:nvSpPr>
        <p:spPr>
          <a:xfrm>
            <a:off x="1907607" y="4236842"/>
            <a:ext cx="1624558" cy="649771"/>
          </a:xfrm>
          <a:prstGeom prst="roundRect">
            <a:avLst/>
          </a:prstGeom>
          <a:noFill/>
          <a:ln w="25400">
            <a:solidFill>
              <a:srgbClr val="E273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GO</a:t>
            </a:r>
            <a:endParaRPr lang="ru-UA" sz="32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16" name="Скругленный прямоугольник 15">
            <a:hlinkClick r:id="rId5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C4DDE44-05D0-A4D4-1481-4E73CA8B4BB3}"/>
              </a:ext>
            </a:extLst>
          </p:cNvPr>
          <p:cNvSpPr/>
          <p:nvPr/>
        </p:nvSpPr>
        <p:spPr>
          <a:xfrm>
            <a:off x="5287547" y="4236841"/>
            <a:ext cx="1624558" cy="649771"/>
          </a:xfrm>
          <a:prstGeom prst="roundRect">
            <a:avLst/>
          </a:prstGeom>
          <a:noFill/>
          <a:ln w="25400">
            <a:solidFill>
              <a:srgbClr val="E273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GO</a:t>
            </a:r>
            <a:endParaRPr lang="ru-UA" sz="32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17" name="Скругленный прямоугольник 16">
            <a:hlinkClick r:id="rId6" action="ppaction://hlinksldjump"/>
            <a:extLst>
              <a:ext uri="{FF2B5EF4-FFF2-40B4-BE49-F238E27FC236}">
                <a16:creationId xmlns:a16="http://schemas.microsoft.com/office/drawing/2014/main" id="{CB8C2CB4-C643-CA0F-5678-2E97F56C5944}"/>
              </a:ext>
            </a:extLst>
          </p:cNvPr>
          <p:cNvSpPr/>
          <p:nvPr/>
        </p:nvSpPr>
        <p:spPr>
          <a:xfrm>
            <a:off x="8671927" y="4236840"/>
            <a:ext cx="1624558" cy="649771"/>
          </a:xfrm>
          <a:prstGeom prst="roundRect">
            <a:avLst/>
          </a:prstGeom>
          <a:noFill/>
          <a:ln w="25400">
            <a:solidFill>
              <a:srgbClr val="E273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GO</a:t>
            </a:r>
            <a:endParaRPr lang="ru-UA" sz="32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18" name="Скругленный прямоугольник 17">
            <a:extLst>
              <a:ext uri="{FF2B5EF4-FFF2-40B4-BE49-F238E27FC236}">
                <a16:creationId xmlns:a16="http://schemas.microsoft.com/office/drawing/2014/main" id="{9CEB02A3-8603-4722-D71A-B43BC6F4BD95}"/>
              </a:ext>
            </a:extLst>
          </p:cNvPr>
          <p:cNvSpPr/>
          <p:nvPr/>
        </p:nvSpPr>
        <p:spPr>
          <a:xfrm>
            <a:off x="4260250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4F2B69-BCA8-65EF-60ED-310E660E7F3C}"/>
              </a:ext>
            </a:extLst>
          </p:cNvPr>
          <p:cNvSpPr txBox="1"/>
          <p:nvPr/>
        </p:nvSpPr>
        <p:spPr>
          <a:xfrm>
            <a:off x="5272412" y="50103"/>
            <a:ext cx="164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HOME</a:t>
            </a:r>
            <a:endParaRPr lang="ru-UA" sz="2800" spc="600" dirty="0">
              <a:solidFill>
                <a:srgbClr val="393A61"/>
              </a:solidFill>
              <a:cs typeface="Futura Medium" panose="020B0602020204020303" pitchFamily="34" charset="-79"/>
            </a:endParaRPr>
          </a:p>
        </p:txBody>
      </p:sp>
      <p:pic>
        <p:nvPicPr>
          <p:cNvPr id="20" name="Рисунок 19" descr="Изображение выглядит как Шрифт, снимок экрана, дизайн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3A508A12-1991-6798-F9B5-15F281D4BB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7607" y="2320548"/>
            <a:ext cx="1624558" cy="1624558"/>
          </a:xfrm>
          <a:prstGeom prst="rect">
            <a:avLst/>
          </a:prstGeom>
        </p:spPr>
      </p:pic>
      <p:pic>
        <p:nvPicPr>
          <p:cNvPr id="24" name="Рисунок 23" descr="Изображение выглядит как снимок экрана, Шрифт, символ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177879F9-8B2D-75FD-B6F4-1F5101FB95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1353" y="2363131"/>
            <a:ext cx="1620752" cy="1620752"/>
          </a:xfrm>
          <a:prstGeom prst="rect">
            <a:avLst/>
          </a:prstGeom>
        </p:spPr>
      </p:pic>
      <p:pic>
        <p:nvPicPr>
          <p:cNvPr id="26" name="Рисунок 25" descr="Изображение выглядит как дизайн, снимок экрана, Графика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151471DC-A682-D3C7-5652-F251FDB8EF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65563" y="2363131"/>
            <a:ext cx="1620752" cy="162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15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83CB1A30-92A9-935F-3A34-781115DFD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DDA40119-0E7C-7E20-436F-8BA8410949A0}"/>
              </a:ext>
            </a:extLst>
          </p:cNvPr>
          <p:cNvSpPr/>
          <p:nvPr/>
        </p:nvSpPr>
        <p:spPr>
          <a:xfrm>
            <a:off x="4260247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033A9-7369-068C-CA25-26E1F170180D}"/>
              </a:ext>
            </a:extLst>
          </p:cNvPr>
          <p:cNvSpPr txBox="1"/>
          <p:nvPr/>
        </p:nvSpPr>
        <p:spPr>
          <a:xfrm>
            <a:off x="5184207" y="50103"/>
            <a:ext cx="18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A2E6E4-7003-BB7A-B455-630F60761E54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654C769B-2387-2499-669C-66F90B578172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53C15EBF-68A1-8CEA-E813-5411E532AE92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C9B34283-76A7-6AF7-9E98-4233AD47EC59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972FE-C2F3-B8FD-F1A3-190B468F4CB8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B3F2-7C6B-F932-1F97-52AEB7933A1F}"/>
              </a:ext>
            </a:extLst>
          </p:cNvPr>
          <p:cNvSpPr txBox="1"/>
          <p:nvPr/>
        </p:nvSpPr>
        <p:spPr>
          <a:xfrm>
            <a:off x="208280" y="1124303"/>
            <a:ext cx="63707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teraz główna klasa „</a:t>
            </a: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Figures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” która odpowiada za wszystkie działania na figurach taki jak:</a:t>
            </a:r>
          </a:p>
          <a:p>
            <a:pPr marL="342900" indent="-342900">
              <a:buAutoNum type="arabicPeriod"/>
            </a:pP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Dodawanie nowych figur to TFG</a:t>
            </a:r>
          </a:p>
          <a:p>
            <a:pPr marL="342900" indent="-342900">
              <a:buAutoNum type="arabicPeriod"/>
            </a:pP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Tworzenie TFG</a:t>
            </a:r>
          </a:p>
          <a:p>
            <a:pPr marL="342900" indent="-342900">
              <a:buAutoNum type="arabicPeriod"/>
            </a:pP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Prezentacja</a:t>
            </a:r>
          </a:p>
          <a:p>
            <a:pPr marL="342900" indent="-342900">
              <a:buAutoNum type="arabicPeriod"/>
            </a:pP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Usuwanie figur z TFG</a:t>
            </a:r>
          </a:p>
          <a:p>
            <a:pPr marL="342900" indent="-342900">
              <a:buAutoNum type="arabicPeriod"/>
            </a:pP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Ustalenie losowych wartość dla położenia figur oraz atrybutów </a:t>
            </a:r>
          </a:p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Itd.</a:t>
            </a:r>
          </a:p>
          <a:p>
            <a:endParaRPr lang="pl-PL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Dana klasa jest wykorzystana w dwóch formularzach </a:t>
            </a:r>
          </a:p>
        </p:txBody>
      </p:sp>
      <p:pic>
        <p:nvPicPr>
          <p:cNvPr id="13" name="Рисунок 12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FB3E195-376A-E6A2-FBC9-15EBE4FD72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5422" y="1124303"/>
            <a:ext cx="5041972" cy="390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16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83CB1A30-92A9-935F-3A34-781115DFD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DDA40119-0E7C-7E20-436F-8BA8410949A0}"/>
              </a:ext>
            </a:extLst>
          </p:cNvPr>
          <p:cNvSpPr/>
          <p:nvPr/>
        </p:nvSpPr>
        <p:spPr>
          <a:xfrm>
            <a:off x="4260247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033A9-7369-068C-CA25-26E1F170180D}"/>
              </a:ext>
            </a:extLst>
          </p:cNvPr>
          <p:cNvSpPr txBox="1"/>
          <p:nvPr/>
        </p:nvSpPr>
        <p:spPr>
          <a:xfrm>
            <a:off x="5184207" y="50103"/>
            <a:ext cx="18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A2E6E4-7003-BB7A-B455-630F60761E54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654C769B-2387-2499-669C-66F90B578172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53C15EBF-68A1-8CEA-E813-5411E532AE92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C9B34283-76A7-6AF7-9E98-4233AD47EC59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972FE-C2F3-B8FD-F1A3-190B468F4CB8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B3F2-7C6B-F932-1F97-52AEB7933A1F}"/>
              </a:ext>
            </a:extLst>
          </p:cNvPr>
          <p:cNvSpPr txBox="1"/>
          <p:nvPr/>
        </p:nvSpPr>
        <p:spPr>
          <a:xfrm>
            <a:off x="254711" y="1399098"/>
            <a:ext cx="63707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Klasa ma następne pola:</a:t>
            </a:r>
          </a:p>
          <a:p>
            <a:pPr marL="342900" indent="-342900">
              <a:buAutoNum type="arabicPeriod"/>
            </a:pP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figuresArray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TFG</a:t>
            </a:r>
          </a:p>
          <a:p>
            <a:pPr marL="342900" indent="-342900">
              <a:buAutoNum type="arabicPeriod"/>
            </a:pP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 – Graphics</a:t>
            </a:r>
          </a:p>
          <a:p>
            <a:pPr marL="342900" indent="-342900">
              <a:buAutoNum type="arabicPeriod"/>
            </a:pP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pic – </a:t>
            </a: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PictureBox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pPr marL="342900" indent="-342900">
              <a:buAutoNum type="arabicPeriod"/>
            </a:pP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bmp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Bitmap</a:t>
            </a:r>
          </a:p>
          <a:p>
            <a:pPr marL="342900" indent="-342900">
              <a:buAutoNum type="arabicPeriod"/>
            </a:pP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currenIndex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Indeks aktualną figury w prezentacji</a:t>
            </a:r>
          </a:p>
          <a:p>
            <a:pPr marL="342900" indent="-342900">
              <a:buAutoNum type="arabicPeriod"/>
            </a:pP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timer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Zegazerk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dla automatyczną prezentacji</a:t>
            </a:r>
          </a:p>
          <a:p>
            <a:pPr marL="342900" indent="-342900">
              <a:buAutoNum type="arabicPeriod"/>
            </a:pP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numeric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Dla pokazywania indeksu</a:t>
            </a:r>
          </a:p>
          <a:p>
            <a:pPr marL="342900" indent="-342900">
              <a:buAutoNum type="arabicPeriod"/>
            </a:pP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modifiedFiguresIndexes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Lista indeksów figur które były zmienione w trakcie prezentacji</a:t>
            </a:r>
          </a:p>
          <a:p>
            <a:pPr marL="342900" indent="-342900">
              <a:buAutoNum type="arabicPeriod"/>
            </a:pP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presentationIsTurn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czy prezentacja jest włączona</a:t>
            </a:r>
          </a:p>
          <a:p>
            <a:pPr marL="342900" indent="-342900">
              <a:buAutoNum type="arabicPeriod"/>
            </a:pP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image – Obrazek który się zapisuje przy odczytu pliku  </a:t>
            </a:r>
          </a:p>
        </p:txBody>
      </p:sp>
      <p:pic>
        <p:nvPicPr>
          <p:cNvPr id="13" name="Рисунок 12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FB3E195-376A-E6A2-FBC9-15EBE4FD72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5422" y="1124303"/>
            <a:ext cx="5041972" cy="390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50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83CB1A30-92A9-935F-3A34-781115DFD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DDA40119-0E7C-7E20-436F-8BA8410949A0}"/>
              </a:ext>
            </a:extLst>
          </p:cNvPr>
          <p:cNvSpPr/>
          <p:nvPr/>
        </p:nvSpPr>
        <p:spPr>
          <a:xfrm>
            <a:off x="4260247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033A9-7369-068C-CA25-26E1F170180D}"/>
              </a:ext>
            </a:extLst>
          </p:cNvPr>
          <p:cNvSpPr txBox="1"/>
          <p:nvPr/>
        </p:nvSpPr>
        <p:spPr>
          <a:xfrm>
            <a:off x="5184207" y="50103"/>
            <a:ext cx="18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A2E6E4-7003-BB7A-B455-630F60761E54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654C769B-2387-2499-669C-66F90B578172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53C15EBF-68A1-8CEA-E813-5411E532AE92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C9B34283-76A7-6AF7-9E98-4233AD47EC59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972FE-C2F3-B8FD-F1A3-190B468F4CB8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B3F2-7C6B-F932-1F97-52AEB7933A1F}"/>
              </a:ext>
            </a:extLst>
          </p:cNvPr>
          <p:cNvSpPr txBox="1"/>
          <p:nvPr/>
        </p:nvSpPr>
        <p:spPr>
          <a:xfrm>
            <a:off x="254711" y="1399098"/>
            <a:ext cx="59917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Konstruktor klasy „</a:t>
            </a: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Figures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” :</a:t>
            </a:r>
          </a:p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1. Zapisanie wartość wszystkich polej klasy</a:t>
            </a:r>
          </a:p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2. Uzupełnienie TFG za pomocy </a:t>
            </a:r>
          </a:p>
          <a:p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namesArr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tablica nazw figur do uzupełnienia</a:t>
            </a:r>
          </a:p>
          <a:p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numbersFigures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ilość figur do uzupełnienia </a:t>
            </a:r>
          </a:p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 następnej konstrukcji</a:t>
            </a:r>
          </a:p>
        </p:txBody>
      </p:sp>
      <p:pic>
        <p:nvPicPr>
          <p:cNvPr id="15" name="Рисунок 14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C8AF2DDE-7B26-5B9C-7DE8-98F18B35B7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6350" y="1044949"/>
            <a:ext cx="5418497" cy="472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84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83CB1A30-92A9-935F-3A34-781115DFD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DDA40119-0E7C-7E20-436F-8BA8410949A0}"/>
              </a:ext>
            </a:extLst>
          </p:cNvPr>
          <p:cNvSpPr/>
          <p:nvPr/>
        </p:nvSpPr>
        <p:spPr>
          <a:xfrm>
            <a:off x="4260247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033A9-7369-068C-CA25-26E1F170180D}"/>
              </a:ext>
            </a:extLst>
          </p:cNvPr>
          <p:cNvSpPr txBox="1"/>
          <p:nvPr/>
        </p:nvSpPr>
        <p:spPr>
          <a:xfrm>
            <a:off x="5184207" y="50103"/>
            <a:ext cx="18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A2E6E4-7003-BB7A-B455-630F60761E54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654C769B-2387-2499-669C-66F90B578172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53C15EBF-68A1-8CEA-E813-5411E532AE92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C9B34283-76A7-6AF7-9E98-4233AD47EC59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972FE-C2F3-B8FD-F1A3-190B468F4CB8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B3F2-7C6B-F932-1F97-52AEB7933A1F}"/>
              </a:ext>
            </a:extLst>
          </p:cNvPr>
          <p:cNvSpPr txBox="1"/>
          <p:nvPr/>
        </p:nvSpPr>
        <p:spPr>
          <a:xfrm>
            <a:off x="227339" y="1410098"/>
            <a:ext cx="54098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Metoda </a:t>
            </a: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DrawAll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Rysowanie wszystkich figur</a:t>
            </a:r>
          </a:p>
          <a:p>
            <a:endParaRPr lang="pl-PL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Metoda </a:t>
            </a: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SetNewRandomPosition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Ustalenie losowych położeń figur</a:t>
            </a:r>
          </a:p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</p:txBody>
      </p:sp>
      <p:pic>
        <p:nvPicPr>
          <p:cNvPr id="12" name="Рисунок 11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A50ABAF-8D4F-3539-FF59-FFB4169F23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4496" y="1144082"/>
            <a:ext cx="6218800" cy="431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33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83CB1A30-92A9-935F-3A34-781115DFD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DDA40119-0E7C-7E20-436F-8BA8410949A0}"/>
              </a:ext>
            </a:extLst>
          </p:cNvPr>
          <p:cNvSpPr/>
          <p:nvPr/>
        </p:nvSpPr>
        <p:spPr>
          <a:xfrm>
            <a:off x="4260247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033A9-7369-068C-CA25-26E1F170180D}"/>
              </a:ext>
            </a:extLst>
          </p:cNvPr>
          <p:cNvSpPr txBox="1"/>
          <p:nvPr/>
        </p:nvSpPr>
        <p:spPr>
          <a:xfrm>
            <a:off x="5184207" y="50103"/>
            <a:ext cx="18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A2E6E4-7003-BB7A-B455-630F60761E54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654C769B-2387-2499-669C-66F90B578172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53C15EBF-68A1-8CEA-E813-5411E532AE92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C9B34283-76A7-6AF7-9E98-4233AD47EC59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972FE-C2F3-B8FD-F1A3-190B468F4CB8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B3F2-7C6B-F932-1F97-52AEB7933A1F}"/>
              </a:ext>
            </a:extLst>
          </p:cNvPr>
          <p:cNvSpPr txBox="1"/>
          <p:nvPr/>
        </p:nvSpPr>
        <p:spPr>
          <a:xfrm>
            <a:off x="227339" y="1410098"/>
            <a:ext cx="54098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Metoda </a:t>
            </a: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SetNewRandomAttributes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Ustalenie losowych wartość atrybutów figur</a:t>
            </a:r>
          </a:p>
          <a:p>
            <a:endParaRPr lang="pl-PL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Metoda </a:t>
            </a: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SetNewBackColor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Ustalenie nowego tła rysownicy</a:t>
            </a:r>
          </a:p>
        </p:txBody>
      </p:sp>
      <p:pic>
        <p:nvPicPr>
          <p:cNvPr id="14" name="Рисунок 13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1E288EF-73A6-74B2-1AE1-444882F3BD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4844" y="847978"/>
            <a:ext cx="5310858" cy="451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06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83CB1A30-92A9-935F-3A34-781115DFD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DDA40119-0E7C-7E20-436F-8BA8410949A0}"/>
              </a:ext>
            </a:extLst>
          </p:cNvPr>
          <p:cNvSpPr/>
          <p:nvPr/>
        </p:nvSpPr>
        <p:spPr>
          <a:xfrm>
            <a:off x="4260247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033A9-7369-068C-CA25-26E1F170180D}"/>
              </a:ext>
            </a:extLst>
          </p:cNvPr>
          <p:cNvSpPr txBox="1"/>
          <p:nvPr/>
        </p:nvSpPr>
        <p:spPr>
          <a:xfrm>
            <a:off x="5184207" y="50103"/>
            <a:ext cx="18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A2E6E4-7003-BB7A-B455-630F60761E54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654C769B-2387-2499-669C-66F90B578172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53C15EBF-68A1-8CEA-E813-5411E532AE92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C9B34283-76A7-6AF7-9E98-4233AD47EC59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972FE-C2F3-B8FD-F1A3-190B468F4CB8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B3F2-7C6B-F932-1F97-52AEB7933A1F}"/>
              </a:ext>
            </a:extLst>
          </p:cNvPr>
          <p:cNvSpPr txBox="1"/>
          <p:nvPr/>
        </p:nvSpPr>
        <p:spPr>
          <a:xfrm>
            <a:off x="227339" y="1410098"/>
            <a:ext cx="540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Metoda </a:t>
            </a: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SetCurrentIndex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Ustala konkretny slajd prezentacji</a:t>
            </a:r>
          </a:p>
        </p:txBody>
      </p:sp>
      <p:pic>
        <p:nvPicPr>
          <p:cNvPr id="12" name="Рисунок 11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26DADB94-2156-DCF9-DC81-780CB70691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7790" y="993889"/>
            <a:ext cx="4842222" cy="398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51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83CB1A30-92A9-935F-3A34-781115DFD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DDA40119-0E7C-7E20-436F-8BA8410949A0}"/>
              </a:ext>
            </a:extLst>
          </p:cNvPr>
          <p:cNvSpPr/>
          <p:nvPr/>
        </p:nvSpPr>
        <p:spPr>
          <a:xfrm>
            <a:off x="4260247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033A9-7369-068C-CA25-26E1F170180D}"/>
              </a:ext>
            </a:extLst>
          </p:cNvPr>
          <p:cNvSpPr txBox="1"/>
          <p:nvPr/>
        </p:nvSpPr>
        <p:spPr>
          <a:xfrm>
            <a:off x="5184207" y="50103"/>
            <a:ext cx="18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A2E6E4-7003-BB7A-B455-630F60761E54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5" action="ppaction://hlinksldjump"/>
            <a:extLst>
              <a:ext uri="{FF2B5EF4-FFF2-40B4-BE49-F238E27FC236}">
                <a16:creationId xmlns:a16="http://schemas.microsoft.com/office/drawing/2014/main" id="{654C769B-2387-2499-669C-66F90B578172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6" action="ppaction://hlinksldjump"/>
            <a:extLst>
              <a:ext uri="{FF2B5EF4-FFF2-40B4-BE49-F238E27FC236}">
                <a16:creationId xmlns:a16="http://schemas.microsoft.com/office/drawing/2014/main" id="{53C15EBF-68A1-8CEA-E813-5411E532AE92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7" action="ppaction://hlinksldjump"/>
            <a:extLst>
              <a:ext uri="{FF2B5EF4-FFF2-40B4-BE49-F238E27FC236}">
                <a16:creationId xmlns:a16="http://schemas.microsoft.com/office/drawing/2014/main" id="{C9B34283-76A7-6AF7-9E98-4233AD47EC59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972FE-C2F3-B8FD-F1A3-190B468F4CB8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B3F2-7C6B-F932-1F97-52AEB7933A1F}"/>
              </a:ext>
            </a:extLst>
          </p:cNvPr>
          <p:cNvSpPr txBox="1"/>
          <p:nvPr/>
        </p:nvSpPr>
        <p:spPr>
          <a:xfrm>
            <a:off x="227339" y="1410098"/>
            <a:ext cx="54098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Metoda </a:t>
            </a: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StartAutomaticPresentation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Włącza prezentację automatyczną</a:t>
            </a:r>
          </a:p>
          <a:p>
            <a:endParaRPr lang="pl-PL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StopAutomaticPresentation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Wyłącza prezentację automatyczną</a:t>
            </a:r>
          </a:p>
        </p:txBody>
      </p:sp>
      <p:pic>
        <p:nvPicPr>
          <p:cNvPr id="13" name="Рисунок 12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4EEBA55-0241-65D8-B125-3E8DA0C3DD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6030" y="897927"/>
            <a:ext cx="4837098" cy="42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71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83CB1A30-92A9-935F-3A34-781115DFD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DDA40119-0E7C-7E20-436F-8BA8410949A0}"/>
              </a:ext>
            </a:extLst>
          </p:cNvPr>
          <p:cNvSpPr/>
          <p:nvPr/>
        </p:nvSpPr>
        <p:spPr>
          <a:xfrm>
            <a:off x="3691727" y="-654485"/>
            <a:ext cx="4333523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033A9-7369-068C-CA25-26E1F170180D}"/>
              </a:ext>
            </a:extLst>
          </p:cNvPr>
          <p:cNvSpPr txBox="1"/>
          <p:nvPr/>
        </p:nvSpPr>
        <p:spPr>
          <a:xfrm>
            <a:off x="4098285" y="0"/>
            <a:ext cx="3520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2800" spc="600" dirty="0">
              <a:solidFill>
                <a:srgbClr val="393A61"/>
              </a:solidFill>
              <a:cs typeface="Futura Medium" panose="020B0602020204020303" pitchFamily="34" charset="-79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A2E6E4-7003-BB7A-B455-630F60761E54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654C769B-2387-2499-669C-66F90B578172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53C15EBF-68A1-8CEA-E813-5411E532AE92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C9B34283-76A7-6AF7-9E98-4233AD47EC59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972FE-C2F3-B8FD-F1A3-190B468F4CB8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2AB45B-05F2-CE1E-E7C9-721A9240721B}"/>
              </a:ext>
            </a:extLst>
          </p:cNvPr>
          <p:cNvSpPr txBox="1"/>
          <p:nvPr/>
        </p:nvSpPr>
        <p:spPr>
          <a:xfrm>
            <a:off x="2630646" y="2599427"/>
            <a:ext cx="6930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60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3475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83CB1A30-92A9-935F-3A34-781115DFD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DDA40119-0E7C-7E20-436F-8BA8410949A0}"/>
              </a:ext>
            </a:extLst>
          </p:cNvPr>
          <p:cNvSpPr/>
          <p:nvPr/>
        </p:nvSpPr>
        <p:spPr>
          <a:xfrm>
            <a:off x="4260247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033A9-7369-068C-CA25-26E1F170180D}"/>
              </a:ext>
            </a:extLst>
          </p:cNvPr>
          <p:cNvSpPr txBox="1"/>
          <p:nvPr/>
        </p:nvSpPr>
        <p:spPr>
          <a:xfrm>
            <a:off x="5184207" y="50103"/>
            <a:ext cx="18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2800" spc="600" dirty="0">
              <a:solidFill>
                <a:srgbClr val="393A61"/>
              </a:solidFill>
              <a:cs typeface="Futura Medium" panose="020B0602020204020303" pitchFamily="34" charset="-79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A2E6E4-7003-BB7A-B455-630F60761E54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654C769B-2387-2499-669C-66F90B578172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53C15EBF-68A1-8CEA-E813-5411E532AE92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C9B34283-76A7-6AF7-9E98-4233AD47EC59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972FE-C2F3-B8FD-F1A3-190B468F4CB8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2AB45B-05F2-CE1E-E7C9-721A9240721B}"/>
              </a:ext>
            </a:extLst>
          </p:cNvPr>
          <p:cNvSpPr txBox="1"/>
          <p:nvPr/>
        </p:nvSpPr>
        <p:spPr>
          <a:xfrm>
            <a:off x="4873374" y="2599427"/>
            <a:ext cx="24452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60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5041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83CB1A30-92A9-935F-3A34-781115DFD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DDA40119-0E7C-7E20-436F-8BA8410949A0}"/>
              </a:ext>
            </a:extLst>
          </p:cNvPr>
          <p:cNvSpPr/>
          <p:nvPr/>
        </p:nvSpPr>
        <p:spPr>
          <a:xfrm>
            <a:off x="4260247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033A9-7369-068C-CA25-26E1F170180D}"/>
              </a:ext>
            </a:extLst>
          </p:cNvPr>
          <p:cNvSpPr txBox="1"/>
          <p:nvPr/>
        </p:nvSpPr>
        <p:spPr>
          <a:xfrm>
            <a:off x="5184207" y="50103"/>
            <a:ext cx="18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2800" spc="600" dirty="0">
              <a:solidFill>
                <a:srgbClr val="393A61"/>
              </a:solidFill>
              <a:cs typeface="Futura Medium" panose="020B0602020204020303" pitchFamily="34" charset="-79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A2E6E4-7003-BB7A-B455-630F60761E54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654C769B-2387-2499-669C-66F90B578172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53C15EBF-68A1-8CEA-E813-5411E532AE92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C9B34283-76A7-6AF7-9E98-4233AD47EC59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972FE-C2F3-B8FD-F1A3-190B468F4CB8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2AB45B-05F2-CE1E-E7C9-721A9240721B}"/>
              </a:ext>
            </a:extLst>
          </p:cNvPr>
          <p:cNvSpPr txBox="1"/>
          <p:nvPr/>
        </p:nvSpPr>
        <p:spPr>
          <a:xfrm>
            <a:off x="2399709" y="2926668"/>
            <a:ext cx="7392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Część </a:t>
            </a:r>
            <a:r>
              <a:rPr lang="pl-PL" sz="60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Laborotorium</a:t>
            </a:r>
            <a:endParaRPr lang="ru-UA" sz="60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6903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83CB1A30-92A9-935F-3A34-781115DFD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DDA40119-0E7C-7E20-436F-8BA8410949A0}"/>
              </a:ext>
            </a:extLst>
          </p:cNvPr>
          <p:cNvSpPr/>
          <p:nvPr/>
        </p:nvSpPr>
        <p:spPr>
          <a:xfrm>
            <a:off x="4260247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033A9-7369-068C-CA25-26E1F170180D}"/>
              </a:ext>
            </a:extLst>
          </p:cNvPr>
          <p:cNvSpPr txBox="1"/>
          <p:nvPr/>
        </p:nvSpPr>
        <p:spPr>
          <a:xfrm>
            <a:off x="5184207" y="50103"/>
            <a:ext cx="18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2800" spc="600" dirty="0">
              <a:solidFill>
                <a:srgbClr val="393A61"/>
              </a:solidFill>
              <a:cs typeface="Futura Medium" panose="020B0602020204020303" pitchFamily="34" charset="-79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A2E6E4-7003-BB7A-B455-630F60761E54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654C769B-2387-2499-669C-66F90B578172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53C15EBF-68A1-8CEA-E813-5411E532AE92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C9B34283-76A7-6AF7-9E98-4233AD47EC59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972FE-C2F3-B8FD-F1A3-190B468F4CB8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pic>
        <p:nvPicPr>
          <p:cNvPr id="12" name="Рисунок 11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E5254F7D-E302-6160-C069-316EA6E30D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3647" y="1510008"/>
            <a:ext cx="61595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1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83CB1A30-92A9-935F-3A34-781115DFD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DDA40119-0E7C-7E20-436F-8BA8410949A0}"/>
              </a:ext>
            </a:extLst>
          </p:cNvPr>
          <p:cNvSpPr/>
          <p:nvPr/>
        </p:nvSpPr>
        <p:spPr>
          <a:xfrm>
            <a:off x="4260247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033A9-7369-068C-CA25-26E1F170180D}"/>
              </a:ext>
            </a:extLst>
          </p:cNvPr>
          <p:cNvSpPr txBox="1"/>
          <p:nvPr/>
        </p:nvSpPr>
        <p:spPr>
          <a:xfrm>
            <a:off x="5184207" y="50103"/>
            <a:ext cx="18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2800" spc="600" dirty="0">
              <a:solidFill>
                <a:srgbClr val="393A61"/>
              </a:solidFill>
              <a:cs typeface="Futura Medium" panose="020B0602020204020303" pitchFamily="34" charset="-79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A2E6E4-7003-BB7A-B455-630F60761E54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654C769B-2387-2499-669C-66F90B578172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53C15EBF-68A1-8CEA-E813-5411E532AE92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C9B34283-76A7-6AF7-9E98-4233AD47EC59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972FE-C2F3-B8FD-F1A3-190B468F4CB8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198ED6A-945F-6207-0212-F4AC8B5A76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290" y="1339850"/>
            <a:ext cx="6375400" cy="4178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1BBED6-4440-CD3C-50C2-FA7027682574}"/>
              </a:ext>
            </a:extLst>
          </p:cNvPr>
          <p:cNvSpPr txBox="1"/>
          <p:nvPr/>
        </p:nvSpPr>
        <p:spPr>
          <a:xfrm>
            <a:off x="7269285" y="1336596"/>
            <a:ext cx="4606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rzed naciśnięciem na przycisk „Start” trzeba zaznaczyć jaki figury będą narysowane oraz ilość figur. </a:t>
            </a:r>
            <a:endParaRPr lang="ru-UA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8008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83CB1A30-92A9-935F-3A34-781115DFD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DDA40119-0E7C-7E20-436F-8BA8410949A0}"/>
              </a:ext>
            </a:extLst>
          </p:cNvPr>
          <p:cNvSpPr/>
          <p:nvPr/>
        </p:nvSpPr>
        <p:spPr>
          <a:xfrm>
            <a:off x="4260247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033A9-7369-068C-CA25-26E1F170180D}"/>
              </a:ext>
            </a:extLst>
          </p:cNvPr>
          <p:cNvSpPr txBox="1"/>
          <p:nvPr/>
        </p:nvSpPr>
        <p:spPr>
          <a:xfrm>
            <a:off x="5184207" y="50103"/>
            <a:ext cx="18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2800" spc="600" dirty="0">
              <a:solidFill>
                <a:srgbClr val="393A61"/>
              </a:solidFill>
              <a:cs typeface="Futura Medium" panose="020B0602020204020303" pitchFamily="34" charset="-79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A2E6E4-7003-BB7A-B455-630F60761E54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654C769B-2387-2499-669C-66F90B578172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53C15EBF-68A1-8CEA-E813-5411E532AE92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C9B34283-76A7-6AF7-9E98-4233AD47EC59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972FE-C2F3-B8FD-F1A3-190B468F4CB8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1BBED6-4440-CD3C-50C2-FA7027682574}"/>
              </a:ext>
            </a:extLst>
          </p:cNvPr>
          <p:cNvSpPr txBox="1"/>
          <p:nvPr/>
        </p:nvSpPr>
        <p:spPr>
          <a:xfrm>
            <a:off x="5184207" y="1673709"/>
            <a:ext cx="4606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 narysowaniu figur na rysownice mamy następne możliwości:</a:t>
            </a:r>
          </a:p>
          <a:p>
            <a:pPr marL="342900" indent="-342900">
              <a:buAutoNum type="arabicPeriod"/>
            </a:pP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Losowa zmiana położeń figur</a:t>
            </a:r>
          </a:p>
          <a:p>
            <a:pPr marL="342900" indent="-342900">
              <a:buAutoNum type="arabicPeriod"/>
            </a:pP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Losowa zmiana atrybutów figur</a:t>
            </a:r>
          </a:p>
          <a:p>
            <a:pPr marL="342900" indent="-342900">
              <a:buAutoNum type="arabicPeriod"/>
            </a:pP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Włączania prezentacji (następny slajd)</a:t>
            </a:r>
          </a:p>
          <a:p>
            <a:pPr marL="342900" indent="-342900">
              <a:buAutoNum type="arabicPeriod"/>
            </a:pP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Dodawanie nowych figur</a:t>
            </a:r>
          </a:p>
          <a:p>
            <a:pPr marL="342900" indent="-342900">
              <a:buAutoNum type="arabicPeriod"/>
            </a:pP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Zmiana tła rysownicy (następny slajd)</a:t>
            </a:r>
          </a:p>
        </p:txBody>
      </p:sp>
      <p:pic>
        <p:nvPicPr>
          <p:cNvPr id="12" name="Рисунок 11" descr="Изображение выглядит как текст, программное обеспечение, Мультимедийное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5BBF19D1-CD9C-28B2-4396-7461C21B3A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693" y="1045605"/>
            <a:ext cx="3781554" cy="2564152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текст, программное обеспечение, Мультимедийное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1210A2C2-DBE1-3C9D-EC84-9BF8028E39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693" y="3623705"/>
            <a:ext cx="3781554" cy="249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9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83CB1A30-92A9-935F-3A34-781115DFD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DDA40119-0E7C-7E20-436F-8BA8410949A0}"/>
              </a:ext>
            </a:extLst>
          </p:cNvPr>
          <p:cNvSpPr/>
          <p:nvPr/>
        </p:nvSpPr>
        <p:spPr>
          <a:xfrm>
            <a:off x="4260247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033A9-7369-068C-CA25-26E1F170180D}"/>
              </a:ext>
            </a:extLst>
          </p:cNvPr>
          <p:cNvSpPr txBox="1"/>
          <p:nvPr/>
        </p:nvSpPr>
        <p:spPr>
          <a:xfrm>
            <a:off x="5184207" y="50103"/>
            <a:ext cx="18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2800" spc="600" dirty="0">
              <a:solidFill>
                <a:srgbClr val="393A61"/>
              </a:solidFill>
              <a:cs typeface="Futura Medium" panose="020B0602020204020303" pitchFamily="34" charset="-79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A2E6E4-7003-BB7A-B455-630F60761E54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654C769B-2387-2499-669C-66F90B578172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53C15EBF-68A1-8CEA-E813-5411E532AE92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C9B34283-76A7-6AF7-9E98-4233AD47EC59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972FE-C2F3-B8FD-F1A3-190B468F4CB8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1BBED6-4440-CD3C-50C2-FA7027682574}"/>
              </a:ext>
            </a:extLst>
          </p:cNvPr>
          <p:cNvSpPr txBox="1"/>
          <p:nvPr/>
        </p:nvSpPr>
        <p:spPr>
          <a:xfrm>
            <a:off x="6918005" y="1432531"/>
            <a:ext cx="4606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Przed włączaniem prezentacji trzeba wybrać tryb te prezentacji:</a:t>
            </a:r>
          </a:p>
          <a:p>
            <a:pPr marL="342900" indent="-342900">
              <a:buAutoNum type="arabicPeriod"/>
            </a:pP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Automatyczny (zmiana figur po zegarku)</a:t>
            </a:r>
          </a:p>
          <a:p>
            <a:pPr marL="342900" indent="-342900">
              <a:buAutoNum type="arabicPeriod"/>
            </a:pP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Manualna (zmiana figur po kliknięciu użytkownika)</a:t>
            </a:r>
          </a:p>
          <a:p>
            <a:pPr marL="342900" indent="-342900">
              <a:buAutoNum type="arabicPeriod"/>
            </a:pPr>
            <a:endParaRPr lang="pl-PL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Przy manualnej prezentacji użytkownik ma możliwości:</a:t>
            </a:r>
          </a:p>
          <a:p>
            <a:pPr marL="342900" indent="-342900">
              <a:buAutoNum type="arabicPeriod"/>
            </a:pP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Zmiana atrybutów oraz położenia aktualnej figury</a:t>
            </a:r>
          </a:p>
          <a:p>
            <a:pPr marL="342900" indent="-342900">
              <a:buAutoNum type="arabicPeriod"/>
            </a:pP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Usuwanie aktualnej figury</a:t>
            </a:r>
          </a:p>
        </p:txBody>
      </p:sp>
      <p:pic>
        <p:nvPicPr>
          <p:cNvPr id="16" name="Рисунок 15" descr="Изображение выглядит как текст, программное обеспечение, Мультимедийное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DF715F50-DA25-921A-C81A-ED22F8083A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267" y="768515"/>
            <a:ext cx="4060309" cy="2660485"/>
          </a:xfrm>
          <a:prstGeom prst="rect">
            <a:avLst/>
          </a:prstGeom>
        </p:spPr>
      </p:pic>
      <p:pic>
        <p:nvPicPr>
          <p:cNvPr id="18" name="Рисунок 17" descr="Изображение выглядит как текст, программное обеспечение, Мультимедийное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C7E80B3E-A67C-9C97-BD69-E0CC9A42B2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266" y="3429000"/>
            <a:ext cx="4060309" cy="268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45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83CB1A30-92A9-935F-3A34-781115DFD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DDA40119-0E7C-7E20-436F-8BA8410949A0}"/>
              </a:ext>
            </a:extLst>
          </p:cNvPr>
          <p:cNvSpPr/>
          <p:nvPr/>
        </p:nvSpPr>
        <p:spPr>
          <a:xfrm>
            <a:off x="4260247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033A9-7369-068C-CA25-26E1F170180D}"/>
              </a:ext>
            </a:extLst>
          </p:cNvPr>
          <p:cNvSpPr txBox="1"/>
          <p:nvPr/>
        </p:nvSpPr>
        <p:spPr>
          <a:xfrm>
            <a:off x="5184207" y="50103"/>
            <a:ext cx="18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2800" spc="600" dirty="0">
              <a:solidFill>
                <a:srgbClr val="393A61"/>
              </a:solidFill>
              <a:cs typeface="Futura Medium" panose="020B0602020204020303" pitchFamily="34" charset="-79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A2E6E4-7003-BB7A-B455-630F60761E54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654C769B-2387-2499-669C-66F90B578172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53C15EBF-68A1-8CEA-E813-5411E532AE92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C9B34283-76A7-6AF7-9E98-4233AD47EC59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972FE-C2F3-B8FD-F1A3-190B468F4CB8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2AB45B-05F2-CE1E-E7C9-721A9240721B}"/>
              </a:ext>
            </a:extLst>
          </p:cNvPr>
          <p:cNvSpPr txBox="1"/>
          <p:nvPr/>
        </p:nvSpPr>
        <p:spPr>
          <a:xfrm>
            <a:off x="2399709" y="2926668"/>
            <a:ext cx="7392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Część </a:t>
            </a:r>
            <a:r>
              <a:rPr lang="pl-PL" sz="60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Induwidualna</a:t>
            </a:r>
            <a:endParaRPr lang="ru-UA" sz="60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639372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867</Words>
  <Application>Microsoft Macintosh PowerPoint</Application>
  <PresentationFormat>Широкоэкранный</PresentationFormat>
  <Paragraphs>225</Paragraphs>
  <Slides>27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FUTURA MEDIUM</vt:lpstr>
      <vt:lpstr>FUTURA MEDIUM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Aksamitnyi Maksym</dc:creator>
  <cp:lastModifiedBy>Aksamitnyi Maksym</cp:lastModifiedBy>
  <cp:revision>4</cp:revision>
  <dcterms:created xsi:type="dcterms:W3CDTF">2023-10-22T11:27:51Z</dcterms:created>
  <dcterms:modified xsi:type="dcterms:W3CDTF">2023-12-11T23:54:31Z</dcterms:modified>
</cp:coreProperties>
</file>