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5SqeG9M9cYXpRlJnBXAsAgyMn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4B7423-04D2-43A7-AD16-AC2AE6670F93}">
  <a:tblStyle styleId="{D64B7423-04D2-43A7-AD16-AC2AE6670F9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752A6EB8-BB4D-45D6-AD8A-39DCF55E99DA}"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5">
              <a:alpha val="20000"/>
            </a:schemeClr>
          </a:solidFill>
        </a:fill>
      </a:tcStyle>
    </a:band1H>
    <a:band2H>
      <a:tcTxStyle b="off" i="off"/>
    </a:band2H>
    <a:band1V>
      <a:tcTxStyle b="off" i="off"/>
      <a:tcStyle>
        <a:fill>
          <a:solidFill>
            <a:schemeClr val="accent5">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A8F6E3A8-BA67-4113-A916-108351F33C6D}"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0: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1: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2: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3: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4: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5: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6: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7: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8: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19: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20: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1: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22: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23: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24: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28: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6: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26: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7: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p27: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9: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p29: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0: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p30: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5: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7" name="Google Shape;457;p45: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1: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p31: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5: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6: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7: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9: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1" name="Shape 11"/>
        <p:cNvGrpSpPr/>
        <p:nvPr/>
      </p:nvGrpSpPr>
      <p:grpSpPr>
        <a:xfrm>
          <a:off x="0" y="0"/>
          <a:ext cx="0" cy="0"/>
          <a:chOff x="0" y="0"/>
          <a:chExt cx="0" cy="0"/>
        </a:xfrm>
      </p:grpSpPr>
      <p:sp>
        <p:nvSpPr>
          <p:cNvPr id="12" name="Google Shape;1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slide" Target="/ppt/slides/slide7.xml"/><Relationship Id="rId5" Type="http://schemas.openxmlformats.org/officeDocument/2006/relationships/image" Target="../media/image17.jpg"/></Relationships>
</file>

<file path=ppt/slides/_rels/slide12.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24.png"/><Relationship Id="rId13" Type="http://schemas.openxmlformats.org/officeDocument/2006/relationships/image" Target="../media/image26.png"/><Relationship Id="rId12"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2.png"/><Relationship Id="rId5" Type="http://schemas.openxmlformats.org/officeDocument/2006/relationships/image" Target="../media/image3.png"/><Relationship Id="rId6" Type="http://schemas.openxmlformats.org/officeDocument/2006/relationships/image" Target="../media/image18.png"/><Relationship Id="rId7" Type="http://schemas.openxmlformats.org/officeDocument/2006/relationships/image" Target="../media/image23.png"/><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slide" Target="/ppt/slides/slide7.xml"/><Relationship Id="rId5"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slide" Target="/ppt/slides/slide7.xml"/><Relationship Id="rId4" Type="http://schemas.openxmlformats.org/officeDocument/2006/relationships/image" Target="../media/image17.jpg"/><Relationship Id="rId5" Type="http://schemas.openxmlformats.org/officeDocument/2006/relationships/image" Target="../media/image37.jpg"/><Relationship Id="rId6"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1.png"/><Relationship Id="rId4" Type="http://schemas.openxmlformats.org/officeDocument/2006/relationships/image" Target="../media/image40.png"/><Relationship Id="rId5"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3.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7.jpg"/><Relationship Id="rId4" Type="http://schemas.openxmlformats.org/officeDocument/2006/relationships/image" Target="../media/image4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atasus.saude.gov.br/transferencia-de-arquivos/" TargetMode="External"/><Relationship Id="rId4" Type="http://schemas.openxmlformats.org/officeDocument/2006/relationships/hyperlink" Target="https://opendatasus.saude.gov.br/dataset/bd-srag-2021" TargetMode="External"/><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slide" Target="/ppt/slides/slide10.xml"/><Relationship Id="rId5" Type="http://schemas.openxmlformats.org/officeDocument/2006/relationships/slide" Target="/ppt/slides/slide12.xml"/><Relationship Id="rId6" Type="http://schemas.openxmlformats.org/officeDocument/2006/relationships/slide" Target="/ppt/slides/slide19.xml"/><Relationship Id="rId7" Type="http://schemas.openxmlformats.org/officeDocument/2006/relationships/slide" Target="/ppt/slides/slide20.xml"/><Relationship Id="rId8" Type="http://schemas.openxmlformats.org/officeDocument/2006/relationships/slide" Target="/ppt/slides/slide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slide" Target="/ppt/slides/slide7.xml"/><Relationship Id="rId5"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90000"/>
          </a:blip>
          <a:tile algn="tl" flip="none" tx="0" sx="100000" ty="0" sy="100000"/>
        </a:blipFill>
      </p:bgPr>
    </p:bg>
    <p:spTree>
      <p:nvGrpSpPr>
        <p:cNvPr id="83" name="Shape 83"/>
        <p:cNvGrpSpPr/>
        <p:nvPr/>
      </p:nvGrpSpPr>
      <p:grpSpPr>
        <a:xfrm>
          <a:off x="0" y="0"/>
          <a:ext cx="0" cy="0"/>
          <a:chOff x="0" y="0"/>
          <a:chExt cx="0" cy="0"/>
        </a:xfrm>
      </p:grpSpPr>
      <p:sp>
        <p:nvSpPr>
          <p:cNvPr id="84" name="Google Shape;84;p1"/>
          <p:cNvSpPr txBox="1"/>
          <p:nvPr>
            <p:ph type="title"/>
          </p:nvPr>
        </p:nvSpPr>
        <p:spPr>
          <a:xfrm>
            <a:off x="2163761" y="365125"/>
            <a:ext cx="9190037"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000"/>
              <a:buFont typeface="Calibri"/>
              <a:buNone/>
            </a:pPr>
            <a:r>
              <a:rPr b="1" lang="pt-BR" sz="5000" u="sng"/>
              <a:t>Grupo: Dados em Saúde</a:t>
            </a:r>
            <a:endParaRPr b="1" sz="5000" u="sng"/>
          </a:p>
        </p:txBody>
      </p:sp>
      <p:pic>
        <p:nvPicPr>
          <p:cNvPr id="85" name="Google Shape;85;p1"/>
          <p:cNvPicPr preferRelativeResize="0"/>
          <p:nvPr>
            <p:ph idx="1" type="body"/>
          </p:nvPr>
        </p:nvPicPr>
        <p:blipFill rotWithShape="1">
          <a:blip r:embed="rId4">
            <a:alphaModFix/>
          </a:blip>
          <a:srcRect b="0" l="0" r="0" t="0"/>
          <a:stretch/>
        </p:blipFill>
        <p:spPr>
          <a:xfrm>
            <a:off x="838199" y="365125"/>
            <a:ext cx="2006597" cy="2006597"/>
          </a:xfrm>
          <a:prstGeom prst="rect">
            <a:avLst/>
          </a:prstGeom>
          <a:noFill/>
          <a:ln>
            <a:noFill/>
          </a:ln>
        </p:spPr>
      </p:pic>
      <p:graphicFrame>
        <p:nvGraphicFramePr>
          <p:cNvPr id="86" name="Google Shape;86;p1"/>
          <p:cNvGraphicFramePr/>
          <p:nvPr/>
        </p:nvGraphicFramePr>
        <p:xfrm>
          <a:off x="838199" y="2579801"/>
          <a:ext cx="3000000" cy="3000000"/>
        </p:xfrm>
        <a:graphic>
          <a:graphicData uri="http://schemas.openxmlformats.org/drawingml/2006/table">
            <a:tbl>
              <a:tblPr>
                <a:noFill/>
                <a:tableStyleId>{D64B7423-04D2-43A7-AD16-AC2AE6670F93}</a:tableStyleId>
              </a:tblPr>
              <a:tblGrid>
                <a:gridCol w="3505200"/>
                <a:gridCol w="3505200"/>
                <a:gridCol w="3505200"/>
              </a:tblGrid>
              <a:tr h="292100">
                <a:tc>
                  <a:txBody>
                    <a:bodyPr/>
                    <a:lstStyle/>
                    <a:p>
                      <a:pPr indent="0" lvl="0" marL="0" marR="0" rtl="0" algn="ctr">
                        <a:lnSpc>
                          <a:spcPct val="100000"/>
                        </a:lnSpc>
                        <a:spcBef>
                          <a:spcPts val="0"/>
                        </a:spcBef>
                        <a:spcAft>
                          <a:spcPts val="0"/>
                        </a:spcAft>
                        <a:buClr>
                          <a:srgbClr val="000000"/>
                        </a:buClr>
                        <a:buSzPts val="2300"/>
                        <a:buFont typeface="Arial"/>
                        <a:buNone/>
                      </a:pPr>
                      <a:r>
                        <a:rPr b="1" lang="pt-BR" sz="2300" u="none" cap="none" strike="noStrike"/>
                        <a:t>Nome</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b="1" lang="pt-BR" sz="2300" u="none" cap="none" strike="noStrike"/>
                        <a:t>RA</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b="1" lang="pt-BR" sz="2300" u="none" cap="none" strike="noStrike"/>
                        <a:t>Especialização</a:t>
                      </a:r>
                      <a:endParaRPr sz="1400" u="none" cap="none" strike="noStrike"/>
                    </a:p>
                  </a:txBody>
                  <a:tcPr marT="57150" marB="57150" marR="123825" marL="123825" anchor="ctr"/>
                </a:tc>
              </a:tr>
              <a:tr h="292100">
                <a:tc>
                  <a:txBody>
                    <a:bodyPr/>
                    <a:lstStyle/>
                    <a:p>
                      <a:pPr indent="0" lvl="0" marL="0" marR="0" rtl="0" algn="l">
                        <a:lnSpc>
                          <a:spcPct val="100000"/>
                        </a:lnSpc>
                        <a:spcBef>
                          <a:spcPts val="0"/>
                        </a:spcBef>
                        <a:spcAft>
                          <a:spcPts val="0"/>
                        </a:spcAft>
                        <a:buClr>
                          <a:srgbClr val="000000"/>
                        </a:buClr>
                        <a:buSzPts val="2300"/>
                        <a:buFont typeface="Arial"/>
                        <a:buNone/>
                      </a:pPr>
                      <a:r>
                        <a:rPr lang="pt-BR" sz="2300" u="none" cap="none" strike="noStrike"/>
                        <a:t>Charles M'poca Charles</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pt-BR" sz="2300" u="none" cap="none" strike="noStrike"/>
                        <a:t>163383</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pt-BR" sz="2300" u="none" cap="none" strike="noStrike"/>
                        <a:t>Saúde</a:t>
                      </a:r>
                      <a:endParaRPr sz="1400" u="none" cap="none" strike="noStrike"/>
                    </a:p>
                  </a:txBody>
                  <a:tcPr marT="57150" marB="57150" marR="123825" marL="123825" anchor="ctr"/>
                </a:tc>
              </a:tr>
              <a:tr h="292100">
                <a:tc>
                  <a:txBody>
                    <a:bodyPr/>
                    <a:lstStyle/>
                    <a:p>
                      <a:pPr indent="0" lvl="0" marL="0" marR="0" rtl="0" algn="l">
                        <a:lnSpc>
                          <a:spcPct val="100000"/>
                        </a:lnSpc>
                        <a:spcBef>
                          <a:spcPts val="0"/>
                        </a:spcBef>
                        <a:spcAft>
                          <a:spcPts val="0"/>
                        </a:spcAft>
                        <a:buClr>
                          <a:srgbClr val="000000"/>
                        </a:buClr>
                        <a:buSzPts val="2300"/>
                        <a:buFont typeface="Arial"/>
                        <a:buNone/>
                      </a:pPr>
                      <a:r>
                        <a:rPr lang="pt-BR" sz="2300" u="none" cap="none" strike="noStrike"/>
                        <a:t>Silvia Arantes Pereira Olivio</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pt-BR" sz="2300" u="none" cap="none" strike="noStrike"/>
                        <a:t>224932</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pt-BR" sz="2300" u="none" cap="none" strike="noStrike"/>
                        <a:t>Computação</a:t>
                      </a:r>
                      <a:endParaRPr sz="1400" u="none" cap="none" strike="noStrike"/>
                    </a:p>
                  </a:txBody>
                  <a:tcPr marT="57150" marB="57150" marR="123825" marL="123825" anchor="ctr"/>
                </a:tc>
              </a:tr>
              <a:tr h="292100">
                <a:tc>
                  <a:txBody>
                    <a:bodyPr/>
                    <a:lstStyle/>
                    <a:p>
                      <a:pPr indent="0" lvl="0" marL="0" marR="0" rtl="0" algn="l">
                        <a:lnSpc>
                          <a:spcPct val="100000"/>
                        </a:lnSpc>
                        <a:spcBef>
                          <a:spcPts val="0"/>
                        </a:spcBef>
                        <a:spcAft>
                          <a:spcPts val="0"/>
                        </a:spcAft>
                        <a:buClr>
                          <a:srgbClr val="000000"/>
                        </a:buClr>
                        <a:buSzPts val="2300"/>
                        <a:buFont typeface="Arial"/>
                        <a:buNone/>
                      </a:pPr>
                      <a:r>
                        <a:rPr lang="pt-BR" sz="2300" u="none" cap="none" strike="noStrike"/>
                        <a:t>Débora Rocha Helfstein</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pt-BR" sz="2300" u="none" cap="none" strike="noStrike"/>
                        <a:t>234934</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pt-BR" sz="2300" u="none" cap="none" strike="noStrike"/>
                        <a:t>Farmacêutica</a:t>
                      </a:r>
                      <a:endParaRPr sz="1400" u="none" cap="none" strike="noStrike"/>
                    </a:p>
                  </a:txBody>
                  <a:tcPr marT="57150" marB="57150" marR="123825" marL="123825" anchor="ctr"/>
                </a:tc>
              </a:tr>
              <a:tr h="292100">
                <a:tc>
                  <a:txBody>
                    <a:bodyPr/>
                    <a:lstStyle/>
                    <a:p>
                      <a:pPr indent="0" lvl="0" marL="0" marR="0" rtl="0" algn="l">
                        <a:lnSpc>
                          <a:spcPct val="100000"/>
                        </a:lnSpc>
                        <a:spcBef>
                          <a:spcPts val="0"/>
                        </a:spcBef>
                        <a:spcAft>
                          <a:spcPts val="0"/>
                        </a:spcAft>
                        <a:buClr>
                          <a:srgbClr val="000000"/>
                        </a:buClr>
                        <a:buSzPts val="2300"/>
                        <a:buFont typeface="Arial"/>
                        <a:buNone/>
                      </a:pPr>
                      <a:r>
                        <a:rPr lang="pt-BR" sz="2300" u="none" cap="none" strike="noStrike"/>
                        <a:t>Paulo Augusto Alves Luz Viana</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pt-BR" sz="2300" u="none" cap="none" strike="noStrike"/>
                        <a:t>263889</a:t>
                      </a:r>
                      <a:endParaRPr sz="1400" u="none" cap="none" strike="noStrike"/>
                    </a:p>
                  </a:txBody>
                  <a:tcPr marT="57150" marB="57150" marR="123825" marL="1238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pt-BR" sz="2300" u="none" cap="none" strike="noStrike"/>
                        <a:t>Elétrica</a:t>
                      </a:r>
                      <a:endParaRPr sz="1400" u="none" cap="none" strike="noStrike"/>
                    </a:p>
                  </a:txBody>
                  <a:tcPr marT="57150" marB="57150" marR="123825" marL="123825" anchor="ct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336559" y="370704"/>
            <a:ext cx="11218817"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000"/>
              <a:buFont typeface="Calibri"/>
              <a:buNone/>
            </a:pPr>
            <a:r>
              <a:rPr b="1" lang="pt-BR" sz="5000" u="sng"/>
              <a:t>2º Etapa: seleção das amostras / </a:t>
            </a:r>
            <a:br>
              <a:rPr b="1" lang="pt-BR" sz="5000" u="sng"/>
            </a:br>
            <a:r>
              <a:rPr b="1" lang="pt-BR" sz="5000" u="sng"/>
              <a:t>pré-tratamento</a:t>
            </a:r>
            <a:endParaRPr b="1" sz="5000" u="sng"/>
          </a:p>
        </p:txBody>
      </p:sp>
      <p:sp>
        <p:nvSpPr>
          <p:cNvPr id="160" name="Google Shape;160;p10"/>
          <p:cNvSpPr txBox="1"/>
          <p:nvPr>
            <p:ph idx="1" type="body"/>
          </p:nvPr>
        </p:nvSpPr>
        <p:spPr>
          <a:xfrm>
            <a:off x="336559" y="1856688"/>
            <a:ext cx="11225349" cy="4784744"/>
          </a:xfrm>
          <a:prstGeom prst="rect">
            <a:avLst/>
          </a:prstGeom>
          <a:noFill/>
          <a:ln>
            <a:noFill/>
          </a:ln>
        </p:spPr>
        <p:txBody>
          <a:bodyPr anchorCtr="0" anchor="t" bIns="45700" lIns="91425" spcFirstLastPara="1" rIns="91425" wrap="square" tIns="45700">
            <a:normAutofit fontScale="92500" lnSpcReduction="20000"/>
          </a:bodyPr>
          <a:lstStyle/>
          <a:p>
            <a:pPr indent="-240982" lvl="0" marL="228600" rtl="0" algn="l">
              <a:lnSpc>
                <a:spcPct val="120000"/>
              </a:lnSpc>
              <a:spcBef>
                <a:spcPts val="0"/>
              </a:spcBef>
              <a:spcAft>
                <a:spcPts val="0"/>
              </a:spcAft>
              <a:buClr>
                <a:schemeClr val="dk1"/>
              </a:buClr>
              <a:buSzPct val="100000"/>
              <a:buChar char="•"/>
            </a:pPr>
            <a:r>
              <a:rPr lang="pt-BR" sz="2600"/>
              <a:t>Na base de dados do SUS, buscamos os números de nascidos vivos nos anos de 2005 a 2020;</a:t>
            </a:r>
            <a:endParaRPr/>
          </a:p>
          <a:p>
            <a:pPr indent="-240982" lvl="0" marL="228600" rtl="0" algn="l">
              <a:lnSpc>
                <a:spcPct val="120000"/>
              </a:lnSpc>
              <a:spcBef>
                <a:spcPts val="900"/>
              </a:spcBef>
              <a:spcAft>
                <a:spcPts val="0"/>
              </a:spcAft>
              <a:buClr>
                <a:schemeClr val="dk1"/>
              </a:buClr>
              <a:buSzPct val="100000"/>
              <a:buChar char="•"/>
            </a:pPr>
            <a:r>
              <a:rPr lang="pt-BR" sz="2600"/>
              <a:t>Avaliamos as informações de cada variável de interesse, observamos que para cada coluna existiam valores não esperados:</a:t>
            </a:r>
            <a:endParaRPr/>
          </a:p>
          <a:p>
            <a:pPr indent="-238601" lvl="1" marL="685800" rtl="0" algn="l">
              <a:lnSpc>
                <a:spcPct val="120000"/>
              </a:lnSpc>
              <a:spcBef>
                <a:spcPts val="900"/>
              </a:spcBef>
              <a:spcAft>
                <a:spcPts val="0"/>
              </a:spcAft>
              <a:buClr>
                <a:schemeClr val="dk1"/>
              </a:buClr>
              <a:buSzPct val="100000"/>
              <a:buChar char="•"/>
            </a:pPr>
            <a:r>
              <a:rPr lang="pt-BR" sz="2100"/>
              <a:t>ESCMAE o valor 9 representa um valor ignorado, que não preenchido;</a:t>
            </a:r>
            <a:endParaRPr/>
          </a:p>
          <a:p>
            <a:pPr indent="-238601" lvl="1" marL="685800" rtl="0" algn="l">
              <a:lnSpc>
                <a:spcPct val="120000"/>
              </a:lnSpc>
              <a:spcBef>
                <a:spcPts val="900"/>
              </a:spcBef>
              <a:spcAft>
                <a:spcPts val="0"/>
              </a:spcAft>
              <a:buClr>
                <a:schemeClr val="dk1"/>
              </a:buClr>
              <a:buSzPct val="100000"/>
              <a:buChar char="•"/>
            </a:pPr>
            <a:r>
              <a:rPr lang="pt-BR" sz="2100"/>
              <a:t>IDADEMAE o valor 99 parece ser um erro, já que antes dele o maior valor para idade foi 65;</a:t>
            </a:r>
            <a:endParaRPr/>
          </a:p>
          <a:p>
            <a:pPr indent="-238601" lvl="1" marL="685800" rtl="0" algn="l">
              <a:lnSpc>
                <a:spcPct val="120000"/>
              </a:lnSpc>
              <a:spcBef>
                <a:spcPts val="900"/>
              </a:spcBef>
              <a:spcAft>
                <a:spcPts val="0"/>
              </a:spcAft>
              <a:buClr>
                <a:schemeClr val="dk1"/>
              </a:buClr>
              <a:buSzPct val="100000"/>
              <a:buChar char="•"/>
            </a:pPr>
            <a:r>
              <a:rPr lang="pt-BR" sz="2100"/>
              <a:t>QTDFILHO apesar do número 30 parecer absurdo, o número 99 também parece ser um erro.</a:t>
            </a:r>
            <a:endParaRPr/>
          </a:p>
          <a:p>
            <a:pPr indent="-240982" lvl="0" marL="228600" rtl="0" algn="l">
              <a:lnSpc>
                <a:spcPct val="120000"/>
              </a:lnSpc>
              <a:spcBef>
                <a:spcPts val="900"/>
              </a:spcBef>
              <a:spcAft>
                <a:spcPts val="0"/>
              </a:spcAft>
              <a:buClr>
                <a:schemeClr val="dk1"/>
              </a:buClr>
              <a:buSzPct val="100000"/>
              <a:buChar char="•"/>
            </a:pPr>
            <a:r>
              <a:rPr lang="pt-BR" sz="2600"/>
              <a:t>Outro erro observado foi em relação à data, </a:t>
            </a:r>
            <a:r>
              <a:rPr lang="pt-BR" sz="2600"/>
              <a:t>estava diferente do dicionário de dados fornecido, e.g.</a:t>
            </a:r>
            <a:r>
              <a:rPr lang="pt-BR" sz="2600"/>
              <a:t> 24052020; 8092020;</a:t>
            </a:r>
            <a:endParaRPr/>
          </a:p>
          <a:p>
            <a:pPr indent="-240982" lvl="0" marL="228600" rtl="0" algn="l">
              <a:lnSpc>
                <a:spcPct val="120000"/>
              </a:lnSpc>
              <a:spcBef>
                <a:spcPts val="900"/>
              </a:spcBef>
              <a:spcAft>
                <a:spcPts val="0"/>
              </a:spcAft>
              <a:buClr>
                <a:schemeClr val="dk1"/>
              </a:buClr>
              <a:buSzPct val="100000"/>
              <a:buChar char="•"/>
            </a:pPr>
            <a:r>
              <a:rPr lang="pt-BR" sz="2600"/>
              <a:t>Valores ignorados foram substituídos por NULL;</a:t>
            </a:r>
            <a:endParaRPr/>
          </a:p>
          <a:p>
            <a:pPr indent="-240982" lvl="0" marL="228600" rtl="0" algn="l">
              <a:lnSpc>
                <a:spcPct val="120000"/>
              </a:lnSpc>
              <a:spcBef>
                <a:spcPts val="900"/>
              </a:spcBef>
              <a:spcAft>
                <a:spcPts val="0"/>
              </a:spcAft>
              <a:buClr>
                <a:schemeClr val="dk1"/>
              </a:buClr>
              <a:buSzPct val="100000"/>
              <a:buChar char="•"/>
            </a:pPr>
            <a:r>
              <a:rPr lang="pt-BR" sz="2600"/>
              <a:t>Criada as colunas AGEGROUP, MUNNAME, YEAR, MOUNT e DAY.</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b="1" lang="pt-BR" sz="5000" u="sng"/>
              <a:t>Dados faltantes</a:t>
            </a:r>
            <a:endParaRPr b="1" sz="5000" u="sng"/>
          </a:p>
        </p:txBody>
      </p:sp>
      <p:sp>
        <p:nvSpPr>
          <p:cNvPr id="166" name="Google Shape;166;p11"/>
          <p:cNvSpPr txBox="1"/>
          <p:nvPr>
            <p:ph idx="1" type="body"/>
          </p:nvPr>
        </p:nvSpPr>
        <p:spPr>
          <a:xfrm>
            <a:off x="3416968" y="1856688"/>
            <a:ext cx="8353487" cy="454411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chemeClr val="dk1"/>
              </a:buClr>
              <a:buSzPct val="100000"/>
              <a:buChar char="•"/>
            </a:pPr>
            <a:r>
              <a:rPr lang="pt-BR" sz="2600"/>
              <a:t>Percebemos que faltavam </a:t>
            </a:r>
            <a:r>
              <a:rPr lang="pt-BR" sz="2600">
                <a:solidFill>
                  <a:schemeClr val="dk1"/>
                </a:solidFill>
              </a:rPr>
              <a:t>39,27% </a:t>
            </a:r>
            <a:r>
              <a:rPr lang="pt-BR" sz="2600"/>
              <a:t>dos dados relacionados à variável Raça/Cor da mãe;</a:t>
            </a:r>
            <a:endParaRPr/>
          </a:p>
          <a:p>
            <a:pPr indent="-228600" lvl="0" marL="228600" rtl="0" algn="l">
              <a:lnSpc>
                <a:spcPct val="120000"/>
              </a:lnSpc>
              <a:spcBef>
                <a:spcPts val="900"/>
              </a:spcBef>
              <a:spcAft>
                <a:spcPts val="0"/>
              </a:spcAft>
              <a:buClr>
                <a:schemeClr val="dk1"/>
              </a:buClr>
              <a:buSzPct val="100000"/>
              <a:buChar char="•"/>
            </a:pPr>
            <a:r>
              <a:rPr lang="pt-BR" sz="2600"/>
              <a:t>Ao realizar a análise, percebemos valores com 9 e 99 – valores ignorados.</a:t>
            </a:r>
            <a:endParaRPr/>
          </a:p>
          <a:p>
            <a:pPr indent="-228600" lvl="0" marL="228600" rtl="0" algn="l">
              <a:lnSpc>
                <a:spcPct val="120000"/>
              </a:lnSpc>
              <a:spcBef>
                <a:spcPts val="900"/>
              </a:spcBef>
              <a:spcAft>
                <a:spcPts val="0"/>
              </a:spcAft>
              <a:buClr>
                <a:schemeClr val="dk1"/>
              </a:buClr>
              <a:buSzPct val="100000"/>
              <a:buChar char="•"/>
            </a:pPr>
            <a:r>
              <a:rPr lang="pt-BR" sz="2600"/>
              <a:t>Para não afetar as demais variáveis, que possuíam no máximo 3% dos dados faltantes, decidimos manter os registros com valores nulos no data set.</a:t>
            </a:r>
            <a:endParaRPr/>
          </a:p>
          <a:p>
            <a:pPr indent="-228600" lvl="0" marL="228600" rtl="0" algn="l">
              <a:lnSpc>
                <a:spcPct val="120000"/>
              </a:lnSpc>
              <a:spcBef>
                <a:spcPts val="900"/>
              </a:spcBef>
              <a:spcAft>
                <a:spcPts val="0"/>
              </a:spcAft>
              <a:buClr>
                <a:schemeClr val="dk1"/>
              </a:buClr>
              <a:buSzPct val="100000"/>
              <a:buChar char="•"/>
            </a:pPr>
            <a:r>
              <a:rPr lang="pt-BR" sz="2600"/>
              <a:t>Ao verificar a distribuição dos dados, percebemos que a partir de meados de 2011 esta coluna começou a ser preenchida.</a:t>
            </a:r>
            <a:endParaRPr/>
          </a:p>
          <a:p>
            <a:pPr indent="-228600" lvl="0" marL="228600" rtl="0" algn="l">
              <a:lnSpc>
                <a:spcPct val="120000"/>
              </a:lnSpc>
              <a:spcBef>
                <a:spcPts val="900"/>
              </a:spcBef>
              <a:spcAft>
                <a:spcPts val="0"/>
              </a:spcAft>
              <a:buClr>
                <a:schemeClr val="dk1"/>
              </a:buClr>
              <a:buSzPct val="100000"/>
              <a:buChar char="•"/>
            </a:pPr>
            <a:r>
              <a:rPr lang="pt-BR" sz="2600"/>
              <a:t>Como a falta de informação está ligada ao ano de preenchimento, este caso pode ser classificado como </a:t>
            </a:r>
            <a:r>
              <a:rPr i="1" lang="pt-BR" sz="2600" u="sng"/>
              <a:t>Missing at Random</a:t>
            </a:r>
            <a:endParaRPr i="1" sz="2600" u="sng"/>
          </a:p>
        </p:txBody>
      </p:sp>
      <p:pic>
        <p:nvPicPr>
          <p:cNvPr descr="Mídia e Ciência - Ep. 86 - &amp;quot;Confiança na Ciência e democratização do  conhecimento não são os dois lados da mesma moeda&amp;quot; - LAbI UFSCar -  Divulgação Científica" id="167" name="Google Shape;167;p11"/>
          <p:cNvPicPr preferRelativeResize="0"/>
          <p:nvPr/>
        </p:nvPicPr>
        <p:blipFill rotWithShape="1">
          <a:blip r:embed="rId3">
            <a:alphaModFix/>
          </a:blip>
          <a:srcRect b="0" l="0" r="0" t="0"/>
          <a:stretch/>
        </p:blipFill>
        <p:spPr>
          <a:xfrm>
            <a:off x="288510" y="1942821"/>
            <a:ext cx="3128458" cy="2346344"/>
          </a:xfrm>
          <a:prstGeom prst="rect">
            <a:avLst/>
          </a:prstGeom>
          <a:noFill/>
          <a:ln>
            <a:noFill/>
          </a:ln>
        </p:spPr>
      </p:pic>
      <p:pic>
        <p:nvPicPr>
          <p:cNvPr descr="Glossário – Timeline Audiovisual e Multimédia" id="168" name="Google Shape;168;p11">
            <a:hlinkClick action="ppaction://hlinksldjump" r:id="rId4"/>
          </p:cNvPr>
          <p:cNvPicPr preferRelativeResize="0"/>
          <p:nvPr/>
        </p:nvPicPr>
        <p:blipFill rotWithShape="1">
          <a:blip r:embed="rId5">
            <a:alphaModFix/>
          </a:blip>
          <a:srcRect b="0" l="0" r="0" t="0"/>
          <a:stretch/>
        </p:blipFill>
        <p:spPr>
          <a:xfrm>
            <a:off x="10781731" y="6251126"/>
            <a:ext cx="883645" cy="4016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u="sng"/>
              <a:t>3º Etapa: </a:t>
            </a:r>
            <a:r>
              <a:rPr lang="pt-BR"/>
              <a:t>Análises: Cidade x Ano</a:t>
            </a:r>
            <a:endParaRPr/>
          </a:p>
        </p:txBody>
      </p:sp>
      <p:pic>
        <p:nvPicPr>
          <p:cNvPr id="174" name="Google Shape;174;p12"/>
          <p:cNvPicPr preferRelativeResize="0"/>
          <p:nvPr/>
        </p:nvPicPr>
        <p:blipFill rotWithShape="1">
          <a:blip r:embed="rId3">
            <a:alphaModFix/>
          </a:blip>
          <a:srcRect b="0" l="0" r="0" t="0"/>
          <a:stretch/>
        </p:blipFill>
        <p:spPr>
          <a:xfrm>
            <a:off x="431945" y="1690688"/>
            <a:ext cx="3600000" cy="991244"/>
          </a:xfrm>
          <a:prstGeom prst="rect">
            <a:avLst/>
          </a:prstGeom>
          <a:noFill/>
          <a:ln>
            <a:noFill/>
          </a:ln>
        </p:spPr>
      </p:pic>
      <p:pic>
        <p:nvPicPr>
          <p:cNvPr id="175" name="Google Shape;175;p12"/>
          <p:cNvPicPr preferRelativeResize="0"/>
          <p:nvPr/>
        </p:nvPicPr>
        <p:blipFill rotWithShape="1">
          <a:blip r:embed="rId4">
            <a:alphaModFix/>
          </a:blip>
          <a:srcRect b="0" l="0" r="0" t="0"/>
          <a:stretch/>
        </p:blipFill>
        <p:spPr>
          <a:xfrm>
            <a:off x="4217328" y="1690688"/>
            <a:ext cx="3600000" cy="1060913"/>
          </a:xfrm>
          <a:prstGeom prst="rect">
            <a:avLst/>
          </a:prstGeom>
          <a:noFill/>
          <a:ln>
            <a:noFill/>
          </a:ln>
        </p:spPr>
      </p:pic>
      <p:pic>
        <p:nvPicPr>
          <p:cNvPr id="176" name="Google Shape;176;p12"/>
          <p:cNvPicPr preferRelativeResize="0"/>
          <p:nvPr/>
        </p:nvPicPr>
        <p:blipFill rotWithShape="1">
          <a:blip r:embed="rId5">
            <a:alphaModFix/>
          </a:blip>
          <a:srcRect b="0" l="0" r="0" t="0"/>
          <a:stretch/>
        </p:blipFill>
        <p:spPr>
          <a:xfrm>
            <a:off x="431945" y="2893154"/>
            <a:ext cx="3600000" cy="1041647"/>
          </a:xfrm>
          <a:prstGeom prst="rect">
            <a:avLst/>
          </a:prstGeom>
          <a:noFill/>
          <a:ln>
            <a:noFill/>
          </a:ln>
        </p:spPr>
      </p:pic>
      <p:pic>
        <p:nvPicPr>
          <p:cNvPr id="177" name="Google Shape;177;p12"/>
          <p:cNvPicPr preferRelativeResize="0"/>
          <p:nvPr/>
        </p:nvPicPr>
        <p:blipFill rotWithShape="1">
          <a:blip r:embed="rId6">
            <a:alphaModFix/>
          </a:blip>
          <a:srcRect b="0" l="0" r="0" t="0"/>
          <a:stretch/>
        </p:blipFill>
        <p:spPr>
          <a:xfrm>
            <a:off x="8002711" y="1692070"/>
            <a:ext cx="3600000" cy="1083628"/>
          </a:xfrm>
          <a:prstGeom prst="rect">
            <a:avLst/>
          </a:prstGeom>
          <a:noFill/>
          <a:ln>
            <a:noFill/>
          </a:ln>
        </p:spPr>
      </p:pic>
      <p:pic>
        <p:nvPicPr>
          <p:cNvPr id="178" name="Google Shape;178;p12"/>
          <p:cNvPicPr preferRelativeResize="0"/>
          <p:nvPr/>
        </p:nvPicPr>
        <p:blipFill rotWithShape="1">
          <a:blip r:embed="rId7">
            <a:alphaModFix/>
          </a:blip>
          <a:srcRect b="0" l="0" r="0" t="0"/>
          <a:stretch/>
        </p:blipFill>
        <p:spPr>
          <a:xfrm>
            <a:off x="8002711" y="2846188"/>
            <a:ext cx="3600000" cy="1074158"/>
          </a:xfrm>
          <a:prstGeom prst="rect">
            <a:avLst/>
          </a:prstGeom>
          <a:noFill/>
          <a:ln>
            <a:noFill/>
          </a:ln>
        </p:spPr>
      </p:pic>
      <p:pic>
        <p:nvPicPr>
          <p:cNvPr id="179" name="Google Shape;179;p12"/>
          <p:cNvPicPr preferRelativeResize="0"/>
          <p:nvPr/>
        </p:nvPicPr>
        <p:blipFill rotWithShape="1">
          <a:blip r:embed="rId8">
            <a:alphaModFix/>
          </a:blip>
          <a:srcRect b="0" l="0" r="0" t="0"/>
          <a:stretch/>
        </p:blipFill>
        <p:spPr>
          <a:xfrm>
            <a:off x="8002711" y="3991364"/>
            <a:ext cx="3600000" cy="1066172"/>
          </a:xfrm>
          <a:prstGeom prst="rect">
            <a:avLst/>
          </a:prstGeom>
          <a:noFill/>
          <a:ln>
            <a:noFill/>
          </a:ln>
        </p:spPr>
      </p:pic>
      <p:pic>
        <p:nvPicPr>
          <p:cNvPr id="180" name="Google Shape;180;p12"/>
          <p:cNvPicPr preferRelativeResize="0"/>
          <p:nvPr/>
        </p:nvPicPr>
        <p:blipFill rotWithShape="1">
          <a:blip r:embed="rId9">
            <a:alphaModFix/>
          </a:blip>
          <a:srcRect b="0" l="0" r="0" t="0"/>
          <a:stretch/>
        </p:blipFill>
        <p:spPr>
          <a:xfrm>
            <a:off x="4296000" y="2846188"/>
            <a:ext cx="3600000" cy="1034135"/>
          </a:xfrm>
          <a:prstGeom prst="rect">
            <a:avLst/>
          </a:prstGeom>
          <a:noFill/>
          <a:ln>
            <a:noFill/>
          </a:ln>
        </p:spPr>
      </p:pic>
      <p:pic>
        <p:nvPicPr>
          <p:cNvPr id="181" name="Google Shape;181;p12"/>
          <p:cNvPicPr preferRelativeResize="0"/>
          <p:nvPr/>
        </p:nvPicPr>
        <p:blipFill rotWithShape="1">
          <a:blip r:embed="rId10">
            <a:alphaModFix/>
          </a:blip>
          <a:srcRect b="0" l="0" r="0" t="0"/>
          <a:stretch/>
        </p:blipFill>
        <p:spPr>
          <a:xfrm>
            <a:off x="4296000" y="4055361"/>
            <a:ext cx="3600000" cy="1066172"/>
          </a:xfrm>
          <a:prstGeom prst="rect">
            <a:avLst/>
          </a:prstGeom>
          <a:noFill/>
          <a:ln>
            <a:noFill/>
          </a:ln>
        </p:spPr>
      </p:pic>
      <p:pic>
        <p:nvPicPr>
          <p:cNvPr id="182" name="Google Shape;182;p12"/>
          <p:cNvPicPr preferRelativeResize="0"/>
          <p:nvPr/>
        </p:nvPicPr>
        <p:blipFill rotWithShape="1">
          <a:blip r:embed="rId11">
            <a:alphaModFix/>
          </a:blip>
          <a:srcRect b="0" l="0" r="0" t="0"/>
          <a:stretch/>
        </p:blipFill>
        <p:spPr>
          <a:xfrm>
            <a:off x="4296000" y="5334028"/>
            <a:ext cx="3600000" cy="1045443"/>
          </a:xfrm>
          <a:prstGeom prst="rect">
            <a:avLst/>
          </a:prstGeom>
          <a:noFill/>
          <a:ln>
            <a:noFill/>
          </a:ln>
        </p:spPr>
      </p:pic>
      <p:pic>
        <p:nvPicPr>
          <p:cNvPr id="183" name="Google Shape;183;p12"/>
          <p:cNvPicPr preferRelativeResize="0"/>
          <p:nvPr/>
        </p:nvPicPr>
        <p:blipFill rotWithShape="1">
          <a:blip r:embed="rId12">
            <a:alphaModFix/>
          </a:blip>
          <a:srcRect b="0" l="0" r="0" t="0"/>
          <a:stretch/>
        </p:blipFill>
        <p:spPr>
          <a:xfrm>
            <a:off x="431945" y="5332755"/>
            <a:ext cx="3600000" cy="1046716"/>
          </a:xfrm>
          <a:prstGeom prst="rect">
            <a:avLst/>
          </a:prstGeom>
          <a:noFill/>
          <a:ln>
            <a:noFill/>
          </a:ln>
        </p:spPr>
      </p:pic>
      <p:pic>
        <p:nvPicPr>
          <p:cNvPr id="184" name="Google Shape;184;p12"/>
          <p:cNvPicPr preferRelativeResize="0"/>
          <p:nvPr/>
        </p:nvPicPr>
        <p:blipFill rotWithShape="1">
          <a:blip r:embed="rId13">
            <a:alphaModFix/>
          </a:blip>
          <a:srcRect b="0" l="0" r="0" t="0"/>
          <a:stretch/>
        </p:blipFill>
        <p:spPr>
          <a:xfrm>
            <a:off x="535234" y="4146023"/>
            <a:ext cx="3600000" cy="9755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Nascidos vivos por cidade, últimos 11 anos</a:t>
            </a:r>
            <a:endParaRPr/>
          </a:p>
        </p:txBody>
      </p:sp>
      <p:pic>
        <p:nvPicPr>
          <p:cNvPr id="190" name="Google Shape;190;p13"/>
          <p:cNvPicPr preferRelativeResize="0"/>
          <p:nvPr/>
        </p:nvPicPr>
        <p:blipFill rotWithShape="1">
          <a:blip r:embed="rId3">
            <a:alphaModFix/>
          </a:blip>
          <a:srcRect b="0" l="0" r="0" t="0"/>
          <a:stretch/>
        </p:blipFill>
        <p:spPr>
          <a:xfrm>
            <a:off x="1232733" y="1486151"/>
            <a:ext cx="9222710" cy="4135377"/>
          </a:xfrm>
          <a:prstGeom prst="rect">
            <a:avLst/>
          </a:prstGeom>
          <a:noFill/>
          <a:ln>
            <a:noFill/>
          </a:ln>
        </p:spPr>
      </p:pic>
      <p:sp>
        <p:nvSpPr>
          <p:cNvPr id="191" name="Google Shape;191;p13"/>
          <p:cNvSpPr/>
          <p:nvPr/>
        </p:nvSpPr>
        <p:spPr>
          <a:xfrm>
            <a:off x="728998" y="5825692"/>
            <a:ext cx="10624802"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rgbClr val="212121"/>
                </a:solidFill>
                <a:latin typeface="Calibri"/>
                <a:ea typeface="Calibri"/>
                <a:cs typeface="Calibri"/>
                <a:sym typeface="Calibri"/>
              </a:rPr>
              <a:t>Aqui pode-se ver a diferença entre os números de nascidos vivos, entre as cidades. São Paulo está pelo menos 1 ordem de grandeza acima das demais cidades. Para algumas cidades já é possível ver certa tendência de crescimento ou decréscimo no número.</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pt-BR"/>
              <a:t>Nascidos x ano - Nascidos vivos x mês</a:t>
            </a:r>
            <a:endParaRPr/>
          </a:p>
        </p:txBody>
      </p:sp>
      <p:pic>
        <p:nvPicPr>
          <p:cNvPr id="197" name="Google Shape;197;p14"/>
          <p:cNvPicPr preferRelativeResize="0"/>
          <p:nvPr/>
        </p:nvPicPr>
        <p:blipFill rotWithShape="1">
          <a:blip r:embed="rId3">
            <a:alphaModFix/>
          </a:blip>
          <a:srcRect b="0" l="0" r="0" t="0"/>
          <a:stretch/>
        </p:blipFill>
        <p:spPr>
          <a:xfrm>
            <a:off x="705852" y="1690688"/>
            <a:ext cx="5851358" cy="2127766"/>
          </a:xfrm>
          <a:prstGeom prst="rect">
            <a:avLst/>
          </a:prstGeom>
          <a:noFill/>
          <a:ln>
            <a:noFill/>
          </a:ln>
        </p:spPr>
      </p:pic>
      <p:sp>
        <p:nvSpPr>
          <p:cNvPr id="198" name="Google Shape;198;p14"/>
          <p:cNvSpPr/>
          <p:nvPr/>
        </p:nvSpPr>
        <p:spPr>
          <a:xfrm>
            <a:off x="1211065" y="4707346"/>
            <a:ext cx="415761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Neste gráfico de barras pode-se observar certos aspectos da sazonalidade do número de nascidos.</a:t>
            </a:r>
            <a:endParaRPr b="0" i="0" sz="1800" u="none" cap="none" strike="noStrike">
              <a:solidFill>
                <a:srgbClr val="212121"/>
              </a:solidFill>
              <a:latin typeface="Calibri"/>
              <a:ea typeface="Calibri"/>
              <a:cs typeface="Calibri"/>
              <a:sym typeface="Calibri"/>
            </a:endParaRPr>
          </a:p>
        </p:txBody>
      </p:sp>
      <p:pic>
        <p:nvPicPr>
          <p:cNvPr id="199" name="Google Shape;199;p14"/>
          <p:cNvPicPr preferRelativeResize="0"/>
          <p:nvPr/>
        </p:nvPicPr>
        <p:blipFill rotWithShape="1">
          <a:blip r:embed="rId4">
            <a:alphaModFix/>
          </a:blip>
          <a:srcRect b="0" l="0" r="0" t="0"/>
          <a:stretch/>
        </p:blipFill>
        <p:spPr>
          <a:xfrm>
            <a:off x="5645401" y="4255780"/>
            <a:ext cx="5876841" cy="2330471"/>
          </a:xfrm>
          <a:prstGeom prst="rect">
            <a:avLst/>
          </a:prstGeom>
          <a:noFill/>
          <a:ln>
            <a:noFill/>
          </a:ln>
        </p:spPr>
      </p:pic>
      <p:sp>
        <p:nvSpPr>
          <p:cNvPr id="200" name="Google Shape;200;p14"/>
          <p:cNvSpPr/>
          <p:nvPr/>
        </p:nvSpPr>
        <p:spPr>
          <a:xfrm>
            <a:off x="6689558" y="1510130"/>
            <a:ext cx="4664242"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Pode-se ver que o número de nascidos vivos em 2020 chega a ser 10% menor que o mesmo mês no ano anterior. </a:t>
            </a:r>
            <a:endParaRPr b="0" i="0" sz="1800" u="none" cap="none" strike="noStrike">
              <a:solidFill>
                <a:srgbClr val="21212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Existe certa dúvida de se esse número seria o esperado para o período, dada a tendência dos anos, ou se esse número possa ser um resultado da pandemia de COVID-19. </a:t>
            </a:r>
            <a:endParaRPr b="0" i="0" sz="1800" u="none" cap="none" strike="noStrike">
              <a:solidFill>
                <a:srgbClr val="21212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Esta dúvida é exatamente um dos questionamentos do projeto.</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Nascidos vivos x Escolaridade</a:t>
            </a:r>
            <a:endParaRPr/>
          </a:p>
        </p:txBody>
      </p:sp>
      <p:pic>
        <p:nvPicPr>
          <p:cNvPr id="206" name="Google Shape;206;p15"/>
          <p:cNvPicPr preferRelativeResize="0"/>
          <p:nvPr/>
        </p:nvPicPr>
        <p:blipFill rotWithShape="1">
          <a:blip r:embed="rId3">
            <a:alphaModFix/>
          </a:blip>
          <a:srcRect b="0" l="0" r="0" t="0"/>
          <a:stretch/>
        </p:blipFill>
        <p:spPr>
          <a:xfrm>
            <a:off x="1071806" y="1690687"/>
            <a:ext cx="5670230" cy="2351923"/>
          </a:xfrm>
          <a:prstGeom prst="rect">
            <a:avLst/>
          </a:prstGeom>
          <a:noFill/>
          <a:ln>
            <a:noFill/>
          </a:ln>
        </p:spPr>
      </p:pic>
      <p:sp>
        <p:nvSpPr>
          <p:cNvPr id="207" name="Google Shape;207;p15"/>
          <p:cNvSpPr/>
          <p:nvPr/>
        </p:nvSpPr>
        <p:spPr>
          <a:xfrm>
            <a:off x="6839164" y="2103803"/>
            <a:ext cx="487278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Percebe-se que proporcionalmente, a mulheres que tiveram entre 8 e 11 anos de escolaridade são maioria, seguidas das que tiveram 12 ou mais.</a:t>
            </a:r>
            <a:endParaRPr b="0" i="0" sz="1800" u="none" cap="none" strike="noStrike">
              <a:solidFill>
                <a:schemeClr val="dk1"/>
              </a:solidFill>
              <a:latin typeface="Calibri"/>
              <a:ea typeface="Calibri"/>
              <a:cs typeface="Calibri"/>
              <a:sym typeface="Calibri"/>
            </a:endParaRPr>
          </a:p>
        </p:txBody>
      </p:sp>
      <p:pic>
        <p:nvPicPr>
          <p:cNvPr id="208" name="Google Shape;208;p15"/>
          <p:cNvPicPr preferRelativeResize="0"/>
          <p:nvPr/>
        </p:nvPicPr>
        <p:blipFill rotWithShape="1">
          <a:blip r:embed="rId4">
            <a:alphaModFix/>
          </a:blip>
          <a:srcRect b="0" l="0" r="0" t="0"/>
          <a:stretch/>
        </p:blipFill>
        <p:spPr>
          <a:xfrm>
            <a:off x="5675819" y="3698602"/>
            <a:ext cx="6418108" cy="2293123"/>
          </a:xfrm>
          <a:prstGeom prst="rect">
            <a:avLst/>
          </a:prstGeom>
          <a:noFill/>
          <a:ln>
            <a:noFill/>
          </a:ln>
        </p:spPr>
      </p:pic>
      <p:sp>
        <p:nvSpPr>
          <p:cNvPr id="209" name="Google Shape;209;p15"/>
          <p:cNvSpPr/>
          <p:nvPr/>
        </p:nvSpPr>
        <p:spPr>
          <a:xfrm>
            <a:off x="838200" y="4383498"/>
            <a:ext cx="482867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Aqui verifica-se que o percentual de mães com mais de 12 anos de escolaridade vem aumentando aos poucos durante o período.</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Nascidos vivos x Estado civil da mãe</a:t>
            </a:r>
            <a:endParaRPr/>
          </a:p>
        </p:txBody>
      </p:sp>
      <p:pic>
        <p:nvPicPr>
          <p:cNvPr id="215" name="Google Shape;215;p16"/>
          <p:cNvPicPr preferRelativeResize="0"/>
          <p:nvPr/>
        </p:nvPicPr>
        <p:blipFill rotWithShape="1">
          <a:blip r:embed="rId3">
            <a:alphaModFix/>
          </a:blip>
          <a:srcRect b="0" l="0" r="0" t="0"/>
          <a:stretch/>
        </p:blipFill>
        <p:spPr>
          <a:xfrm>
            <a:off x="838200" y="1479407"/>
            <a:ext cx="10725437" cy="3924766"/>
          </a:xfrm>
          <a:prstGeom prst="rect">
            <a:avLst/>
          </a:prstGeom>
          <a:noFill/>
          <a:ln>
            <a:noFill/>
          </a:ln>
        </p:spPr>
      </p:pic>
      <p:sp>
        <p:nvSpPr>
          <p:cNvPr id="216" name="Google Shape;216;p16"/>
          <p:cNvSpPr/>
          <p:nvPr/>
        </p:nvSpPr>
        <p:spPr>
          <a:xfrm>
            <a:off x="838200" y="5404173"/>
            <a:ext cx="1073549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Este gráfico mostra que o número de mães solteiras é muito próximo do número de mães que são casadas, tendências que vem desde 2012. </a:t>
            </a:r>
            <a:endParaRPr b="0" i="0" sz="1800" u="none" cap="none" strike="noStrike">
              <a:solidFill>
                <a:srgbClr val="21212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De 2017 para 2020 o número de mães registradas como estando em união estável parece aumentar.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Nascidos vivos x Raça/Cor</a:t>
            </a:r>
            <a:endParaRPr/>
          </a:p>
        </p:txBody>
      </p:sp>
      <p:pic>
        <p:nvPicPr>
          <p:cNvPr id="222" name="Google Shape;222;p17"/>
          <p:cNvPicPr preferRelativeResize="0"/>
          <p:nvPr/>
        </p:nvPicPr>
        <p:blipFill rotWithShape="1">
          <a:blip r:embed="rId3">
            <a:alphaModFix/>
          </a:blip>
          <a:srcRect b="0" l="0" r="0" t="0"/>
          <a:stretch/>
        </p:blipFill>
        <p:spPr>
          <a:xfrm>
            <a:off x="838200" y="1503095"/>
            <a:ext cx="5981882" cy="2520000"/>
          </a:xfrm>
          <a:prstGeom prst="rect">
            <a:avLst/>
          </a:prstGeom>
          <a:noFill/>
          <a:ln>
            <a:noFill/>
          </a:ln>
        </p:spPr>
      </p:pic>
      <p:sp>
        <p:nvSpPr>
          <p:cNvPr id="223" name="Google Shape;223;p17"/>
          <p:cNvSpPr/>
          <p:nvPr/>
        </p:nvSpPr>
        <p:spPr>
          <a:xfrm>
            <a:off x="7050505" y="1819866"/>
            <a:ext cx="430329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Observa-se que para todas as cidades avaliadas, exceto Barueri, a maioria dos bebês tem raça/cor registrada como Branca, seguido pelo pardo.</a:t>
            </a:r>
            <a:endParaRPr b="0" i="0" sz="1800" u="none" cap="none" strike="noStrike">
              <a:solidFill>
                <a:schemeClr val="dk1"/>
              </a:solidFill>
              <a:latin typeface="Calibri"/>
              <a:ea typeface="Calibri"/>
              <a:cs typeface="Calibri"/>
              <a:sym typeface="Calibri"/>
            </a:endParaRPr>
          </a:p>
        </p:txBody>
      </p:sp>
      <p:pic>
        <p:nvPicPr>
          <p:cNvPr id="224" name="Google Shape;224;p17"/>
          <p:cNvPicPr preferRelativeResize="0"/>
          <p:nvPr/>
        </p:nvPicPr>
        <p:blipFill rotWithShape="1">
          <a:blip r:embed="rId4">
            <a:alphaModFix/>
          </a:blip>
          <a:srcRect b="0" l="0" r="0" t="0"/>
          <a:stretch/>
        </p:blipFill>
        <p:spPr>
          <a:xfrm>
            <a:off x="5057918" y="3992425"/>
            <a:ext cx="6944483" cy="2520000"/>
          </a:xfrm>
          <a:prstGeom prst="rect">
            <a:avLst/>
          </a:prstGeom>
          <a:noFill/>
          <a:ln>
            <a:noFill/>
          </a:ln>
        </p:spPr>
      </p:pic>
      <p:sp>
        <p:nvSpPr>
          <p:cNvPr id="225" name="Google Shape;225;p17"/>
          <p:cNvSpPr/>
          <p:nvPr/>
        </p:nvSpPr>
        <p:spPr>
          <a:xfrm>
            <a:off x="487680" y="4236763"/>
            <a:ext cx="4570238"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Neste gráfico pode-se ver que a cada ano que passa a proporção de bebês registrados como brancos diminui, enquanto a de pardos e negros/pretos aumenta. O número de bebês registrados como brancos caiu 20 pontos percentuais no período.</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Nascidos vivos x Raça x Idade</a:t>
            </a:r>
            <a:endParaRPr/>
          </a:p>
        </p:txBody>
      </p:sp>
      <p:pic>
        <p:nvPicPr>
          <p:cNvPr id="231" name="Google Shape;231;p18"/>
          <p:cNvPicPr preferRelativeResize="0"/>
          <p:nvPr/>
        </p:nvPicPr>
        <p:blipFill rotWithShape="1">
          <a:blip r:embed="rId3">
            <a:alphaModFix/>
          </a:blip>
          <a:srcRect b="0" l="0" r="0" t="0"/>
          <a:stretch/>
        </p:blipFill>
        <p:spPr>
          <a:xfrm>
            <a:off x="838200" y="1498495"/>
            <a:ext cx="9774136" cy="4106871"/>
          </a:xfrm>
          <a:prstGeom prst="rect">
            <a:avLst/>
          </a:prstGeom>
          <a:noFill/>
          <a:ln>
            <a:noFill/>
          </a:ln>
        </p:spPr>
      </p:pic>
      <p:sp>
        <p:nvSpPr>
          <p:cNvPr id="232" name="Google Shape;232;p18"/>
          <p:cNvSpPr/>
          <p:nvPr/>
        </p:nvSpPr>
        <p:spPr>
          <a:xfrm>
            <a:off x="1087380" y="5605366"/>
            <a:ext cx="927577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12121"/>
                </a:solidFill>
                <a:latin typeface="Calibri"/>
                <a:ea typeface="Calibri"/>
                <a:cs typeface="Calibri"/>
                <a:sym typeface="Calibri"/>
              </a:rPr>
              <a:t>Neste gráfico verifica-se que a raça/cor amarela (asiática) é a que mais tem mães acima de 35 anos, enquanto a indígena é a que mais tem mães abaixo de 20 anos.</a:t>
            </a:r>
            <a:endParaRPr b="0" i="0" sz="1800" u="none" cap="none" strike="noStrike">
              <a:solidFill>
                <a:schemeClr val="dk1"/>
              </a:solidFill>
              <a:latin typeface="Calibri"/>
              <a:ea typeface="Calibri"/>
              <a:cs typeface="Calibri"/>
              <a:sym typeface="Calibri"/>
            </a:endParaRPr>
          </a:p>
        </p:txBody>
      </p:sp>
      <p:pic>
        <p:nvPicPr>
          <p:cNvPr descr="Glossário – Timeline Audiovisual e Multimédia" id="233" name="Google Shape;233;p18">
            <a:hlinkClick action="ppaction://hlinksldjump" r:id="rId4"/>
          </p:cNvPr>
          <p:cNvPicPr preferRelativeResize="0"/>
          <p:nvPr/>
        </p:nvPicPr>
        <p:blipFill rotWithShape="1">
          <a:blip r:embed="rId5">
            <a:alphaModFix/>
          </a:blip>
          <a:srcRect b="0" l="0" r="0" t="0"/>
          <a:stretch/>
        </p:blipFill>
        <p:spPr>
          <a:xfrm>
            <a:off x="10781731" y="6251126"/>
            <a:ext cx="883645" cy="4016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i="0" lang="pt-BR" sz="4400" u="sng" cap="none" strike="noStrike">
                <a:solidFill>
                  <a:schemeClr val="dk1"/>
                </a:solidFill>
                <a:latin typeface="Calibri"/>
                <a:ea typeface="Calibri"/>
                <a:cs typeface="Calibri"/>
                <a:sym typeface="Calibri"/>
              </a:rPr>
              <a:t>4º Etapa: </a:t>
            </a:r>
            <a:r>
              <a:rPr b="0" i="0" lang="pt-BR" sz="4400" u="none" cap="none" strike="noStrike">
                <a:solidFill>
                  <a:schemeClr val="dk1"/>
                </a:solidFill>
                <a:latin typeface="Calibri"/>
                <a:ea typeface="Calibri"/>
                <a:cs typeface="Calibri"/>
                <a:sym typeface="Calibri"/>
              </a:rPr>
              <a:t>Modelagem</a:t>
            </a:r>
            <a:endParaRPr b="0" i="0" sz="4400" u="none" cap="none" strike="noStrike">
              <a:solidFill>
                <a:schemeClr val="dk1"/>
              </a:solidFill>
              <a:latin typeface="Calibri"/>
              <a:ea typeface="Calibri"/>
              <a:cs typeface="Calibri"/>
              <a:sym typeface="Calibri"/>
            </a:endParaRPr>
          </a:p>
        </p:txBody>
      </p:sp>
      <p:pic>
        <p:nvPicPr>
          <p:cNvPr descr="Glossário – Timeline Audiovisual e Multimédia" id="239" name="Google Shape;239;p19">
            <a:hlinkClick action="ppaction://hlinksldjump" r:id="rId3"/>
          </p:cNvPr>
          <p:cNvPicPr preferRelativeResize="0"/>
          <p:nvPr/>
        </p:nvPicPr>
        <p:blipFill rotWithShape="1">
          <a:blip r:embed="rId4">
            <a:alphaModFix/>
          </a:blip>
          <a:srcRect b="0" l="0" r="0" t="0"/>
          <a:stretch/>
        </p:blipFill>
        <p:spPr>
          <a:xfrm>
            <a:off x="10781731" y="6251126"/>
            <a:ext cx="883645" cy="401657"/>
          </a:xfrm>
          <a:prstGeom prst="rect">
            <a:avLst/>
          </a:prstGeom>
          <a:noFill/>
          <a:ln>
            <a:noFill/>
          </a:ln>
        </p:spPr>
      </p:pic>
      <p:pic>
        <p:nvPicPr>
          <p:cNvPr descr="model.jpg" id="240" name="Google Shape;240;p19"/>
          <p:cNvPicPr preferRelativeResize="0"/>
          <p:nvPr/>
        </p:nvPicPr>
        <p:blipFill rotWithShape="1">
          <a:blip r:embed="rId5">
            <a:alphaModFix/>
          </a:blip>
          <a:srcRect b="0" l="0" r="0" t="0"/>
          <a:stretch/>
        </p:blipFill>
        <p:spPr>
          <a:xfrm>
            <a:off x="1213385" y="2595878"/>
            <a:ext cx="9376188" cy="1198199"/>
          </a:xfrm>
          <a:prstGeom prst="rect">
            <a:avLst/>
          </a:prstGeom>
          <a:noFill/>
          <a:ln>
            <a:noFill/>
          </a:ln>
        </p:spPr>
      </p:pic>
      <p:sp>
        <p:nvSpPr>
          <p:cNvPr id="241" name="Google Shape;241;p19"/>
          <p:cNvSpPr/>
          <p:nvPr/>
        </p:nvSpPr>
        <p:spPr>
          <a:xfrm>
            <a:off x="838199" y="1756148"/>
            <a:ext cx="1063956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Para a modelagem, utilizou-se um modelo linear baseado em recorrências. Uma amostra é o número de nascidos vivos em um mês de um determinado ano. O modelo é:</a:t>
            </a:r>
            <a:endParaRPr b="0" i="0" sz="1800" u="none" cap="none" strike="noStrike">
              <a:solidFill>
                <a:schemeClr val="dk1"/>
              </a:solidFill>
              <a:latin typeface="Calibri"/>
              <a:ea typeface="Calibri"/>
              <a:cs typeface="Calibri"/>
              <a:sym typeface="Calibri"/>
            </a:endParaRPr>
          </a:p>
        </p:txBody>
      </p:sp>
      <p:pic>
        <p:nvPicPr>
          <p:cNvPr descr="Data Science, Machine Learning e Inteligência Artificial Qual a diferença?  - Sujeito programador" id="242" name="Google Shape;242;p19"/>
          <p:cNvPicPr preferRelativeResize="0"/>
          <p:nvPr/>
        </p:nvPicPr>
        <p:blipFill rotWithShape="1">
          <a:blip r:embed="rId6">
            <a:alphaModFix/>
          </a:blip>
          <a:srcRect b="0" l="0" r="0" t="0"/>
          <a:stretch/>
        </p:blipFill>
        <p:spPr>
          <a:xfrm>
            <a:off x="9443523" y="318025"/>
            <a:ext cx="2292099" cy="1293656"/>
          </a:xfrm>
          <a:prstGeom prst="rect">
            <a:avLst/>
          </a:prstGeom>
          <a:noFill/>
          <a:ln>
            <a:noFill/>
          </a:ln>
        </p:spPr>
      </p:pic>
      <p:sp>
        <p:nvSpPr>
          <p:cNvPr id="243" name="Google Shape;243;p19"/>
          <p:cNvSpPr/>
          <p:nvPr/>
        </p:nvSpPr>
        <p:spPr>
          <a:xfrm>
            <a:off x="838199" y="3988721"/>
            <a:ext cx="104075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Foram utilizados dois conjuntos treino: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24292E"/>
              </a:buClr>
              <a:buSzPts val="1800"/>
              <a:buFont typeface="Arial"/>
              <a:buChar char="•"/>
            </a:pPr>
            <a:r>
              <a:rPr b="0" i="0" lang="pt-BR" sz="1800" u="none" cap="none" strike="noStrike">
                <a:solidFill>
                  <a:srgbClr val="24292E"/>
                </a:solidFill>
                <a:latin typeface="Calibri"/>
                <a:ea typeface="Calibri"/>
                <a:cs typeface="Calibri"/>
                <a:sym typeface="Calibri"/>
              </a:rPr>
              <a:t>O primeiro utilizará todos os anos e meses que temos dados, menos os anos do Zica-vírus (2016/2017) e do Corona vírus (segundo semestre de 2020) para o treino -  'Fold 0'; </a:t>
            </a:r>
            <a:endParaRPr b="0" i="0" sz="1800" u="none" cap="none" strike="noStrike">
              <a:solidFill>
                <a:srgbClr val="24292E"/>
              </a:solidFill>
              <a:latin typeface="Calibri"/>
              <a:ea typeface="Calibri"/>
              <a:cs typeface="Calibri"/>
              <a:sym typeface="Calibri"/>
            </a:endParaRPr>
          </a:p>
          <a:p>
            <a:pPr indent="-285750" lvl="0" marL="285750" marR="0" rtl="0" algn="l">
              <a:lnSpc>
                <a:spcPct val="100000"/>
              </a:lnSpc>
              <a:spcBef>
                <a:spcPts val="0"/>
              </a:spcBef>
              <a:spcAft>
                <a:spcPts val="0"/>
              </a:spcAft>
              <a:buClr>
                <a:srgbClr val="24292E"/>
              </a:buClr>
              <a:buSzPts val="1800"/>
              <a:buFont typeface="Arial"/>
              <a:buChar char="•"/>
            </a:pPr>
            <a:r>
              <a:rPr b="0" i="0" lang="pt-BR" sz="1800" u="none" cap="none" strike="noStrike">
                <a:solidFill>
                  <a:srgbClr val="24292E"/>
                </a:solidFill>
                <a:latin typeface="Calibri"/>
                <a:ea typeface="Calibri"/>
                <a:cs typeface="Calibri"/>
                <a:sym typeface="Calibri"/>
              </a:rPr>
              <a:t>O segundo conjunto utilizará todos os anos, menos o segundo semestre de 2020 - 'Fold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4292E"/>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Em ambos os casos, o conjunto de teste será o segundo semestre de 2020. </a:t>
            </a:r>
            <a:endParaRPr b="0" i="0" sz="1800" u="none" cap="none" strike="noStrike">
              <a:solidFill>
                <a:srgbClr val="24292E"/>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ctrTitle"/>
          </p:nvPr>
        </p:nvSpPr>
        <p:spPr>
          <a:xfrm>
            <a:off x="4847770" y="1787638"/>
            <a:ext cx="6270173" cy="39284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pt-BR" sz="5000" cap="none"/>
              <a:t>Impacto da pandemia da COVID-19 no número de nascidos vivos do Estado de São Paulo</a:t>
            </a:r>
            <a:endParaRPr sz="5000"/>
          </a:p>
        </p:txBody>
      </p:sp>
      <p:pic>
        <p:nvPicPr>
          <p:cNvPr descr="RH na área de saúde" id="92" name="Google Shape;92;p2"/>
          <p:cNvPicPr preferRelativeResize="0"/>
          <p:nvPr/>
        </p:nvPicPr>
        <p:blipFill rotWithShape="1">
          <a:blip r:embed="rId3">
            <a:alphaModFix/>
          </a:blip>
          <a:srcRect b="0" l="0" r="0" t="0"/>
          <a:stretch/>
        </p:blipFill>
        <p:spPr>
          <a:xfrm>
            <a:off x="754743" y="1787638"/>
            <a:ext cx="3744685" cy="3744685"/>
          </a:xfrm>
          <a:prstGeom prst="rect">
            <a:avLst/>
          </a:prstGeom>
          <a:noFill/>
          <a:ln>
            <a:noFill/>
          </a:ln>
        </p:spPr>
      </p:pic>
      <p:sp>
        <p:nvSpPr>
          <p:cNvPr id="93" name="Google Shape;93;p2"/>
          <p:cNvSpPr txBox="1"/>
          <p:nvPr/>
        </p:nvSpPr>
        <p:spPr>
          <a:xfrm>
            <a:off x="616856" y="834570"/>
            <a:ext cx="3534230" cy="769258"/>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000"/>
              <a:buFont typeface="Calibri"/>
              <a:buNone/>
            </a:pPr>
            <a:r>
              <a:rPr b="1" i="0" lang="pt-BR" sz="5000" u="sng" cap="none" strike="noStrike">
                <a:solidFill>
                  <a:schemeClr val="dk1"/>
                </a:solidFill>
                <a:latin typeface="Calibri"/>
                <a:ea typeface="Calibri"/>
                <a:cs typeface="Calibri"/>
                <a:sym typeface="Calibri"/>
              </a:rPr>
              <a:t>Projeto:</a:t>
            </a:r>
            <a:endParaRPr b="0" i="0" sz="5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i="0" lang="pt-BR" sz="4400" u="sng" cap="none" strike="noStrike">
                <a:solidFill>
                  <a:schemeClr val="dk1"/>
                </a:solidFill>
                <a:latin typeface="Calibri"/>
                <a:ea typeface="Calibri"/>
                <a:cs typeface="Calibri"/>
                <a:sym typeface="Calibri"/>
              </a:rPr>
              <a:t>5º Etapa: </a:t>
            </a:r>
            <a:r>
              <a:rPr b="0" i="0" lang="pt-BR" sz="4400" u="none" cap="none" strike="noStrike">
                <a:solidFill>
                  <a:schemeClr val="dk1"/>
                </a:solidFill>
                <a:latin typeface="Calibri"/>
                <a:ea typeface="Calibri"/>
                <a:cs typeface="Calibri"/>
                <a:sym typeface="Calibri"/>
              </a:rPr>
              <a:t>Resultados e Discussão</a:t>
            </a:r>
            <a:endParaRPr b="0" i="0" sz="4400" u="none" cap="none" strike="noStrike">
              <a:solidFill>
                <a:schemeClr val="dk1"/>
              </a:solidFill>
              <a:latin typeface="Calibri"/>
              <a:ea typeface="Calibri"/>
              <a:cs typeface="Calibri"/>
              <a:sym typeface="Calibri"/>
            </a:endParaRPr>
          </a:p>
        </p:txBody>
      </p:sp>
      <p:pic>
        <p:nvPicPr>
          <p:cNvPr descr="3 Passos para gerar resultados com a gestão de pessoas - Consultrain" id="249" name="Google Shape;249;p20"/>
          <p:cNvPicPr preferRelativeResize="0"/>
          <p:nvPr/>
        </p:nvPicPr>
        <p:blipFill rotWithShape="1">
          <a:blip r:embed="rId3">
            <a:alphaModFix/>
          </a:blip>
          <a:srcRect b="0" l="0" r="0" t="0"/>
          <a:stretch/>
        </p:blipFill>
        <p:spPr>
          <a:xfrm>
            <a:off x="9645321" y="500063"/>
            <a:ext cx="2330996" cy="1463866"/>
          </a:xfrm>
          <a:prstGeom prst="rect">
            <a:avLst/>
          </a:prstGeom>
          <a:noFill/>
          <a:ln>
            <a:noFill/>
          </a:ln>
        </p:spPr>
      </p:pic>
      <p:graphicFrame>
        <p:nvGraphicFramePr>
          <p:cNvPr id="250" name="Google Shape;250;p20"/>
          <p:cNvGraphicFramePr/>
          <p:nvPr/>
        </p:nvGraphicFramePr>
        <p:xfrm>
          <a:off x="733924" y="1825625"/>
          <a:ext cx="3000000" cy="3000000"/>
        </p:xfrm>
        <a:graphic>
          <a:graphicData uri="http://schemas.openxmlformats.org/drawingml/2006/table">
            <a:tbl>
              <a:tblPr>
                <a:noFill/>
                <a:tableStyleId>{752A6EB8-BB4D-45D6-AD8A-39DCF55E99DA}</a:tableStyleId>
              </a:tblPr>
              <a:tblGrid>
                <a:gridCol w="1503950"/>
                <a:gridCol w="1041300"/>
                <a:gridCol w="1083625"/>
                <a:gridCol w="1083625"/>
                <a:gridCol w="1083625"/>
                <a:gridCol w="1083625"/>
                <a:gridCol w="1083625"/>
                <a:gridCol w="1083625"/>
                <a:gridCol w="1083625"/>
              </a:tblGrid>
              <a:tr h="445725">
                <a:tc>
                  <a:txBody>
                    <a:bodyPr/>
                    <a:lstStyle/>
                    <a:p>
                      <a:pPr indent="0" lvl="0" marL="0" marR="0" rtl="0" algn="ctr">
                        <a:lnSpc>
                          <a:spcPct val="100000"/>
                        </a:lnSpc>
                        <a:spcBef>
                          <a:spcPts val="0"/>
                        </a:spcBef>
                        <a:spcAft>
                          <a:spcPts val="0"/>
                        </a:spcAft>
                        <a:buClr>
                          <a:srgbClr val="000000"/>
                        </a:buClr>
                        <a:buSzPts val="1200"/>
                        <a:buFont typeface="Arial"/>
                        <a:buNone/>
                      </a:pPr>
                      <a:r>
                        <a:rPr b="1" lang="pt-BR" sz="1200" u="none" cap="none" strike="noStrike">
                          <a:solidFill>
                            <a:srgbClr val="1E4E79"/>
                          </a:solidFill>
                        </a:rPr>
                        <a:t>Cidade</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pt-BR" sz="1200" u="none" cap="none" strike="noStrike">
                          <a:solidFill>
                            <a:srgbClr val="1E4E79"/>
                          </a:solidFill>
                        </a:rPr>
                        <a:t>Fold 0, Train, R2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pt-BR" sz="1200" u="none" cap="none" strike="noStrike">
                          <a:solidFill>
                            <a:srgbClr val="1E4E79"/>
                          </a:solidFill>
                        </a:rPr>
                        <a:t>Fold 0, Train, MAPE</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pt-BR" sz="1200" u="none" cap="none" strike="noStrike">
                          <a:solidFill>
                            <a:srgbClr val="1E4E79"/>
                          </a:solidFill>
                        </a:rPr>
                        <a:t>Fold 0, Test, R2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pt-BR" sz="1200" u="none" cap="none" strike="noStrike">
                          <a:solidFill>
                            <a:srgbClr val="1E4E79"/>
                          </a:solidFill>
                        </a:rPr>
                        <a:t>Fold 0, Test, MAPE</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pt-BR" sz="1200" u="none" cap="none" strike="noStrike">
                          <a:solidFill>
                            <a:srgbClr val="1E4E79"/>
                          </a:solidFill>
                        </a:rPr>
                        <a:t>Fold 1, Train, R2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pt-BR" sz="1200" u="none" cap="none" strike="noStrike">
                          <a:solidFill>
                            <a:srgbClr val="1E4E79"/>
                          </a:solidFill>
                        </a:rPr>
                        <a:t>Fold 1, Train, MAPE</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pt-BR" sz="1200" u="none" cap="none" strike="noStrike">
                          <a:solidFill>
                            <a:srgbClr val="1E4E79"/>
                          </a:solidFill>
                        </a:rPr>
                        <a:t>Fold 1, Test, R2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pt-BR" sz="1200" u="none" cap="none" strike="noStrike">
                          <a:solidFill>
                            <a:srgbClr val="1E4E79"/>
                          </a:solidFill>
                        </a:rPr>
                        <a:t>Fold 1, Test, MAPE</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Andradina</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0.459</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0.109</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-0.414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0.141</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0.445</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0.11</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-0.857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0.164</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Araçatuba</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0.591</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0.057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0.454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0.035</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0.576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0.247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0.045</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Barueri</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0.839</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0.047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0.377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0.084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0.832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0.047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0.329</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0.086</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São Paulo</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0.915</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0.018</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0.613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0.018</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0.898</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0.018</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0.529</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0.019</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Dracena</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0.404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0.133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-0.371</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0.074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0.414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0.138</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-0.796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0.089</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Guaíra</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0.386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0.147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-0.73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0.187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0.397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0.139</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-0.834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0.185</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Jales</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0.626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0.082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0.156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0.064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0.583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0.086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-0.083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0.07</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Santa Isabel</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0.408</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0.112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-0.382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0.162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0.389</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0.113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-0.736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0.181</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Santos</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0.849</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0.036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0.802</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0.038</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0.837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0.036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0.783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0.036</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São Caetano do Sul</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0.734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0.093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0.027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0.175</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0.703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0.093</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-0.117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0.187</a:t>
                      </a:r>
                      <a:endParaRPr sz="1400" u="none" cap="none" strike="noStrike"/>
                    </a:p>
                  </a:txBody>
                  <a:tcPr marT="29475" marB="29475" marR="63875" marL="63875" anchor="ctr"/>
                </a:tc>
              </a:tr>
              <a:tr h="4209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São José do Rio Preto</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0.898</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0.035</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0.236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0.027</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0.89</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0.036</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0.134</a:t>
                      </a:r>
                      <a:endParaRPr sz="14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0.03</a:t>
                      </a:r>
                      <a:endParaRPr sz="1400" u="none" cap="none" strike="noStrike"/>
                    </a:p>
                  </a:txBody>
                  <a:tcPr marT="29475" marB="29475" marR="63875" marL="63875" anchor="ctr"/>
                </a:tc>
              </a:tr>
              <a:tr h="35465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solidFill>
                            <a:srgbClr val="1E4E79"/>
                          </a:solidFill>
                        </a:rPr>
                        <a:t>Todas cidades</a:t>
                      </a:r>
                      <a:endParaRPr b="1" sz="1200" u="none" cap="none" strike="noStrike">
                        <a:solidFill>
                          <a:srgbClr val="1E4E79"/>
                        </a:solidFill>
                      </a:endParaRPr>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0.915</a:t>
                      </a:r>
                      <a:endParaRPr b="1" sz="12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0.018</a:t>
                      </a:r>
                      <a:endParaRPr b="1" sz="12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0.816</a:t>
                      </a:r>
                      <a:endParaRPr b="1" sz="12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0.013</a:t>
                      </a:r>
                      <a:endParaRPr b="1" sz="12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0.899</a:t>
                      </a:r>
                      <a:endParaRPr b="1" sz="12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0.018</a:t>
                      </a:r>
                      <a:endParaRPr b="1" sz="12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0.785</a:t>
                      </a:r>
                      <a:endParaRPr b="1" sz="1200" u="none" cap="none" strike="noStrike"/>
                    </a:p>
                  </a:txBody>
                  <a:tcPr marT="29475" marB="29475" marR="63875" marL="63875" anchor="ctr"/>
                </a:tc>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0.014</a:t>
                      </a:r>
                      <a:endParaRPr sz="1200" u="none" cap="none" strike="noStrike"/>
                    </a:p>
                  </a:txBody>
                  <a:tcPr marT="23575" marB="23575" marR="47175" marL="47175" anchor="ctr"/>
                </a:tc>
              </a:tr>
            </a:tbl>
          </a:graphicData>
        </a:graphic>
      </p:graphicFrame>
      <p:sp>
        <p:nvSpPr>
          <p:cNvPr id="251" name="Google Shape;251;p20"/>
          <p:cNvSpPr/>
          <p:nvPr/>
        </p:nvSpPr>
        <p:spPr>
          <a:xfrm>
            <a:off x="3384550" y="182562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pt-B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52" name="Google Shape;252;p20"/>
          <p:cNvSpPr/>
          <p:nvPr/>
        </p:nvSpPr>
        <p:spPr>
          <a:xfrm>
            <a:off x="2466474" y="3392905"/>
            <a:ext cx="541421" cy="240632"/>
          </a:xfrm>
          <a:prstGeom prst="rect">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20"/>
          <p:cNvSpPr/>
          <p:nvPr/>
        </p:nvSpPr>
        <p:spPr>
          <a:xfrm>
            <a:off x="2478505" y="5164725"/>
            <a:ext cx="541421" cy="240632"/>
          </a:xfrm>
          <a:prstGeom prst="rect">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p20"/>
          <p:cNvSpPr/>
          <p:nvPr/>
        </p:nvSpPr>
        <p:spPr>
          <a:xfrm>
            <a:off x="4650778" y="5891462"/>
            <a:ext cx="541421" cy="240632"/>
          </a:xfrm>
          <a:prstGeom prst="rect">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p20"/>
          <p:cNvSpPr/>
          <p:nvPr/>
        </p:nvSpPr>
        <p:spPr>
          <a:xfrm>
            <a:off x="3498164" y="2663010"/>
            <a:ext cx="541421" cy="240632"/>
          </a:xfrm>
          <a:prstGeom prst="rect">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p20"/>
          <p:cNvSpPr/>
          <p:nvPr/>
        </p:nvSpPr>
        <p:spPr>
          <a:xfrm>
            <a:off x="2466473" y="4089150"/>
            <a:ext cx="541421" cy="240632"/>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20"/>
          <p:cNvSpPr/>
          <p:nvPr/>
        </p:nvSpPr>
        <p:spPr>
          <a:xfrm>
            <a:off x="2478505" y="3741027"/>
            <a:ext cx="541421" cy="240632"/>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0"/>
          <p:cNvSpPr/>
          <p:nvPr/>
        </p:nvSpPr>
        <p:spPr>
          <a:xfrm>
            <a:off x="2478505" y="4797427"/>
            <a:ext cx="541421" cy="240632"/>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p20"/>
          <p:cNvSpPr/>
          <p:nvPr/>
        </p:nvSpPr>
        <p:spPr>
          <a:xfrm>
            <a:off x="2478505" y="2348537"/>
            <a:ext cx="541421" cy="240632"/>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 name="Google Shape;260;p20"/>
          <p:cNvSpPr/>
          <p:nvPr/>
        </p:nvSpPr>
        <p:spPr>
          <a:xfrm>
            <a:off x="10066422" y="5518483"/>
            <a:ext cx="541421" cy="240632"/>
          </a:xfrm>
          <a:prstGeom prst="rect">
            <a:avLst/>
          </a:prstGeom>
          <a:noFill/>
          <a:ln cap="flat" cmpd="sng" w="1905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pic>
        <p:nvPicPr>
          <p:cNvPr descr="CONCLUSÃO - Sistema Imunológico" id="265" name="Google Shape;265;p21"/>
          <p:cNvPicPr preferRelativeResize="0"/>
          <p:nvPr/>
        </p:nvPicPr>
        <p:blipFill rotWithShape="1">
          <a:blip r:embed="rId3">
            <a:alphaModFix/>
          </a:blip>
          <a:srcRect b="0" l="0" r="0" t="0"/>
          <a:stretch/>
        </p:blipFill>
        <p:spPr>
          <a:xfrm>
            <a:off x="9343689" y="206018"/>
            <a:ext cx="2551532" cy="1913649"/>
          </a:xfrm>
          <a:prstGeom prst="rect">
            <a:avLst/>
          </a:prstGeom>
          <a:noFill/>
          <a:ln>
            <a:noFill/>
          </a:ln>
        </p:spPr>
      </p:pic>
      <p:sp>
        <p:nvSpPr>
          <p:cNvPr id="266" name="Google Shape;266;p21"/>
          <p:cNvSpPr txBox="1"/>
          <p:nvPr/>
        </p:nvSpPr>
        <p:spPr>
          <a:xfrm flipH="1">
            <a:off x="999086" y="1519453"/>
            <a:ext cx="10354714" cy="19851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pt-BR" sz="1800" u="none" cap="none" strike="noStrike">
                <a:solidFill>
                  <a:schemeClr val="dk1"/>
                </a:solidFill>
                <a:latin typeface="Calibri"/>
                <a:ea typeface="Calibri"/>
                <a:cs typeface="Calibri"/>
                <a:sym typeface="Calibri"/>
              </a:rPr>
              <a:t>Brancos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Segundo a métrica R2 o modelo não se ajustou bem nas cidades de Guaíra e Jales.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Para a métrica MAPE, as cidades que se não ajustaram bem foram Andradina, Dracena, Guaíra e Santa Isabel. Do restante, apenas São Caetano do sul teve o MAPE &gt; 10% no teste, podendo indicar que detectou-se mudança de comportamento do número de Nascidos Vivos nesta cidade, e não houve mudança para as cidades demais (fora as cidades que não se ajustaram no treino, que tem resultados inconclusivos).</a:t>
            </a:r>
            <a:endParaRPr b="0" i="0" sz="1800" u="none" cap="none" strike="noStrike">
              <a:solidFill>
                <a:schemeClr val="dk1"/>
              </a:solidFill>
              <a:latin typeface="Calibri"/>
              <a:ea typeface="Calibri"/>
              <a:cs typeface="Calibri"/>
              <a:sym typeface="Calibri"/>
            </a:endParaRPr>
          </a:p>
        </p:txBody>
      </p:sp>
      <p:sp>
        <p:nvSpPr>
          <p:cNvPr id="267" name="Google Shape;267;p21"/>
          <p:cNvSpPr txBox="1"/>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pt-BR" sz="4400" u="none" cap="none" strike="noStrike">
                <a:solidFill>
                  <a:schemeClr val="dk1"/>
                </a:solidFill>
                <a:latin typeface="Calibri"/>
                <a:ea typeface="Calibri"/>
                <a:cs typeface="Calibri"/>
                <a:sym typeface="Calibri"/>
              </a:rPr>
              <a:t>Divisão étnica/racial</a:t>
            </a:r>
            <a:endParaRPr b="0" i="0" sz="4400" u="none" cap="none" strike="noStrike">
              <a:solidFill>
                <a:schemeClr val="dk1"/>
              </a:solidFill>
              <a:latin typeface="Calibri"/>
              <a:ea typeface="Calibri"/>
              <a:cs typeface="Calibri"/>
              <a:sym typeface="Calibri"/>
            </a:endParaRPr>
          </a:p>
        </p:txBody>
      </p:sp>
      <p:sp>
        <p:nvSpPr>
          <p:cNvPr id="268" name="Google Shape;268;p21"/>
          <p:cNvSpPr txBox="1"/>
          <p:nvPr/>
        </p:nvSpPr>
        <p:spPr>
          <a:xfrm flipH="1">
            <a:off x="999086" y="3649429"/>
            <a:ext cx="10354714" cy="26545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pt-BR" sz="1800" u="none" cap="none" strike="noStrike">
                <a:solidFill>
                  <a:schemeClr val="dk1"/>
                </a:solidFill>
                <a:latin typeface="Calibri"/>
                <a:ea typeface="Calibri"/>
                <a:cs typeface="Calibri"/>
                <a:sym typeface="Calibri"/>
              </a:rPr>
              <a:t>Não-Brancos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Para a população não-branca, incluindo Pardos, Pretos, Negros, Indígenas e Amarelos, os modelos tiveram valores altos de R2 para todas as cidades no treino, menos Dracena, Guaíra de Jales (este último apenas para o Fold 1). </a:t>
            </a:r>
            <a:endParaRPr b="0" i="0" sz="1800" u="none" cap="none" strike="noStrike">
              <a:solidFill>
                <a:srgbClr val="24292E"/>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Entretanto, segundo métrica MAPE apenas Barueri, Santos, São Paulo tiveram bons ajustes de treino. </a:t>
            </a:r>
            <a:endParaRPr b="0" i="0" sz="1800" u="none" cap="none" strike="noStrike">
              <a:solidFill>
                <a:srgbClr val="24292E"/>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Como São José do Rio Preto teve um R2 próximo de 10% e teve alto R2, podemos considerar que houve um ajuste razoavelmente bom para ele. Para Barueri que teve bom ajuste de treino e um resultado ruim no teste, pode ter havido mudança de comportamento do número de nascidos vivos.</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 name="Shape 272"/>
        <p:cNvGrpSpPr/>
        <p:nvPr/>
      </p:nvGrpSpPr>
      <p:grpSpPr>
        <a:xfrm>
          <a:off x="0" y="0"/>
          <a:ext cx="0" cy="0"/>
          <a:chOff x="0" y="0"/>
          <a:chExt cx="0" cy="0"/>
        </a:xfrm>
      </p:grpSpPr>
      <p:sp>
        <p:nvSpPr>
          <p:cNvPr id="273" name="Google Shape;273;p22"/>
          <p:cNvSpPr txBox="1"/>
          <p:nvPr/>
        </p:nvSpPr>
        <p:spPr>
          <a:xfrm flipH="1">
            <a:off x="999086" y="1391085"/>
            <a:ext cx="10354714" cy="19851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pt-BR" sz="1800" u="none" cap="none" strike="noStrike">
                <a:solidFill>
                  <a:schemeClr val="dk1"/>
                </a:solidFill>
                <a:latin typeface="Calibri"/>
                <a:ea typeface="Calibri"/>
                <a:cs typeface="Calibri"/>
                <a:sym typeface="Calibri"/>
              </a:rPr>
              <a:t>Menor ou igual a 7 anos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Para esta população, em nenhuma cidade a modelagem conseguiu bom resultado de treino, a não ser para São Paulo (que ainda assim foi um resultado aceitável apenas para a métrica de MAPE, e não R2).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Assim, não se pode tirar conclusões sobre o comportamento esperado versus o comportamento real do número de Nascidos Vivos, apenas se podendo dizer que o modelo utilizado pode não ser interessante para esta população</a:t>
            </a:r>
            <a:endParaRPr b="0" i="0" sz="1800" u="none" cap="none" strike="noStrike">
              <a:solidFill>
                <a:schemeClr val="dk1"/>
              </a:solidFill>
              <a:latin typeface="Calibri"/>
              <a:ea typeface="Calibri"/>
              <a:cs typeface="Calibri"/>
              <a:sym typeface="Calibri"/>
            </a:endParaRPr>
          </a:p>
        </p:txBody>
      </p:sp>
      <p:sp>
        <p:nvSpPr>
          <p:cNvPr id="274" name="Google Shape;274;p22"/>
          <p:cNvSpPr txBox="1"/>
          <p:nvPr/>
        </p:nvSpPr>
        <p:spPr>
          <a:xfrm>
            <a:off x="838199" y="19389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pt-BR" sz="4400" u="none" cap="none" strike="noStrike">
                <a:solidFill>
                  <a:schemeClr val="dk1"/>
                </a:solidFill>
                <a:latin typeface="Calibri"/>
                <a:ea typeface="Calibri"/>
                <a:cs typeface="Calibri"/>
                <a:sym typeface="Calibri"/>
              </a:rPr>
              <a:t>Escolaridade da mãe</a:t>
            </a:r>
            <a:endParaRPr b="0" i="0" sz="4400" u="none" cap="none" strike="noStrike">
              <a:solidFill>
                <a:schemeClr val="dk1"/>
              </a:solidFill>
              <a:latin typeface="Calibri"/>
              <a:ea typeface="Calibri"/>
              <a:cs typeface="Calibri"/>
              <a:sym typeface="Calibri"/>
            </a:endParaRPr>
          </a:p>
        </p:txBody>
      </p:sp>
      <p:sp>
        <p:nvSpPr>
          <p:cNvPr id="275" name="Google Shape;275;p22"/>
          <p:cNvSpPr txBox="1"/>
          <p:nvPr/>
        </p:nvSpPr>
        <p:spPr>
          <a:xfrm flipH="1">
            <a:off x="999086" y="3521061"/>
            <a:ext cx="10354714" cy="19851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pt-BR" sz="1800" u="none" cap="none" strike="noStrike">
                <a:solidFill>
                  <a:schemeClr val="dk1"/>
                </a:solidFill>
                <a:latin typeface="Calibri"/>
                <a:ea typeface="Calibri"/>
                <a:cs typeface="Calibri"/>
                <a:sym typeface="Calibri"/>
              </a:rPr>
              <a:t>Maior ou igual a 8 anos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Neste caso, Guaíra, Dracena e Santa Isabel tiveram resultados não satisfatórios no treino, indicando um mau ajuste de parâmetros. Do restante, Santos e São Paulo tiveram boas métricas de R2.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Entretanto algumas outras cidades, como Araçatuba e São José do Rio Preto obtiveram bons resultados de MAPE, indicando que o número de Nascidos Vivos para estas cidades possa ter seguido um comportamento similar aos dos outros anos.</a:t>
            </a:r>
            <a:endParaRPr b="0" i="0" sz="1800" u="none" cap="none" strike="noStrike">
              <a:solidFill>
                <a:srgbClr val="24292E"/>
              </a:solidFill>
              <a:latin typeface="Calibri"/>
              <a:ea typeface="Calibri"/>
              <a:cs typeface="Calibri"/>
              <a:sym typeface="Calibri"/>
            </a:endParaRPr>
          </a:p>
        </p:txBody>
      </p:sp>
      <p:pic>
        <p:nvPicPr>
          <p:cNvPr descr="3 Passos para gerar resultados com a gestão de pessoas - Consultrain" id="276" name="Google Shape;276;p22"/>
          <p:cNvPicPr preferRelativeResize="0"/>
          <p:nvPr/>
        </p:nvPicPr>
        <p:blipFill rotWithShape="1">
          <a:blip r:embed="rId3">
            <a:alphaModFix/>
          </a:blip>
          <a:srcRect b="0" l="0" r="0" t="0"/>
          <a:stretch/>
        </p:blipFill>
        <p:spPr>
          <a:xfrm>
            <a:off x="9705483" y="5228477"/>
            <a:ext cx="2330996" cy="14638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pic>
        <p:nvPicPr>
          <p:cNvPr descr="CONCLUSÃO - Sistema Imunológico" id="281" name="Google Shape;281;p23"/>
          <p:cNvPicPr preferRelativeResize="0"/>
          <p:nvPr/>
        </p:nvPicPr>
        <p:blipFill rotWithShape="1">
          <a:blip r:embed="rId3">
            <a:alphaModFix/>
          </a:blip>
          <a:srcRect b="0" l="0" r="0" t="0"/>
          <a:stretch/>
        </p:blipFill>
        <p:spPr>
          <a:xfrm>
            <a:off x="4910887" y="4980808"/>
            <a:ext cx="2223837" cy="1667879"/>
          </a:xfrm>
          <a:prstGeom prst="rect">
            <a:avLst/>
          </a:prstGeom>
          <a:noFill/>
          <a:ln>
            <a:noFill/>
          </a:ln>
        </p:spPr>
      </p:pic>
      <p:sp>
        <p:nvSpPr>
          <p:cNvPr id="282" name="Google Shape;282;p23"/>
          <p:cNvSpPr txBox="1"/>
          <p:nvPr/>
        </p:nvSpPr>
        <p:spPr>
          <a:xfrm flipH="1">
            <a:off x="999086" y="1391085"/>
            <a:ext cx="10354714" cy="19851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pt-BR" sz="1800" u="none" cap="none" strike="noStrike">
                <a:solidFill>
                  <a:schemeClr val="dk1"/>
                </a:solidFill>
                <a:latin typeface="Calibri"/>
                <a:ea typeface="Calibri"/>
                <a:cs typeface="Calibri"/>
                <a:sym typeface="Calibri"/>
              </a:rPr>
              <a:t>Casada ou união estável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Para o caso de mães casadas ou em união estável, As cidades de Barueri, São Paulo, Santos e São José do Rio Preto tiveram bons ajustes no treino. Estas cidades também obtiveram bons resultados de MAPE no teste (ainda que São José do Rio Preto e Barueri tiveram valores de R2 baixos).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Para os restante das cidades, não se pode concluir se houve ou não houve diferença, já que o modelo não representa bem os anos anteriores.</a:t>
            </a:r>
            <a:endParaRPr b="0" i="0" sz="1800" u="none" cap="none" strike="noStrike">
              <a:solidFill>
                <a:schemeClr val="dk1"/>
              </a:solidFill>
              <a:latin typeface="Calibri"/>
              <a:ea typeface="Calibri"/>
              <a:cs typeface="Calibri"/>
              <a:sym typeface="Calibri"/>
            </a:endParaRPr>
          </a:p>
        </p:txBody>
      </p:sp>
      <p:sp>
        <p:nvSpPr>
          <p:cNvPr id="283" name="Google Shape;283;p23"/>
          <p:cNvSpPr txBox="1"/>
          <p:nvPr/>
        </p:nvSpPr>
        <p:spPr>
          <a:xfrm>
            <a:off x="838199" y="19389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pt-BR" sz="4400" u="none" cap="none" strike="noStrike">
                <a:solidFill>
                  <a:schemeClr val="dk1"/>
                </a:solidFill>
                <a:latin typeface="Calibri"/>
                <a:ea typeface="Calibri"/>
                <a:cs typeface="Calibri"/>
                <a:sym typeface="Calibri"/>
              </a:rPr>
              <a:t>Estado Civil</a:t>
            </a:r>
            <a:endParaRPr b="0" i="0" sz="4400" u="none" cap="none" strike="noStrike">
              <a:solidFill>
                <a:schemeClr val="dk1"/>
              </a:solidFill>
              <a:latin typeface="Calibri"/>
              <a:ea typeface="Calibri"/>
              <a:cs typeface="Calibri"/>
              <a:sym typeface="Calibri"/>
            </a:endParaRPr>
          </a:p>
        </p:txBody>
      </p:sp>
      <p:sp>
        <p:nvSpPr>
          <p:cNvPr id="284" name="Google Shape;284;p23"/>
          <p:cNvSpPr txBox="1"/>
          <p:nvPr/>
        </p:nvSpPr>
        <p:spPr>
          <a:xfrm flipH="1">
            <a:off x="999086" y="3521061"/>
            <a:ext cx="10354714" cy="17466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pt-BR" sz="1800" u="none" cap="none" strike="noStrike">
                <a:solidFill>
                  <a:schemeClr val="dk1"/>
                </a:solidFill>
                <a:latin typeface="Calibri"/>
                <a:ea typeface="Calibri"/>
                <a:cs typeface="Calibri"/>
                <a:sym typeface="Calibri"/>
              </a:rPr>
              <a:t>Solteira</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Para este caso, apenas Andradina e São Caetano do Sul não tiveram bons ajustes no treino.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Do restante, Araçatuba, São Paulo, Santos e São José do Rio Preto tiveram bons resultados de teste.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rgbClr val="FF0000"/>
                </a:solidFill>
                <a:latin typeface="Calibri"/>
                <a:ea typeface="Calibri"/>
                <a:cs typeface="Calibri"/>
                <a:sym typeface="Calibri"/>
              </a:rPr>
              <a:t>/??sto p</a:t>
            </a:r>
            <a:r>
              <a:rPr b="0" i="0" lang="pt-BR" sz="1800" u="none" cap="none" strike="noStrike">
                <a:solidFill>
                  <a:schemeClr val="dk1"/>
                </a:solidFill>
                <a:latin typeface="Calibri"/>
                <a:ea typeface="Calibri"/>
                <a:cs typeface="Calibri"/>
                <a:sym typeface="Calibri"/>
              </a:rPr>
              <a:t>ode indicar que Barueri, Dracena, Guaíra, Jales e Santa Isabel tiveram mudanças no comportamento do número de Nascidos Vivos no período.</a:t>
            </a:r>
            <a:endParaRPr b="0" i="0" sz="1800" u="none" cap="none" strike="noStrike">
              <a:solidFill>
                <a:srgbClr val="24292E"/>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24"/>
          <p:cNvSpPr txBox="1"/>
          <p:nvPr/>
        </p:nvSpPr>
        <p:spPr>
          <a:xfrm flipH="1">
            <a:off x="372979" y="1391085"/>
            <a:ext cx="11141706" cy="170816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pt-BR" sz="1800" u="none" cap="none" strike="noStrike">
                <a:solidFill>
                  <a:schemeClr val="dk1"/>
                </a:solidFill>
                <a:latin typeface="Calibri"/>
                <a:ea typeface="Calibri"/>
                <a:cs typeface="Calibri"/>
                <a:sym typeface="Calibri"/>
              </a:rPr>
              <a:t>Grupo A1 – menos de 20 anos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Andradina, Dracena, Guaíra, Jales e Santa Isabel não tiveram bons ajustes de treino, gerando resultado inconclusivos.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Para o restante, apenas São Paulo teve boa métrica de teste, indicando que para ele não houve diferença significativa do número de nascidos vivos, mas para Santos, São Caetano do Sul, São José do Rio Preto, Barueri e Araçatuba houve diferença.</a:t>
            </a:r>
            <a:endParaRPr b="0" i="0" sz="1800" u="none" cap="none" strike="noStrike">
              <a:solidFill>
                <a:schemeClr val="dk1"/>
              </a:solidFill>
              <a:latin typeface="Calibri"/>
              <a:ea typeface="Calibri"/>
              <a:cs typeface="Calibri"/>
              <a:sym typeface="Calibri"/>
            </a:endParaRPr>
          </a:p>
        </p:txBody>
      </p:sp>
      <p:sp>
        <p:nvSpPr>
          <p:cNvPr id="290" name="Google Shape;290;p24"/>
          <p:cNvSpPr txBox="1"/>
          <p:nvPr/>
        </p:nvSpPr>
        <p:spPr>
          <a:xfrm>
            <a:off x="838199" y="19389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pt-BR" sz="4400" u="none" cap="none" strike="noStrike">
                <a:solidFill>
                  <a:schemeClr val="dk1"/>
                </a:solidFill>
                <a:latin typeface="Calibri"/>
                <a:ea typeface="Calibri"/>
                <a:cs typeface="Calibri"/>
                <a:sym typeface="Calibri"/>
              </a:rPr>
              <a:t>Idade da mãe</a:t>
            </a:r>
            <a:endParaRPr b="0" i="0" sz="4400" u="none" cap="none" strike="noStrike">
              <a:solidFill>
                <a:schemeClr val="dk1"/>
              </a:solidFill>
              <a:latin typeface="Calibri"/>
              <a:ea typeface="Calibri"/>
              <a:cs typeface="Calibri"/>
              <a:sym typeface="Calibri"/>
            </a:endParaRPr>
          </a:p>
        </p:txBody>
      </p:sp>
      <p:sp>
        <p:nvSpPr>
          <p:cNvPr id="291" name="Google Shape;291;p24"/>
          <p:cNvSpPr txBox="1"/>
          <p:nvPr/>
        </p:nvSpPr>
        <p:spPr>
          <a:xfrm flipH="1">
            <a:off x="372979" y="4794453"/>
            <a:ext cx="10980820" cy="163121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pt-BR" sz="1800" u="none" cap="none" strike="noStrike">
                <a:solidFill>
                  <a:schemeClr val="dk1"/>
                </a:solidFill>
                <a:latin typeface="Calibri"/>
                <a:ea typeface="Calibri"/>
                <a:cs typeface="Calibri"/>
                <a:sym typeface="Calibri"/>
              </a:rPr>
              <a:t>Grupo A3 – mais de 35 anos</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Andradina, Dracena, Guaíra e Santa Isabel não tiveram bons ajustes de treino, gerando resultado inconclusivos.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Para as demais cidades, apenas São Paulo, Santos e São José do Rio Preto tiveram bons resultados no teste, enquanto as outras cidades obtiverem métricas consideradas ruins, indicando diferença da previsão do modelo em relação à realidade.</a:t>
            </a:r>
            <a:endParaRPr b="0" i="0" sz="1800" u="none" cap="none" strike="noStrike">
              <a:solidFill>
                <a:srgbClr val="24292E"/>
              </a:solidFill>
              <a:latin typeface="Calibri"/>
              <a:ea typeface="Calibri"/>
              <a:cs typeface="Calibri"/>
              <a:sym typeface="Calibri"/>
            </a:endParaRPr>
          </a:p>
        </p:txBody>
      </p:sp>
      <p:sp>
        <p:nvSpPr>
          <p:cNvPr id="292" name="Google Shape;292;p24"/>
          <p:cNvSpPr txBox="1"/>
          <p:nvPr/>
        </p:nvSpPr>
        <p:spPr>
          <a:xfrm flipH="1">
            <a:off x="372979" y="3099245"/>
            <a:ext cx="10980820" cy="163121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pt-BR" sz="1800" u="none" cap="none" strike="noStrike">
                <a:solidFill>
                  <a:schemeClr val="dk1"/>
                </a:solidFill>
                <a:latin typeface="Calibri"/>
                <a:ea typeface="Calibri"/>
                <a:cs typeface="Calibri"/>
                <a:sym typeface="Calibri"/>
              </a:rPr>
              <a:t>Grupo A2 – 20 a 35 anos</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Andradina, Araçatuba, Dracena, Guaíra e Santa Isabel não tiveram bons ajustes de treino, também gerando resultado inconclusivos.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Para as cidades restantes, São Caetano do Sul não obteve boa métrica de teste, indicando diferença no número de nascidos vivos, o que não ocorre com Barueri, São Paulo, Jales, e São José do Rio Preto.</a:t>
            </a:r>
            <a:endParaRPr b="0" i="0" sz="1800" u="none" cap="none" strike="noStrike">
              <a:solidFill>
                <a:srgbClr val="24292E"/>
              </a:solidFill>
              <a:latin typeface="Calibri"/>
              <a:ea typeface="Calibri"/>
              <a:cs typeface="Calibri"/>
              <a:sym typeface="Calibri"/>
            </a:endParaRPr>
          </a:p>
        </p:txBody>
      </p:sp>
      <p:pic>
        <p:nvPicPr>
          <p:cNvPr descr="3 Passos para gerar resultados com a gestão de pessoas - Consultrain" id="293" name="Google Shape;293;p24"/>
          <p:cNvPicPr preferRelativeResize="0"/>
          <p:nvPr/>
        </p:nvPicPr>
        <p:blipFill rotWithShape="1">
          <a:blip r:embed="rId3">
            <a:alphaModFix/>
          </a:blip>
          <a:srcRect b="0" l="0" r="0" t="0"/>
          <a:stretch/>
        </p:blipFill>
        <p:spPr>
          <a:xfrm>
            <a:off x="9645321" y="283493"/>
            <a:ext cx="2330996" cy="146386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nvSpPr>
        <p:spPr>
          <a:xfrm>
            <a:off x="693844" y="88355"/>
            <a:ext cx="10515600" cy="599515"/>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dk1"/>
              </a:buClr>
              <a:buSzPct val="108108"/>
              <a:buFont typeface="Calibri"/>
              <a:buNone/>
            </a:pPr>
            <a:r>
              <a:rPr b="0" i="0" lang="pt-BR" sz="4400" u="none" cap="none" strike="noStrike">
                <a:solidFill>
                  <a:schemeClr val="dk1"/>
                </a:solidFill>
                <a:latin typeface="Calibri"/>
                <a:ea typeface="Calibri"/>
                <a:cs typeface="Calibri"/>
                <a:sym typeface="Calibri"/>
              </a:rPr>
              <a:t>Resumo</a:t>
            </a:r>
            <a:endParaRPr b="0" i="0" sz="4400" u="none" cap="none" strike="noStrike">
              <a:solidFill>
                <a:schemeClr val="dk1"/>
              </a:solidFill>
              <a:latin typeface="Calibri"/>
              <a:ea typeface="Calibri"/>
              <a:cs typeface="Calibri"/>
              <a:sym typeface="Calibri"/>
            </a:endParaRPr>
          </a:p>
        </p:txBody>
      </p:sp>
      <p:graphicFrame>
        <p:nvGraphicFramePr>
          <p:cNvPr id="299" name="Google Shape;299;p28"/>
          <p:cNvGraphicFramePr/>
          <p:nvPr/>
        </p:nvGraphicFramePr>
        <p:xfrm>
          <a:off x="908813" y="797157"/>
          <a:ext cx="3000000" cy="3000000"/>
        </p:xfrm>
        <a:graphic>
          <a:graphicData uri="http://schemas.openxmlformats.org/drawingml/2006/table">
            <a:tbl>
              <a:tblPr bandRow="1" firstRow="1">
                <a:noFill/>
                <a:tableStyleId>{A8F6E3A8-BA67-4113-A916-108351F33C6D}</a:tableStyleId>
              </a:tblPr>
              <a:tblGrid>
                <a:gridCol w="1162475"/>
                <a:gridCol w="968725"/>
                <a:gridCol w="972025"/>
                <a:gridCol w="972025"/>
                <a:gridCol w="791825"/>
                <a:gridCol w="911950"/>
                <a:gridCol w="911950"/>
                <a:gridCol w="911950"/>
                <a:gridCol w="911950"/>
                <a:gridCol w="911950"/>
                <a:gridCol w="911950"/>
              </a:tblGrid>
              <a:tr h="640250">
                <a:tc rowSpan="2">
                  <a:txBody>
                    <a:bodyPr/>
                    <a:lstStyle/>
                    <a:p>
                      <a:pPr indent="0" lvl="0" marL="0" marR="0" rtl="0" algn="ctr">
                        <a:lnSpc>
                          <a:spcPct val="100000"/>
                        </a:lnSpc>
                        <a:spcBef>
                          <a:spcPts val="0"/>
                        </a:spcBef>
                        <a:spcAft>
                          <a:spcPts val="0"/>
                        </a:spcAft>
                        <a:buClr>
                          <a:srgbClr val="000000"/>
                        </a:buClr>
                        <a:buSzPts val="1800"/>
                        <a:buFont typeface="Arial"/>
                        <a:buNone/>
                      </a:pPr>
                      <a:r>
                        <a:rPr lang="pt-BR" sz="1800" u="none" cap="none" strike="noStrike"/>
                        <a:t>Cidade</a:t>
                      </a:r>
                      <a:endParaRPr b="1" sz="1800" u="none" cap="none" strike="noStrike">
                        <a:solidFill>
                          <a:schemeClr val="lt1"/>
                        </a:solidFill>
                        <a:latin typeface="Calibri"/>
                        <a:ea typeface="Calibri"/>
                        <a:cs typeface="Calibri"/>
                        <a:sym typeface="Calibri"/>
                      </a:endParaRPr>
                    </a:p>
                  </a:txBody>
                  <a:tcPr marT="29475" marB="29475" marR="63875" marL="63875" anchor="ctr"/>
                </a:tc>
                <a:tc rowSpan="2">
                  <a:txBody>
                    <a:bodyPr/>
                    <a:lstStyle/>
                    <a:p>
                      <a:pPr indent="0" lvl="0" marL="0" marR="0" rtl="0" algn="ctr">
                        <a:lnSpc>
                          <a:spcPct val="100000"/>
                        </a:lnSpc>
                        <a:spcBef>
                          <a:spcPts val="0"/>
                        </a:spcBef>
                        <a:spcAft>
                          <a:spcPts val="0"/>
                        </a:spcAft>
                        <a:buClr>
                          <a:srgbClr val="000000"/>
                        </a:buClr>
                        <a:buSzPts val="1800"/>
                        <a:buFont typeface="Arial"/>
                        <a:buNone/>
                      </a:pPr>
                      <a:r>
                        <a:rPr lang="pt-BR" sz="1800" u="none" cap="none" strike="noStrike"/>
                        <a:t>Geral</a:t>
                      </a:r>
                      <a:endParaRPr b="1" sz="1800" u="none" cap="none" strike="noStrike">
                        <a:solidFill>
                          <a:schemeClr val="lt1"/>
                        </a:solidFill>
                        <a:latin typeface="Calibri"/>
                        <a:ea typeface="Calibri"/>
                        <a:cs typeface="Calibri"/>
                        <a:sym typeface="Calibri"/>
                      </a:endParaRPr>
                    </a:p>
                  </a:txBody>
                  <a:tcPr marT="45725" marB="45725" marR="91450" marL="91450" anchor="ctr"/>
                </a:tc>
                <a:tc gridSpan="2">
                  <a:txBody>
                    <a:bodyPr/>
                    <a:lstStyle/>
                    <a:p>
                      <a:pPr indent="0" lvl="0" marL="0" marR="0" rtl="0" algn="ctr">
                        <a:lnSpc>
                          <a:spcPct val="100000"/>
                        </a:lnSpc>
                        <a:spcBef>
                          <a:spcPts val="0"/>
                        </a:spcBef>
                        <a:spcAft>
                          <a:spcPts val="0"/>
                        </a:spcAft>
                        <a:buClr>
                          <a:srgbClr val="000000"/>
                        </a:buClr>
                        <a:buSzPts val="1800"/>
                        <a:buFont typeface="Arial"/>
                        <a:buNone/>
                      </a:pPr>
                      <a:r>
                        <a:rPr lang="pt-BR" sz="1800" u="none" cap="none" strike="noStrike"/>
                        <a:t>Etnia</a:t>
                      </a:r>
                      <a:endParaRPr sz="1800" u="none" cap="none" strike="noStrike"/>
                    </a:p>
                  </a:txBody>
                  <a:tcPr marT="45725" marB="45725" marR="91450" marL="91450" anchor="ctr"/>
                </a:tc>
                <a:tc hMerge="1"/>
                <a:tc gridSpan="2">
                  <a:txBody>
                    <a:bodyPr/>
                    <a:lstStyle/>
                    <a:p>
                      <a:pPr indent="0" lvl="0" marL="0" marR="0" rtl="0" algn="ctr">
                        <a:lnSpc>
                          <a:spcPct val="100000"/>
                        </a:lnSpc>
                        <a:spcBef>
                          <a:spcPts val="0"/>
                        </a:spcBef>
                        <a:spcAft>
                          <a:spcPts val="0"/>
                        </a:spcAft>
                        <a:buClr>
                          <a:srgbClr val="000000"/>
                        </a:buClr>
                        <a:buSzPts val="1800"/>
                        <a:buFont typeface="Arial"/>
                        <a:buNone/>
                      </a:pPr>
                      <a:r>
                        <a:rPr lang="pt-BR" sz="1800" u="none" cap="none" strike="noStrike"/>
                        <a:t>Escolaridade</a:t>
                      </a:r>
                      <a:endParaRPr sz="1800" u="none" cap="none" strike="noStrike"/>
                    </a:p>
                  </a:txBody>
                  <a:tcPr marT="45725" marB="45725" marR="91450" marL="91450" anchor="ctr"/>
                </a:tc>
                <a:tc hMerge="1"/>
                <a:tc gridSpan="2">
                  <a:txBody>
                    <a:bodyPr/>
                    <a:lstStyle/>
                    <a:p>
                      <a:pPr indent="0" lvl="0" marL="0" marR="0" rtl="0" algn="ctr">
                        <a:lnSpc>
                          <a:spcPct val="100000"/>
                        </a:lnSpc>
                        <a:spcBef>
                          <a:spcPts val="0"/>
                        </a:spcBef>
                        <a:spcAft>
                          <a:spcPts val="0"/>
                        </a:spcAft>
                        <a:buClr>
                          <a:srgbClr val="000000"/>
                        </a:buClr>
                        <a:buSzPts val="1800"/>
                        <a:buFont typeface="Arial"/>
                        <a:buNone/>
                      </a:pPr>
                      <a:r>
                        <a:rPr lang="pt-BR" sz="1800" u="none" cap="none" strike="noStrike"/>
                        <a:t>Estado civil</a:t>
                      </a:r>
                      <a:endParaRPr sz="1800" u="none" cap="none" strike="noStrike"/>
                    </a:p>
                  </a:txBody>
                  <a:tcPr marT="45725" marB="45725" marR="91450" marL="91450" anchor="ctr"/>
                </a:tc>
                <a:tc hMerge="1"/>
                <a:tc gridSpan="3">
                  <a:txBody>
                    <a:bodyPr/>
                    <a:lstStyle/>
                    <a:p>
                      <a:pPr indent="0" lvl="0" marL="0" marR="0" rtl="0" algn="ctr">
                        <a:lnSpc>
                          <a:spcPct val="100000"/>
                        </a:lnSpc>
                        <a:spcBef>
                          <a:spcPts val="0"/>
                        </a:spcBef>
                        <a:spcAft>
                          <a:spcPts val="0"/>
                        </a:spcAft>
                        <a:buClr>
                          <a:srgbClr val="000000"/>
                        </a:buClr>
                        <a:buSzPts val="1800"/>
                        <a:buFont typeface="Arial"/>
                        <a:buNone/>
                      </a:pPr>
                      <a:r>
                        <a:rPr lang="pt-BR" sz="1800" u="none" cap="none" strike="noStrike"/>
                        <a:t>Idade mãe</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solidFill>
                          <a:schemeClr val="lt1"/>
                        </a:solidFill>
                        <a:latin typeface="Calibri"/>
                        <a:ea typeface="Calibri"/>
                        <a:cs typeface="Calibri"/>
                        <a:sym typeface="Calibri"/>
                      </a:endParaRPr>
                    </a:p>
                  </a:txBody>
                  <a:tcPr marT="45725" marB="45725" marR="91450" marL="91450" anchor="ctr"/>
                </a:tc>
                <a:tc hMerge="1"/>
                <a:tc hMerge="1"/>
              </a:tr>
              <a:tr h="777450">
                <a:tc vMerge="1"/>
                <a:tc vMerge="1"/>
                <a:tc>
                  <a:txBody>
                    <a:bodyPr/>
                    <a:lstStyle/>
                    <a:p>
                      <a:pPr indent="0" lvl="0" marL="0" marR="0" rtl="0" algn="ctr">
                        <a:lnSpc>
                          <a:spcPct val="100000"/>
                        </a:lnSpc>
                        <a:spcBef>
                          <a:spcPts val="0"/>
                        </a:spcBef>
                        <a:spcAft>
                          <a:spcPts val="0"/>
                        </a:spcAft>
                        <a:buClr>
                          <a:srgbClr val="000000"/>
                        </a:buClr>
                        <a:buSzPts val="1500"/>
                        <a:buFont typeface="Arial"/>
                        <a:buNone/>
                      </a:pPr>
                      <a:r>
                        <a:rPr lang="pt-BR" sz="1500" u="none" cap="none" strike="noStrike"/>
                        <a:t>Brancos </a:t>
                      </a:r>
                      <a:endParaRPr b="1" sz="1500" u="none" cap="none" strike="noStrike">
                        <a:solidFill>
                          <a:srgbClr val="2E75B5"/>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500"/>
                        <a:buFont typeface="Arial"/>
                        <a:buNone/>
                      </a:pPr>
                      <a:r>
                        <a:rPr lang="pt-BR" sz="1500" u="none" cap="none" strike="noStrike"/>
                        <a:t>Não Brancos</a:t>
                      </a:r>
                      <a:endParaRPr b="1" sz="1500" u="none" cap="none" strike="noStrike">
                        <a:solidFill>
                          <a:srgbClr val="2E75B5"/>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500"/>
                        <a:buFont typeface="Arial"/>
                        <a:buNone/>
                      </a:pPr>
                      <a:r>
                        <a:rPr lang="pt-BR" sz="1500" u="none" cap="none" strike="noStrike"/>
                        <a:t>&lt;= 7 anos</a:t>
                      </a:r>
                      <a:endParaRPr b="1" sz="1500" u="none" cap="none" strike="noStrike">
                        <a:solidFill>
                          <a:srgbClr val="2E75B5"/>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500"/>
                        <a:buFont typeface="Arial"/>
                        <a:buNone/>
                      </a:pPr>
                      <a:r>
                        <a:rPr lang="pt-BR" sz="1500" u="none" cap="none" strike="noStrike"/>
                        <a:t>&gt;= 8 anos</a:t>
                      </a:r>
                      <a:endParaRPr b="1" sz="1500" u="none" cap="none" strike="noStrike">
                        <a:solidFill>
                          <a:srgbClr val="2E75B5"/>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500"/>
                        <a:buFont typeface="Arial"/>
                        <a:buNone/>
                      </a:pPr>
                      <a:r>
                        <a:rPr lang="pt-BR" sz="1500" u="none" cap="none" strike="noStrike"/>
                        <a:t>Casada / União Estável</a:t>
                      </a:r>
                      <a:endParaRPr b="1" sz="1500" u="none" cap="none" strike="noStrike">
                        <a:solidFill>
                          <a:srgbClr val="2E75B5"/>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500"/>
                        <a:buFont typeface="Arial"/>
                        <a:buNone/>
                      </a:pPr>
                      <a:r>
                        <a:rPr lang="pt-BR" sz="1500" u="none" cap="none" strike="noStrike"/>
                        <a:t>Solteira</a:t>
                      </a:r>
                      <a:endParaRPr b="1" sz="1500" u="none" cap="none" strike="noStrike">
                        <a:solidFill>
                          <a:srgbClr val="2E75B5"/>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500"/>
                        <a:buFont typeface="Arial"/>
                        <a:buNone/>
                      </a:pPr>
                      <a:r>
                        <a:rPr b="0" lang="pt-BR" sz="1500" u="none" cap="none" strike="noStrike">
                          <a:solidFill>
                            <a:schemeClr val="dk1"/>
                          </a:solidFill>
                        </a:rPr>
                        <a:t>Até 20 anos</a:t>
                      </a:r>
                      <a:endParaRPr b="1" sz="1500" u="none" cap="none" strike="noStrike">
                        <a:solidFill>
                          <a:srgbClr val="2E75B5"/>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500"/>
                        <a:buFont typeface="Arial"/>
                        <a:buNone/>
                      </a:pPr>
                      <a:r>
                        <a:rPr b="0" lang="pt-BR" sz="1500" u="none" cap="none" strike="noStrike">
                          <a:solidFill>
                            <a:schemeClr val="dk1"/>
                          </a:solidFill>
                        </a:rPr>
                        <a:t>20 a 35 anos</a:t>
                      </a:r>
                      <a:endParaRPr b="1" sz="1500" u="none" cap="none" strike="noStrike">
                        <a:solidFill>
                          <a:srgbClr val="2E75B5"/>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500"/>
                        <a:buFont typeface="Arial"/>
                        <a:buNone/>
                      </a:pPr>
                      <a:r>
                        <a:rPr b="0" lang="pt-BR" sz="1500" u="none" cap="none" strike="noStrike">
                          <a:solidFill>
                            <a:schemeClr val="dk1"/>
                          </a:solidFill>
                        </a:rPr>
                        <a:t>35 anos</a:t>
                      </a:r>
                      <a:endParaRPr b="1" sz="1500" u="none" cap="none" strike="noStrike">
                        <a:solidFill>
                          <a:srgbClr val="2E75B5"/>
                        </a:solidFill>
                      </a:endParaRPr>
                    </a:p>
                  </a:txBody>
                  <a:tcPr marT="45725" marB="45725" marR="91450" marL="91450" anchor="ctr"/>
                </a:tc>
              </a:tr>
              <a:tr h="37320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Andradina</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320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Araçatuba</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320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Barueri</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320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São Paulo</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11875">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Dracena</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320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Guaíra</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320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Jales</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320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Santa Isabel</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3200">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Santos</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27425">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São Caetano do Sul</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27425">
                <a:tc>
                  <a:txBody>
                    <a:bodyPr/>
                    <a:lstStyle/>
                    <a:p>
                      <a:pPr indent="0" lvl="0" marL="0" marR="0" rtl="0" algn="ctr">
                        <a:lnSpc>
                          <a:spcPct val="100000"/>
                        </a:lnSpc>
                        <a:spcBef>
                          <a:spcPts val="0"/>
                        </a:spcBef>
                        <a:spcAft>
                          <a:spcPts val="0"/>
                        </a:spcAft>
                        <a:buClr>
                          <a:srgbClr val="000000"/>
                        </a:buClr>
                        <a:buSzPts val="1200"/>
                        <a:buFont typeface="Arial"/>
                        <a:buNone/>
                      </a:pPr>
                      <a:r>
                        <a:rPr lang="pt-BR" sz="1200" u="none" cap="none" strike="noStrike"/>
                        <a:t>São José do Rio Preto</a:t>
                      </a:r>
                      <a:endParaRPr b="1" sz="1200" u="none" cap="none" strike="noStrike">
                        <a:solidFill>
                          <a:srgbClr val="1E4E79"/>
                        </a:solidFill>
                      </a:endParaRPr>
                    </a:p>
                  </a:txBody>
                  <a:tcPr marT="29475" marB="29475" marR="63875" marL="63875" anchor="ct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pSp>
        <p:nvGrpSpPr>
          <p:cNvPr id="300" name="Google Shape;300;p28"/>
          <p:cNvGrpSpPr/>
          <p:nvPr/>
        </p:nvGrpSpPr>
        <p:grpSpPr>
          <a:xfrm>
            <a:off x="2378517" y="2267087"/>
            <a:ext cx="318412" cy="4040747"/>
            <a:chOff x="2310277" y="2267087"/>
            <a:chExt cx="318412" cy="4040747"/>
          </a:xfrm>
        </p:grpSpPr>
        <p:pic>
          <p:nvPicPr>
            <p:cNvPr descr="❌ Xis Emoji" id="301" name="Google Shape;301;p28"/>
            <p:cNvPicPr preferRelativeResize="0"/>
            <p:nvPr/>
          </p:nvPicPr>
          <p:blipFill rotWithShape="1">
            <a:blip r:embed="rId3">
              <a:alphaModFix/>
            </a:blip>
            <a:srcRect b="0" l="0" r="0" t="0"/>
            <a:stretch/>
          </p:blipFill>
          <p:spPr>
            <a:xfrm>
              <a:off x="2350216" y="2676524"/>
              <a:ext cx="264883" cy="252000"/>
            </a:xfrm>
            <a:prstGeom prst="rect">
              <a:avLst/>
            </a:prstGeom>
            <a:noFill/>
            <a:ln>
              <a:noFill/>
            </a:ln>
          </p:spPr>
        </p:pic>
        <p:pic>
          <p:nvPicPr>
            <p:cNvPr id="302" name="Google Shape;302;p28"/>
            <p:cNvPicPr preferRelativeResize="0"/>
            <p:nvPr/>
          </p:nvPicPr>
          <p:blipFill rotWithShape="1">
            <a:blip r:embed="rId4">
              <a:alphaModFix/>
            </a:blip>
            <a:srcRect b="0" l="0" r="0" t="0"/>
            <a:stretch/>
          </p:blipFill>
          <p:spPr>
            <a:xfrm>
              <a:off x="2317980" y="3754949"/>
              <a:ext cx="288000" cy="288000"/>
            </a:xfrm>
            <a:prstGeom prst="rect">
              <a:avLst/>
            </a:prstGeom>
            <a:noFill/>
            <a:ln>
              <a:noFill/>
            </a:ln>
          </p:spPr>
        </p:pic>
        <p:pic>
          <p:nvPicPr>
            <p:cNvPr id="303" name="Google Shape;303;p28"/>
            <p:cNvPicPr preferRelativeResize="0"/>
            <p:nvPr/>
          </p:nvPicPr>
          <p:blipFill rotWithShape="1">
            <a:blip r:embed="rId5">
              <a:alphaModFix/>
            </a:blip>
            <a:srcRect b="0" l="0" r="0" t="0"/>
            <a:stretch/>
          </p:blipFill>
          <p:spPr>
            <a:xfrm>
              <a:off x="2327914" y="5658799"/>
              <a:ext cx="287183" cy="252000"/>
            </a:xfrm>
            <a:prstGeom prst="rect">
              <a:avLst/>
            </a:prstGeom>
            <a:noFill/>
            <a:ln>
              <a:noFill/>
            </a:ln>
          </p:spPr>
        </p:pic>
        <p:pic>
          <p:nvPicPr>
            <p:cNvPr descr="❌ Xis Emoji" id="304" name="Google Shape;304;p28"/>
            <p:cNvPicPr preferRelativeResize="0"/>
            <p:nvPr/>
          </p:nvPicPr>
          <p:blipFill rotWithShape="1">
            <a:blip r:embed="rId3">
              <a:alphaModFix/>
            </a:blip>
            <a:srcRect b="0" l="0" r="0" t="0"/>
            <a:stretch/>
          </p:blipFill>
          <p:spPr>
            <a:xfrm>
              <a:off x="2350215" y="3047496"/>
              <a:ext cx="264883" cy="252000"/>
            </a:xfrm>
            <a:prstGeom prst="rect">
              <a:avLst/>
            </a:prstGeom>
            <a:noFill/>
            <a:ln>
              <a:noFill/>
            </a:ln>
          </p:spPr>
        </p:pic>
        <p:pic>
          <p:nvPicPr>
            <p:cNvPr descr="❌ Xis Emoji" id="305" name="Google Shape;305;p28"/>
            <p:cNvPicPr preferRelativeResize="0"/>
            <p:nvPr/>
          </p:nvPicPr>
          <p:blipFill rotWithShape="1">
            <a:blip r:embed="rId3">
              <a:alphaModFix/>
            </a:blip>
            <a:srcRect b="0" l="0" r="0" t="0"/>
            <a:stretch/>
          </p:blipFill>
          <p:spPr>
            <a:xfrm>
              <a:off x="2350215" y="3402563"/>
              <a:ext cx="264883" cy="252000"/>
            </a:xfrm>
            <a:prstGeom prst="rect">
              <a:avLst/>
            </a:prstGeom>
            <a:noFill/>
            <a:ln>
              <a:noFill/>
            </a:ln>
          </p:spPr>
        </p:pic>
        <p:pic>
          <p:nvPicPr>
            <p:cNvPr descr="❌ Xis Emoji" id="306" name="Google Shape;306;p28"/>
            <p:cNvPicPr preferRelativeResize="0"/>
            <p:nvPr/>
          </p:nvPicPr>
          <p:blipFill rotWithShape="1">
            <a:blip r:embed="rId3">
              <a:alphaModFix/>
            </a:blip>
            <a:srcRect b="0" l="0" r="0" t="0"/>
            <a:stretch/>
          </p:blipFill>
          <p:spPr>
            <a:xfrm>
              <a:off x="2340690" y="4555892"/>
              <a:ext cx="264883" cy="252000"/>
            </a:xfrm>
            <a:prstGeom prst="rect">
              <a:avLst/>
            </a:prstGeom>
            <a:noFill/>
            <a:ln>
              <a:noFill/>
            </a:ln>
          </p:spPr>
        </p:pic>
        <p:pic>
          <p:nvPicPr>
            <p:cNvPr descr="❌ Xis Emoji" id="307" name="Google Shape;307;p28"/>
            <p:cNvPicPr preferRelativeResize="0"/>
            <p:nvPr/>
          </p:nvPicPr>
          <p:blipFill rotWithShape="1">
            <a:blip r:embed="rId3">
              <a:alphaModFix/>
            </a:blip>
            <a:srcRect b="0" l="0" r="0" t="0"/>
            <a:stretch/>
          </p:blipFill>
          <p:spPr>
            <a:xfrm>
              <a:off x="2340689" y="5274698"/>
              <a:ext cx="264883" cy="252000"/>
            </a:xfrm>
            <a:prstGeom prst="rect">
              <a:avLst/>
            </a:prstGeom>
            <a:noFill/>
            <a:ln>
              <a:noFill/>
            </a:ln>
          </p:spPr>
        </p:pic>
        <p:pic>
          <p:nvPicPr>
            <p:cNvPr id="308" name="Google Shape;308;p28"/>
            <p:cNvPicPr preferRelativeResize="0"/>
            <p:nvPr/>
          </p:nvPicPr>
          <p:blipFill rotWithShape="1">
            <a:blip r:embed="rId4">
              <a:alphaModFix/>
            </a:blip>
            <a:srcRect b="0" l="0" r="0" t="0"/>
            <a:stretch/>
          </p:blipFill>
          <p:spPr>
            <a:xfrm>
              <a:off x="2310277" y="4115532"/>
              <a:ext cx="288000" cy="288000"/>
            </a:xfrm>
            <a:prstGeom prst="rect">
              <a:avLst/>
            </a:prstGeom>
            <a:noFill/>
            <a:ln>
              <a:noFill/>
            </a:ln>
          </p:spPr>
        </p:pic>
        <p:pic>
          <p:nvPicPr>
            <p:cNvPr id="309" name="Google Shape;309;p28"/>
            <p:cNvPicPr preferRelativeResize="0"/>
            <p:nvPr/>
          </p:nvPicPr>
          <p:blipFill rotWithShape="1">
            <a:blip r:embed="rId4">
              <a:alphaModFix/>
            </a:blip>
            <a:srcRect b="0" l="0" r="0" t="0"/>
            <a:stretch/>
          </p:blipFill>
          <p:spPr>
            <a:xfrm>
              <a:off x="2340689" y="4882466"/>
              <a:ext cx="288000" cy="288000"/>
            </a:xfrm>
            <a:prstGeom prst="rect">
              <a:avLst/>
            </a:prstGeom>
            <a:noFill/>
            <a:ln>
              <a:noFill/>
            </a:ln>
          </p:spPr>
        </p:pic>
        <p:pic>
          <p:nvPicPr>
            <p:cNvPr id="310" name="Google Shape;310;p28"/>
            <p:cNvPicPr preferRelativeResize="0"/>
            <p:nvPr/>
          </p:nvPicPr>
          <p:blipFill rotWithShape="1">
            <a:blip r:embed="rId4">
              <a:alphaModFix/>
            </a:blip>
            <a:srcRect b="0" l="0" r="0" t="0"/>
            <a:stretch/>
          </p:blipFill>
          <p:spPr>
            <a:xfrm>
              <a:off x="2313081" y="2267087"/>
              <a:ext cx="288000" cy="288000"/>
            </a:xfrm>
            <a:prstGeom prst="rect">
              <a:avLst/>
            </a:prstGeom>
            <a:noFill/>
            <a:ln>
              <a:noFill/>
            </a:ln>
          </p:spPr>
        </p:pic>
        <p:pic>
          <p:nvPicPr>
            <p:cNvPr descr="❌ Xis Emoji" id="311" name="Google Shape;311;p28"/>
            <p:cNvPicPr preferRelativeResize="0"/>
            <p:nvPr/>
          </p:nvPicPr>
          <p:blipFill rotWithShape="1">
            <a:blip r:embed="rId3">
              <a:alphaModFix/>
            </a:blip>
            <a:srcRect b="0" l="0" r="0" t="0"/>
            <a:stretch/>
          </p:blipFill>
          <p:spPr>
            <a:xfrm>
              <a:off x="2331164" y="6055834"/>
              <a:ext cx="264883" cy="252000"/>
            </a:xfrm>
            <a:prstGeom prst="rect">
              <a:avLst/>
            </a:prstGeom>
            <a:noFill/>
            <a:ln>
              <a:noFill/>
            </a:ln>
          </p:spPr>
        </p:pic>
      </p:grpSp>
      <p:grpSp>
        <p:nvGrpSpPr>
          <p:cNvPr id="312" name="Google Shape;312;p28"/>
          <p:cNvGrpSpPr/>
          <p:nvPr/>
        </p:nvGrpSpPr>
        <p:grpSpPr>
          <a:xfrm>
            <a:off x="3368305" y="2302335"/>
            <a:ext cx="305569" cy="4039997"/>
            <a:chOff x="3327361" y="2302335"/>
            <a:chExt cx="305569" cy="4039997"/>
          </a:xfrm>
        </p:grpSpPr>
        <p:pic>
          <p:nvPicPr>
            <p:cNvPr descr="❌ Xis Emoji" id="313" name="Google Shape;313;p28"/>
            <p:cNvPicPr preferRelativeResize="0"/>
            <p:nvPr/>
          </p:nvPicPr>
          <p:blipFill rotWithShape="1">
            <a:blip r:embed="rId3">
              <a:alphaModFix/>
            </a:blip>
            <a:srcRect b="0" l="0" r="0" t="0"/>
            <a:stretch/>
          </p:blipFill>
          <p:spPr>
            <a:xfrm>
              <a:off x="3336889" y="2302335"/>
              <a:ext cx="264883" cy="252000"/>
            </a:xfrm>
            <a:prstGeom prst="rect">
              <a:avLst/>
            </a:prstGeom>
            <a:noFill/>
            <a:ln>
              <a:noFill/>
            </a:ln>
          </p:spPr>
        </p:pic>
        <p:pic>
          <p:nvPicPr>
            <p:cNvPr descr="❌ Xis Emoji" id="314" name="Google Shape;314;p28"/>
            <p:cNvPicPr preferRelativeResize="0"/>
            <p:nvPr/>
          </p:nvPicPr>
          <p:blipFill rotWithShape="1">
            <a:blip r:embed="rId3">
              <a:alphaModFix/>
            </a:blip>
            <a:srcRect b="0" l="0" r="0" t="0"/>
            <a:stretch/>
          </p:blipFill>
          <p:spPr>
            <a:xfrm>
              <a:off x="3336889" y="2672235"/>
              <a:ext cx="264883" cy="252000"/>
            </a:xfrm>
            <a:prstGeom prst="rect">
              <a:avLst/>
            </a:prstGeom>
            <a:noFill/>
            <a:ln>
              <a:noFill/>
            </a:ln>
          </p:spPr>
        </p:pic>
        <p:pic>
          <p:nvPicPr>
            <p:cNvPr descr="❌ Xis Emoji" id="315" name="Google Shape;315;p28"/>
            <p:cNvPicPr preferRelativeResize="0"/>
            <p:nvPr/>
          </p:nvPicPr>
          <p:blipFill rotWithShape="1">
            <a:blip r:embed="rId3">
              <a:alphaModFix/>
            </a:blip>
            <a:srcRect b="0" l="0" r="0" t="0"/>
            <a:stretch/>
          </p:blipFill>
          <p:spPr>
            <a:xfrm>
              <a:off x="3336889" y="3027822"/>
              <a:ext cx="264883" cy="252000"/>
            </a:xfrm>
            <a:prstGeom prst="rect">
              <a:avLst/>
            </a:prstGeom>
            <a:noFill/>
            <a:ln>
              <a:noFill/>
            </a:ln>
          </p:spPr>
        </p:pic>
        <p:pic>
          <p:nvPicPr>
            <p:cNvPr descr="❌ Xis Emoji" id="316" name="Google Shape;316;p28"/>
            <p:cNvPicPr preferRelativeResize="0"/>
            <p:nvPr/>
          </p:nvPicPr>
          <p:blipFill rotWithShape="1">
            <a:blip r:embed="rId3">
              <a:alphaModFix/>
            </a:blip>
            <a:srcRect b="0" l="0" r="0" t="0"/>
            <a:stretch/>
          </p:blipFill>
          <p:spPr>
            <a:xfrm>
              <a:off x="3336888" y="3385899"/>
              <a:ext cx="264883" cy="252000"/>
            </a:xfrm>
            <a:prstGeom prst="rect">
              <a:avLst/>
            </a:prstGeom>
            <a:noFill/>
            <a:ln>
              <a:noFill/>
            </a:ln>
          </p:spPr>
        </p:pic>
        <p:pic>
          <p:nvPicPr>
            <p:cNvPr descr="❌ Xis Emoji" id="317" name="Google Shape;317;p28"/>
            <p:cNvPicPr preferRelativeResize="0"/>
            <p:nvPr/>
          </p:nvPicPr>
          <p:blipFill rotWithShape="1">
            <a:blip r:embed="rId3">
              <a:alphaModFix/>
            </a:blip>
            <a:srcRect b="0" l="0" r="0" t="0"/>
            <a:stretch/>
          </p:blipFill>
          <p:spPr>
            <a:xfrm>
              <a:off x="3336887" y="3778038"/>
              <a:ext cx="264883" cy="252000"/>
            </a:xfrm>
            <a:prstGeom prst="rect">
              <a:avLst/>
            </a:prstGeom>
            <a:noFill/>
            <a:ln>
              <a:noFill/>
            </a:ln>
          </p:spPr>
        </p:pic>
        <p:pic>
          <p:nvPicPr>
            <p:cNvPr descr="❌ Xis Emoji" id="318" name="Google Shape;318;p28"/>
            <p:cNvPicPr preferRelativeResize="0"/>
            <p:nvPr/>
          </p:nvPicPr>
          <p:blipFill rotWithShape="1">
            <a:blip r:embed="rId3">
              <a:alphaModFix/>
            </a:blip>
            <a:srcRect b="0" l="0" r="0" t="0"/>
            <a:stretch/>
          </p:blipFill>
          <p:spPr>
            <a:xfrm>
              <a:off x="3346411" y="5294317"/>
              <a:ext cx="264883" cy="252000"/>
            </a:xfrm>
            <a:prstGeom prst="rect">
              <a:avLst/>
            </a:prstGeom>
            <a:noFill/>
            <a:ln>
              <a:noFill/>
            </a:ln>
          </p:spPr>
        </p:pic>
        <p:pic>
          <p:nvPicPr>
            <p:cNvPr descr="❌ Xis Emoji" id="319" name="Google Shape;319;p28"/>
            <p:cNvPicPr preferRelativeResize="0"/>
            <p:nvPr/>
          </p:nvPicPr>
          <p:blipFill rotWithShape="1">
            <a:blip r:embed="rId3">
              <a:alphaModFix/>
            </a:blip>
            <a:srcRect b="0" l="0" r="0" t="0"/>
            <a:stretch/>
          </p:blipFill>
          <p:spPr>
            <a:xfrm>
              <a:off x="3336886" y="6090332"/>
              <a:ext cx="264883" cy="252000"/>
            </a:xfrm>
            <a:prstGeom prst="rect">
              <a:avLst/>
            </a:prstGeom>
            <a:noFill/>
            <a:ln>
              <a:noFill/>
            </a:ln>
          </p:spPr>
        </p:pic>
        <p:pic>
          <p:nvPicPr>
            <p:cNvPr id="320" name="Google Shape;320;p28"/>
            <p:cNvPicPr preferRelativeResize="0"/>
            <p:nvPr/>
          </p:nvPicPr>
          <p:blipFill rotWithShape="1">
            <a:blip r:embed="rId4">
              <a:alphaModFix/>
            </a:blip>
            <a:srcRect b="0" l="0" r="0" t="0"/>
            <a:stretch/>
          </p:blipFill>
          <p:spPr>
            <a:xfrm>
              <a:off x="3327361" y="4115532"/>
              <a:ext cx="288000" cy="288000"/>
            </a:xfrm>
            <a:prstGeom prst="rect">
              <a:avLst/>
            </a:prstGeom>
            <a:noFill/>
            <a:ln>
              <a:noFill/>
            </a:ln>
          </p:spPr>
        </p:pic>
        <p:pic>
          <p:nvPicPr>
            <p:cNvPr id="321" name="Google Shape;321;p28"/>
            <p:cNvPicPr preferRelativeResize="0"/>
            <p:nvPr/>
          </p:nvPicPr>
          <p:blipFill rotWithShape="1">
            <a:blip r:embed="rId4">
              <a:alphaModFix/>
            </a:blip>
            <a:srcRect b="0" l="0" r="0" t="0"/>
            <a:stretch/>
          </p:blipFill>
          <p:spPr>
            <a:xfrm>
              <a:off x="3327361" y="4490751"/>
              <a:ext cx="288000" cy="288000"/>
            </a:xfrm>
            <a:prstGeom prst="rect">
              <a:avLst/>
            </a:prstGeom>
            <a:noFill/>
            <a:ln>
              <a:noFill/>
            </a:ln>
          </p:spPr>
        </p:pic>
        <p:pic>
          <p:nvPicPr>
            <p:cNvPr id="322" name="Google Shape;322;p28"/>
            <p:cNvPicPr preferRelativeResize="0"/>
            <p:nvPr/>
          </p:nvPicPr>
          <p:blipFill rotWithShape="1">
            <a:blip r:embed="rId5">
              <a:alphaModFix/>
            </a:blip>
            <a:srcRect b="0" l="0" r="0" t="0"/>
            <a:stretch/>
          </p:blipFill>
          <p:spPr>
            <a:xfrm>
              <a:off x="3337703" y="5660080"/>
              <a:ext cx="287183" cy="252000"/>
            </a:xfrm>
            <a:prstGeom prst="rect">
              <a:avLst/>
            </a:prstGeom>
            <a:noFill/>
            <a:ln>
              <a:noFill/>
            </a:ln>
          </p:spPr>
        </p:pic>
        <p:pic>
          <p:nvPicPr>
            <p:cNvPr id="323" name="Google Shape;323;p28"/>
            <p:cNvPicPr preferRelativeResize="0"/>
            <p:nvPr/>
          </p:nvPicPr>
          <p:blipFill rotWithShape="1">
            <a:blip r:embed="rId5">
              <a:alphaModFix/>
            </a:blip>
            <a:srcRect b="0" l="0" r="0" t="0"/>
            <a:stretch/>
          </p:blipFill>
          <p:spPr>
            <a:xfrm>
              <a:off x="3345747" y="4881165"/>
              <a:ext cx="287183" cy="252000"/>
            </a:xfrm>
            <a:prstGeom prst="rect">
              <a:avLst/>
            </a:prstGeom>
            <a:noFill/>
            <a:ln>
              <a:noFill/>
            </a:ln>
          </p:spPr>
        </p:pic>
      </p:grpSp>
      <p:grpSp>
        <p:nvGrpSpPr>
          <p:cNvPr id="324" name="Google Shape;324;p28"/>
          <p:cNvGrpSpPr/>
          <p:nvPr/>
        </p:nvGrpSpPr>
        <p:grpSpPr>
          <a:xfrm>
            <a:off x="4307624" y="2256000"/>
            <a:ext cx="368449" cy="4052089"/>
            <a:chOff x="4353970" y="2256000"/>
            <a:chExt cx="368449" cy="4052089"/>
          </a:xfrm>
        </p:grpSpPr>
        <p:pic>
          <p:nvPicPr>
            <p:cNvPr id="325" name="Google Shape;325;p28"/>
            <p:cNvPicPr preferRelativeResize="0"/>
            <p:nvPr/>
          </p:nvPicPr>
          <p:blipFill rotWithShape="1">
            <a:blip r:embed="rId4">
              <a:alphaModFix/>
            </a:blip>
            <a:srcRect b="0" l="0" r="0" t="0"/>
            <a:stretch/>
          </p:blipFill>
          <p:spPr>
            <a:xfrm>
              <a:off x="4355149" y="2256000"/>
              <a:ext cx="288000" cy="288000"/>
            </a:xfrm>
            <a:prstGeom prst="rect">
              <a:avLst/>
            </a:prstGeom>
            <a:noFill/>
            <a:ln>
              <a:noFill/>
            </a:ln>
          </p:spPr>
        </p:pic>
        <p:pic>
          <p:nvPicPr>
            <p:cNvPr id="326" name="Google Shape;326;p28"/>
            <p:cNvPicPr preferRelativeResize="0"/>
            <p:nvPr/>
          </p:nvPicPr>
          <p:blipFill rotWithShape="1">
            <a:blip r:embed="rId4">
              <a:alphaModFix/>
            </a:blip>
            <a:srcRect b="0" l="0" r="0" t="0"/>
            <a:stretch/>
          </p:blipFill>
          <p:spPr>
            <a:xfrm>
              <a:off x="4364674" y="3754949"/>
              <a:ext cx="288000" cy="288000"/>
            </a:xfrm>
            <a:prstGeom prst="rect">
              <a:avLst/>
            </a:prstGeom>
            <a:noFill/>
            <a:ln>
              <a:noFill/>
            </a:ln>
          </p:spPr>
        </p:pic>
        <p:pic>
          <p:nvPicPr>
            <p:cNvPr id="327" name="Google Shape;327;p28"/>
            <p:cNvPicPr preferRelativeResize="0"/>
            <p:nvPr/>
          </p:nvPicPr>
          <p:blipFill rotWithShape="1">
            <a:blip r:embed="rId4">
              <a:alphaModFix/>
            </a:blip>
            <a:srcRect b="0" l="0" r="0" t="0"/>
            <a:stretch/>
          </p:blipFill>
          <p:spPr>
            <a:xfrm>
              <a:off x="4363495" y="4115532"/>
              <a:ext cx="288000" cy="288000"/>
            </a:xfrm>
            <a:prstGeom prst="rect">
              <a:avLst/>
            </a:prstGeom>
            <a:noFill/>
            <a:ln>
              <a:noFill/>
            </a:ln>
          </p:spPr>
        </p:pic>
        <p:pic>
          <p:nvPicPr>
            <p:cNvPr id="328" name="Google Shape;328;p28"/>
            <p:cNvPicPr preferRelativeResize="0"/>
            <p:nvPr/>
          </p:nvPicPr>
          <p:blipFill rotWithShape="1">
            <a:blip r:embed="rId4">
              <a:alphaModFix/>
            </a:blip>
            <a:srcRect b="0" l="0" r="0" t="0"/>
            <a:stretch/>
          </p:blipFill>
          <p:spPr>
            <a:xfrm>
              <a:off x="4356199" y="4513644"/>
              <a:ext cx="288000" cy="288000"/>
            </a:xfrm>
            <a:prstGeom prst="rect">
              <a:avLst/>
            </a:prstGeom>
            <a:noFill/>
            <a:ln>
              <a:noFill/>
            </a:ln>
          </p:spPr>
        </p:pic>
        <p:pic>
          <p:nvPicPr>
            <p:cNvPr id="329" name="Google Shape;329;p28"/>
            <p:cNvPicPr preferRelativeResize="0"/>
            <p:nvPr/>
          </p:nvPicPr>
          <p:blipFill rotWithShape="1">
            <a:blip r:embed="rId4">
              <a:alphaModFix/>
            </a:blip>
            <a:srcRect b="0" l="0" r="0" t="0"/>
            <a:stretch/>
          </p:blipFill>
          <p:spPr>
            <a:xfrm>
              <a:off x="4357265" y="4863165"/>
              <a:ext cx="288000" cy="288000"/>
            </a:xfrm>
            <a:prstGeom prst="rect">
              <a:avLst/>
            </a:prstGeom>
            <a:noFill/>
            <a:ln>
              <a:noFill/>
            </a:ln>
          </p:spPr>
        </p:pic>
        <p:pic>
          <p:nvPicPr>
            <p:cNvPr id="330" name="Google Shape;330;p28"/>
            <p:cNvPicPr preferRelativeResize="0"/>
            <p:nvPr/>
          </p:nvPicPr>
          <p:blipFill rotWithShape="1">
            <a:blip r:embed="rId4">
              <a:alphaModFix/>
            </a:blip>
            <a:srcRect b="0" l="0" r="0" t="0"/>
            <a:stretch/>
          </p:blipFill>
          <p:spPr>
            <a:xfrm>
              <a:off x="4353970" y="5631268"/>
              <a:ext cx="288000" cy="288000"/>
            </a:xfrm>
            <a:prstGeom prst="rect">
              <a:avLst/>
            </a:prstGeom>
            <a:noFill/>
            <a:ln>
              <a:noFill/>
            </a:ln>
          </p:spPr>
        </p:pic>
        <p:pic>
          <p:nvPicPr>
            <p:cNvPr id="331" name="Google Shape;331;p28"/>
            <p:cNvPicPr preferRelativeResize="0"/>
            <p:nvPr/>
          </p:nvPicPr>
          <p:blipFill rotWithShape="1">
            <a:blip r:embed="rId5">
              <a:alphaModFix/>
            </a:blip>
            <a:srcRect b="0" l="0" r="0" t="0"/>
            <a:stretch/>
          </p:blipFill>
          <p:spPr>
            <a:xfrm>
              <a:off x="4355966" y="3033534"/>
              <a:ext cx="366453" cy="252000"/>
            </a:xfrm>
            <a:prstGeom prst="rect">
              <a:avLst/>
            </a:prstGeom>
            <a:noFill/>
            <a:ln>
              <a:noFill/>
            </a:ln>
          </p:spPr>
        </p:pic>
        <p:pic>
          <p:nvPicPr>
            <p:cNvPr descr="❌ Xis Emoji" id="332" name="Google Shape;332;p28"/>
            <p:cNvPicPr preferRelativeResize="0"/>
            <p:nvPr/>
          </p:nvPicPr>
          <p:blipFill rotWithShape="1">
            <a:blip r:embed="rId3">
              <a:alphaModFix/>
            </a:blip>
            <a:srcRect b="0" l="0" r="0" t="0"/>
            <a:stretch/>
          </p:blipFill>
          <p:spPr>
            <a:xfrm>
              <a:off x="4378266" y="5281747"/>
              <a:ext cx="264883" cy="252000"/>
            </a:xfrm>
            <a:prstGeom prst="rect">
              <a:avLst/>
            </a:prstGeom>
            <a:noFill/>
            <a:ln>
              <a:noFill/>
            </a:ln>
          </p:spPr>
        </p:pic>
        <p:pic>
          <p:nvPicPr>
            <p:cNvPr descr="❌ Xis Emoji" id="333" name="Google Shape;333;p28"/>
            <p:cNvPicPr preferRelativeResize="0"/>
            <p:nvPr/>
          </p:nvPicPr>
          <p:blipFill rotWithShape="1">
            <a:blip r:embed="rId3">
              <a:alphaModFix/>
            </a:blip>
            <a:srcRect b="0" l="0" r="0" t="0"/>
            <a:stretch/>
          </p:blipFill>
          <p:spPr>
            <a:xfrm>
              <a:off x="4377087" y="6056089"/>
              <a:ext cx="264883" cy="252000"/>
            </a:xfrm>
            <a:prstGeom prst="rect">
              <a:avLst/>
            </a:prstGeom>
            <a:noFill/>
            <a:ln>
              <a:noFill/>
            </a:ln>
          </p:spPr>
        </p:pic>
        <p:pic>
          <p:nvPicPr>
            <p:cNvPr descr="❌ Xis Emoji" id="334" name="Google Shape;334;p28"/>
            <p:cNvPicPr preferRelativeResize="0"/>
            <p:nvPr/>
          </p:nvPicPr>
          <p:blipFill rotWithShape="1">
            <a:blip r:embed="rId3">
              <a:alphaModFix/>
            </a:blip>
            <a:srcRect b="0" l="0" r="0" t="0"/>
            <a:stretch/>
          </p:blipFill>
          <p:spPr>
            <a:xfrm>
              <a:off x="4378265" y="3414974"/>
              <a:ext cx="264883" cy="252000"/>
            </a:xfrm>
            <a:prstGeom prst="rect">
              <a:avLst/>
            </a:prstGeom>
            <a:noFill/>
            <a:ln>
              <a:noFill/>
            </a:ln>
          </p:spPr>
        </p:pic>
        <p:pic>
          <p:nvPicPr>
            <p:cNvPr descr="❌ Xis Emoji" id="335" name="Google Shape;335;p28"/>
            <p:cNvPicPr preferRelativeResize="0"/>
            <p:nvPr/>
          </p:nvPicPr>
          <p:blipFill rotWithShape="1">
            <a:blip r:embed="rId3">
              <a:alphaModFix/>
            </a:blip>
            <a:srcRect b="0" l="0" r="0" t="0"/>
            <a:stretch/>
          </p:blipFill>
          <p:spPr>
            <a:xfrm>
              <a:off x="4367562" y="2662767"/>
              <a:ext cx="264883" cy="252000"/>
            </a:xfrm>
            <a:prstGeom prst="rect">
              <a:avLst/>
            </a:prstGeom>
            <a:noFill/>
            <a:ln>
              <a:noFill/>
            </a:ln>
          </p:spPr>
        </p:pic>
      </p:grpSp>
      <p:grpSp>
        <p:nvGrpSpPr>
          <p:cNvPr id="336" name="Google Shape;336;p28"/>
          <p:cNvGrpSpPr/>
          <p:nvPr/>
        </p:nvGrpSpPr>
        <p:grpSpPr>
          <a:xfrm>
            <a:off x="5232605" y="2256000"/>
            <a:ext cx="312489" cy="4045350"/>
            <a:chOff x="5224359" y="2256000"/>
            <a:chExt cx="312489" cy="4045350"/>
          </a:xfrm>
        </p:grpSpPr>
        <p:pic>
          <p:nvPicPr>
            <p:cNvPr id="337" name="Google Shape;337;p28"/>
            <p:cNvPicPr preferRelativeResize="0"/>
            <p:nvPr/>
          </p:nvPicPr>
          <p:blipFill rotWithShape="1">
            <a:blip r:embed="rId4">
              <a:alphaModFix/>
            </a:blip>
            <a:srcRect b="0" l="0" r="0" t="0"/>
            <a:stretch/>
          </p:blipFill>
          <p:spPr>
            <a:xfrm>
              <a:off x="5226392" y="2256000"/>
              <a:ext cx="295442" cy="288000"/>
            </a:xfrm>
            <a:prstGeom prst="rect">
              <a:avLst/>
            </a:prstGeom>
            <a:noFill/>
            <a:ln>
              <a:noFill/>
            </a:ln>
          </p:spPr>
        </p:pic>
        <p:pic>
          <p:nvPicPr>
            <p:cNvPr id="338" name="Google Shape;338;p28"/>
            <p:cNvPicPr preferRelativeResize="0"/>
            <p:nvPr/>
          </p:nvPicPr>
          <p:blipFill rotWithShape="1">
            <a:blip r:embed="rId4">
              <a:alphaModFix/>
            </a:blip>
            <a:srcRect b="0" l="0" r="0" t="0"/>
            <a:stretch/>
          </p:blipFill>
          <p:spPr>
            <a:xfrm>
              <a:off x="5233884" y="3742038"/>
              <a:ext cx="288000" cy="288000"/>
            </a:xfrm>
            <a:prstGeom prst="rect">
              <a:avLst/>
            </a:prstGeom>
            <a:noFill/>
            <a:ln>
              <a:noFill/>
            </a:ln>
          </p:spPr>
        </p:pic>
        <p:pic>
          <p:nvPicPr>
            <p:cNvPr id="339" name="Google Shape;339;p28"/>
            <p:cNvPicPr preferRelativeResize="0"/>
            <p:nvPr/>
          </p:nvPicPr>
          <p:blipFill rotWithShape="1">
            <a:blip r:embed="rId4">
              <a:alphaModFix/>
            </a:blip>
            <a:srcRect b="0" l="0" r="0" t="0"/>
            <a:stretch/>
          </p:blipFill>
          <p:spPr>
            <a:xfrm>
              <a:off x="5233884" y="4115099"/>
              <a:ext cx="288000" cy="288000"/>
            </a:xfrm>
            <a:prstGeom prst="rect">
              <a:avLst/>
            </a:prstGeom>
            <a:noFill/>
            <a:ln>
              <a:noFill/>
            </a:ln>
          </p:spPr>
        </p:pic>
        <p:pic>
          <p:nvPicPr>
            <p:cNvPr id="340" name="Google Shape;340;p28"/>
            <p:cNvPicPr preferRelativeResize="0"/>
            <p:nvPr/>
          </p:nvPicPr>
          <p:blipFill rotWithShape="1">
            <a:blip r:embed="rId4">
              <a:alphaModFix/>
            </a:blip>
            <a:srcRect b="0" l="0" r="0" t="0"/>
            <a:stretch/>
          </p:blipFill>
          <p:spPr>
            <a:xfrm>
              <a:off x="5233884" y="4513644"/>
              <a:ext cx="288000" cy="288000"/>
            </a:xfrm>
            <a:prstGeom prst="rect">
              <a:avLst/>
            </a:prstGeom>
            <a:noFill/>
            <a:ln>
              <a:noFill/>
            </a:ln>
          </p:spPr>
        </p:pic>
        <p:pic>
          <p:nvPicPr>
            <p:cNvPr id="341" name="Google Shape;341;p28"/>
            <p:cNvPicPr preferRelativeResize="0"/>
            <p:nvPr/>
          </p:nvPicPr>
          <p:blipFill rotWithShape="1">
            <a:blip r:embed="rId4">
              <a:alphaModFix/>
            </a:blip>
            <a:srcRect b="0" l="0" r="0" t="0"/>
            <a:stretch/>
          </p:blipFill>
          <p:spPr>
            <a:xfrm>
              <a:off x="5233884" y="4845165"/>
              <a:ext cx="288000" cy="288000"/>
            </a:xfrm>
            <a:prstGeom prst="rect">
              <a:avLst/>
            </a:prstGeom>
            <a:noFill/>
            <a:ln>
              <a:noFill/>
            </a:ln>
          </p:spPr>
        </p:pic>
        <p:pic>
          <p:nvPicPr>
            <p:cNvPr id="342" name="Google Shape;342;p28"/>
            <p:cNvPicPr preferRelativeResize="0"/>
            <p:nvPr/>
          </p:nvPicPr>
          <p:blipFill rotWithShape="1">
            <a:blip r:embed="rId4">
              <a:alphaModFix/>
            </a:blip>
            <a:srcRect b="0" l="0" r="0" t="0"/>
            <a:stretch/>
          </p:blipFill>
          <p:spPr>
            <a:xfrm>
              <a:off x="5224359" y="5622799"/>
              <a:ext cx="288000" cy="288000"/>
            </a:xfrm>
            <a:prstGeom prst="rect">
              <a:avLst/>
            </a:prstGeom>
            <a:noFill/>
            <a:ln>
              <a:noFill/>
            </a:ln>
          </p:spPr>
        </p:pic>
        <p:pic>
          <p:nvPicPr>
            <p:cNvPr descr="❌ Xis Emoji" id="343" name="Google Shape;343;p28"/>
            <p:cNvPicPr preferRelativeResize="0"/>
            <p:nvPr/>
          </p:nvPicPr>
          <p:blipFill rotWithShape="1">
            <a:blip r:embed="rId3">
              <a:alphaModFix/>
            </a:blip>
            <a:srcRect b="0" l="0" r="0" t="0"/>
            <a:stretch/>
          </p:blipFill>
          <p:spPr>
            <a:xfrm>
              <a:off x="5245442" y="3392551"/>
              <a:ext cx="264883" cy="252000"/>
            </a:xfrm>
            <a:prstGeom prst="rect">
              <a:avLst/>
            </a:prstGeom>
            <a:noFill/>
            <a:ln>
              <a:noFill/>
            </a:ln>
          </p:spPr>
        </p:pic>
        <p:pic>
          <p:nvPicPr>
            <p:cNvPr id="344" name="Google Shape;344;p28"/>
            <p:cNvPicPr preferRelativeResize="0"/>
            <p:nvPr/>
          </p:nvPicPr>
          <p:blipFill rotWithShape="1">
            <a:blip r:embed="rId5">
              <a:alphaModFix/>
            </a:blip>
            <a:srcRect b="0" l="0" r="0" t="0"/>
            <a:stretch/>
          </p:blipFill>
          <p:spPr>
            <a:xfrm>
              <a:off x="5229613" y="6049350"/>
              <a:ext cx="287183" cy="252000"/>
            </a:xfrm>
            <a:prstGeom prst="rect">
              <a:avLst/>
            </a:prstGeom>
            <a:noFill/>
            <a:ln>
              <a:noFill/>
            </a:ln>
          </p:spPr>
        </p:pic>
        <p:pic>
          <p:nvPicPr>
            <p:cNvPr id="345" name="Google Shape;345;p28"/>
            <p:cNvPicPr preferRelativeResize="0"/>
            <p:nvPr/>
          </p:nvPicPr>
          <p:blipFill rotWithShape="1">
            <a:blip r:embed="rId5">
              <a:alphaModFix/>
            </a:blip>
            <a:srcRect b="0" l="0" r="0" t="0"/>
            <a:stretch/>
          </p:blipFill>
          <p:spPr>
            <a:xfrm>
              <a:off x="5236235" y="5232248"/>
              <a:ext cx="287183" cy="252000"/>
            </a:xfrm>
            <a:prstGeom prst="rect">
              <a:avLst/>
            </a:prstGeom>
            <a:noFill/>
            <a:ln>
              <a:noFill/>
            </a:ln>
          </p:spPr>
        </p:pic>
        <p:pic>
          <p:nvPicPr>
            <p:cNvPr id="346" name="Google Shape;346;p28"/>
            <p:cNvPicPr preferRelativeResize="0"/>
            <p:nvPr/>
          </p:nvPicPr>
          <p:blipFill rotWithShape="1">
            <a:blip r:embed="rId5">
              <a:alphaModFix/>
            </a:blip>
            <a:srcRect b="0" l="0" r="0" t="0"/>
            <a:stretch/>
          </p:blipFill>
          <p:spPr>
            <a:xfrm>
              <a:off x="5249665" y="2991363"/>
              <a:ext cx="287183" cy="252000"/>
            </a:xfrm>
            <a:prstGeom prst="rect">
              <a:avLst/>
            </a:prstGeom>
            <a:noFill/>
            <a:ln>
              <a:noFill/>
            </a:ln>
          </p:spPr>
        </p:pic>
        <p:pic>
          <p:nvPicPr>
            <p:cNvPr id="347" name="Google Shape;347;p28"/>
            <p:cNvPicPr preferRelativeResize="0"/>
            <p:nvPr/>
          </p:nvPicPr>
          <p:blipFill rotWithShape="1">
            <a:blip r:embed="rId5">
              <a:alphaModFix/>
            </a:blip>
            <a:srcRect b="0" l="0" r="0" t="0"/>
            <a:stretch/>
          </p:blipFill>
          <p:spPr>
            <a:xfrm>
              <a:off x="5245760" y="2641487"/>
              <a:ext cx="287183" cy="252000"/>
            </a:xfrm>
            <a:prstGeom prst="rect">
              <a:avLst/>
            </a:prstGeom>
            <a:noFill/>
            <a:ln>
              <a:noFill/>
            </a:ln>
          </p:spPr>
        </p:pic>
      </p:grpSp>
      <p:grpSp>
        <p:nvGrpSpPr>
          <p:cNvPr id="348" name="Google Shape;348;p28"/>
          <p:cNvGrpSpPr/>
          <p:nvPr/>
        </p:nvGrpSpPr>
        <p:grpSpPr>
          <a:xfrm>
            <a:off x="6053759" y="2256000"/>
            <a:ext cx="306233" cy="4069016"/>
            <a:chOff x="6082652" y="2256000"/>
            <a:chExt cx="306233" cy="4069016"/>
          </a:xfrm>
        </p:grpSpPr>
        <p:pic>
          <p:nvPicPr>
            <p:cNvPr id="349" name="Google Shape;349;p28"/>
            <p:cNvPicPr preferRelativeResize="0"/>
            <p:nvPr/>
          </p:nvPicPr>
          <p:blipFill rotWithShape="1">
            <a:blip r:embed="rId4">
              <a:alphaModFix/>
            </a:blip>
            <a:srcRect b="0" l="0" r="0" t="0"/>
            <a:stretch/>
          </p:blipFill>
          <p:spPr>
            <a:xfrm>
              <a:off x="6082652" y="3736973"/>
              <a:ext cx="288000" cy="288000"/>
            </a:xfrm>
            <a:prstGeom prst="rect">
              <a:avLst/>
            </a:prstGeom>
            <a:noFill/>
            <a:ln>
              <a:noFill/>
            </a:ln>
          </p:spPr>
        </p:pic>
        <p:pic>
          <p:nvPicPr>
            <p:cNvPr id="350" name="Google Shape;350;p28"/>
            <p:cNvPicPr preferRelativeResize="0"/>
            <p:nvPr/>
          </p:nvPicPr>
          <p:blipFill rotWithShape="1">
            <a:blip r:embed="rId5">
              <a:alphaModFix/>
            </a:blip>
            <a:srcRect b="0" l="0" r="0" t="0"/>
            <a:stretch/>
          </p:blipFill>
          <p:spPr>
            <a:xfrm>
              <a:off x="6101702" y="2256000"/>
              <a:ext cx="287183" cy="252000"/>
            </a:xfrm>
            <a:prstGeom prst="rect">
              <a:avLst/>
            </a:prstGeom>
            <a:noFill/>
            <a:ln>
              <a:noFill/>
            </a:ln>
          </p:spPr>
        </p:pic>
        <p:pic>
          <p:nvPicPr>
            <p:cNvPr id="351" name="Google Shape;351;p28"/>
            <p:cNvPicPr preferRelativeResize="0"/>
            <p:nvPr/>
          </p:nvPicPr>
          <p:blipFill rotWithShape="1">
            <a:blip r:embed="rId5">
              <a:alphaModFix/>
            </a:blip>
            <a:srcRect b="0" l="0" r="0" t="0"/>
            <a:stretch/>
          </p:blipFill>
          <p:spPr>
            <a:xfrm>
              <a:off x="6091876" y="5640799"/>
              <a:ext cx="287183" cy="252000"/>
            </a:xfrm>
            <a:prstGeom prst="rect">
              <a:avLst/>
            </a:prstGeom>
            <a:noFill/>
            <a:ln>
              <a:noFill/>
            </a:ln>
          </p:spPr>
        </p:pic>
        <p:pic>
          <p:nvPicPr>
            <p:cNvPr id="352" name="Google Shape;352;p28"/>
            <p:cNvPicPr preferRelativeResize="0"/>
            <p:nvPr/>
          </p:nvPicPr>
          <p:blipFill rotWithShape="1">
            <a:blip r:embed="rId4">
              <a:alphaModFix/>
            </a:blip>
            <a:srcRect b="0" l="0" r="0" t="0"/>
            <a:stretch/>
          </p:blipFill>
          <p:spPr>
            <a:xfrm>
              <a:off x="6088669" y="4123826"/>
              <a:ext cx="288000" cy="288000"/>
            </a:xfrm>
            <a:prstGeom prst="rect">
              <a:avLst/>
            </a:prstGeom>
            <a:noFill/>
            <a:ln>
              <a:noFill/>
            </a:ln>
          </p:spPr>
        </p:pic>
        <p:pic>
          <p:nvPicPr>
            <p:cNvPr id="353" name="Google Shape;353;p28"/>
            <p:cNvPicPr preferRelativeResize="0"/>
            <p:nvPr/>
          </p:nvPicPr>
          <p:blipFill rotWithShape="1">
            <a:blip r:embed="rId4">
              <a:alphaModFix/>
            </a:blip>
            <a:srcRect b="0" l="0" r="0" t="0"/>
            <a:stretch/>
          </p:blipFill>
          <p:spPr>
            <a:xfrm>
              <a:off x="6098287" y="4840154"/>
              <a:ext cx="288000" cy="288000"/>
            </a:xfrm>
            <a:prstGeom prst="rect">
              <a:avLst/>
            </a:prstGeom>
            <a:noFill/>
            <a:ln>
              <a:noFill/>
            </a:ln>
          </p:spPr>
        </p:pic>
        <p:pic>
          <p:nvPicPr>
            <p:cNvPr descr="❌ Xis Emoji" id="354" name="Google Shape;354;p28"/>
            <p:cNvPicPr preferRelativeResize="0"/>
            <p:nvPr/>
          </p:nvPicPr>
          <p:blipFill rotWithShape="1">
            <a:blip r:embed="rId3">
              <a:alphaModFix/>
            </a:blip>
            <a:srcRect b="0" l="0" r="0" t="0"/>
            <a:stretch/>
          </p:blipFill>
          <p:spPr>
            <a:xfrm>
              <a:off x="6091876" y="6073016"/>
              <a:ext cx="264883" cy="252000"/>
            </a:xfrm>
            <a:prstGeom prst="rect">
              <a:avLst/>
            </a:prstGeom>
            <a:noFill/>
            <a:ln>
              <a:noFill/>
            </a:ln>
          </p:spPr>
        </p:pic>
        <p:pic>
          <p:nvPicPr>
            <p:cNvPr descr="❌ Xis Emoji" id="355" name="Google Shape;355;p28"/>
            <p:cNvPicPr preferRelativeResize="0"/>
            <p:nvPr/>
          </p:nvPicPr>
          <p:blipFill rotWithShape="1">
            <a:blip r:embed="rId3">
              <a:alphaModFix/>
            </a:blip>
            <a:srcRect b="0" l="0" r="0" t="0"/>
            <a:stretch/>
          </p:blipFill>
          <p:spPr>
            <a:xfrm>
              <a:off x="6103025" y="5245648"/>
              <a:ext cx="264883" cy="252000"/>
            </a:xfrm>
            <a:prstGeom prst="rect">
              <a:avLst/>
            </a:prstGeom>
            <a:noFill/>
            <a:ln>
              <a:noFill/>
            </a:ln>
          </p:spPr>
        </p:pic>
        <p:pic>
          <p:nvPicPr>
            <p:cNvPr descr="❌ Xis Emoji" id="356" name="Google Shape;356;p28"/>
            <p:cNvPicPr preferRelativeResize="0"/>
            <p:nvPr/>
          </p:nvPicPr>
          <p:blipFill rotWithShape="1">
            <a:blip r:embed="rId3">
              <a:alphaModFix/>
            </a:blip>
            <a:srcRect b="0" l="0" r="0" t="0"/>
            <a:stretch/>
          </p:blipFill>
          <p:spPr>
            <a:xfrm>
              <a:off x="6103025" y="4509311"/>
              <a:ext cx="264883" cy="252000"/>
            </a:xfrm>
            <a:prstGeom prst="rect">
              <a:avLst/>
            </a:prstGeom>
            <a:noFill/>
            <a:ln>
              <a:noFill/>
            </a:ln>
          </p:spPr>
        </p:pic>
        <p:pic>
          <p:nvPicPr>
            <p:cNvPr descr="❌ Xis Emoji" id="357" name="Google Shape;357;p28"/>
            <p:cNvPicPr preferRelativeResize="0"/>
            <p:nvPr/>
          </p:nvPicPr>
          <p:blipFill rotWithShape="1">
            <a:blip r:embed="rId3">
              <a:alphaModFix/>
            </a:blip>
            <a:srcRect b="0" l="0" r="0" t="0"/>
            <a:stretch/>
          </p:blipFill>
          <p:spPr>
            <a:xfrm>
              <a:off x="6089329" y="3404894"/>
              <a:ext cx="264883" cy="252000"/>
            </a:xfrm>
            <a:prstGeom prst="rect">
              <a:avLst/>
            </a:prstGeom>
            <a:noFill/>
            <a:ln>
              <a:noFill/>
            </a:ln>
          </p:spPr>
        </p:pic>
        <p:pic>
          <p:nvPicPr>
            <p:cNvPr descr="❌ Xis Emoji" id="358" name="Google Shape;358;p28"/>
            <p:cNvPicPr preferRelativeResize="0"/>
            <p:nvPr/>
          </p:nvPicPr>
          <p:blipFill rotWithShape="1">
            <a:blip r:embed="rId3">
              <a:alphaModFix/>
            </a:blip>
            <a:srcRect b="0" l="0" r="0" t="0"/>
            <a:stretch/>
          </p:blipFill>
          <p:spPr>
            <a:xfrm>
              <a:off x="6089329" y="3017121"/>
              <a:ext cx="264883" cy="252000"/>
            </a:xfrm>
            <a:prstGeom prst="rect">
              <a:avLst/>
            </a:prstGeom>
            <a:noFill/>
            <a:ln>
              <a:noFill/>
            </a:ln>
          </p:spPr>
        </p:pic>
        <p:pic>
          <p:nvPicPr>
            <p:cNvPr descr="❌ Xis Emoji" id="359" name="Google Shape;359;p28"/>
            <p:cNvPicPr preferRelativeResize="0"/>
            <p:nvPr/>
          </p:nvPicPr>
          <p:blipFill rotWithShape="1">
            <a:blip r:embed="rId3">
              <a:alphaModFix/>
            </a:blip>
            <a:srcRect b="0" l="0" r="0" t="0"/>
            <a:stretch/>
          </p:blipFill>
          <p:spPr>
            <a:xfrm>
              <a:off x="6109752" y="2655834"/>
              <a:ext cx="264883" cy="252000"/>
            </a:xfrm>
            <a:prstGeom prst="rect">
              <a:avLst/>
            </a:prstGeom>
            <a:noFill/>
            <a:ln>
              <a:noFill/>
            </a:ln>
          </p:spPr>
        </p:pic>
      </p:grpSp>
      <p:grpSp>
        <p:nvGrpSpPr>
          <p:cNvPr id="360" name="Google Shape;360;p28"/>
          <p:cNvGrpSpPr/>
          <p:nvPr/>
        </p:nvGrpSpPr>
        <p:grpSpPr>
          <a:xfrm>
            <a:off x="6976726" y="2273565"/>
            <a:ext cx="311044" cy="4068767"/>
            <a:chOff x="6978020" y="2270695"/>
            <a:chExt cx="311044" cy="4068767"/>
          </a:xfrm>
        </p:grpSpPr>
        <p:pic>
          <p:nvPicPr>
            <p:cNvPr id="361" name="Google Shape;361;p28"/>
            <p:cNvPicPr preferRelativeResize="0"/>
            <p:nvPr/>
          </p:nvPicPr>
          <p:blipFill rotWithShape="1">
            <a:blip r:embed="rId4">
              <a:alphaModFix/>
            </a:blip>
            <a:srcRect b="0" l="0" r="0" t="0"/>
            <a:stretch/>
          </p:blipFill>
          <p:spPr>
            <a:xfrm>
              <a:off x="6991539" y="2270695"/>
              <a:ext cx="288000" cy="288000"/>
            </a:xfrm>
            <a:prstGeom prst="rect">
              <a:avLst/>
            </a:prstGeom>
            <a:noFill/>
            <a:ln>
              <a:noFill/>
            </a:ln>
          </p:spPr>
        </p:pic>
        <p:pic>
          <p:nvPicPr>
            <p:cNvPr id="362" name="Google Shape;362;p28"/>
            <p:cNvPicPr preferRelativeResize="0"/>
            <p:nvPr/>
          </p:nvPicPr>
          <p:blipFill rotWithShape="1">
            <a:blip r:embed="rId4">
              <a:alphaModFix/>
            </a:blip>
            <a:srcRect b="0" l="0" r="0" t="0"/>
            <a:stretch/>
          </p:blipFill>
          <p:spPr>
            <a:xfrm>
              <a:off x="6985106" y="2609352"/>
              <a:ext cx="288000" cy="288000"/>
            </a:xfrm>
            <a:prstGeom prst="rect">
              <a:avLst/>
            </a:prstGeom>
            <a:noFill/>
            <a:ln>
              <a:noFill/>
            </a:ln>
          </p:spPr>
        </p:pic>
        <p:pic>
          <p:nvPicPr>
            <p:cNvPr id="363" name="Google Shape;363;p28"/>
            <p:cNvPicPr preferRelativeResize="0"/>
            <p:nvPr/>
          </p:nvPicPr>
          <p:blipFill rotWithShape="1">
            <a:blip r:embed="rId4">
              <a:alphaModFix/>
            </a:blip>
            <a:srcRect b="0" l="0" r="0" t="0"/>
            <a:stretch/>
          </p:blipFill>
          <p:spPr>
            <a:xfrm>
              <a:off x="6982014" y="3747059"/>
              <a:ext cx="288000" cy="288000"/>
            </a:xfrm>
            <a:prstGeom prst="rect">
              <a:avLst/>
            </a:prstGeom>
            <a:noFill/>
            <a:ln>
              <a:noFill/>
            </a:ln>
          </p:spPr>
        </p:pic>
        <p:pic>
          <p:nvPicPr>
            <p:cNvPr id="364" name="Google Shape;364;p28"/>
            <p:cNvPicPr preferRelativeResize="0"/>
            <p:nvPr/>
          </p:nvPicPr>
          <p:blipFill rotWithShape="1">
            <a:blip r:embed="rId4">
              <a:alphaModFix/>
            </a:blip>
            <a:srcRect b="0" l="0" r="0" t="0"/>
            <a:stretch/>
          </p:blipFill>
          <p:spPr>
            <a:xfrm>
              <a:off x="6981718" y="4123826"/>
              <a:ext cx="288000" cy="288000"/>
            </a:xfrm>
            <a:prstGeom prst="rect">
              <a:avLst/>
            </a:prstGeom>
            <a:noFill/>
            <a:ln>
              <a:noFill/>
            </a:ln>
          </p:spPr>
        </p:pic>
        <p:pic>
          <p:nvPicPr>
            <p:cNvPr id="365" name="Google Shape;365;p28"/>
            <p:cNvPicPr preferRelativeResize="0"/>
            <p:nvPr/>
          </p:nvPicPr>
          <p:blipFill rotWithShape="1">
            <a:blip r:embed="rId4">
              <a:alphaModFix/>
            </a:blip>
            <a:srcRect b="0" l="0" r="0" t="0"/>
            <a:stretch/>
          </p:blipFill>
          <p:spPr>
            <a:xfrm>
              <a:off x="6978020" y="4490751"/>
              <a:ext cx="288000" cy="288000"/>
            </a:xfrm>
            <a:prstGeom prst="rect">
              <a:avLst/>
            </a:prstGeom>
            <a:noFill/>
            <a:ln>
              <a:noFill/>
            </a:ln>
          </p:spPr>
        </p:pic>
        <p:pic>
          <p:nvPicPr>
            <p:cNvPr id="366" name="Google Shape;366;p28"/>
            <p:cNvPicPr preferRelativeResize="0"/>
            <p:nvPr/>
          </p:nvPicPr>
          <p:blipFill rotWithShape="1">
            <a:blip r:embed="rId4">
              <a:alphaModFix/>
            </a:blip>
            <a:srcRect b="0" l="0" r="0" t="0"/>
            <a:stretch/>
          </p:blipFill>
          <p:spPr>
            <a:xfrm>
              <a:off x="6985106" y="4840154"/>
              <a:ext cx="288000" cy="288000"/>
            </a:xfrm>
            <a:prstGeom prst="rect">
              <a:avLst/>
            </a:prstGeom>
            <a:noFill/>
            <a:ln>
              <a:noFill/>
            </a:ln>
          </p:spPr>
        </p:pic>
        <p:pic>
          <p:nvPicPr>
            <p:cNvPr id="367" name="Google Shape;367;p28"/>
            <p:cNvPicPr preferRelativeResize="0"/>
            <p:nvPr/>
          </p:nvPicPr>
          <p:blipFill rotWithShape="1">
            <a:blip r:embed="rId4">
              <a:alphaModFix/>
            </a:blip>
            <a:srcRect b="0" l="0" r="0" t="0"/>
            <a:stretch/>
          </p:blipFill>
          <p:spPr>
            <a:xfrm>
              <a:off x="7001064" y="5631268"/>
              <a:ext cx="288000" cy="288000"/>
            </a:xfrm>
            <a:prstGeom prst="rect">
              <a:avLst/>
            </a:prstGeom>
            <a:noFill/>
            <a:ln>
              <a:noFill/>
            </a:ln>
          </p:spPr>
        </p:pic>
        <p:pic>
          <p:nvPicPr>
            <p:cNvPr id="368" name="Google Shape;368;p28"/>
            <p:cNvPicPr preferRelativeResize="0"/>
            <p:nvPr/>
          </p:nvPicPr>
          <p:blipFill rotWithShape="1">
            <a:blip r:embed="rId5">
              <a:alphaModFix/>
            </a:blip>
            <a:srcRect b="0" l="0" r="0" t="0"/>
            <a:stretch/>
          </p:blipFill>
          <p:spPr>
            <a:xfrm>
              <a:off x="6992060" y="5223423"/>
              <a:ext cx="287183" cy="252000"/>
            </a:xfrm>
            <a:prstGeom prst="rect">
              <a:avLst/>
            </a:prstGeom>
            <a:noFill/>
            <a:ln>
              <a:noFill/>
            </a:ln>
          </p:spPr>
        </p:pic>
        <p:pic>
          <p:nvPicPr>
            <p:cNvPr descr="❌ Xis Emoji" id="369" name="Google Shape;369;p28"/>
            <p:cNvPicPr preferRelativeResize="0"/>
            <p:nvPr/>
          </p:nvPicPr>
          <p:blipFill rotWithShape="1">
            <a:blip r:embed="rId3">
              <a:alphaModFix/>
            </a:blip>
            <a:srcRect b="0" l="0" r="0" t="0"/>
            <a:stretch/>
          </p:blipFill>
          <p:spPr>
            <a:xfrm>
              <a:off x="7008189" y="6087462"/>
              <a:ext cx="264883" cy="252000"/>
            </a:xfrm>
            <a:prstGeom prst="rect">
              <a:avLst/>
            </a:prstGeom>
            <a:noFill/>
            <a:ln>
              <a:noFill/>
            </a:ln>
          </p:spPr>
        </p:pic>
        <p:pic>
          <p:nvPicPr>
            <p:cNvPr descr="❌ Xis Emoji" id="370" name="Google Shape;370;p28"/>
            <p:cNvPicPr preferRelativeResize="0"/>
            <p:nvPr/>
          </p:nvPicPr>
          <p:blipFill rotWithShape="1">
            <a:blip r:embed="rId3">
              <a:alphaModFix/>
            </a:blip>
            <a:srcRect b="0" l="0" r="0" t="0"/>
            <a:stretch/>
          </p:blipFill>
          <p:spPr>
            <a:xfrm>
              <a:off x="6989139" y="3372164"/>
              <a:ext cx="264883" cy="252000"/>
            </a:xfrm>
            <a:prstGeom prst="rect">
              <a:avLst/>
            </a:prstGeom>
            <a:noFill/>
            <a:ln>
              <a:noFill/>
            </a:ln>
          </p:spPr>
        </p:pic>
        <p:pic>
          <p:nvPicPr>
            <p:cNvPr descr="❌ Xis Emoji" id="371" name="Google Shape;371;p28"/>
            <p:cNvPicPr preferRelativeResize="0"/>
            <p:nvPr/>
          </p:nvPicPr>
          <p:blipFill rotWithShape="1">
            <a:blip r:embed="rId3">
              <a:alphaModFix/>
            </a:blip>
            <a:srcRect b="0" l="0" r="0" t="0"/>
            <a:stretch/>
          </p:blipFill>
          <p:spPr>
            <a:xfrm>
              <a:off x="6996664" y="3010877"/>
              <a:ext cx="264883" cy="252000"/>
            </a:xfrm>
            <a:prstGeom prst="rect">
              <a:avLst/>
            </a:prstGeom>
            <a:noFill/>
            <a:ln>
              <a:noFill/>
            </a:ln>
          </p:spPr>
        </p:pic>
      </p:grpSp>
      <p:grpSp>
        <p:nvGrpSpPr>
          <p:cNvPr id="372" name="Google Shape;372;p28"/>
          <p:cNvGrpSpPr/>
          <p:nvPr/>
        </p:nvGrpSpPr>
        <p:grpSpPr>
          <a:xfrm>
            <a:off x="7900868" y="2239050"/>
            <a:ext cx="301130" cy="4068784"/>
            <a:chOff x="7846276" y="2239050"/>
            <a:chExt cx="301130" cy="4068784"/>
          </a:xfrm>
        </p:grpSpPr>
        <p:pic>
          <p:nvPicPr>
            <p:cNvPr descr="❌ Xis Emoji" id="373" name="Google Shape;373;p28"/>
            <p:cNvPicPr preferRelativeResize="0"/>
            <p:nvPr/>
          </p:nvPicPr>
          <p:blipFill rotWithShape="1">
            <a:blip r:embed="rId3">
              <a:alphaModFix/>
            </a:blip>
            <a:srcRect b="0" l="0" r="0" t="0"/>
            <a:stretch/>
          </p:blipFill>
          <p:spPr>
            <a:xfrm>
              <a:off x="7873347" y="2641487"/>
              <a:ext cx="264883" cy="252000"/>
            </a:xfrm>
            <a:prstGeom prst="rect">
              <a:avLst/>
            </a:prstGeom>
            <a:noFill/>
            <a:ln>
              <a:noFill/>
            </a:ln>
          </p:spPr>
        </p:pic>
        <p:pic>
          <p:nvPicPr>
            <p:cNvPr id="374" name="Google Shape;374;p28"/>
            <p:cNvPicPr preferRelativeResize="0"/>
            <p:nvPr/>
          </p:nvPicPr>
          <p:blipFill rotWithShape="1">
            <a:blip r:embed="rId5">
              <a:alphaModFix/>
            </a:blip>
            <a:srcRect b="0" l="0" r="0" t="0"/>
            <a:stretch/>
          </p:blipFill>
          <p:spPr>
            <a:xfrm>
              <a:off x="7858208" y="3007924"/>
              <a:ext cx="287183" cy="252000"/>
            </a:xfrm>
            <a:prstGeom prst="rect">
              <a:avLst/>
            </a:prstGeom>
            <a:noFill/>
            <a:ln>
              <a:noFill/>
            </a:ln>
          </p:spPr>
        </p:pic>
        <p:pic>
          <p:nvPicPr>
            <p:cNvPr id="375" name="Google Shape;375;p28"/>
            <p:cNvPicPr preferRelativeResize="0"/>
            <p:nvPr/>
          </p:nvPicPr>
          <p:blipFill rotWithShape="1">
            <a:blip r:embed="rId4">
              <a:alphaModFix/>
            </a:blip>
            <a:srcRect b="0" l="0" r="0" t="0"/>
            <a:stretch/>
          </p:blipFill>
          <p:spPr>
            <a:xfrm>
              <a:off x="7846276" y="5617803"/>
              <a:ext cx="288000" cy="288000"/>
            </a:xfrm>
            <a:prstGeom prst="rect">
              <a:avLst/>
            </a:prstGeom>
            <a:noFill/>
            <a:ln>
              <a:noFill/>
            </a:ln>
          </p:spPr>
        </p:pic>
        <p:pic>
          <p:nvPicPr>
            <p:cNvPr id="376" name="Google Shape;376;p28"/>
            <p:cNvPicPr preferRelativeResize="0"/>
            <p:nvPr/>
          </p:nvPicPr>
          <p:blipFill rotWithShape="1">
            <a:blip r:embed="rId4">
              <a:alphaModFix/>
            </a:blip>
            <a:srcRect b="0" l="0" r="0" t="0"/>
            <a:stretch/>
          </p:blipFill>
          <p:spPr>
            <a:xfrm>
              <a:off x="7855801" y="4863165"/>
              <a:ext cx="288000" cy="288000"/>
            </a:xfrm>
            <a:prstGeom prst="rect">
              <a:avLst/>
            </a:prstGeom>
            <a:noFill/>
            <a:ln>
              <a:noFill/>
            </a:ln>
          </p:spPr>
        </p:pic>
        <p:pic>
          <p:nvPicPr>
            <p:cNvPr id="377" name="Google Shape;377;p28"/>
            <p:cNvPicPr preferRelativeResize="0"/>
            <p:nvPr/>
          </p:nvPicPr>
          <p:blipFill rotWithShape="1">
            <a:blip r:embed="rId4">
              <a:alphaModFix/>
            </a:blip>
            <a:srcRect b="0" l="0" r="0" t="0"/>
            <a:stretch/>
          </p:blipFill>
          <p:spPr>
            <a:xfrm>
              <a:off x="7857391" y="4502967"/>
              <a:ext cx="288000" cy="288000"/>
            </a:xfrm>
            <a:prstGeom prst="rect">
              <a:avLst/>
            </a:prstGeom>
            <a:noFill/>
            <a:ln>
              <a:noFill/>
            </a:ln>
          </p:spPr>
        </p:pic>
        <p:pic>
          <p:nvPicPr>
            <p:cNvPr id="378" name="Google Shape;378;p28"/>
            <p:cNvPicPr preferRelativeResize="0"/>
            <p:nvPr/>
          </p:nvPicPr>
          <p:blipFill rotWithShape="1">
            <a:blip r:embed="rId4">
              <a:alphaModFix/>
            </a:blip>
            <a:srcRect b="0" l="0" r="0" t="0"/>
            <a:stretch/>
          </p:blipFill>
          <p:spPr>
            <a:xfrm>
              <a:off x="7857391" y="4123826"/>
              <a:ext cx="288000" cy="288000"/>
            </a:xfrm>
            <a:prstGeom prst="rect">
              <a:avLst/>
            </a:prstGeom>
            <a:noFill/>
            <a:ln>
              <a:noFill/>
            </a:ln>
          </p:spPr>
        </p:pic>
        <p:pic>
          <p:nvPicPr>
            <p:cNvPr id="379" name="Google Shape;379;p28"/>
            <p:cNvPicPr preferRelativeResize="0"/>
            <p:nvPr/>
          </p:nvPicPr>
          <p:blipFill rotWithShape="1">
            <a:blip r:embed="rId4">
              <a:alphaModFix/>
            </a:blip>
            <a:srcRect b="0" l="0" r="0" t="0"/>
            <a:stretch/>
          </p:blipFill>
          <p:spPr>
            <a:xfrm>
              <a:off x="7859406" y="3763628"/>
              <a:ext cx="288000" cy="288000"/>
            </a:xfrm>
            <a:prstGeom prst="rect">
              <a:avLst/>
            </a:prstGeom>
            <a:noFill/>
            <a:ln>
              <a:noFill/>
            </a:ln>
          </p:spPr>
        </p:pic>
        <p:pic>
          <p:nvPicPr>
            <p:cNvPr id="380" name="Google Shape;380;p28"/>
            <p:cNvPicPr preferRelativeResize="0"/>
            <p:nvPr/>
          </p:nvPicPr>
          <p:blipFill rotWithShape="1">
            <a:blip r:embed="rId4">
              <a:alphaModFix/>
            </a:blip>
            <a:srcRect b="0" l="0" r="0" t="0"/>
            <a:stretch/>
          </p:blipFill>
          <p:spPr>
            <a:xfrm>
              <a:off x="7854538" y="2239050"/>
              <a:ext cx="288000" cy="288000"/>
            </a:xfrm>
            <a:prstGeom prst="rect">
              <a:avLst/>
            </a:prstGeom>
            <a:noFill/>
            <a:ln>
              <a:noFill/>
            </a:ln>
          </p:spPr>
        </p:pic>
        <p:pic>
          <p:nvPicPr>
            <p:cNvPr descr="❌ Xis Emoji" id="381" name="Google Shape;381;p28"/>
            <p:cNvPicPr preferRelativeResize="0"/>
            <p:nvPr/>
          </p:nvPicPr>
          <p:blipFill rotWithShape="1">
            <a:blip r:embed="rId3">
              <a:alphaModFix/>
            </a:blip>
            <a:srcRect b="0" l="0" r="0" t="0"/>
            <a:stretch/>
          </p:blipFill>
          <p:spPr>
            <a:xfrm>
              <a:off x="7864063" y="3383786"/>
              <a:ext cx="264883" cy="252000"/>
            </a:xfrm>
            <a:prstGeom prst="rect">
              <a:avLst/>
            </a:prstGeom>
            <a:noFill/>
            <a:ln>
              <a:noFill/>
            </a:ln>
          </p:spPr>
        </p:pic>
        <p:pic>
          <p:nvPicPr>
            <p:cNvPr descr="❌ Xis Emoji" id="382" name="Google Shape;382;p28"/>
            <p:cNvPicPr preferRelativeResize="0"/>
            <p:nvPr/>
          </p:nvPicPr>
          <p:blipFill rotWithShape="1">
            <a:blip r:embed="rId3">
              <a:alphaModFix/>
            </a:blip>
            <a:srcRect b="0" l="0" r="0" t="0"/>
            <a:stretch/>
          </p:blipFill>
          <p:spPr>
            <a:xfrm>
              <a:off x="7855801" y="5258465"/>
              <a:ext cx="264883" cy="252000"/>
            </a:xfrm>
            <a:prstGeom prst="rect">
              <a:avLst/>
            </a:prstGeom>
            <a:noFill/>
            <a:ln>
              <a:noFill/>
            </a:ln>
          </p:spPr>
        </p:pic>
        <p:pic>
          <p:nvPicPr>
            <p:cNvPr descr="❌ Xis Emoji" id="383" name="Google Shape;383;p28"/>
            <p:cNvPicPr preferRelativeResize="0"/>
            <p:nvPr/>
          </p:nvPicPr>
          <p:blipFill rotWithShape="1">
            <a:blip r:embed="rId3">
              <a:alphaModFix/>
            </a:blip>
            <a:srcRect b="0" l="0" r="0" t="0"/>
            <a:stretch/>
          </p:blipFill>
          <p:spPr>
            <a:xfrm>
              <a:off x="7863627" y="6055834"/>
              <a:ext cx="264883" cy="252000"/>
            </a:xfrm>
            <a:prstGeom prst="rect">
              <a:avLst/>
            </a:prstGeom>
            <a:noFill/>
            <a:ln>
              <a:noFill/>
            </a:ln>
          </p:spPr>
        </p:pic>
      </p:grpSp>
      <p:grpSp>
        <p:nvGrpSpPr>
          <p:cNvPr id="384" name="Google Shape;384;p28"/>
          <p:cNvGrpSpPr/>
          <p:nvPr/>
        </p:nvGrpSpPr>
        <p:grpSpPr>
          <a:xfrm>
            <a:off x="8795454" y="2254140"/>
            <a:ext cx="313772" cy="4028675"/>
            <a:chOff x="8768158" y="2254140"/>
            <a:chExt cx="313772" cy="4028675"/>
          </a:xfrm>
        </p:grpSpPr>
        <p:pic>
          <p:nvPicPr>
            <p:cNvPr id="385" name="Google Shape;385;p28"/>
            <p:cNvPicPr preferRelativeResize="0"/>
            <p:nvPr/>
          </p:nvPicPr>
          <p:blipFill rotWithShape="1">
            <a:blip r:embed="rId4">
              <a:alphaModFix/>
            </a:blip>
            <a:srcRect b="0" l="0" r="0" t="0"/>
            <a:stretch/>
          </p:blipFill>
          <p:spPr>
            <a:xfrm>
              <a:off x="8773788" y="5609969"/>
              <a:ext cx="288000" cy="288000"/>
            </a:xfrm>
            <a:prstGeom prst="rect">
              <a:avLst/>
            </a:prstGeom>
            <a:noFill/>
            <a:ln>
              <a:noFill/>
            </a:ln>
          </p:spPr>
        </p:pic>
        <p:pic>
          <p:nvPicPr>
            <p:cNvPr id="386" name="Google Shape;386;p28"/>
            <p:cNvPicPr preferRelativeResize="0"/>
            <p:nvPr/>
          </p:nvPicPr>
          <p:blipFill rotWithShape="1">
            <a:blip r:embed="rId4">
              <a:alphaModFix/>
            </a:blip>
            <a:srcRect b="0" l="0" r="0" t="0"/>
            <a:stretch/>
          </p:blipFill>
          <p:spPr>
            <a:xfrm>
              <a:off x="8776167" y="3757594"/>
              <a:ext cx="288000" cy="288000"/>
            </a:xfrm>
            <a:prstGeom prst="rect">
              <a:avLst/>
            </a:prstGeom>
            <a:noFill/>
            <a:ln>
              <a:noFill/>
            </a:ln>
          </p:spPr>
        </p:pic>
        <p:pic>
          <p:nvPicPr>
            <p:cNvPr id="387" name="Google Shape;387;p28"/>
            <p:cNvPicPr preferRelativeResize="0"/>
            <p:nvPr/>
          </p:nvPicPr>
          <p:blipFill rotWithShape="1">
            <a:blip r:embed="rId4">
              <a:alphaModFix/>
            </a:blip>
            <a:srcRect b="0" l="0" r="0" t="0"/>
            <a:stretch/>
          </p:blipFill>
          <p:spPr>
            <a:xfrm>
              <a:off x="8768158" y="4161539"/>
              <a:ext cx="288000" cy="288000"/>
            </a:xfrm>
            <a:prstGeom prst="rect">
              <a:avLst/>
            </a:prstGeom>
            <a:noFill/>
            <a:ln>
              <a:noFill/>
            </a:ln>
          </p:spPr>
        </p:pic>
        <p:pic>
          <p:nvPicPr>
            <p:cNvPr id="388" name="Google Shape;388;p28"/>
            <p:cNvPicPr preferRelativeResize="0"/>
            <p:nvPr/>
          </p:nvPicPr>
          <p:blipFill rotWithShape="1">
            <a:blip r:embed="rId4">
              <a:alphaModFix/>
            </a:blip>
            <a:srcRect b="0" l="0" r="0" t="0"/>
            <a:stretch/>
          </p:blipFill>
          <p:spPr>
            <a:xfrm>
              <a:off x="8773904" y="4510883"/>
              <a:ext cx="288000" cy="288000"/>
            </a:xfrm>
            <a:prstGeom prst="rect">
              <a:avLst/>
            </a:prstGeom>
            <a:noFill/>
            <a:ln>
              <a:noFill/>
            </a:ln>
          </p:spPr>
        </p:pic>
        <p:pic>
          <p:nvPicPr>
            <p:cNvPr id="389" name="Google Shape;389;p28"/>
            <p:cNvPicPr preferRelativeResize="0"/>
            <p:nvPr/>
          </p:nvPicPr>
          <p:blipFill rotWithShape="1">
            <a:blip r:embed="rId4">
              <a:alphaModFix/>
            </a:blip>
            <a:srcRect b="0" l="0" r="0" t="0"/>
            <a:stretch/>
          </p:blipFill>
          <p:spPr>
            <a:xfrm>
              <a:off x="8773904" y="4828636"/>
              <a:ext cx="288000" cy="288000"/>
            </a:xfrm>
            <a:prstGeom prst="rect">
              <a:avLst/>
            </a:prstGeom>
            <a:noFill/>
            <a:ln>
              <a:noFill/>
            </a:ln>
          </p:spPr>
        </p:pic>
        <p:pic>
          <p:nvPicPr>
            <p:cNvPr id="390" name="Google Shape;390;p28"/>
            <p:cNvPicPr preferRelativeResize="0"/>
            <p:nvPr/>
          </p:nvPicPr>
          <p:blipFill rotWithShape="1">
            <a:blip r:embed="rId4">
              <a:alphaModFix/>
            </a:blip>
            <a:srcRect b="0" l="0" r="0" t="0"/>
            <a:stretch/>
          </p:blipFill>
          <p:spPr>
            <a:xfrm>
              <a:off x="8787208" y="2254140"/>
              <a:ext cx="288000" cy="288000"/>
            </a:xfrm>
            <a:prstGeom prst="rect">
              <a:avLst/>
            </a:prstGeom>
            <a:noFill/>
            <a:ln>
              <a:noFill/>
            </a:ln>
          </p:spPr>
        </p:pic>
        <p:pic>
          <p:nvPicPr>
            <p:cNvPr descr="❌ Xis Emoji" id="391" name="Google Shape;391;p28"/>
            <p:cNvPicPr preferRelativeResize="0"/>
            <p:nvPr/>
          </p:nvPicPr>
          <p:blipFill rotWithShape="1">
            <a:blip r:embed="rId3">
              <a:alphaModFix/>
            </a:blip>
            <a:srcRect b="0" l="0" r="0" t="0"/>
            <a:stretch/>
          </p:blipFill>
          <p:spPr>
            <a:xfrm>
              <a:off x="8787725" y="3392551"/>
              <a:ext cx="264883" cy="252000"/>
            </a:xfrm>
            <a:prstGeom prst="rect">
              <a:avLst/>
            </a:prstGeom>
            <a:noFill/>
            <a:ln>
              <a:noFill/>
            </a:ln>
          </p:spPr>
        </p:pic>
        <p:pic>
          <p:nvPicPr>
            <p:cNvPr id="392" name="Google Shape;392;p28"/>
            <p:cNvPicPr preferRelativeResize="0"/>
            <p:nvPr/>
          </p:nvPicPr>
          <p:blipFill rotWithShape="1">
            <a:blip r:embed="rId5">
              <a:alphaModFix/>
            </a:blip>
            <a:srcRect b="0" l="0" r="0" t="0"/>
            <a:stretch/>
          </p:blipFill>
          <p:spPr>
            <a:xfrm>
              <a:off x="8794747" y="2630222"/>
              <a:ext cx="287183" cy="252000"/>
            </a:xfrm>
            <a:prstGeom prst="rect">
              <a:avLst/>
            </a:prstGeom>
            <a:noFill/>
            <a:ln>
              <a:noFill/>
            </a:ln>
          </p:spPr>
        </p:pic>
        <p:pic>
          <p:nvPicPr>
            <p:cNvPr id="393" name="Google Shape;393;p28"/>
            <p:cNvPicPr preferRelativeResize="0"/>
            <p:nvPr/>
          </p:nvPicPr>
          <p:blipFill rotWithShape="1">
            <a:blip r:embed="rId5">
              <a:alphaModFix/>
            </a:blip>
            <a:srcRect b="0" l="0" r="0" t="0"/>
            <a:stretch/>
          </p:blipFill>
          <p:spPr>
            <a:xfrm>
              <a:off x="8784475" y="3011386"/>
              <a:ext cx="287183" cy="252000"/>
            </a:xfrm>
            <a:prstGeom prst="rect">
              <a:avLst/>
            </a:prstGeom>
            <a:noFill/>
            <a:ln>
              <a:noFill/>
            </a:ln>
          </p:spPr>
        </p:pic>
        <p:pic>
          <p:nvPicPr>
            <p:cNvPr id="394" name="Google Shape;394;p28"/>
            <p:cNvPicPr preferRelativeResize="0"/>
            <p:nvPr/>
          </p:nvPicPr>
          <p:blipFill rotWithShape="1">
            <a:blip r:embed="rId5">
              <a:alphaModFix/>
            </a:blip>
            <a:srcRect b="0" l="0" r="0" t="0"/>
            <a:stretch/>
          </p:blipFill>
          <p:spPr>
            <a:xfrm>
              <a:off x="8769104" y="5239719"/>
              <a:ext cx="287183" cy="252000"/>
            </a:xfrm>
            <a:prstGeom prst="rect">
              <a:avLst/>
            </a:prstGeom>
            <a:noFill/>
            <a:ln>
              <a:noFill/>
            </a:ln>
          </p:spPr>
        </p:pic>
        <p:pic>
          <p:nvPicPr>
            <p:cNvPr id="395" name="Google Shape;395;p28"/>
            <p:cNvPicPr preferRelativeResize="0"/>
            <p:nvPr/>
          </p:nvPicPr>
          <p:blipFill rotWithShape="1">
            <a:blip r:embed="rId5">
              <a:alphaModFix/>
            </a:blip>
            <a:srcRect b="0" l="0" r="0" t="0"/>
            <a:stretch/>
          </p:blipFill>
          <p:spPr>
            <a:xfrm>
              <a:off x="8781078" y="6030815"/>
              <a:ext cx="287183" cy="252000"/>
            </a:xfrm>
            <a:prstGeom prst="rect">
              <a:avLst/>
            </a:prstGeom>
            <a:noFill/>
            <a:ln>
              <a:noFill/>
            </a:ln>
          </p:spPr>
        </p:pic>
      </p:grpSp>
      <p:grpSp>
        <p:nvGrpSpPr>
          <p:cNvPr id="396" name="Google Shape;396;p28"/>
          <p:cNvGrpSpPr/>
          <p:nvPr/>
        </p:nvGrpSpPr>
        <p:grpSpPr>
          <a:xfrm>
            <a:off x="10634787" y="2238000"/>
            <a:ext cx="303931" cy="4094416"/>
            <a:chOff x="10566547" y="2238000"/>
            <a:chExt cx="303931" cy="4094416"/>
          </a:xfrm>
        </p:grpSpPr>
        <p:pic>
          <p:nvPicPr>
            <p:cNvPr id="397" name="Google Shape;397;p28"/>
            <p:cNvPicPr preferRelativeResize="0"/>
            <p:nvPr/>
          </p:nvPicPr>
          <p:blipFill rotWithShape="1">
            <a:blip r:embed="rId4">
              <a:alphaModFix/>
            </a:blip>
            <a:srcRect b="0" l="0" r="0" t="0"/>
            <a:stretch/>
          </p:blipFill>
          <p:spPr>
            <a:xfrm>
              <a:off x="10566547" y="2238000"/>
              <a:ext cx="288000" cy="288000"/>
            </a:xfrm>
            <a:prstGeom prst="rect">
              <a:avLst/>
            </a:prstGeom>
            <a:noFill/>
            <a:ln>
              <a:noFill/>
            </a:ln>
          </p:spPr>
        </p:pic>
        <p:pic>
          <p:nvPicPr>
            <p:cNvPr id="398" name="Google Shape;398;p28"/>
            <p:cNvPicPr preferRelativeResize="0"/>
            <p:nvPr/>
          </p:nvPicPr>
          <p:blipFill rotWithShape="1">
            <a:blip r:embed="rId4">
              <a:alphaModFix/>
            </a:blip>
            <a:srcRect b="0" l="0" r="0" t="0"/>
            <a:stretch/>
          </p:blipFill>
          <p:spPr>
            <a:xfrm>
              <a:off x="10572662" y="4882466"/>
              <a:ext cx="288000" cy="288000"/>
            </a:xfrm>
            <a:prstGeom prst="rect">
              <a:avLst/>
            </a:prstGeom>
            <a:noFill/>
            <a:ln>
              <a:noFill/>
            </a:ln>
          </p:spPr>
        </p:pic>
        <p:pic>
          <p:nvPicPr>
            <p:cNvPr id="399" name="Google Shape;399;p28"/>
            <p:cNvPicPr preferRelativeResize="0"/>
            <p:nvPr/>
          </p:nvPicPr>
          <p:blipFill rotWithShape="1">
            <a:blip r:embed="rId4">
              <a:alphaModFix/>
            </a:blip>
            <a:srcRect b="0" l="0" r="0" t="0"/>
            <a:stretch/>
          </p:blipFill>
          <p:spPr>
            <a:xfrm>
              <a:off x="10581024" y="4490751"/>
              <a:ext cx="288000" cy="288000"/>
            </a:xfrm>
            <a:prstGeom prst="rect">
              <a:avLst/>
            </a:prstGeom>
            <a:noFill/>
            <a:ln>
              <a:noFill/>
            </a:ln>
          </p:spPr>
        </p:pic>
        <p:pic>
          <p:nvPicPr>
            <p:cNvPr id="400" name="Google Shape;400;p28"/>
            <p:cNvPicPr preferRelativeResize="0"/>
            <p:nvPr/>
          </p:nvPicPr>
          <p:blipFill rotWithShape="1">
            <a:blip r:embed="rId4">
              <a:alphaModFix/>
            </a:blip>
            <a:srcRect b="0" l="0" r="0" t="0"/>
            <a:stretch/>
          </p:blipFill>
          <p:spPr>
            <a:xfrm>
              <a:off x="10572662" y="4134165"/>
              <a:ext cx="288000" cy="288000"/>
            </a:xfrm>
            <a:prstGeom prst="rect">
              <a:avLst/>
            </a:prstGeom>
            <a:noFill/>
            <a:ln>
              <a:noFill/>
            </a:ln>
          </p:spPr>
        </p:pic>
        <p:pic>
          <p:nvPicPr>
            <p:cNvPr id="401" name="Google Shape;401;p28"/>
            <p:cNvPicPr preferRelativeResize="0"/>
            <p:nvPr/>
          </p:nvPicPr>
          <p:blipFill rotWithShape="1">
            <a:blip r:embed="rId4">
              <a:alphaModFix/>
            </a:blip>
            <a:srcRect b="0" l="0" r="0" t="0"/>
            <a:stretch/>
          </p:blipFill>
          <p:spPr>
            <a:xfrm>
              <a:off x="10582478" y="3749929"/>
              <a:ext cx="288000" cy="288000"/>
            </a:xfrm>
            <a:prstGeom prst="rect">
              <a:avLst/>
            </a:prstGeom>
            <a:noFill/>
            <a:ln>
              <a:noFill/>
            </a:ln>
          </p:spPr>
        </p:pic>
        <p:pic>
          <p:nvPicPr>
            <p:cNvPr id="402" name="Google Shape;402;p28"/>
            <p:cNvPicPr preferRelativeResize="0"/>
            <p:nvPr/>
          </p:nvPicPr>
          <p:blipFill rotWithShape="1">
            <a:blip r:embed="rId4">
              <a:alphaModFix/>
            </a:blip>
            <a:srcRect b="0" l="0" r="0" t="0"/>
            <a:stretch/>
          </p:blipFill>
          <p:spPr>
            <a:xfrm>
              <a:off x="10571499" y="5604799"/>
              <a:ext cx="288000" cy="288000"/>
            </a:xfrm>
            <a:prstGeom prst="rect">
              <a:avLst/>
            </a:prstGeom>
            <a:noFill/>
            <a:ln>
              <a:noFill/>
            </a:ln>
          </p:spPr>
        </p:pic>
        <p:pic>
          <p:nvPicPr>
            <p:cNvPr descr="❌ Xis Emoji" id="403" name="Google Shape;403;p28"/>
            <p:cNvPicPr preferRelativeResize="0"/>
            <p:nvPr/>
          </p:nvPicPr>
          <p:blipFill rotWithShape="1">
            <a:blip r:embed="rId3">
              <a:alphaModFix/>
            </a:blip>
            <a:srcRect b="0" l="0" r="0" t="0"/>
            <a:stretch/>
          </p:blipFill>
          <p:spPr>
            <a:xfrm>
              <a:off x="10594616" y="3404701"/>
              <a:ext cx="264883" cy="252000"/>
            </a:xfrm>
            <a:prstGeom prst="rect">
              <a:avLst/>
            </a:prstGeom>
            <a:noFill/>
            <a:ln>
              <a:noFill/>
            </a:ln>
          </p:spPr>
        </p:pic>
        <p:pic>
          <p:nvPicPr>
            <p:cNvPr descr="❌ Xis Emoji" id="404" name="Google Shape;404;p28"/>
            <p:cNvPicPr preferRelativeResize="0"/>
            <p:nvPr/>
          </p:nvPicPr>
          <p:blipFill rotWithShape="1">
            <a:blip r:embed="rId3">
              <a:alphaModFix/>
            </a:blip>
            <a:srcRect b="0" l="0" r="0" t="0"/>
            <a:stretch/>
          </p:blipFill>
          <p:spPr>
            <a:xfrm>
              <a:off x="10585366" y="5243383"/>
              <a:ext cx="264883" cy="252000"/>
            </a:xfrm>
            <a:prstGeom prst="rect">
              <a:avLst/>
            </a:prstGeom>
            <a:noFill/>
            <a:ln>
              <a:noFill/>
            </a:ln>
          </p:spPr>
        </p:pic>
        <p:pic>
          <p:nvPicPr>
            <p:cNvPr descr="❌ Xis Emoji" id="405" name="Google Shape;405;p28"/>
            <p:cNvPicPr preferRelativeResize="0"/>
            <p:nvPr/>
          </p:nvPicPr>
          <p:blipFill rotWithShape="1">
            <a:blip r:embed="rId3">
              <a:alphaModFix/>
            </a:blip>
            <a:srcRect b="0" l="0" r="0" t="0"/>
            <a:stretch/>
          </p:blipFill>
          <p:spPr>
            <a:xfrm>
              <a:off x="10596606" y="6080416"/>
              <a:ext cx="264883" cy="252000"/>
            </a:xfrm>
            <a:prstGeom prst="rect">
              <a:avLst/>
            </a:prstGeom>
            <a:noFill/>
            <a:ln>
              <a:noFill/>
            </a:ln>
          </p:spPr>
        </p:pic>
        <p:pic>
          <p:nvPicPr>
            <p:cNvPr id="406" name="Google Shape;406;p28"/>
            <p:cNvPicPr preferRelativeResize="0"/>
            <p:nvPr/>
          </p:nvPicPr>
          <p:blipFill rotWithShape="1">
            <a:blip r:embed="rId5">
              <a:alphaModFix/>
            </a:blip>
            <a:srcRect b="0" l="0" r="0" t="0"/>
            <a:stretch/>
          </p:blipFill>
          <p:spPr>
            <a:xfrm>
              <a:off x="10581024" y="2648222"/>
              <a:ext cx="287183" cy="252000"/>
            </a:xfrm>
            <a:prstGeom prst="rect">
              <a:avLst/>
            </a:prstGeom>
            <a:noFill/>
            <a:ln>
              <a:noFill/>
            </a:ln>
          </p:spPr>
        </p:pic>
        <p:pic>
          <p:nvPicPr>
            <p:cNvPr id="407" name="Google Shape;407;p28"/>
            <p:cNvPicPr preferRelativeResize="0"/>
            <p:nvPr/>
          </p:nvPicPr>
          <p:blipFill rotWithShape="1">
            <a:blip r:embed="rId5">
              <a:alphaModFix/>
            </a:blip>
            <a:srcRect b="0" l="0" r="0" t="0"/>
            <a:stretch/>
          </p:blipFill>
          <p:spPr>
            <a:xfrm>
              <a:off x="10581841" y="3021202"/>
              <a:ext cx="287183" cy="252000"/>
            </a:xfrm>
            <a:prstGeom prst="rect">
              <a:avLst/>
            </a:prstGeom>
            <a:noFill/>
            <a:ln>
              <a:noFill/>
            </a:ln>
          </p:spPr>
        </p:pic>
      </p:grpSp>
      <p:grpSp>
        <p:nvGrpSpPr>
          <p:cNvPr id="408" name="Google Shape;408;p28"/>
          <p:cNvGrpSpPr/>
          <p:nvPr/>
        </p:nvGrpSpPr>
        <p:grpSpPr>
          <a:xfrm>
            <a:off x="9709464" y="2262180"/>
            <a:ext cx="337856" cy="4070236"/>
            <a:chOff x="9695816" y="2262180"/>
            <a:chExt cx="337856" cy="4070236"/>
          </a:xfrm>
        </p:grpSpPr>
        <p:pic>
          <p:nvPicPr>
            <p:cNvPr descr="❌ Xis Emoji" id="409" name="Google Shape;409;p28"/>
            <p:cNvPicPr preferRelativeResize="0"/>
            <p:nvPr/>
          </p:nvPicPr>
          <p:blipFill rotWithShape="1">
            <a:blip r:embed="rId3">
              <a:alphaModFix/>
            </a:blip>
            <a:srcRect b="0" l="0" r="0" t="0"/>
            <a:stretch/>
          </p:blipFill>
          <p:spPr>
            <a:xfrm>
              <a:off x="9719414" y="5259057"/>
              <a:ext cx="240803" cy="252000"/>
            </a:xfrm>
            <a:prstGeom prst="rect">
              <a:avLst/>
            </a:prstGeom>
            <a:noFill/>
            <a:ln>
              <a:noFill/>
            </a:ln>
          </p:spPr>
        </p:pic>
        <p:pic>
          <p:nvPicPr>
            <p:cNvPr descr="❌ Xis Emoji" id="410" name="Google Shape;410;p28"/>
            <p:cNvPicPr preferRelativeResize="0"/>
            <p:nvPr/>
          </p:nvPicPr>
          <p:blipFill rotWithShape="1">
            <a:blip r:embed="rId3">
              <a:alphaModFix/>
            </a:blip>
            <a:srcRect b="0" l="0" r="0" t="0"/>
            <a:stretch/>
          </p:blipFill>
          <p:spPr>
            <a:xfrm>
              <a:off x="9706840" y="6080416"/>
              <a:ext cx="264883" cy="252000"/>
            </a:xfrm>
            <a:prstGeom prst="rect">
              <a:avLst/>
            </a:prstGeom>
            <a:noFill/>
            <a:ln>
              <a:noFill/>
            </a:ln>
          </p:spPr>
        </p:pic>
        <p:pic>
          <p:nvPicPr>
            <p:cNvPr id="411" name="Google Shape;411;p28"/>
            <p:cNvPicPr preferRelativeResize="0"/>
            <p:nvPr/>
          </p:nvPicPr>
          <p:blipFill rotWithShape="1">
            <a:blip r:embed="rId5">
              <a:alphaModFix/>
            </a:blip>
            <a:srcRect b="0" l="0" r="0" t="0"/>
            <a:stretch/>
          </p:blipFill>
          <p:spPr>
            <a:xfrm>
              <a:off x="9709687" y="5631269"/>
              <a:ext cx="323985" cy="284294"/>
            </a:xfrm>
            <a:prstGeom prst="rect">
              <a:avLst/>
            </a:prstGeom>
            <a:noFill/>
            <a:ln>
              <a:noFill/>
            </a:ln>
          </p:spPr>
        </p:pic>
        <p:grpSp>
          <p:nvGrpSpPr>
            <p:cNvPr id="412" name="Google Shape;412;p28"/>
            <p:cNvGrpSpPr/>
            <p:nvPr/>
          </p:nvGrpSpPr>
          <p:grpSpPr>
            <a:xfrm>
              <a:off x="9695816" y="2262180"/>
              <a:ext cx="291337" cy="2865140"/>
              <a:chOff x="9695816" y="2262180"/>
              <a:chExt cx="291337" cy="2865140"/>
            </a:xfrm>
          </p:grpSpPr>
          <p:pic>
            <p:nvPicPr>
              <p:cNvPr id="413" name="Google Shape;413;p28"/>
              <p:cNvPicPr preferRelativeResize="0"/>
              <p:nvPr/>
            </p:nvPicPr>
            <p:blipFill rotWithShape="1">
              <a:blip r:embed="rId4">
                <a:alphaModFix/>
              </a:blip>
              <a:srcRect b="0" l="0" r="0" t="0"/>
              <a:stretch/>
            </p:blipFill>
            <p:spPr>
              <a:xfrm>
                <a:off x="9697315" y="2634626"/>
                <a:ext cx="288000" cy="288000"/>
              </a:xfrm>
              <a:prstGeom prst="rect">
                <a:avLst/>
              </a:prstGeom>
              <a:noFill/>
              <a:ln>
                <a:noFill/>
              </a:ln>
            </p:spPr>
          </p:pic>
          <p:pic>
            <p:nvPicPr>
              <p:cNvPr id="414" name="Google Shape;414;p28"/>
              <p:cNvPicPr preferRelativeResize="0"/>
              <p:nvPr/>
            </p:nvPicPr>
            <p:blipFill rotWithShape="1">
              <a:blip r:embed="rId4">
                <a:alphaModFix/>
              </a:blip>
              <a:srcRect b="0" l="0" r="0" t="0"/>
              <a:stretch/>
            </p:blipFill>
            <p:spPr>
              <a:xfrm>
                <a:off x="9699152" y="2262180"/>
                <a:ext cx="288000" cy="288000"/>
              </a:xfrm>
              <a:prstGeom prst="rect">
                <a:avLst/>
              </a:prstGeom>
              <a:noFill/>
              <a:ln>
                <a:noFill/>
              </a:ln>
            </p:spPr>
          </p:pic>
          <p:pic>
            <p:nvPicPr>
              <p:cNvPr id="415" name="Google Shape;415;p28"/>
              <p:cNvPicPr preferRelativeResize="0"/>
              <p:nvPr/>
            </p:nvPicPr>
            <p:blipFill rotWithShape="1">
              <a:blip r:embed="rId4">
                <a:alphaModFix/>
              </a:blip>
              <a:srcRect b="0" l="0" r="0" t="0"/>
              <a:stretch/>
            </p:blipFill>
            <p:spPr>
              <a:xfrm>
                <a:off x="9695816" y="3736973"/>
                <a:ext cx="288000" cy="288000"/>
              </a:xfrm>
              <a:prstGeom prst="rect">
                <a:avLst/>
              </a:prstGeom>
              <a:noFill/>
              <a:ln>
                <a:noFill/>
              </a:ln>
            </p:spPr>
          </p:pic>
          <p:pic>
            <p:nvPicPr>
              <p:cNvPr id="416" name="Google Shape;416;p28"/>
              <p:cNvPicPr preferRelativeResize="0"/>
              <p:nvPr/>
            </p:nvPicPr>
            <p:blipFill rotWithShape="1">
              <a:blip r:embed="rId4">
                <a:alphaModFix/>
              </a:blip>
              <a:srcRect b="0" l="0" r="0" t="0"/>
              <a:stretch/>
            </p:blipFill>
            <p:spPr>
              <a:xfrm>
                <a:off x="9697315" y="4099649"/>
                <a:ext cx="288000" cy="288000"/>
              </a:xfrm>
              <a:prstGeom prst="rect">
                <a:avLst/>
              </a:prstGeom>
              <a:noFill/>
              <a:ln>
                <a:noFill/>
              </a:ln>
            </p:spPr>
          </p:pic>
          <p:pic>
            <p:nvPicPr>
              <p:cNvPr id="417" name="Google Shape;417;p28"/>
              <p:cNvPicPr preferRelativeResize="0"/>
              <p:nvPr/>
            </p:nvPicPr>
            <p:blipFill rotWithShape="1">
              <a:blip r:embed="rId4">
                <a:alphaModFix/>
              </a:blip>
              <a:srcRect b="0" l="0" r="0" t="0"/>
              <a:stretch/>
            </p:blipFill>
            <p:spPr>
              <a:xfrm>
                <a:off x="9695816" y="4839320"/>
                <a:ext cx="288000" cy="288000"/>
              </a:xfrm>
              <a:prstGeom prst="rect">
                <a:avLst/>
              </a:prstGeom>
              <a:noFill/>
              <a:ln>
                <a:noFill/>
              </a:ln>
            </p:spPr>
          </p:pic>
          <p:pic>
            <p:nvPicPr>
              <p:cNvPr descr="❌ Xis Emoji" id="418" name="Google Shape;418;p28"/>
              <p:cNvPicPr preferRelativeResize="0"/>
              <p:nvPr/>
            </p:nvPicPr>
            <p:blipFill rotWithShape="1">
              <a:blip r:embed="rId3">
                <a:alphaModFix/>
              </a:blip>
              <a:srcRect b="0" l="0" r="0" t="0"/>
              <a:stretch/>
            </p:blipFill>
            <p:spPr>
              <a:xfrm>
                <a:off x="9710907" y="3374297"/>
                <a:ext cx="264883" cy="252000"/>
              </a:xfrm>
              <a:prstGeom prst="rect">
                <a:avLst/>
              </a:prstGeom>
              <a:noFill/>
              <a:ln>
                <a:noFill/>
              </a:ln>
            </p:spPr>
          </p:pic>
          <p:pic>
            <p:nvPicPr>
              <p:cNvPr descr="❌ Xis Emoji" id="419" name="Google Shape;419;p28"/>
              <p:cNvPicPr preferRelativeResize="0"/>
              <p:nvPr/>
            </p:nvPicPr>
            <p:blipFill rotWithShape="1">
              <a:blip r:embed="rId3">
                <a:alphaModFix/>
              </a:blip>
              <a:srcRect b="0" l="0" r="0" t="0"/>
              <a:stretch/>
            </p:blipFill>
            <p:spPr>
              <a:xfrm>
                <a:off x="9707826" y="3018568"/>
                <a:ext cx="264883" cy="252000"/>
              </a:xfrm>
              <a:prstGeom prst="rect">
                <a:avLst/>
              </a:prstGeom>
              <a:noFill/>
              <a:ln>
                <a:noFill/>
              </a:ln>
            </p:spPr>
          </p:pic>
          <p:pic>
            <p:nvPicPr>
              <p:cNvPr descr="❌ Xis Emoji" id="420" name="Google Shape;420;p28"/>
              <p:cNvPicPr preferRelativeResize="0"/>
              <p:nvPr/>
            </p:nvPicPr>
            <p:blipFill rotWithShape="1">
              <a:blip r:embed="rId3">
                <a:alphaModFix/>
              </a:blip>
              <a:srcRect b="0" l="0" r="0" t="0"/>
              <a:stretch/>
            </p:blipFill>
            <p:spPr>
              <a:xfrm>
                <a:off x="9707826" y="4508751"/>
                <a:ext cx="264883" cy="252000"/>
              </a:xfrm>
              <a:prstGeom prst="rect">
                <a:avLst/>
              </a:prstGeom>
              <a:noFill/>
              <a:ln>
                <a:noFill/>
              </a:ln>
            </p:spPr>
          </p:pic>
        </p:grpSp>
      </p:grpSp>
      <p:sp>
        <p:nvSpPr>
          <p:cNvPr id="421" name="Google Shape;421;p28"/>
          <p:cNvSpPr/>
          <p:nvPr/>
        </p:nvSpPr>
        <p:spPr>
          <a:xfrm>
            <a:off x="693844" y="3331912"/>
            <a:ext cx="10702037" cy="377378"/>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2" name="Google Shape;422;p28"/>
          <p:cNvSpPr/>
          <p:nvPr/>
        </p:nvSpPr>
        <p:spPr>
          <a:xfrm>
            <a:off x="693844" y="5186181"/>
            <a:ext cx="10702037" cy="406617"/>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3" name="Google Shape;423;p28"/>
          <p:cNvSpPr/>
          <p:nvPr/>
        </p:nvSpPr>
        <p:spPr>
          <a:xfrm>
            <a:off x="693843" y="4069301"/>
            <a:ext cx="10702037" cy="35294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4" name="Google Shape;424;p28"/>
          <p:cNvSpPr/>
          <p:nvPr/>
        </p:nvSpPr>
        <p:spPr>
          <a:xfrm>
            <a:off x="678083" y="2924534"/>
            <a:ext cx="10702037" cy="377378"/>
          </a:xfrm>
          <a:prstGeom prst="rect">
            <a:avLst/>
          </a:prstGeom>
          <a:no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6"/>
          <p:cNvSpPr txBox="1"/>
          <p:nvPr/>
        </p:nvSpPr>
        <p:spPr>
          <a:xfrm>
            <a:off x="874191" y="93212"/>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pt-BR" sz="4400" u="none" cap="none" strike="noStrike">
                <a:solidFill>
                  <a:schemeClr val="dk1"/>
                </a:solidFill>
                <a:latin typeface="Calibri"/>
                <a:ea typeface="Calibri"/>
                <a:cs typeface="Calibri"/>
                <a:sym typeface="Calibri"/>
              </a:rPr>
              <a:t>Resultados e Discussão</a:t>
            </a:r>
            <a:endParaRPr b="0" i="0" sz="4400" u="none" cap="none" strike="noStrike">
              <a:solidFill>
                <a:schemeClr val="dk1"/>
              </a:solidFill>
              <a:latin typeface="Calibri"/>
              <a:ea typeface="Calibri"/>
              <a:cs typeface="Calibri"/>
              <a:sym typeface="Calibri"/>
            </a:endParaRPr>
          </a:p>
        </p:txBody>
      </p:sp>
      <p:sp>
        <p:nvSpPr>
          <p:cNvPr id="430" name="Google Shape;430;p26"/>
          <p:cNvSpPr/>
          <p:nvPr/>
        </p:nvSpPr>
        <p:spPr>
          <a:xfrm>
            <a:off x="6500457" y="1590834"/>
            <a:ext cx="5033817"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latin typeface="Calibri"/>
                <a:ea typeface="Calibri"/>
                <a:cs typeface="Calibri"/>
                <a:sym typeface="Calibri"/>
              </a:rPr>
              <a:t>Segundo à análise feita, o número de NV para São Paulo em 2020 foi o esperado pelo modelo.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latin typeface="Calibri"/>
                <a:ea typeface="Calibri"/>
                <a:cs typeface="Calibri"/>
                <a:sym typeface="Calibri"/>
              </a:rPr>
              <a:t>Pelo gráfico realmente os valores reais de 2020 parecem como esperado, há um decréscimo do número de todos os meses, como já bem acontecendo há alguns anos e o "formato" da curva do ano como um todo parece similar aos anos anteriores.</a:t>
            </a:r>
            <a:endParaRPr b="0" i="0" sz="1600" u="none" cap="none" strike="noStrike">
              <a:solidFill>
                <a:srgbClr val="24292E"/>
              </a:solidFill>
              <a:latin typeface="Calibri"/>
              <a:ea typeface="Calibri"/>
              <a:cs typeface="Calibri"/>
              <a:sym typeface="Calibri"/>
            </a:endParaRPr>
          </a:p>
        </p:txBody>
      </p:sp>
      <p:sp>
        <p:nvSpPr>
          <p:cNvPr id="431" name="Google Shape;431;p26"/>
          <p:cNvSpPr/>
          <p:nvPr/>
        </p:nvSpPr>
        <p:spPr>
          <a:xfrm>
            <a:off x="469231" y="3889470"/>
            <a:ext cx="505405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latin typeface="Calibri"/>
                <a:ea typeface="Calibri"/>
                <a:cs typeface="Calibri"/>
                <a:sym typeface="Calibri"/>
              </a:rPr>
              <a:t>Na mesma análise, São Caetano do Sul deu indícios de mudança de comportamento em 2020.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latin typeface="Calibri"/>
                <a:ea typeface="Calibri"/>
                <a:cs typeface="Calibri"/>
                <a:sym typeface="Calibri"/>
              </a:rPr>
              <a:t>Esse acontecimento é claramente visto no gráfico do número de NV da cidade: há um crescimento anormal no segundo semestre de 2020, principalmente no mês 10, que pode (ou não) ser consequência da pandemia.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latin typeface="Calibri"/>
                <a:ea typeface="Calibri"/>
                <a:cs typeface="Calibri"/>
                <a:sym typeface="Calibri"/>
              </a:rPr>
              <a:t>Isso é completamente discutível, já que o lockdown se deu na maioria das cidades brasileiras a partir de março, que fica exatamente 7 meses antes do mês 10.</a:t>
            </a:r>
            <a:endParaRPr b="0" i="0" sz="1600" u="none" cap="none" strike="noStrike">
              <a:solidFill>
                <a:schemeClr val="dk1"/>
              </a:solidFill>
              <a:latin typeface="Calibri"/>
              <a:ea typeface="Calibri"/>
              <a:cs typeface="Calibri"/>
              <a:sym typeface="Calibri"/>
            </a:endParaRPr>
          </a:p>
        </p:txBody>
      </p:sp>
      <p:pic>
        <p:nvPicPr>
          <p:cNvPr id="432" name="Google Shape;432;p26"/>
          <p:cNvPicPr preferRelativeResize="0"/>
          <p:nvPr/>
        </p:nvPicPr>
        <p:blipFill rotWithShape="1">
          <a:blip r:embed="rId3">
            <a:alphaModFix/>
          </a:blip>
          <a:srcRect b="0" l="0" r="0" t="0"/>
          <a:stretch/>
        </p:blipFill>
        <p:spPr>
          <a:xfrm>
            <a:off x="136580" y="1418775"/>
            <a:ext cx="6183403" cy="2160000"/>
          </a:xfrm>
          <a:prstGeom prst="rect">
            <a:avLst/>
          </a:prstGeom>
          <a:noFill/>
          <a:ln>
            <a:noFill/>
          </a:ln>
        </p:spPr>
      </p:pic>
      <p:pic>
        <p:nvPicPr>
          <p:cNvPr id="433" name="Google Shape;433;p26"/>
          <p:cNvPicPr preferRelativeResize="0"/>
          <p:nvPr/>
        </p:nvPicPr>
        <p:blipFill rotWithShape="1">
          <a:blip r:embed="rId4">
            <a:alphaModFix/>
          </a:blip>
          <a:srcRect b="0" l="0" r="0" t="0"/>
          <a:stretch/>
        </p:blipFill>
        <p:spPr>
          <a:xfrm>
            <a:off x="5783875" y="3963632"/>
            <a:ext cx="6106032" cy="216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7"/>
          <p:cNvSpPr txBox="1"/>
          <p:nvPr/>
        </p:nvSpPr>
        <p:spPr>
          <a:xfrm>
            <a:off x="874191" y="93212"/>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pt-BR" sz="4400" u="none" cap="none" strike="noStrike">
                <a:solidFill>
                  <a:schemeClr val="dk1"/>
                </a:solidFill>
                <a:latin typeface="Calibri"/>
                <a:ea typeface="Calibri"/>
                <a:cs typeface="Calibri"/>
                <a:sym typeface="Calibri"/>
              </a:rPr>
              <a:t>Resultados e Discussão</a:t>
            </a:r>
            <a:endParaRPr b="0" i="0" sz="4400" u="none" cap="none" strike="noStrike">
              <a:solidFill>
                <a:schemeClr val="dk1"/>
              </a:solidFill>
              <a:latin typeface="Calibri"/>
              <a:ea typeface="Calibri"/>
              <a:cs typeface="Calibri"/>
              <a:sym typeface="Calibri"/>
            </a:endParaRPr>
          </a:p>
        </p:txBody>
      </p:sp>
      <p:sp>
        <p:nvSpPr>
          <p:cNvPr id="439" name="Google Shape;439;p27"/>
          <p:cNvSpPr/>
          <p:nvPr/>
        </p:nvSpPr>
        <p:spPr>
          <a:xfrm>
            <a:off x="914296" y="1638960"/>
            <a:ext cx="1047549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Outro exemplo é para a cidade de Santos, para AGEGROUP igual à A1 (mulheres com menos de 20 anos). Na análise concluímos que houve um diferença para esta cidade, no segundo semestre de 2020. O gráfico abaixo mostra o número por mês, a partir de 2015:</a:t>
            </a:r>
            <a:endParaRPr b="0" i="0" sz="1600" u="none" cap="none" strike="noStrike">
              <a:solidFill>
                <a:srgbClr val="24292E"/>
              </a:solidFill>
              <a:latin typeface="Calibri"/>
              <a:ea typeface="Calibri"/>
              <a:cs typeface="Calibri"/>
              <a:sym typeface="Calibri"/>
            </a:endParaRPr>
          </a:p>
        </p:txBody>
      </p:sp>
      <p:pic>
        <p:nvPicPr>
          <p:cNvPr id="440" name="Google Shape;440;p27"/>
          <p:cNvPicPr preferRelativeResize="0"/>
          <p:nvPr/>
        </p:nvPicPr>
        <p:blipFill rotWithShape="1">
          <a:blip r:embed="rId3">
            <a:alphaModFix/>
          </a:blip>
          <a:srcRect b="0" l="0" r="0" t="0"/>
          <a:stretch/>
        </p:blipFill>
        <p:spPr>
          <a:xfrm>
            <a:off x="1915693" y="2903169"/>
            <a:ext cx="7985205" cy="28247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9"/>
          <p:cNvSpPr txBox="1"/>
          <p:nvPr/>
        </p:nvSpPr>
        <p:spPr>
          <a:xfrm>
            <a:off x="874191" y="0"/>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pt-BR" sz="4400" u="none" cap="none" strike="noStrike">
                <a:solidFill>
                  <a:schemeClr val="dk1"/>
                </a:solidFill>
                <a:latin typeface="Calibri"/>
                <a:ea typeface="Calibri"/>
                <a:cs typeface="Calibri"/>
                <a:sym typeface="Calibri"/>
              </a:rPr>
              <a:t>Resultados e Discussão</a:t>
            </a:r>
            <a:endParaRPr b="0" i="0" sz="4400" u="none" cap="none" strike="noStrike">
              <a:solidFill>
                <a:schemeClr val="dk1"/>
              </a:solidFill>
              <a:latin typeface="Calibri"/>
              <a:ea typeface="Calibri"/>
              <a:cs typeface="Calibri"/>
              <a:sym typeface="Calibri"/>
            </a:endParaRPr>
          </a:p>
        </p:txBody>
      </p:sp>
      <p:sp>
        <p:nvSpPr>
          <p:cNvPr id="446" name="Google Shape;446;p29"/>
          <p:cNvSpPr/>
          <p:nvPr/>
        </p:nvSpPr>
        <p:spPr>
          <a:xfrm>
            <a:off x="914296" y="1061444"/>
            <a:ext cx="10475495" cy="3993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Não se vê claramente uma diferença, apesar da análise a ter apontado. Isto poderia pedir por análise mais detalhadas, por mais visualizações ou pela pesquisa de diferentes modelos.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Uma coisa interessante a se nota é para quase todos os casos de estratificação o uso do Fold 1, que tem mais dados, prejudica as métricas para o conjunto de treino.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Isso pode indicar que os anos que ficam de fora no Fold 0 (2016 e 2017) realmente tem uma distribuição diferente (e têm, devido ao zika vírus), o modelo não é flexível o suficiente e tem dificuldades de se ajustar à esses anos anômalos.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chemeClr val="dk1"/>
                </a:solidFill>
                <a:latin typeface="Calibri"/>
                <a:ea typeface="Calibri"/>
                <a:cs typeface="Calibri"/>
                <a:sym typeface="Calibri"/>
              </a:rPr>
              <a:t>Entretanto, viu-se no teste novamente um pequena piora das métricas, mesmo usando os anos de zika vírus, que supostamente teriam maior semelhança com os meses de pandemia de 2020. Isto pode indicar, entre outras coisas: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900"/>
              </a:spcBef>
              <a:spcAft>
                <a:spcPts val="0"/>
              </a:spcAft>
              <a:buClr>
                <a:schemeClr val="dk1"/>
              </a:buClr>
              <a:buSzPts val="1800"/>
              <a:buFont typeface="Courier New"/>
              <a:buChar char="o"/>
            </a:pPr>
            <a:r>
              <a:rPr b="0" i="0" lang="pt-BR" sz="1800" u="none" cap="none" strike="noStrike">
                <a:solidFill>
                  <a:schemeClr val="dk1"/>
                </a:solidFill>
                <a:latin typeface="Calibri"/>
                <a:ea typeface="Calibri"/>
                <a:cs typeface="Calibri"/>
                <a:sym typeface="Calibri"/>
              </a:rPr>
              <a:t>Que o modelo não teve capacidade de generalizar o conhecimento dos nos anos de zika vírus;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900"/>
              </a:spcBef>
              <a:spcAft>
                <a:spcPts val="0"/>
              </a:spcAft>
              <a:buClr>
                <a:schemeClr val="dk1"/>
              </a:buClr>
              <a:buSzPts val="1800"/>
              <a:buFont typeface="Courier New"/>
              <a:buChar char="o"/>
            </a:pPr>
            <a:r>
              <a:rPr b="0" i="0" lang="pt-BR" sz="1800" u="none" cap="none" strike="noStrike">
                <a:solidFill>
                  <a:schemeClr val="dk1"/>
                </a:solidFill>
                <a:latin typeface="Calibri"/>
                <a:ea typeface="Calibri"/>
                <a:cs typeface="Calibri"/>
                <a:sym typeface="Calibri"/>
              </a:rPr>
              <a:t>Ou que a distribuição dos dados nos anos de zika vírus é diferente do que do segundo semestre de 2020;</a:t>
            </a:r>
            <a:endParaRPr b="0" i="0" sz="1400" u="none" cap="none" strike="noStrike">
              <a:solidFill>
                <a:srgbClr val="000000"/>
              </a:solidFill>
              <a:latin typeface="Arial"/>
              <a:ea typeface="Arial"/>
              <a:cs typeface="Arial"/>
              <a:sym typeface="Arial"/>
            </a:endParaRPr>
          </a:p>
        </p:txBody>
      </p:sp>
      <p:pic>
        <p:nvPicPr>
          <p:cNvPr descr="Planeje melhor seus DDS para trazer os resultados que espera « Unika -  Unika Psicologia" id="447" name="Google Shape;447;p29"/>
          <p:cNvPicPr preferRelativeResize="0"/>
          <p:nvPr/>
        </p:nvPicPr>
        <p:blipFill rotWithShape="1">
          <a:blip r:embed="rId3">
            <a:alphaModFix/>
          </a:blip>
          <a:srcRect b="0" l="0" r="0" t="0"/>
          <a:stretch/>
        </p:blipFill>
        <p:spPr>
          <a:xfrm>
            <a:off x="3826042" y="5086196"/>
            <a:ext cx="4223084" cy="151245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0"/>
          <p:cNvSpPr txBox="1"/>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i="0" lang="pt-BR" sz="4400" u="sng" cap="none" strike="noStrike">
                <a:solidFill>
                  <a:schemeClr val="dk1"/>
                </a:solidFill>
                <a:latin typeface="Calibri"/>
                <a:ea typeface="Calibri"/>
                <a:cs typeface="Calibri"/>
                <a:sym typeface="Calibri"/>
              </a:rPr>
              <a:t>Conclusão</a:t>
            </a:r>
            <a:endParaRPr b="0" i="0" sz="4400" u="none" cap="none" strike="noStrike">
              <a:solidFill>
                <a:schemeClr val="dk1"/>
              </a:solidFill>
              <a:latin typeface="Calibri"/>
              <a:ea typeface="Calibri"/>
              <a:cs typeface="Calibri"/>
              <a:sym typeface="Calibri"/>
            </a:endParaRPr>
          </a:p>
        </p:txBody>
      </p:sp>
      <p:pic>
        <p:nvPicPr>
          <p:cNvPr descr="Conclusão de TCC - Como Fazer, Dicas e Exemplos" id="453" name="Google Shape;453;p30"/>
          <p:cNvPicPr preferRelativeResize="0"/>
          <p:nvPr/>
        </p:nvPicPr>
        <p:blipFill rotWithShape="1">
          <a:blip r:embed="rId3">
            <a:alphaModFix/>
          </a:blip>
          <a:srcRect b="0" l="0" r="0" t="0"/>
          <a:stretch/>
        </p:blipFill>
        <p:spPr>
          <a:xfrm>
            <a:off x="432301" y="1825625"/>
            <a:ext cx="3275764" cy="3275764"/>
          </a:xfrm>
          <a:prstGeom prst="rect">
            <a:avLst/>
          </a:prstGeom>
          <a:noFill/>
          <a:ln>
            <a:noFill/>
          </a:ln>
        </p:spPr>
      </p:pic>
      <p:sp>
        <p:nvSpPr>
          <p:cNvPr id="454" name="Google Shape;454;p30"/>
          <p:cNvSpPr/>
          <p:nvPr/>
        </p:nvSpPr>
        <p:spPr>
          <a:xfrm>
            <a:off x="3708065" y="2142490"/>
            <a:ext cx="8022724" cy="32085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Há diversas conclusões, reflexões e discussões que pode-se ter baseando-se nos resultados obtidos. </a:t>
            </a:r>
            <a:endParaRPr b="0" i="0" sz="1800" u="none" cap="none" strike="noStrike">
              <a:solidFill>
                <a:srgbClr val="24292E"/>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Primeiramente, as cidade de São Paulo e Santos, quase que em todas análises, tiveram bons ajustes e boas métricas no teste, mesmo para as estratificações do dataset.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 Isto pode indicar que realmente o número de nascidos vivos não se alterou durante o semestre de 2020 para estas cidades.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0" i="0" lang="pt-BR" sz="1800" u="none" cap="none" strike="noStrike">
                <a:solidFill>
                  <a:srgbClr val="24292E"/>
                </a:solidFill>
                <a:latin typeface="Calibri"/>
                <a:ea typeface="Calibri"/>
                <a:cs typeface="Calibri"/>
                <a:sym typeface="Calibri"/>
              </a:rPr>
              <a:t>Já para as demais cidades, não podemos afirmar, necessita de mais testes e análises do ano 2021, para assim termos mais embasamento sobre a influência da pandemia do Corona vírus na saúde perinatal da mulher.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Perguntas eficazes para aprendizado que líderes podem usar com o time -  Heller Haus Design" id="98" name="Google Shape;98;p3"/>
          <p:cNvPicPr preferRelativeResize="0"/>
          <p:nvPr/>
        </p:nvPicPr>
        <p:blipFill rotWithShape="1">
          <a:blip r:embed="rId3">
            <a:alphaModFix/>
          </a:blip>
          <a:srcRect b="0" l="0" r="0" t="0"/>
          <a:stretch/>
        </p:blipFill>
        <p:spPr>
          <a:xfrm>
            <a:off x="8229600" y="4782231"/>
            <a:ext cx="3962400" cy="1981200"/>
          </a:xfrm>
          <a:prstGeom prst="rect">
            <a:avLst/>
          </a:prstGeom>
          <a:noFill/>
          <a:ln>
            <a:noFill/>
          </a:ln>
        </p:spPr>
      </p:pic>
      <p:sp>
        <p:nvSpPr>
          <p:cNvPr id="99" name="Google Shape;99;p3"/>
          <p:cNvSpPr txBox="1"/>
          <p:nvPr>
            <p:ph type="title"/>
          </p:nvPr>
        </p:nvSpPr>
        <p:spPr>
          <a:xfrm>
            <a:off x="830942" y="1862703"/>
            <a:ext cx="9379858" cy="40857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pt-BR" sz="4000">
                <a:latin typeface="Calibri"/>
                <a:ea typeface="Calibri"/>
                <a:cs typeface="Calibri"/>
                <a:sym typeface="Calibri"/>
              </a:rPr>
              <a:t>- </a:t>
            </a:r>
            <a:r>
              <a:rPr lang="pt-BR" sz="4000" cap="none">
                <a:latin typeface="Calibri"/>
                <a:ea typeface="Calibri"/>
                <a:cs typeface="Calibri"/>
                <a:sym typeface="Calibri"/>
              </a:rPr>
              <a:t>Qual foi o impacto da pandemia da COVID-19 na taxa de nascidos vivos no Estado de São Paulo?</a:t>
            </a:r>
            <a:br>
              <a:rPr lang="pt-BR" sz="4000" cap="none">
                <a:latin typeface="Calibri"/>
                <a:ea typeface="Calibri"/>
                <a:cs typeface="Calibri"/>
                <a:sym typeface="Calibri"/>
              </a:rPr>
            </a:br>
            <a:br>
              <a:rPr lang="pt-BR" sz="4000" cap="none">
                <a:latin typeface="Calibri"/>
                <a:ea typeface="Calibri"/>
                <a:cs typeface="Calibri"/>
                <a:sym typeface="Calibri"/>
              </a:rPr>
            </a:br>
            <a:r>
              <a:rPr lang="pt-BR" sz="4000" cap="none">
                <a:latin typeface="Calibri"/>
                <a:ea typeface="Calibri"/>
                <a:cs typeface="Calibri"/>
                <a:sym typeface="Calibri"/>
              </a:rPr>
              <a:t>-  É possível prever a taxa de nascidos vivos </a:t>
            </a:r>
            <a:r>
              <a:rPr lang="pt-BR" sz="4000"/>
              <a:t>nos mese</a:t>
            </a:r>
            <a:r>
              <a:rPr lang="pt-BR" sz="4000" cap="none">
                <a:latin typeface="Calibri"/>
                <a:ea typeface="Calibri"/>
                <a:cs typeface="Calibri"/>
                <a:sym typeface="Calibri"/>
              </a:rPr>
              <a:t>s de pandemia utilizando os dados de anos anteriores?</a:t>
            </a:r>
            <a:endParaRPr sz="4000">
              <a:latin typeface="Calibri"/>
              <a:ea typeface="Calibri"/>
              <a:cs typeface="Calibri"/>
              <a:sym typeface="Calibri"/>
            </a:endParaRPr>
          </a:p>
        </p:txBody>
      </p:sp>
      <p:pic>
        <p:nvPicPr>
          <p:cNvPr descr="Perguntas Frequentes - Software Movelife" id="100" name="Google Shape;100;p3"/>
          <p:cNvPicPr preferRelativeResize="0"/>
          <p:nvPr/>
        </p:nvPicPr>
        <p:blipFill rotWithShape="1">
          <a:blip r:embed="rId4">
            <a:alphaModFix/>
          </a:blip>
          <a:srcRect b="0" l="0" r="0" t="0"/>
          <a:stretch/>
        </p:blipFill>
        <p:spPr>
          <a:xfrm>
            <a:off x="321245" y="178934"/>
            <a:ext cx="1874838" cy="1874838"/>
          </a:xfrm>
          <a:prstGeom prst="rect">
            <a:avLst/>
          </a:prstGeom>
          <a:noFill/>
          <a:ln>
            <a:noFill/>
          </a:ln>
        </p:spPr>
      </p:pic>
      <p:sp>
        <p:nvSpPr>
          <p:cNvPr id="101" name="Google Shape;101;p3"/>
          <p:cNvSpPr txBox="1"/>
          <p:nvPr/>
        </p:nvSpPr>
        <p:spPr>
          <a:xfrm>
            <a:off x="2196083" y="633753"/>
            <a:ext cx="9379858" cy="965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5000"/>
              <a:buFont typeface="Calibri"/>
              <a:buNone/>
            </a:pPr>
            <a:r>
              <a:rPr b="1" i="0" lang="pt-BR" sz="5000" u="sng" cap="none" strike="noStrike">
                <a:solidFill>
                  <a:schemeClr val="dk1"/>
                </a:solidFill>
                <a:latin typeface="Calibri"/>
                <a:ea typeface="Calibri"/>
                <a:cs typeface="Calibri"/>
                <a:sym typeface="Calibri"/>
              </a:rPr>
              <a:t>Perguntas da pesquisa:</a:t>
            </a:r>
            <a:endParaRPr b="0" i="0" sz="50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5"/>
          <p:cNvSpPr txBox="1"/>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i="0" lang="pt-BR" sz="4400" u="sng" cap="none" strike="noStrike">
                <a:solidFill>
                  <a:schemeClr val="dk1"/>
                </a:solidFill>
                <a:latin typeface="Calibri"/>
                <a:ea typeface="Calibri"/>
                <a:cs typeface="Calibri"/>
                <a:sym typeface="Calibri"/>
              </a:rPr>
              <a:t>Trabalhos futuros</a:t>
            </a:r>
            <a:endParaRPr b="0" i="0" sz="4400" u="none" cap="none" strike="noStrike">
              <a:solidFill>
                <a:schemeClr val="dk1"/>
              </a:solidFill>
              <a:latin typeface="Calibri"/>
              <a:ea typeface="Calibri"/>
              <a:cs typeface="Calibri"/>
              <a:sym typeface="Calibri"/>
            </a:endParaRPr>
          </a:p>
        </p:txBody>
      </p:sp>
      <p:sp>
        <p:nvSpPr>
          <p:cNvPr id="460" name="Google Shape;460;p45"/>
          <p:cNvSpPr/>
          <p:nvPr/>
        </p:nvSpPr>
        <p:spPr>
          <a:xfrm>
            <a:off x="838200" y="2538275"/>
            <a:ext cx="10515599" cy="387794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300"/>
              </a:spcBef>
              <a:spcAft>
                <a:spcPts val="0"/>
              </a:spcAft>
              <a:buClr>
                <a:srgbClr val="000000"/>
              </a:buClr>
              <a:buSzPts val="1800"/>
              <a:buFont typeface="Arial"/>
              <a:buChar char="•"/>
            </a:pPr>
            <a:r>
              <a:rPr b="0" i="0" lang="pt-BR" sz="1800" u="none" cap="none" strike="noStrike">
                <a:solidFill>
                  <a:srgbClr val="000000"/>
                </a:solidFill>
                <a:latin typeface="Calibri"/>
                <a:ea typeface="Calibri"/>
                <a:cs typeface="Calibri"/>
                <a:sym typeface="Calibri"/>
              </a:rPr>
              <a:t>A monitoria em tempo real dos impactos de eventos catastrófico na saúde e bem-estar da população afetada deve ser abordada de uma forma multifacetada.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900"/>
              </a:spcBef>
              <a:spcAft>
                <a:spcPts val="0"/>
              </a:spcAft>
              <a:buClr>
                <a:srgbClr val="000000"/>
              </a:buClr>
              <a:buSzPts val="1800"/>
              <a:buFont typeface="Arial"/>
              <a:buChar char="•"/>
            </a:pPr>
            <a:r>
              <a:rPr b="0" i="0" lang="pt-BR" sz="1800" u="none" cap="none" strike="noStrike">
                <a:solidFill>
                  <a:srgbClr val="000000"/>
                </a:solidFill>
                <a:latin typeface="Calibri"/>
                <a:ea typeface="Calibri"/>
                <a:cs typeface="Calibri"/>
                <a:sym typeface="Calibri"/>
              </a:rPr>
              <a:t>Por exemplo, o desenho e implementação de ferramentas de inteligência artificial através de modelagem matemática/ machine learning é fundamental para a monitoria em tempo real dos indicadores de saúde, principalmente dos grupos mais vulneráveis.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900"/>
              </a:spcBef>
              <a:spcAft>
                <a:spcPts val="0"/>
              </a:spcAft>
              <a:buClr>
                <a:srgbClr val="000000"/>
              </a:buClr>
              <a:buSzPts val="1800"/>
              <a:buFont typeface="Arial"/>
              <a:buChar char="•"/>
            </a:pPr>
            <a:r>
              <a:rPr b="0" i="0" lang="pt-BR" sz="1800" u="none" cap="none" strike="noStrike">
                <a:solidFill>
                  <a:srgbClr val="000000"/>
                </a:solidFill>
                <a:latin typeface="Calibri"/>
                <a:ea typeface="Calibri"/>
                <a:cs typeface="Calibri"/>
                <a:sym typeface="Calibri"/>
              </a:rPr>
              <a:t>A existência de dados/informações em tempo hábil e a possibilidade de obter predições acuradas desses indicadores possibilita a implementação e adequação de estratégias e políticas de saúde de acordo com a dinâmicas dos eventos catastróficos.</a:t>
            </a:r>
            <a:endParaRPr/>
          </a:p>
          <a:p>
            <a:pPr indent="-285750" lvl="0" marL="285750" marR="0" rtl="0" algn="l">
              <a:lnSpc>
                <a:spcPct val="100000"/>
              </a:lnSpc>
              <a:spcBef>
                <a:spcPts val="900"/>
              </a:spcBef>
              <a:spcAft>
                <a:spcPts val="600"/>
              </a:spcAft>
              <a:buClr>
                <a:srgbClr val="000000"/>
              </a:buClr>
              <a:buSzPts val="1800"/>
              <a:buFont typeface="Arial"/>
              <a:buChar char="•"/>
            </a:pPr>
            <a:r>
              <a:rPr b="0" i="0" lang="pt-BR" sz="1800" u="none" cap="none" strike="noStrike">
                <a:solidFill>
                  <a:srgbClr val="000000"/>
                </a:solidFill>
                <a:latin typeface="Calibri"/>
                <a:ea typeface="Calibri"/>
                <a:cs typeface="Calibri"/>
                <a:sym typeface="Calibri"/>
              </a:rPr>
              <a:t>Estamos cientes que o modelo predictor desenvolvido carece de aprimoramento, por pretendemos, nos próximos trabalhos, avaliar outras pot</a:t>
            </a:r>
            <a:r>
              <a:rPr lang="pt-BR" sz="1800">
                <a:latin typeface="Calibri"/>
                <a:ea typeface="Calibri"/>
                <a:cs typeface="Calibri"/>
                <a:sym typeface="Calibri"/>
              </a:rPr>
              <a:t>e</a:t>
            </a:r>
            <a:r>
              <a:rPr b="0" i="0" lang="pt-BR" sz="1800" u="none" cap="none" strike="noStrike">
                <a:solidFill>
                  <a:srgbClr val="000000"/>
                </a:solidFill>
                <a:latin typeface="Calibri"/>
                <a:ea typeface="Calibri"/>
                <a:cs typeface="Calibri"/>
                <a:sym typeface="Calibri"/>
              </a:rPr>
              <a:t>nciais variáveis predictoras como a taxa de fecundidade, o índice de desenvolvimento humano, a taxa de uso de contraceptivos moderno durante a fase aguda dos eventos catastróficos etc. que possam melhorar a capacidade preditora do modelo.</a:t>
            </a:r>
            <a:endParaRPr b="0" i="0" sz="1800" u="none" cap="none" strike="noStrike">
              <a:solidFill>
                <a:schemeClr val="dk1"/>
              </a:solidFill>
              <a:latin typeface="Calibri"/>
              <a:ea typeface="Calibri"/>
              <a:cs typeface="Calibri"/>
              <a:sym typeface="Calibri"/>
            </a:endParaRPr>
          </a:p>
        </p:txBody>
      </p:sp>
      <p:pic>
        <p:nvPicPr>
          <p:cNvPr descr="Uma Nova Especialidade Médica: Informática. - Blog do Pega Plantão" id="461" name="Google Shape;461;p45"/>
          <p:cNvPicPr preferRelativeResize="0"/>
          <p:nvPr/>
        </p:nvPicPr>
        <p:blipFill rotWithShape="1">
          <a:blip r:embed="rId3">
            <a:alphaModFix/>
          </a:blip>
          <a:srcRect b="0" l="0" r="0" t="0"/>
          <a:stretch/>
        </p:blipFill>
        <p:spPr>
          <a:xfrm>
            <a:off x="6393975" y="500062"/>
            <a:ext cx="3867803" cy="188102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1"/>
          <p:cNvSpPr txBox="1"/>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1" i="0" lang="pt-BR" sz="4400" u="sng" cap="none" strike="noStrike">
                <a:solidFill>
                  <a:schemeClr val="dk1"/>
                </a:solidFill>
                <a:latin typeface="Calibri"/>
                <a:ea typeface="Calibri"/>
                <a:cs typeface="Calibri"/>
                <a:sym typeface="Calibri"/>
              </a:rPr>
              <a:t>Obrigado!</a:t>
            </a:r>
            <a:endParaRPr b="0" i="0" sz="4400" u="none" cap="none" strike="noStrike">
              <a:solidFill>
                <a:schemeClr val="dk1"/>
              </a:solidFill>
              <a:latin typeface="Calibri"/>
              <a:ea typeface="Calibri"/>
              <a:cs typeface="Calibri"/>
              <a:sym typeface="Calibri"/>
            </a:endParaRPr>
          </a:p>
        </p:txBody>
      </p:sp>
      <p:pic>
        <p:nvPicPr>
          <p:cNvPr descr="Accenture makes strategic investment in data residency-as-a-service firm" id="467" name="Google Shape;467;p31"/>
          <p:cNvPicPr preferRelativeResize="0"/>
          <p:nvPr/>
        </p:nvPicPr>
        <p:blipFill rotWithShape="1">
          <a:blip r:embed="rId3">
            <a:alphaModFix/>
          </a:blip>
          <a:srcRect b="0" l="0" r="0" t="0"/>
          <a:stretch/>
        </p:blipFill>
        <p:spPr>
          <a:xfrm>
            <a:off x="6204129" y="1954925"/>
            <a:ext cx="3486149" cy="2614612"/>
          </a:xfrm>
          <a:prstGeom prst="rect">
            <a:avLst/>
          </a:prstGeom>
          <a:noFill/>
          <a:ln>
            <a:noFill/>
          </a:ln>
        </p:spPr>
      </p:pic>
      <p:pic>
        <p:nvPicPr>
          <p:cNvPr descr="Data Science in Healthcare: How Data Science Transforming the Industry | by  upGrad | Medium" id="468" name="Google Shape;468;p31"/>
          <p:cNvPicPr preferRelativeResize="0"/>
          <p:nvPr/>
        </p:nvPicPr>
        <p:blipFill rotWithShape="1">
          <a:blip r:embed="rId4">
            <a:alphaModFix/>
          </a:blip>
          <a:srcRect b="0" l="0" r="0" t="0"/>
          <a:stretch/>
        </p:blipFill>
        <p:spPr>
          <a:xfrm>
            <a:off x="1995132" y="3262231"/>
            <a:ext cx="4762500" cy="2771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290285" y="1011332"/>
            <a:ext cx="4407917" cy="965200"/>
          </a:xfrm>
          <a:prstGeom prst="rect">
            <a:avLst/>
          </a:prstGeom>
          <a:noFill/>
          <a:ln>
            <a:noFill/>
          </a:ln>
        </p:spPr>
        <p:txBody>
          <a:bodyPr anchorCtr="0" anchor="ctr" bIns="45700" lIns="91425" spcFirstLastPara="1" rIns="91425" wrap="square" tIns="45700">
            <a:normAutofit fontScale="92500"/>
          </a:bodyPr>
          <a:lstStyle/>
          <a:p>
            <a:pPr indent="0" lvl="0" marL="0" marR="0" rtl="0" algn="l">
              <a:lnSpc>
                <a:spcPct val="90000"/>
              </a:lnSpc>
              <a:spcBef>
                <a:spcPts val="0"/>
              </a:spcBef>
              <a:spcAft>
                <a:spcPts val="0"/>
              </a:spcAft>
              <a:buClr>
                <a:schemeClr val="dk1"/>
              </a:buClr>
              <a:buSzPct val="108108"/>
              <a:buFont typeface="Calibri"/>
              <a:buNone/>
            </a:pPr>
            <a:r>
              <a:rPr b="1" i="0" lang="pt-BR" sz="5000" u="sng" cap="none" strike="noStrike">
                <a:solidFill>
                  <a:schemeClr val="dk1"/>
                </a:solidFill>
                <a:latin typeface="Calibri"/>
                <a:ea typeface="Calibri"/>
                <a:cs typeface="Calibri"/>
                <a:sym typeface="Calibri"/>
              </a:rPr>
              <a:t>Bases de Dados:</a:t>
            </a:r>
            <a:endParaRPr b="0" i="0" sz="5000" u="none" cap="none" strike="noStrike">
              <a:solidFill>
                <a:schemeClr val="dk1"/>
              </a:solidFill>
              <a:latin typeface="Calibri"/>
              <a:ea typeface="Calibri"/>
              <a:cs typeface="Calibri"/>
              <a:sym typeface="Calibri"/>
            </a:endParaRPr>
          </a:p>
        </p:txBody>
      </p:sp>
      <p:sp>
        <p:nvSpPr>
          <p:cNvPr id="107" name="Google Shape;107;p4"/>
          <p:cNvSpPr txBox="1"/>
          <p:nvPr>
            <p:ph type="title"/>
          </p:nvPr>
        </p:nvSpPr>
        <p:spPr>
          <a:xfrm>
            <a:off x="4630057" y="1705436"/>
            <a:ext cx="7387772" cy="40857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pt-BR" sz="3000" u="sng">
                <a:solidFill>
                  <a:schemeClr val="hlink"/>
                </a:solidFill>
                <a:hlinkClick r:id="rId3"/>
              </a:rPr>
              <a:t>Sistema de Informação de Nascidos Vivo</a:t>
            </a:r>
            <a:r>
              <a:rPr lang="pt-BR" sz="3000"/>
              <a:t> (SINASC/DATASUS), website do ministério da saúde</a:t>
            </a:r>
            <a:br>
              <a:rPr lang="pt-BR" sz="3000"/>
            </a:br>
            <a:br>
              <a:rPr lang="pt-BR" sz="3000"/>
            </a:br>
            <a:r>
              <a:rPr lang="pt-BR" sz="3000" u="sng">
                <a:solidFill>
                  <a:schemeClr val="hlink"/>
                </a:solidFill>
                <a:hlinkClick r:id="rId4"/>
              </a:rPr>
              <a:t>Banco de Dados de Síndrome Respiratória Aguda Grave</a:t>
            </a:r>
            <a:r>
              <a:rPr lang="pt-BR" sz="3000"/>
              <a:t> - incluindo dados da COVID-19</a:t>
            </a:r>
            <a:br>
              <a:rPr lang="pt-BR" sz="3000"/>
            </a:br>
            <a:br>
              <a:rPr lang="pt-BR" sz="3000"/>
            </a:br>
            <a:r>
              <a:rPr lang="pt-BR" sz="3000" u="sng">
                <a:solidFill>
                  <a:srgbClr val="0070C0"/>
                </a:solidFill>
              </a:rPr>
              <a:t>SP Contra o Novo Coronavírus (Seade/coronavírus) </a:t>
            </a:r>
            <a:r>
              <a:rPr lang="pt-BR" sz="3000"/>
              <a:t>– website do governo do estado de São Paulo</a:t>
            </a:r>
            <a:br>
              <a:rPr lang="pt-BR" sz="3000"/>
            </a:br>
            <a:br>
              <a:rPr lang="pt-BR" sz="3000"/>
            </a:br>
            <a:r>
              <a:rPr lang="pt-BR" sz="3000" u="sng">
                <a:solidFill>
                  <a:srgbClr val="0070C0"/>
                </a:solidFill>
              </a:rPr>
              <a:t>Biblioteca Virtual – São Paulo: população do municípios paulistas</a:t>
            </a:r>
            <a:endParaRPr sz="3000" u="sng">
              <a:solidFill>
                <a:srgbClr val="0070C0"/>
              </a:solidFill>
              <a:latin typeface="Calibri"/>
              <a:ea typeface="Calibri"/>
              <a:cs typeface="Calibri"/>
              <a:sym typeface="Calibri"/>
            </a:endParaRPr>
          </a:p>
        </p:txBody>
      </p:sp>
      <p:pic>
        <p:nvPicPr>
          <p:cNvPr descr="ministerio-da-saude" id="108" name="Google Shape;108;p4"/>
          <p:cNvPicPr preferRelativeResize="0"/>
          <p:nvPr/>
        </p:nvPicPr>
        <p:blipFill rotWithShape="1">
          <a:blip r:embed="rId5">
            <a:alphaModFix/>
          </a:blip>
          <a:srcRect b="0" l="0" r="0" t="0"/>
          <a:stretch/>
        </p:blipFill>
        <p:spPr>
          <a:xfrm>
            <a:off x="10447343" y="2310742"/>
            <a:ext cx="1191484" cy="616221"/>
          </a:xfrm>
          <a:prstGeom prst="rect">
            <a:avLst/>
          </a:prstGeom>
          <a:noFill/>
          <a:ln>
            <a:noFill/>
          </a:ln>
        </p:spPr>
      </p:pic>
      <p:pic>
        <p:nvPicPr>
          <p:cNvPr descr="BASES DE DADOS: conceito, classificações, critérios, aspectos importantes e  exemplos | BD" id="109" name="Google Shape;109;p4"/>
          <p:cNvPicPr preferRelativeResize="0"/>
          <p:nvPr/>
        </p:nvPicPr>
        <p:blipFill rotWithShape="1">
          <a:blip r:embed="rId6">
            <a:alphaModFix/>
          </a:blip>
          <a:srcRect b="0" l="17591" r="18011" t="0"/>
          <a:stretch/>
        </p:blipFill>
        <p:spPr>
          <a:xfrm>
            <a:off x="290285" y="2109140"/>
            <a:ext cx="4193807" cy="3547077"/>
          </a:xfrm>
          <a:prstGeom prst="rect">
            <a:avLst/>
          </a:prstGeom>
          <a:noFill/>
          <a:ln>
            <a:noFill/>
          </a:ln>
        </p:spPr>
      </p:pic>
      <p:pic>
        <p:nvPicPr>
          <p:cNvPr id="110" name="Google Shape;110;p4"/>
          <p:cNvPicPr preferRelativeResize="0"/>
          <p:nvPr/>
        </p:nvPicPr>
        <p:blipFill rotWithShape="1">
          <a:blip r:embed="rId7">
            <a:alphaModFix/>
          </a:blip>
          <a:srcRect b="0" l="0" r="0" t="0"/>
          <a:stretch/>
        </p:blipFill>
        <p:spPr>
          <a:xfrm>
            <a:off x="10245099" y="5791207"/>
            <a:ext cx="1393728" cy="927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783045" y="371567"/>
            <a:ext cx="5304246" cy="12612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u="sng"/>
              <a:t>Descrição do projeto:</a:t>
            </a:r>
            <a:endParaRPr/>
          </a:p>
        </p:txBody>
      </p:sp>
      <p:pic>
        <p:nvPicPr>
          <p:cNvPr descr="Para um projeto bem desenvolvido, um briefing completo. - Agência Socci -  Blog" id="116" name="Google Shape;116;p5"/>
          <p:cNvPicPr preferRelativeResize="0"/>
          <p:nvPr/>
        </p:nvPicPr>
        <p:blipFill rotWithShape="1">
          <a:blip r:embed="rId3">
            <a:alphaModFix/>
          </a:blip>
          <a:srcRect b="0" l="0" r="0" t="0"/>
          <a:stretch/>
        </p:blipFill>
        <p:spPr>
          <a:xfrm>
            <a:off x="8390996" y="399672"/>
            <a:ext cx="3313325" cy="2272941"/>
          </a:xfrm>
          <a:prstGeom prst="rect">
            <a:avLst/>
          </a:prstGeom>
          <a:noFill/>
          <a:ln>
            <a:noFill/>
          </a:ln>
        </p:spPr>
      </p:pic>
      <p:sp>
        <p:nvSpPr>
          <p:cNvPr id="117" name="Google Shape;117;p5"/>
          <p:cNvSpPr txBox="1"/>
          <p:nvPr/>
        </p:nvSpPr>
        <p:spPr>
          <a:xfrm flipH="1">
            <a:off x="498315" y="1980269"/>
            <a:ext cx="8148380" cy="6001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Noto Sans Symbols"/>
              <a:buChar char="✔"/>
            </a:pPr>
            <a:r>
              <a:rPr b="0" i="0" lang="pt-BR" sz="2200" u="none" cap="none" strike="noStrike">
                <a:solidFill>
                  <a:schemeClr val="dk1"/>
                </a:solidFill>
                <a:latin typeface="Calibri"/>
                <a:ea typeface="Calibri"/>
                <a:cs typeface="Calibri"/>
                <a:sym typeface="Calibri"/>
              </a:rPr>
              <a:t>Análise de serie temporal, através das Bases de Dados escolhidas.</a:t>
            </a:r>
            <a:endParaRPr b="0" i="0" sz="1400" u="none" cap="none" strike="noStrike">
              <a:solidFill>
                <a:srgbClr val="000000"/>
              </a:solidFill>
              <a:latin typeface="Arial"/>
              <a:ea typeface="Arial"/>
              <a:cs typeface="Arial"/>
              <a:sym typeface="Arial"/>
            </a:endParaRPr>
          </a:p>
        </p:txBody>
      </p:sp>
      <p:sp>
        <p:nvSpPr>
          <p:cNvPr id="118" name="Google Shape;118;p5"/>
          <p:cNvSpPr txBox="1"/>
          <p:nvPr/>
        </p:nvSpPr>
        <p:spPr>
          <a:xfrm flipH="1">
            <a:off x="498314" y="2580433"/>
            <a:ext cx="10921276" cy="42703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Noto Sans Symbols"/>
              <a:buChar char="✔"/>
            </a:pPr>
            <a:r>
              <a:rPr b="0" i="0" lang="pt-BR" sz="2200" u="none" cap="none" strike="noStrike">
                <a:solidFill>
                  <a:schemeClr val="dk1"/>
                </a:solidFill>
                <a:latin typeface="Calibri"/>
                <a:ea typeface="Calibri"/>
                <a:cs typeface="Calibri"/>
                <a:sym typeface="Calibri"/>
              </a:rPr>
              <a:t>Através de métodos estatísticos e de ferramentas inteligência artificial (métodos de aprendizado de maquinas), realizamos a modelagem, análise da curva de nascimentos vivos nos últimos 15 anos prévios a pandemia e a predição do número de nascidos vivos esperados para o segundo semestre de 2020. </a:t>
            </a:r>
            <a:endParaRPr b="0" i="0" sz="2200" u="none" cap="none" strike="noStrike">
              <a:solidFill>
                <a:schemeClr val="dk1"/>
              </a:solidFill>
              <a:latin typeface="Calibri"/>
              <a:ea typeface="Calibri"/>
              <a:cs typeface="Calibri"/>
              <a:sym typeface="Calibri"/>
            </a:endParaRPr>
          </a:p>
          <a:p>
            <a:pPr indent="-285750" lvl="0" marL="285750" marR="0" rtl="0" algn="l">
              <a:lnSpc>
                <a:spcPct val="150000"/>
              </a:lnSpc>
              <a:spcBef>
                <a:spcPts val="900"/>
              </a:spcBef>
              <a:spcAft>
                <a:spcPts val="0"/>
              </a:spcAft>
              <a:buClr>
                <a:schemeClr val="dk1"/>
              </a:buClr>
              <a:buSzPts val="2200"/>
              <a:buFont typeface="Noto Sans Symbols"/>
              <a:buChar char="✔"/>
            </a:pPr>
            <a:r>
              <a:rPr b="0" i="0" lang="pt-BR" sz="2200" u="none" cap="none" strike="noStrike">
                <a:solidFill>
                  <a:schemeClr val="dk1"/>
                </a:solidFill>
                <a:latin typeface="Calibri"/>
                <a:ea typeface="Calibri"/>
                <a:cs typeface="Calibri"/>
                <a:sym typeface="Calibri"/>
              </a:rPr>
              <a:t>Resultados esperados: através desta pesquisa esperamos obter os padrões das curvas de nascidos vivos e estabelecer uma correlação entre a pandemia e o indicador de saúde materna e perinatal (a partir dos mês Outubro-Novembro de 2020 em diante) para os diferentes municípios do estado de São Paulo.</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nvSpPr>
        <p:spPr>
          <a:xfrm>
            <a:off x="2728685" y="631056"/>
            <a:ext cx="5791200" cy="965200"/>
          </a:xfrm>
          <a:prstGeom prst="rect">
            <a:avLst/>
          </a:prstGeom>
          <a:noFill/>
          <a:ln>
            <a:noFill/>
          </a:ln>
        </p:spPr>
        <p:txBody>
          <a:bodyPr anchorCtr="0" anchor="ctr" bIns="45700" lIns="91425" spcFirstLastPara="1" rIns="91425" wrap="square" tIns="45700">
            <a:normAutofit fontScale="92500"/>
          </a:bodyPr>
          <a:lstStyle/>
          <a:p>
            <a:pPr indent="0" lvl="0" marL="0" marR="0" rtl="0" algn="l">
              <a:lnSpc>
                <a:spcPct val="90000"/>
              </a:lnSpc>
              <a:spcBef>
                <a:spcPts val="0"/>
              </a:spcBef>
              <a:spcAft>
                <a:spcPts val="0"/>
              </a:spcAft>
              <a:buClr>
                <a:schemeClr val="dk1"/>
              </a:buClr>
              <a:buSzPct val="108108"/>
              <a:buFont typeface="Calibri"/>
              <a:buNone/>
            </a:pPr>
            <a:r>
              <a:rPr b="1" i="0" lang="pt-BR" sz="5000" u="sng" cap="none" strike="noStrike">
                <a:solidFill>
                  <a:schemeClr val="dk1"/>
                </a:solidFill>
                <a:latin typeface="Calibri"/>
                <a:ea typeface="Calibri"/>
                <a:cs typeface="Calibri"/>
                <a:sym typeface="Calibri"/>
              </a:rPr>
              <a:t>Variáveis de interesse:</a:t>
            </a:r>
            <a:endParaRPr b="0" i="0" sz="5000" u="none" cap="none" strike="noStrike">
              <a:solidFill>
                <a:schemeClr val="dk1"/>
              </a:solidFill>
              <a:latin typeface="Calibri"/>
              <a:ea typeface="Calibri"/>
              <a:cs typeface="Calibri"/>
              <a:sym typeface="Calibri"/>
            </a:endParaRPr>
          </a:p>
        </p:txBody>
      </p:sp>
      <p:sp>
        <p:nvSpPr>
          <p:cNvPr id="124" name="Google Shape;124;p6"/>
          <p:cNvSpPr txBox="1"/>
          <p:nvPr/>
        </p:nvSpPr>
        <p:spPr>
          <a:xfrm>
            <a:off x="275771" y="1567231"/>
            <a:ext cx="11538858" cy="240065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500"/>
              <a:buFont typeface="Noto Sans Symbols"/>
              <a:buChar char="⮚"/>
            </a:pPr>
            <a:r>
              <a:rPr b="0" i="0" lang="pt-BR" sz="2500" u="none" cap="none" strike="noStrike">
                <a:solidFill>
                  <a:schemeClr val="dk1"/>
                </a:solidFill>
                <a:latin typeface="Calibri"/>
                <a:ea typeface="Calibri"/>
                <a:cs typeface="Calibri"/>
                <a:sym typeface="Calibri"/>
              </a:rPr>
              <a:t>Tamanho da população do estado de São Paulo e dos municípios;</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500"/>
              <a:buFont typeface="Noto Sans Symbols"/>
              <a:buChar char="⮚"/>
            </a:pPr>
            <a:r>
              <a:rPr b="0" i="0" lang="pt-BR" sz="2500" u="none" cap="none" strike="noStrike">
                <a:solidFill>
                  <a:schemeClr val="dk1"/>
                </a:solidFill>
                <a:latin typeface="Calibri"/>
                <a:ea typeface="Calibri"/>
                <a:cs typeface="Calibri"/>
                <a:sym typeface="Calibri"/>
              </a:rPr>
              <a:t>Número de casos de COVID-19 no estado e por município</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500"/>
              <a:buFont typeface="Noto Sans Symbols"/>
              <a:buChar char="⮚"/>
            </a:pPr>
            <a:r>
              <a:rPr b="0" i="0" lang="pt-BR" sz="2500" u="none" cap="none" strike="noStrike">
                <a:solidFill>
                  <a:schemeClr val="dk1"/>
                </a:solidFill>
                <a:latin typeface="Calibri"/>
                <a:ea typeface="Calibri"/>
                <a:cs typeface="Calibri"/>
                <a:sym typeface="Calibri"/>
              </a:rPr>
              <a:t>Número de óbitos no estado e por município</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500"/>
              <a:buFont typeface="Noto Sans Symbols"/>
              <a:buChar char="⮚"/>
            </a:pPr>
            <a:r>
              <a:rPr b="0" i="0" lang="pt-BR" sz="2500" u="none" cap="none" strike="noStrike">
                <a:solidFill>
                  <a:schemeClr val="dk1"/>
                </a:solidFill>
                <a:latin typeface="Calibri"/>
                <a:ea typeface="Calibri"/>
                <a:cs typeface="Calibri"/>
                <a:sym typeface="Calibri"/>
              </a:rPr>
              <a:t>Dados da mãe (idade, escolaridade, status marital e cor de pele/raça)</a:t>
            </a:r>
            <a:endParaRPr b="0" i="0" sz="2500" u="none" cap="none" strike="noStrike">
              <a:solidFill>
                <a:schemeClr val="dk1"/>
              </a:solidFill>
              <a:latin typeface="Calibri"/>
              <a:ea typeface="Calibri"/>
              <a:cs typeface="Calibri"/>
              <a:sym typeface="Calibri"/>
            </a:endParaRPr>
          </a:p>
        </p:txBody>
      </p:sp>
      <p:pic>
        <p:nvPicPr>
          <p:cNvPr descr="As variáveis quantitativas e qualitativas e os testes estatísticos" id="125" name="Google Shape;125;p6"/>
          <p:cNvPicPr preferRelativeResize="0"/>
          <p:nvPr/>
        </p:nvPicPr>
        <p:blipFill rotWithShape="1">
          <a:blip r:embed="rId3">
            <a:alphaModFix/>
          </a:blip>
          <a:srcRect b="0" l="0" r="0" t="0"/>
          <a:stretch/>
        </p:blipFill>
        <p:spPr>
          <a:xfrm>
            <a:off x="2305729" y="4011430"/>
            <a:ext cx="6637111" cy="26966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nvSpPr>
        <p:spPr>
          <a:xfrm>
            <a:off x="275771" y="790714"/>
            <a:ext cx="4407917" cy="965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5000"/>
              <a:buFont typeface="Calibri"/>
              <a:buNone/>
            </a:pPr>
            <a:r>
              <a:rPr b="1" i="0" lang="pt-BR" sz="5000" u="sng" cap="none" strike="noStrike">
                <a:solidFill>
                  <a:schemeClr val="dk1"/>
                </a:solidFill>
                <a:latin typeface="Calibri"/>
                <a:ea typeface="Calibri"/>
                <a:cs typeface="Calibri"/>
                <a:sym typeface="Calibri"/>
              </a:rPr>
              <a:t>Metodologia:</a:t>
            </a:r>
            <a:endParaRPr b="0" i="0" sz="5000" u="none" cap="none" strike="noStrike">
              <a:solidFill>
                <a:schemeClr val="dk1"/>
              </a:solidFill>
              <a:latin typeface="Calibri"/>
              <a:ea typeface="Calibri"/>
              <a:cs typeface="Calibri"/>
              <a:sym typeface="Calibri"/>
            </a:endParaRPr>
          </a:p>
        </p:txBody>
      </p:sp>
      <p:pic>
        <p:nvPicPr>
          <p:cNvPr descr="Ciclo de vida dos dados #1. KDD Process | by Karina Moura | Medium" id="131" name="Google Shape;131;p7"/>
          <p:cNvPicPr preferRelativeResize="0"/>
          <p:nvPr/>
        </p:nvPicPr>
        <p:blipFill rotWithShape="1">
          <a:blip r:embed="rId3">
            <a:alphaModFix/>
          </a:blip>
          <a:srcRect b="15675" l="0" r="0" t="13244"/>
          <a:stretch/>
        </p:blipFill>
        <p:spPr>
          <a:xfrm>
            <a:off x="997402" y="1937659"/>
            <a:ext cx="10237067" cy="4093028"/>
          </a:xfrm>
          <a:prstGeom prst="rect">
            <a:avLst/>
          </a:prstGeom>
          <a:noFill/>
          <a:ln>
            <a:noFill/>
          </a:ln>
        </p:spPr>
      </p:pic>
      <p:sp>
        <p:nvSpPr>
          <p:cNvPr id="132" name="Google Shape;132;p7"/>
          <p:cNvSpPr txBox="1"/>
          <p:nvPr>
            <p:ph type="title"/>
          </p:nvPr>
        </p:nvSpPr>
        <p:spPr>
          <a:xfrm>
            <a:off x="396311" y="1937659"/>
            <a:ext cx="3145174" cy="90714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Calibri"/>
              <a:buNone/>
            </a:pPr>
            <a:r>
              <a:rPr lang="pt-BR" sz="4000">
                <a:latin typeface="Calibri"/>
                <a:ea typeface="Calibri"/>
                <a:cs typeface="Calibri"/>
                <a:sym typeface="Calibri"/>
              </a:rPr>
              <a:t>Processo KDD</a:t>
            </a:r>
            <a:endParaRPr sz="4000">
              <a:latin typeface="Calibri"/>
              <a:ea typeface="Calibri"/>
              <a:cs typeface="Calibri"/>
              <a:sym typeface="Calibri"/>
            </a:endParaRPr>
          </a:p>
        </p:txBody>
      </p:sp>
      <p:sp>
        <p:nvSpPr>
          <p:cNvPr id="133" name="Google Shape;133;p7">
            <a:hlinkClick action="ppaction://hlinkshowjump?jump=nextslide"/>
          </p:cNvPr>
          <p:cNvSpPr/>
          <p:nvPr/>
        </p:nvSpPr>
        <p:spPr>
          <a:xfrm>
            <a:off x="2862798" y="3605178"/>
            <a:ext cx="385010" cy="300789"/>
          </a:xfrm>
          <a:prstGeom prst="star5">
            <a:avLst>
              <a:gd fmla="val 19098" name="adj"/>
              <a:gd fmla="val 105146" name="hf"/>
              <a:gd fmla="val 110557" name="vf"/>
            </a:avLst>
          </a:prstGeom>
          <a:solidFill>
            <a:srgbClr val="FBE4D4"/>
          </a:solidFill>
          <a:ln cap="flat" cmpd="sng" w="952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7">
            <a:hlinkClick action="ppaction://hlinksldjump" r:id="rId4"/>
          </p:cNvPr>
          <p:cNvSpPr/>
          <p:nvPr/>
        </p:nvSpPr>
        <p:spPr>
          <a:xfrm>
            <a:off x="4763628" y="3484516"/>
            <a:ext cx="385010" cy="300789"/>
          </a:xfrm>
          <a:prstGeom prst="star5">
            <a:avLst>
              <a:gd fmla="val 19098" name="adj"/>
              <a:gd fmla="val 105146" name="hf"/>
              <a:gd fmla="val 110557" name="vf"/>
            </a:avLst>
          </a:prstGeom>
          <a:solidFill>
            <a:srgbClr val="FBE4D4"/>
          </a:solidFill>
          <a:ln cap="flat" cmpd="sng" w="952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7">
            <a:hlinkClick action="ppaction://hlinksldjump" r:id="rId5"/>
          </p:cNvPr>
          <p:cNvSpPr/>
          <p:nvPr/>
        </p:nvSpPr>
        <p:spPr>
          <a:xfrm>
            <a:off x="6613984" y="3183727"/>
            <a:ext cx="385010" cy="300789"/>
          </a:xfrm>
          <a:prstGeom prst="star5">
            <a:avLst>
              <a:gd fmla="val 19098" name="adj"/>
              <a:gd fmla="val 105146" name="hf"/>
              <a:gd fmla="val 110557" name="vf"/>
            </a:avLst>
          </a:prstGeom>
          <a:solidFill>
            <a:srgbClr val="FBE4D4"/>
          </a:solidFill>
          <a:ln cap="flat" cmpd="sng" w="952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7">
            <a:hlinkClick action="ppaction://hlinksldjump" r:id="rId6"/>
          </p:cNvPr>
          <p:cNvSpPr/>
          <p:nvPr/>
        </p:nvSpPr>
        <p:spPr>
          <a:xfrm>
            <a:off x="8408697" y="2694406"/>
            <a:ext cx="385010" cy="300789"/>
          </a:xfrm>
          <a:prstGeom prst="star5">
            <a:avLst>
              <a:gd fmla="val 19098" name="adj"/>
              <a:gd fmla="val 105146" name="hf"/>
              <a:gd fmla="val 110557" name="vf"/>
            </a:avLst>
          </a:prstGeom>
          <a:solidFill>
            <a:srgbClr val="FBE4D4"/>
          </a:solidFill>
          <a:ln cap="flat" cmpd="sng" w="952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7">
            <a:hlinkClick action="ppaction://hlinksldjump" r:id="rId7"/>
          </p:cNvPr>
          <p:cNvSpPr/>
          <p:nvPr/>
        </p:nvSpPr>
        <p:spPr>
          <a:xfrm>
            <a:off x="10107483" y="2620963"/>
            <a:ext cx="385010" cy="300789"/>
          </a:xfrm>
          <a:prstGeom prst="star5">
            <a:avLst>
              <a:gd fmla="val 19098" name="adj"/>
              <a:gd fmla="val 105146" name="hf"/>
              <a:gd fmla="val 110557" name="vf"/>
            </a:avLst>
          </a:prstGeom>
          <a:solidFill>
            <a:srgbClr val="FBE4D4"/>
          </a:solidFill>
          <a:ln cap="flat" cmpd="sng" w="952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7">
            <a:hlinkClick action="ppaction://hlinksldjump" r:id="rId8"/>
          </p:cNvPr>
          <p:cNvSpPr/>
          <p:nvPr/>
        </p:nvSpPr>
        <p:spPr>
          <a:xfrm>
            <a:off x="9441017" y="3703367"/>
            <a:ext cx="385010" cy="300789"/>
          </a:xfrm>
          <a:prstGeom prst="star5">
            <a:avLst>
              <a:gd fmla="val 19098" name="adj"/>
              <a:gd fmla="val 105146" name="hf"/>
              <a:gd fmla="val 110557" name="vf"/>
            </a:avLst>
          </a:prstGeom>
          <a:solidFill>
            <a:srgbClr val="FBE4D4"/>
          </a:solidFill>
          <a:ln cap="flat" cmpd="sng" w="9525">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b="1" lang="pt-BR" sz="5000" u="sng"/>
              <a:t>1º etapa – Ranking dos municípios</a:t>
            </a:r>
            <a:endParaRPr b="1" sz="5000" u="sng"/>
          </a:p>
        </p:txBody>
      </p:sp>
      <p:sp>
        <p:nvSpPr>
          <p:cNvPr id="144" name="Google Shape;144;p8"/>
          <p:cNvSpPr txBox="1"/>
          <p:nvPr>
            <p:ph idx="1" type="body"/>
          </p:nvPr>
        </p:nvSpPr>
        <p:spPr>
          <a:xfrm>
            <a:off x="838200" y="1524378"/>
            <a:ext cx="11225349" cy="33186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pt-BR" sz="2200"/>
              <a:t>A seleção dos municípios para avaliação do indicador de saúde materna, foi baseado no método PROMETHEE. </a:t>
            </a:r>
            <a:endParaRPr sz="2200"/>
          </a:p>
          <a:p>
            <a:pPr indent="-228600" lvl="0" marL="228600" rtl="0" algn="l">
              <a:lnSpc>
                <a:spcPct val="90000"/>
              </a:lnSpc>
              <a:spcBef>
                <a:spcPts val="1000"/>
              </a:spcBef>
              <a:spcAft>
                <a:spcPts val="0"/>
              </a:spcAft>
              <a:buClr>
                <a:schemeClr val="dk1"/>
              </a:buClr>
              <a:buSzPts val="2200"/>
              <a:buChar char="•"/>
            </a:pPr>
            <a:r>
              <a:rPr lang="pt-BR" sz="2200"/>
              <a:t>Critério utilizados:</a:t>
            </a:r>
            <a:endParaRPr/>
          </a:p>
          <a:p>
            <a:pPr indent="-228600" lvl="1" marL="685800" rtl="0" algn="l">
              <a:lnSpc>
                <a:spcPct val="90000"/>
              </a:lnSpc>
              <a:spcBef>
                <a:spcPts val="500"/>
              </a:spcBef>
              <a:spcAft>
                <a:spcPts val="0"/>
              </a:spcAft>
              <a:buClr>
                <a:schemeClr val="dk1"/>
              </a:buClr>
              <a:buSzPts val="2200"/>
              <a:buChar char="•"/>
            </a:pPr>
            <a:r>
              <a:rPr lang="pt-BR" sz="2200"/>
              <a:t>Taxa de Incidência da COVID-19;</a:t>
            </a:r>
            <a:endParaRPr/>
          </a:p>
          <a:p>
            <a:pPr indent="-228600" lvl="1" marL="685800" rtl="0" algn="l">
              <a:lnSpc>
                <a:spcPct val="90000"/>
              </a:lnSpc>
              <a:spcBef>
                <a:spcPts val="500"/>
              </a:spcBef>
              <a:spcAft>
                <a:spcPts val="0"/>
              </a:spcAft>
              <a:buClr>
                <a:schemeClr val="dk1"/>
              </a:buClr>
              <a:buSzPts val="2200"/>
              <a:buChar char="•"/>
            </a:pPr>
            <a:r>
              <a:rPr lang="pt-BR" sz="2200"/>
              <a:t>Taxa de prevalência da COVID-19; </a:t>
            </a:r>
            <a:endParaRPr sz="2200"/>
          </a:p>
          <a:p>
            <a:pPr indent="-228600" lvl="1" marL="685800" rtl="0" algn="l">
              <a:lnSpc>
                <a:spcPct val="90000"/>
              </a:lnSpc>
              <a:spcBef>
                <a:spcPts val="500"/>
              </a:spcBef>
              <a:spcAft>
                <a:spcPts val="0"/>
              </a:spcAft>
              <a:buClr>
                <a:schemeClr val="dk1"/>
              </a:buClr>
              <a:buSzPts val="2200"/>
              <a:buChar char="•"/>
            </a:pPr>
            <a:r>
              <a:rPr lang="pt-BR" sz="2200"/>
              <a:t>Taxa de letalidade por COVID-19.</a:t>
            </a:r>
            <a:endParaRPr/>
          </a:p>
          <a:p>
            <a:pPr indent="-228600" lvl="0" marL="228600" rtl="0" algn="l">
              <a:lnSpc>
                <a:spcPct val="90000"/>
              </a:lnSpc>
              <a:spcBef>
                <a:spcPts val="1000"/>
              </a:spcBef>
              <a:spcAft>
                <a:spcPts val="0"/>
              </a:spcAft>
              <a:buClr>
                <a:schemeClr val="dk1"/>
              </a:buClr>
              <a:buSzPts val="2200"/>
              <a:buChar char="•"/>
            </a:pPr>
            <a:r>
              <a:rPr lang="pt-BR" sz="2200"/>
              <a:t>Os municípios foram comparados um para um (todos com todos) em cada um dos indicadores acima descrito, recebendo melhor pontuação (1) o município com pior desempenho do indicador sob avaliação. As regras definidas foram:</a:t>
            </a:r>
            <a:endParaRPr sz="2200"/>
          </a:p>
        </p:txBody>
      </p:sp>
      <p:sp>
        <p:nvSpPr>
          <p:cNvPr descr="image.png" id="145" name="Google Shape;145;p8"/>
          <p:cNvSpPr/>
          <p:nvPr/>
        </p:nvSpPr>
        <p:spPr>
          <a:xfrm>
            <a:off x="127654" y="-144463"/>
            <a:ext cx="332721" cy="3327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6" name="Google Shape;146;p8"/>
          <p:cNvPicPr preferRelativeResize="0"/>
          <p:nvPr/>
        </p:nvPicPr>
        <p:blipFill rotWithShape="1">
          <a:blip r:embed="rId3">
            <a:alphaModFix/>
          </a:blip>
          <a:srcRect b="0" l="0" r="0" t="0"/>
          <a:stretch/>
        </p:blipFill>
        <p:spPr>
          <a:xfrm>
            <a:off x="4207042" y="4843033"/>
            <a:ext cx="2876550" cy="180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b="1" lang="pt-BR" sz="5000" u="sng"/>
              <a:t>Cidades selecionadas</a:t>
            </a:r>
            <a:endParaRPr b="1" sz="5000" u="sng"/>
          </a:p>
        </p:txBody>
      </p:sp>
      <p:sp>
        <p:nvSpPr>
          <p:cNvPr id="152" name="Google Shape;152;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514350" lvl="0" marL="514350" rtl="0" algn="l">
              <a:lnSpc>
                <a:spcPct val="90000"/>
              </a:lnSpc>
              <a:spcBef>
                <a:spcPts val="0"/>
              </a:spcBef>
              <a:spcAft>
                <a:spcPts val="0"/>
              </a:spcAft>
              <a:buClr>
                <a:schemeClr val="dk1"/>
              </a:buClr>
              <a:buSzPct val="117647"/>
              <a:buFont typeface="Calibri"/>
              <a:buAutoNum type="arabicPeriod"/>
            </a:pPr>
            <a:r>
              <a:rPr lang="pt-BR"/>
              <a:t>Andradina</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Araçatuba</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Barueri</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Dracena</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Guaíra</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Jales</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Santa Isabel</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Santos</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São Caetano do Sul</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São José do Rio Preto</a:t>
            </a:r>
            <a:endParaRPr/>
          </a:p>
          <a:p>
            <a:pPr indent="-514350" lvl="0" marL="514350" rtl="0" algn="l">
              <a:lnSpc>
                <a:spcPct val="90000"/>
              </a:lnSpc>
              <a:spcBef>
                <a:spcPts val="1000"/>
              </a:spcBef>
              <a:spcAft>
                <a:spcPts val="0"/>
              </a:spcAft>
              <a:buClr>
                <a:schemeClr val="dk1"/>
              </a:buClr>
              <a:buSzPct val="117647"/>
              <a:buFont typeface="Calibri"/>
              <a:buAutoNum type="arabicPeriod"/>
            </a:pPr>
            <a:r>
              <a:rPr lang="pt-BR"/>
              <a:t>São Paulo</a:t>
            </a:r>
            <a:endParaRPr/>
          </a:p>
        </p:txBody>
      </p:sp>
      <p:pic>
        <p:nvPicPr>
          <p:cNvPr descr="Mapa São Paulo PNG - Muitas imagens com alta qualidade" id="153" name="Google Shape;153;p9"/>
          <p:cNvPicPr preferRelativeResize="0"/>
          <p:nvPr/>
        </p:nvPicPr>
        <p:blipFill rotWithShape="1">
          <a:blip r:embed="rId3">
            <a:alphaModFix/>
          </a:blip>
          <a:srcRect b="0" l="0" r="0" t="0"/>
          <a:stretch/>
        </p:blipFill>
        <p:spPr>
          <a:xfrm>
            <a:off x="6181356" y="2342548"/>
            <a:ext cx="4313772" cy="2952783"/>
          </a:xfrm>
          <a:prstGeom prst="rect">
            <a:avLst/>
          </a:prstGeom>
          <a:noFill/>
          <a:ln>
            <a:noFill/>
          </a:ln>
        </p:spPr>
      </p:pic>
      <p:pic>
        <p:nvPicPr>
          <p:cNvPr descr="Glossário – Timeline Audiovisual e Multimédia" id="154" name="Google Shape;154;p9">
            <a:hlinkClick action="ppaction://hlinksldjump" r:id="rId4"/>
          </p:cNvPr>
          <p:cNvPicPr preferRelativeResize="0"/>
          <p:nvPr/>
        </p:nvPicPr>
        <p:blipFill rotWithShape="1">
          <a:blip r:embed="rId5">
            <a:alphaModFix/>
          </a:blip>
          <a:srcRect b="0" l="0" r="0" t="0"/>
          <a:stretch/>
        </p:blipFill>
        <p:spPr>
          <a:xfrm>
            <a:off x="10781731" y="6251126"/>
            <a:ext cx="883645" cy="4016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2021-04-01T18:01:22Z</dcterms:created>
  <dc:creator>Débora Rocha Helfstein</dc:creator>
</cp:coreProperties>
</file>