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9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00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5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1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420A-FB43-4670-9434-973AA99A980C}" type="datetimeFigureOut">
              <a:rPr lang="pt-BR" smtClean="0"/>
              <a:t>20/06/2021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B423-9590-43FD-BE31-19B3024D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1" TargetMode="External"/><Relationship Id="rId2" Type="http://schemas.openxmlformats.org/officeDocument/2006/relationships/hyperlink" Target="https://datasus.saude.gov.br/transferencia-de-arquiv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761" y="365125"/>
            <a:ext cx="9190037" cy="1325563"/>
          </a:xfrm>
        </p:spPr>
        <p:txBody>
          <a:bodyPr>
            <a:normAutofit/>
          </a:bodyPr>
          <a:lstStyle/>
          <a:p>
            <a:pPr algn="ctr"/>
            <a:r>
              <a:rPr lang="pt-BR" sz="5000" b="1" u="sng" dirty="0" smtClean="0"/>
              <a:t>Grupo: Dados em Saúde</a:t>
            </a:r>
            <a:endParaRPr lang="pt-BR" sz="5000" b="1" u="sng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2006597" cy="2006597"/>
          </a:xfr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17311"/>
              </p:ext>
            </p:extLst>
          </p:nvPr>
        </p:nvGraphicFramePr>
        <p:xfrm>
          <a:off x="838199" y="2579801"/>
          <a:ext cx="10515600" cy="26746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49371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2020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8571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effectLst/>
                        </a:rPr>
                        <a:t>Nome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effectLst/>
                        </a:rPr>
                        <a:t>RA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effectLst/>
                        </a:rPr>
                        <a:t>Especialização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30086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300" dirty="0">
                          <a:effectLst/>
                        </a:rPr>
                        <a:t>Charles M'</a:t>
                      </a:r>
                      <a:r>
                        <a:rPr lang="pt-BR" sz="2300" dirty="0" err="1">
                          <a:effectLst/>
                        </a:rPr>
                        <a:t>poca</a:t>
                      </a:r>
                      <a:r>
                        <a:rPr lang="pt-BR" sz="2300" dirty="0">
                          <a:effectLst/>
                        </a:rPr>
                        <a:t> Charles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163383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Saúde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906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300">
                          <a:effectLst/>
                        </a:rPr>
                        <a:t>Silvia Arantes Pereira Olivio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>
                          <a:effectLst/>
                        </a:rPr>
                        <a:t>224932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Computação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717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300" dirty="0">
                          <a:effectLst/>
                        </a:rPr>
                        <a:t>Débora Rocha Helfstein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>
                          <a:effectLst/>
                        </a:rPr>
                        <a:t>234934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Farmacêutica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5698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300">
                          <a:effectLst/>
                        </a:rPr>
                        <a:t>Paulo Augusto Alves Luz Viana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263889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effectLst/>
                        </a:rPr>
                        <a:t>Elétrica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452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847770" y="1603828"/>
            <a:ext cx="6270173" cy="4112306"/>
          </a:xfrm>
        </p:spPr>
        <p:txBody>
          <a:bodyPr>
            <a:normAutofit fontScale="90000"/>
          </a:bodyPr>
          <a:lstStyle/>
          <a:p>
            <a:pPr algn="l"/>
            <a:r>
              <a:rPr lang="pt-BR" altLang="pt-BR" sz="5000" cap="none" dirty="0" smtClean="0"/>
              <a:t>Impacto </a:t>
            </a:r>
            <a:r>
              <a:rPr lang="pt-BR" altLang="pt-BR" sz="5000" cap="none" dirty="0"/>
              <a:t>da pandemia da COVID-19 nos indicadores da saúde materna e perinatal nas mulheres em idade fértil do Estado de São </a:t>
            </a:r>
            <a:r>
              <a:rPr lang="pt-BR" altLang="pt-BR" sz="5000" cap="none" dirty="0" smtClean="0"/>
              <a:t>Paulo</a:t>
            </a:r>
            <a:endParaRPr lang="pt-BR" sz="5000" dirty="0"/>
          </a:p>
        </p:txBody>
      </p:sp>
      <p:pic>
        <p:nvPicPr>
          <p:cNvPr id="5122" name="Picture 2" descr="RH na área de saú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1787638"/>
            <a:ext cx="3744685" cy="374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/>
          <p:cNvSpPr txBox="1">
            <a:spLocks/>
          </p:cNvSpPr>
          <p:nvPr/>
        </p:nvSpPr>
        <p:spPr>
          <a:xfrm>
            <a:off x="616856" y="834570"/>
            <a:ext cx="3534230" cy="769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Projeto: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3310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39799" y="580572"/>
            <a:ext cx="9365344" cy="542834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>Descrição do projeto</a:t>
            </a:r>
            <a:r>
              <a:rPr lang="pt-BR" b="1" u="sng" dirty="0" smtClean="0"/>
              <a:t>:</a:t>
            </a:r>
            <a:endParaRPr lang="pt-BR" dirty="0"/>
          </a:p>
        </p:txBody>
      </p:sp>
      <p:pic>
        <p:nvPicPr>
          <p:cNvPr id="3076" name="Picture 4" descr="Para um projeto bem desenvolvido, um briefing completo. - Agência Socci - 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59" y="1402392"/>
            <a:ext cx="4874313" cy="33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27017" y="1402392"/>
            <a:ext cx="62552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>
                <a:solidFill>
                  <a:srgbClr val="24292E"/>
                </a:solidFill>
                <a:latin typeface="-apple-system"/>
              </a:rPr>
              <a:t>Objetivo</a:t>
            </a:r>
            <a:r>
              <a:rPr lang="pt-BR" u="sng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o presente estudo tem o objetivo de avaliar o impacto da pandemia da COVID-19 no número de nascidos vivos nos municípios do estado de São Paulo. </a:t>
            </a:r>
            <a:endParaRPr lang="pt-BR" dirty="0" smtClean="0">
              <a:solidFill>
                <a:srgbClr val="24292E"/>
              </a:solidFill>
              <a:latin typeface="-apple-system"/>
            </a:endParaRPr>
          </a:p>
          <a:p>
            <a:endParaRPr lang="pt-BR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pt-BR" u="sng" dirty="0" smtClean="0">
                <a:solidFill>
                  <a:srgbClr val="24292E"/>
                </a:solidFill>
                <a:latin typeface="-apple-system"/>
              </a:rPr>
              <a:t>Metodologia</a:t>
            </a:r>
            <a:r>
              <a:rPr lang="pt-BR" u="sng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será realizado uma análise de serie temporal, baseada em dados Sistema de Informações de Nascidos Vivos (SINASC/DATASUS) e do Banco de Dados de Síndrome Respiratória Aguda Grave (SRAG 2021), com o auxílio de métodos estatísticos e de ferramentas inteligência artificial (métodos de aprendizado de maquinas) - </a:t>
            </a:r>
            <a:r>
              <a:rPr lang="pt-BR" dirty="0" smtClean="0">
                <a:solidFill>
                  <a:srgbClr val="24292E"/>
                </a:solidFill>
                <a:latin typeface="-apple-system"/>
              </a:rPr>
              <a:t>Google </a:t>
            </a:r>
            <a:r>
              <a:rPr lang="pt-BR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 e </a:t>
            </a:r>
            <a:r>
              <a:rPr lang="pt-BR" dirty="0" err="1">
                <a:solidFill>
                  <a:srgbClr val="24292E"/>
                </a:solidFill>
                <a:latin typeface="-apple-system"/>
              </a:rPr>
              <a:t>Jupyter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 Notebook - realizaremos a modelagem, análise da curva de nascimentos vivos nos últimos 10 anos prévios a pandemia e a predição do número de nascidos vivos esperados para o ano 2020.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7017" y="5649709"/>
            <a:ext cx="10920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>
                <a:solidFill>
                  <a:srgbClr val="24292E"/>
                </a:solidFill>
                <a:latin typeface="-apple-system"/>
              </a:rPr>
              <a:t>Resultados </a:t>
            </a:r>
            <a:r>
              <a:rPr lang="pt-BR" u="sng" dirty="0">
                <a:solidFill>
                  <a:srgbClr val="24292E"/>
                </a:solidFill>
                <a:latin typeface="-apple-system"/>
              </a:rPr>
              <a:t>esperados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: através desta pesquisa esperamos obter os padrões das curvas de nascidos vivos e estabelecer uma correlação entre a pandemia e o indicador de saúde materna e perinatal para os diferentes municípios do estado de São Paulo.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5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erguntas eficazes para aprendizado que líderes podem usar com o time -  Heller Haus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782231"/>
            <a:ext cx="3962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88197" y="2053772"/>
            <a:ext cx="9379858" cy="40857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4000" dirty="0" smtClean="0">
                <a:latin typeface="+mn-lt"/>
              </a:rPr>
              <a:t>- </a:t>
            </a:r>
            <a:r>
              <a:rPr lang="pt-BR" sz="4000" cap="none" dirty="0" smtClean="0">
                <a:latin typeface="+mn-lt"/>
              </a:rPr>
              <a:t>Qual </a:t>
            </a:r>
            <a:r>
              <a:rPr lang="pt-BR" sz="4000" cap="none" dirty="0">
                <a:latin typeface="+mn-lt"/>
              </a:rPr>
              <a:t>foi o impacto da pandemia da COVID-19 na taxa de nascidos vivos no Estado de São Paulo</a:t>
            </a:r>
            <a:r>
              <a:rPr lang="pt-BR" sz="4000" cap="none" dirty="0" smtClean="0">
                <a:latin typeface="+mn-lt"/>
              </a:rPr>
              <a:t>?</a:t>
            </a:r>
            <a:br>
              <a:rPr lang="pt-BR" sz="4000" cap="none" dirty="0" smtClean="0">
                <a:latin typeface="+mn-lt"/>
              </a:rPr>
            </a:br>
            <a:r>
              <a:rPr lang="pt-BR" sz="4000" cap="none" dirty="0">
                <a:latin typeface="+mn-lt"/>
              </a:rPr>
              <a:t/>
            </a:r>
            <a:br>
              <a:rPr lang="pt-BR" sz="4000" cap="none" dirty="0">
                <a:latin typeface="+mn-lt"/>
              </a:rPr>
            </a:br>
            <a:r>
              <a:rPr lang="pt-BR" sz="4000" cap="none" dirty="0" smtClean="0">
                <a:latin typeface="+mn-lt"/>
              </a:rPr>
              <a:t>-  É possível </a:t>
            </a:r>
            <a:r>
              <a:rPr lang="pt-BR" sz="4000" cap="none" dirty="0">
                <a:latin typeface="+mn-lt"/>
              </a:rPr>
              <a:t>prever a taxa de nascidos vivos dos anos seguintes com os dados anteriores</a:t>
            </a:r>
            <a:r>
              <a:rPr lang="pt-BR" sz="4000" cap="none" dirty="0" smtClean="0">
                <a:latin typeface="+mn-lt"/>
              </a:rPr>
              <a:t>?</a:t>
            </a:r>
            <a:endParaRPr lang="pt-BR" sz="4000" dirty="0">
              <a:latin typeface="+mn-lt"/>
            </a:endParaRP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1700553" y="7844973"/>
            <a:ext cx="3377861" cy="127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u="sng" smtClean="0"/>
              <a:t>Perguntas da pesquisa:</a:t>
            </a:r>
            <a:br>
              <a:rPr lang="pt-BR" b="1" u="sng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>
                <a:latin typeface="+mn-lt"/>
              </a:rPr>
              <a:t>Qual foi o impacto da pandemia da COVID-19 na taxa de nascidos vivos no Estado de São Paulo?</a:t>
            </a:r>
            <a:br>
              <a:rPr lang="pt-BR" smtClean="0">
                <a:latin typeface="+mn-lt"/>
              </a:rPr>
            </a:br>
            <a:r>
              <a:rPr lang="pt-BR" smtClean="0">
                <a:latin typeface="+mn-lt"/>
              </a:rPr>
              <a:t>É possível prever a taxa de nascidos vivos dos anos seguintes com os dados anteriores?</a:t>
            </a:r>
            <a:r>
              <a:rPr lang="pt-BR" smtClean="0"/>
              <a:t/>
            </a:r>
            <a:br>
              <a:rPr lang="pt-BR" smtClean="0"/>
            </a:br>
            <a:r>
              <a:rPr lang="pt-BR" altLang="pt-BR" smtClean="0"/>
              <a:t/>
            </a:r>
            <a:br>
              <a:rPr lang="pt-BR" altLang="pt-BR" smtClean="0"/>
            </a:br>
            <a:endParaRPr lang="pt-BR" dirty="0"/>
          </a:p>
        </p:txBody>
      </p:sp>
      <p:pic>
        <p:nvPicPr>
          <p:cNvPr id="8" name="Picture 2" descr="Perguntas Frequentes - Software Move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5" y="178934"/>
            <a:ext cx="18748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2"/>
          <p:cNvSpPr txBox="1">
            <a:spLocks/>
          </p:cNvSpPr>
          <p:nvPr/>
        </p:nvSpPr>
        <p:spPr>
          <a:xfrm>
            <a:off x="2196083" y="633753"/>
            <a:ext cx="9379858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Perguntas da pesquisa: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40932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90285" y="1037457"/>
            <a:ext cx="4407917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Bases de Dados:</a:t>
            </a:r>
            <a:endParaRPr lang="pt-BR" sz="5000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630057" y="1705436"/>
            <a:ext cx="7387772" cy="40857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3000" dirty="0">
                <a:hlinkClick r:id="rId2"/>
              </a:rPr>
              <a:t>Sistema de Informação de Nascidos Vivo</a:t>
            </a:r>
            <a:r>
              <a:rPr lang="pt-BR" sz="3000" dirty="0"/>
              <a:t> (SINASC/DATASUS), website do ministério da </a:t>
            </a:r>
            <a:r>
              <a:rPr lang="pt-BR" sz="3000" dirty="0" smtClean="0"/>
              <a:t>saúde</a:t>
            </a:r>
            <a:br>
              <a:rPr lang="pt-BR" sz="3000" dirty="0" smtClean="0"/>
            </a:b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>
                <a:hlinkClick r:id="rId3"/>
              </a:rPr>
              <a:t>Banco de Dados de Síndrome Respiratória Aguda Grave</a:t>
            </a:r>
            <a:r>
              <a:rPr lang="pt-BR" sz="3000" dirty="0"/>
              <a:t> - incluindo dados da COVID-19</a:t>
            </a:r>
            <a:endParaRPr lang="pt-BR" sz="3000" dirty="0">
              <a:latin typeface="+mn-lt"/>
            </a:endParaRPr>
          </a:p>
        </p:txBody>
      </p:sp>
      <p:pic>
        <p:nvPicPr>
          <p:cNvPr id="6150" name="Picture 6" descr="ministerio-da-sau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98" y="5842965"/>
            <a:ext cx="1191484" cy="6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BASES DE DADOS: conceito, classificações, critérios, aspectos importantes e  exemplos | B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1" r="18011"/>
          <a:stretch/>
        </p:blipFill>
        <p:spPr bwMode="auto">
          <a:xfrm>
            <a:off x="290285" y="2109140"/>
            <a:ext cx="4209144" cy="356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75771" y="790714"/>
            <a:ext cx="4407917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Metodologia:</a:t>
            </a:r>
            <a:endParaRPr lang="pt-BR" sz="5000" dirty="0"/>
          </a:p>
        </p:txBody>
      </p:sp>
      <p:pic>
        <p:nvPicPr>
          <p:cNvPr id="7170" name="Picture 2" descr="Ciclo de vida dos dados #1. KDD Process | by Karina Moura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4" b="15676"/>
          <a:stretch/>
        </p:blipFill>
        <p:spPr bwMode="auto">
          <a:xfrm>
            <a:off x="997402" y="1937659"/>
            <a:ext cx="10237067" cy="40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396311" y="1937659"/>
            <a:ext cx="3145174" cy="9071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4000" dirty="0" smtClean="0">
                <a:latin typeface="+mn-lt"/>
              </a:rPr>
              <a:t>Processo KDD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728685" y="631056"/>
            <a:ext cx="57912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Variáveis de interesse:</a:t>
            </a:r>
            <a:endParaRPr lang="pt-BR" sz="5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5771" y="1567231"/>
            <a:ext cx="115388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500" dirty="0" smtClean="0"/>
              <a:t>Tamanho da população do estado de São Paulo e dos municípios;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500" dirty="0" smtClean="0"/>
              <a:t>Número de casos de COVID-19 no estado e por município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500" dirty="0" smtClean="0"/>
              <a:t>Número de óbitos no estado e por município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500" dirty="0" smtClean="0"/>
              <a:t>Dados da mãe (idade, escolaridade, status marital e cor de pele/raça)</a:t>
            </a:r>
            <a:endParaRPr lang="pt-BR" sz="2500" dirty="0"/>
          </a:p>
        </p:txBody>
      </p:sp>
      <p:pic>
        <p:nvPicPr>
          <p:cNvPr id="9218" name="Picture 2" descr="As variáveis quantitativas e qualitativas e os testes estatís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29" y="4011430"/>
            <a:ext cx="6637111" cy="26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61257" y="168157"/>
            <a:ext cx="57912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u="sng" dirty="0" smtClean="0"/>
              <a:t>Tarefas previstas:</a:t>
            </a:r>
            <a:endParaRPr lang="pt-BR" sz="5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61256" y="1133356"/>
            <a:ext cx="6499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Calcularemos a incidência da COVID-19 no estado e por </a:t>
            </a:r>
            <a:r>
              <a:rPr lang="pt-BR" dirty="0" smtClean="0"/>
              <a:t>Município;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Estimaremos </a:t>
            </a:r>
            <a:r>
              <a:rPr lang="pt-BR" dirty="0"/>
              <a:t>a taxa de mortalidade e letalidade da COVID-19 no estado e no Município.</a:t>
            </a:r>
          </a:p>
          <a:p>
            <a:endParaRPr lang="pt-BR" dirty="0" smtClean="0"/>
          </a:p>
          <a:p>
            <a:r>
              <a:rPr lang="pt-BR" dirty="0" smtClean="0"/>
              <a:t>Tendo </a:t>
            </a:r>
            <a:r>
              <a:rPr lang="pt-BR" dirty="0"/>
              <a:t>os dados: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Com o auxílio a linguagem Python podemos estabelecer um ranking dos municípios com base nos seguintes indicadores (incidência, taxa de mortalidade e letalidade da </a:t>
            </a:r>
            <a:r>
              <a:rPr lang="pt-BR" dirty="0" smtClean="0"/>
              <a:t>COVID-19)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Checar </a:t>
            </a:r>
            <a:r>
              <a:rPr lang="pt-BR" dirty="0"/>
              <a:t>quais os municípios com piores indicadores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194" name="Picture 2" descr="Como organizar tarefas diárias em 8 passos prátic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r="12899"/>
          <a:stretch/>
        </p:blipFill>
        <p:spPr bwMode="auto">
          <a:xfrm>
            <a:off x="6760776" y="650757"/>
            <a:ext cx="4937737" cy="37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61256" y="3995678"/>
            <a:ext cx="951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Tendo </a:t>
            </a:r>
            <a:r>
              <a:rPr lang="pt-BR" dirty="0"/>
              <a:t>o ranking dos municípios: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Podemos escolher os municípios com pior </a:t>
            </a:r>
            <a:r>
              <a:rPr lang="pt-BR" dirty="0" smtClean="0"/>
              <a:t>classificação (top 10); 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Podemos checar dados de todos os municípios, mas tendo especial atenção para os 6 com piores indicadores.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Em seguida extrairemos dados de número de nascidos vivos (mês/mês) no geral (para os 6 municípios) e em função de: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Idade da mãe;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Escolaridade;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Status marital;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Cor de pele/raça.</a:t>
            </a:r>
          </a:p>
        </p:txBody>
      </p:sp>
    </p:spTree>
    <p:extLst>
      <p:ext uri="{BB962C8B-B14F-4D97-AF65-F5344CB8AC3E}">
        <p14:creationId xmlns:p14="http://schemas.microsoft.com/office/powerpoint/2010/main" val="31413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004457" y="342329"/>
            <a:ext cx="57912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000" b="1" u="sng" dirty="0" smtClean="0"/>
              <a:t>Ferramentas:</a:t>
            </a:r>
            <a:endParaRPr lang="pt-BR" sz="5000" dirty="0"/>
          </a:p>
        </p:txBody>
      </p:sp>
      <p:pic>
        <p:nvPicPr>
          <p:cNvPr id="10244" name="Picture 4" descr="Elo7 Tech - Jupyter no Kuberne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1" y="1431699"/>
            <a:ext cx="4271282" cy="212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Google Colab: saiba o que é essa ferramenta e como usar! - Blog da Try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07" y="3677273"/>
            <a:ext cx="4146100" cy="20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BM SPSS Modeler – Inteligência Analít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18" y="14401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498223" y="334519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0" i="0" dirty="0" smtClean="0">
                <a:solidFill>
                  <a:srgbClr val="323232"/>
                </a:solidFill>
                <a:effectLst/>
                <a:latin typeface="ibm-plex-sans"/>
              </a:rPr>
              <a:t>IBM SPSS </a:t>
            </a:r>
            <a:r>
              <a:rPr lang="pt-BR" b="0" i="0" dirty="0" err="1" smtClean="0">
                <a:solidFill>
                  <a:srgbClr val="323232"/>
                </a:solidFill>
                <a:effectLst/>
                <a:latin typeface="ibm-plex-sans"/>
              </a:rPr>
              <a:t>Modeler</a:t>
            </a:r>
            <a:endParaRPr lang="pt-BR" b="0" i="0" dirty="0">
              <a:solidFill>
                <a:srgbClr val="323232"/>
              </a:solidFill>
              <a:effectLst/>
              <a:latin typeface="ibm-plex-sans"/>
            </a:endParaRPr>
          </a:p>
        </p:txBody>
      </p:sp>
    </p:spTree>
    <p:extLst>
      <p:ext uri="{BB962C8B-B14F-4D97-AF65-F5344CB8AC3E}">
        <p14:creationId xmlns:p14="http://schemas.microsoft.com/office/powerpoint/2010/main" val="40954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12800</TotalTime>
  <Words>543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ibm-plex-sans</vt:lpstr>
      <vt:lpstr>Wingdings</vt:lpstr>
      <vt:lpstr>Tema do Office</vt:lpstr>
      <vt:lpstr>Grupo: Dados em Saúde</vt:lpstr>
      <vt:lpstr>Impacto da pandemia da COVID-19 nos indicadores da saúde materna e perinatal nas mulheres em idade fértil do Estado de São Paulo</vt:lpstr>
      <vt:lpstr>Descrição do projeto:</vt:lpstr>
      <vt:lpstr>- Qual foi o impacto da pandemia da COVID-19 na taxa de nascidos vivos no Estado de São Paulo?  -  É possível prever a taxa de nascidos vivos dos anos seguintes com os dados anteriores?</vt:lpstr>
      <vt:lpstr>Sistema de Informação de Nascidos Vivo (SINASC/DATASUS), website do ministério da saúde  Banco de Dados de Síndrome Respiratória Aguda Grave - incluindo dados da COVID-19</vt:lpstr>
      <vt:lpstr>Processo KDD</vt:lpstr>
      <vt:lpstr>Apresentação do PowerPoint</vt:lpstr>
      <vt:lpstr>Apresentação do PowerPoint</vt:lpstr>
      <vt:lpstr>Apresentação do PowerPoint</vt:lpstr>
    </vt:vector>
  </TitlesOfParts>
  <Company>Biolab Farmaceutica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Débora Rocha Helfstein</dc:creator>
  <cp:lastModifiedBy>Débora Rocha Helfstein</cp:lastModifiedBy>
  <cp:revision>14</cp:revision>
  <dcterms:created xsi:type="dcterms:W3CDTF">2021-04-01T18:01:22Z</dcterms:created>
  <dcterms:modified xsi:type="dcterms:W3CDTF">2021-06-20T14:33:13Z</dcterms:modified>
</cp:coreProperties>
</file>