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76" r:id="rId4"/>
    <p:sldId id="288" r:id="rId5"/>
    <p:sldId id="262" r:id="rId6"/>
    <p:sldId id="285" r:id="rId7"/>
    <p:sldId id="286" r:id="rId8"/>
    <p:sldId id="281" r:id="rId9"/>
    <p:sldId id="278" r:id="rId10"/>
    <p:sldId id="292" r:id="rId11"/>
    <p:sldId id="269" r:id="rId12"/>
    <p:sldId id="268" r:id="rId13"/>
    <p:sldId id="267" r:id="rId14"/>
    <p:sldId id="263" r:id="rId15"/>
    <p:sldId id="291" r:id="rId16"/>
    <p:sldId id="266" r:id="rId17"/>
    <p:sldId id="293" r:id="rId18"/>
    <p:sldId id="273" r:id="rId19"/>
    <p:sldId id="274" r:id="rId20"/>
    <p:sldId id="287" r:id="rId21"/>
    <p:sldId id="275" r:id="rId22"/>
    <p:sldId id="284" r:id="rId23"/>
    <p:sldId id="294" r:id="rId24"/>
    <p:sldId id="282" r:id="rId25"/>
    <p:sldId id="280" r:id="rId26"/>
    <p:sldId id="279" r:id="rId2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2C7-6A31-448D-9F1D-C7AEED7FB87B}" type="datetimeFigureOut">
              <a:rPr lang="el-GR" smtClean="0"/>
              <a:t>17/10/2022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7785-5AD9-44B0-9994-DDB4A8EBC1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5362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2C7-6A31-448D-9F1D-C7AEED7FB87B}" type="datetimeFigureOut">
              <a:rPr lang="el-GR" smtClean="0"/>
              <a:t>17/10/2022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7785-5AD9-44B0-9994-DDB4A8EBC1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616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2C7-6A31-448D-9F1D-C7AEED7FB87B}" type="datetimeFigureOut">
              <a:rPr lang="el-GR" smtClean="0"/>
              <a:t>17/10/2022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7785-5AD9-44B0-9994-DDB4A8EBC1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131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2C7-6A31-448D-9F1D-C7AEED7FB87B}" type="datetimeFigureOut">
              <a:rPr lang="el-GR" smtClean="0"/>
              <a:t>17/10/2022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7785-5AD9-44B0-9994-DDB4A8EBC1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4616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2C7-6A31-448D-9F1D-C7AEED7FB87B}" type="datetimeFigureOut">
              <a:rPr lang="el-GR" smtClean="0"/>
              <a:t>17/10/2022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7785-5AD9-44B0-9994-DDB4A8EBC1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293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2C7-6A31-448D-9F1D-C7AEED7FB87B}" type="datetimeFigureOut">
              <a:rPr lang="el-GR" smtClean="0"/>
              <a:t>17/10/2022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7785-5AD9-44B0-9994-DDB4A8EBC1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604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2C7-6A31-448D-9F1D-C7AEED7FB87B}" type="datetimeFigureOut">
              <a:rPr lang="el-GR" smtClean="0"/>
              <a:t>17/10/2022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7785-5AD9-44B0-9994-DDB4A8EBC1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118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2C7-6A31-448D-9F1D-C7AEED7FB87B}" type="datetimeFigureOut">
              <a:rPr lang="el-GR" smtClean="0"/>
              <a:t>17/10/2022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7785-5AD9-44B0-9994-DDB4A8EBC1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85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2C7-6A31-448D-9F1D-C7AEED7FB87B}" type="datetimeFigureOut">
              <a:rPr lang="el-GR" smtClean="0"/>
              <a:t>17/10/2022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7785-5AD9-44B0-9994-DDB4A8EBC1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71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2C7-6A31-448D-9F1D-C7AEED7FB87B}" type="datetimeFigureOut">
              <a:rPr lang="el-GR" smtClean="0"/>
              <a:t>17/10/2022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7785-5AD9-44B0-9994-DDB4A8EBC1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343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2C7-6A31-448D-9F1D-C7AEED7FB87B}" type="datetimeFigureOut">
              <a:rPr lang="el-GR" smtClean="0"/>
              <a:t>17/10/2022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7785-5AD9-44B0-9994-DDB4A8EBC1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434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2C7-6A31-448D-9F1D-C7AEED7FB87B}" type="datetimeFigureOut">
              <a:rPr lang="el-GR" smtClean="0"/>
              <a:t>17/10/2022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7785-5AD9-44B0-9994-DDB4A8EBC1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4524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privileges-provided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org/download/" TargetMode="External"/><Relationship Id="rId2" Type="http://schemas.openxmlformats.org/officeDocument/2006/relationships/hyperlink" Target="https://dev.mysql.com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mysql.com/doc/refman/8.0/en/account-management-statements.html" TargetMode="External"/><Relationship Id="rId4" Type="http://schemas.openxmlformats.org/officeDocument/2006/relationships/hyperlink" Target="https://dev.mysql.com/doc/refman/8.0/en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/>
            </a:r>
            <a:br>
              <a:rPr lang="el-GR" dirty="0"/>
            </a:br>
            <a:r>
              <a:rPr lang="el-GR" dirty="0"/>
              <a:t> </a:t>
            </a:r>
            <a:br>
              <a:rPr lang="el-GR" dirty="0"/>
            </a:br>
            <a:r>
              <a:rPr lang="el-GR" b="1" dirty="0"/>
              <a:t>Έλεγχος πρόσβασης και ασφάλεια σε Βάσεις Δεδομένων 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263" y="3814764"/>
            <a:ext cx="11575473" cy="2766146"/>
          </a:xfrm>
        </p:spPr>
        <p:txBody>
          <a:bodyPr>
            <a:normAutofit/>
          </a:bodyPr>
          <a:lstStyle/>
          <a:p>
            <a:r>
              <a:rPr lang="en-US" dirty="0" smtClean="0"/>
              <a:t>(MySQL/</a:t>
            </a:r>
            <a:r>
              <a:rPr lang="en-US" dirty="0" err="1" smtClean="0"/>
              <a:t>MariaDB</a:t>
            </a:r>
            <a:r>
              <a:rPr lang="en-US" dirty="0" smtClean="0"/>
              <a:t> privileges)</a:t>
            </a:r>
          </a:p>
          <a:p>
            <a:endParaRPr lang="el-GR" sz="1400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41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Έλεγχος πρόσβασης σε ΒΔ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6732"/>
          </a:xfrm>
        </p:spPr>
        <p:txBody>
          <a:bodyPr>
            <a:normAutofit lnSpcReduction="10000"/>
          </a:bodyPr>
          <a:lstStyle/>
          <a:p>
            <a:r>
              <a:rPr lang="el-GR" dirty="0"/>
              <a:t>Έλεγχος </a:t>
            </a:r>
            <a:r>
              <a:rPr lang="el-GR" dirty="0" smtClean="0"/>
              <a:t>πρόσβασης = Απόδοση / Ανάκληση προνομίων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</a:t>
            </a:r>
            <a:r>
              <a:rPr lang="el-GR" dirty="0" smtClean="0"/>
              <a:t>(</a:t>
            </a:r>
            <a:r>
              <a:rPr lang="en-US" dirty="0" smtClean="0"/>
              <a:t>GRANT</a:t>
            </a:r>
            <a:r>
              <a:rPr lang="el-GR" dirty="0" smtClean="0"/>
              <a:t> </a:t>
            </a:r>
            <a:r>
              <a:rPr lang="en-US" dirty="0" smtClean="0"/>
              <a:t>/</a:t>
            </a:r>
            <a:r>
              <a:rPr lang="el-GR" dirty="0" smtClean="0"/>
              <a:t> </a:t>
            </a:r>
            <a:r>
              <a:rPr lang="en-US" dirty="0" smtClean="0"/>
              <a:t>REVOKE PRIVILEGES)</a:t>
            </a:r>
            <a:endParaRPr lang="el-GR" dirty="0" smtClean="0"/>
          </a:p>
          <a:p>
            <a:endParaRPr lang="el-GR" dirty="0" smtClean="0"/>
          </a:p>
          <a:p>
            <a:r>
              <a:rPr lang="el-GR" dirty="0" smtClean="0"/>
              <a:t>Τα προνόμια αφορούν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l-GR" dirty="0" smtClean="0"/>
              <a:t>	δικαίωμα </a:t>
            </a:r>
            <a:r>
              <a:rPr lang="el-GR" u="sng" dirty="0" smtClean="0"/>
              <a:t>ενέργειας</a:t>
            </a:r>
            <a:r>
              <a:rPr lang="el-GR" dirty="0" smtClean="0"/>
              <a:t> (</a:t>
            </a:r>
            <a:r>
              <a:rPr lang="en-US" dirty="0" smtClean="0"/>
              <a:t>select, insert, update, drop, create …)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l-GR" dirty="0" smtClean="0"/>
              <a:t>σε κάποιο </a:t>
            </a:r>
            <a:r>
              <a:rPr lang="el-GR" u="sng" dirty="0" smtClean="0"/>
              <a:t>αντικείμενο</a:t>
            </a:r>
            <a:r>
              <a:rPr lang="el-GR" dirty="0" smtClean="0"/>
              <a:t> (</a:t>
            </a:r>
            <a:r>
              <a:rPr lang="en-US" dirty="0" smtClean="0"/>
              <a:t>field, table, database)</a:t>
            </a:r>
            <a:endParaRPr lang="el-GR" dirty="0" smtClean="0"/>
          </a:p>
          <a:p>
            <a:pPr marL="0" indent="0">
              <a:buNone/>
            </a:pPr>
            <a:r>
              <a:rPr lang="el-GR" dirty="0"/>
              <a:t>	</a:t>
            </a:r>
            <a:r>
              <a:rPr lang="el-GR" dirty="0" smtClean="0"/>
              <a:t>		</a:t>
            </a:r>
            <a:r>
              <a:rPr lang="en-US" dirty="0"/>
              <a:t> </a:t>
            </a:r>
            <a:r>
              <a:rPr lang="el-GR" dirty="0" smtClean="0"/>
              <a:t>σε </a:t>
            </a:r>
            <a:r>
              <a:rPr lang="el-GR" u="sng" dirty="0" smtClean="0"/>
              <a:t>ρόλο</a:t>
            </a:r>
            <a:r>
              <a:rPr lang="el-GR" dirty="0" smtClean="0"/>
              <a:t> (</a:t>
            </a:r>
            <a:r>
              <a:rPr lang="en-US" dirty="0" smtClean="0"/>
              <a:t>role</a:t>
            </a:r>
            <a:r>
              <a:rPr lang="el-GR" dirty="0" smtClean="0"/>
              <a:t> ή </a:t>
            </a:r>
            <a:r>
              <a:rPr lang="en-US" dirty="0" smtClean="0"/>
              <a:t>user</a:t>
            </a:r>
            <a:r>
              <a:rPr lang="el-GR" dirty="0" smtClean="0"/>
              <a:t>)</a:t>
            </a:r>
            <a:r>
              <a:rPr lang="en-US" dirty="0" smtClean="0"/>
              <a:t>;</a:t>
            </a:r>
            <a:endParaRPr lang="el-GR" dirty="0" smtClean="0"/>
          </a:p>
          <a:p>
            <a:pPr marL="0" indent="0">
              <a:buNone/>
            </a:pPr>
            <a:endParaRPr lang="el-GR" dirty="0"/>
          </a:p>
          <a:p>
            <a:pPr marL="914400" lvl="2" indent="0">
              <a:buNone/>
            </a:pPr>
            <a:r>
              <a:rPr lang="en-US" sz="2800" b="1" dirty="0"/>
              <a:t>GRANT</a:t>
            </a:r>
            <a:r>
              <a:rPr lang="en-US" sz="2800" dirty="0"/>
              <a:t> </a:t>
            </a:r>
            <a:r>
              <a:rPr lang="en-US" sz="2800" dirty="0" smtClean="0"/>
              <a:t>SELECT</a:t>
            </a:r>
            <a:endParaRPr lang="el-GR" sz="2800" dirty="0" smtClean="0"/>
          </a:p>
          <a:p>
            <a:pPr marL="914400" lvl="2" indent="0">
              <a:buNone/>
            </a:pPr>
            <a:r>
              <a:rPr lang="el-GR" sz="2800" dirty="0"/>
              <a:t>	</a:t>
            </a:r>
            <a:r>
              <a:rPr lang="en-US" sz="2800" b="1" dirty="0" smtClean="0"/>
              <a:t>ON</a:t>
            </a:r>
            <a:r>
              <a:rPr lang="en-US" sz="2800" dirty="0" smtClean="0"/>
              <a:t> testdb.table1</a:t>
            </a:r>
          </a:p>
          <a:p>
            <a:pPr marL="914400" lvl="2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smtClean="0"/>
              <a:t>TO</a:t>
            </a:r>
            <a:r>
              <a:rPr lang="en-US" sz="2800" dirty="0" smtClean="0"/>
              <a:t> </a:t>
            </a:r>
            <a:r>
              <a:rPr lang="en-US" sz="2800" dirty="0" err="1" smtClean="0"/>
              <a:t>userA</a:t>
            </a:r>
            <a:r>
              <a:rPr lang="en-US" sz="2800" dirty="0" smtClean="0"/>
              <a:t>;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14248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Σύνταξη εντολών </a:t>
            </a:r>
            <a:r>
              <a:rPr lang="en-US" dirty="0" smtClean="0"/>
              <a:t>GRANT, REVOKE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GRANT: </a:t>
            </a:r>
            <a:r>
              <a:rPr lang="el-GR" dirty="0" smtClean="0"/>
              <a:t>παραχώρηση δικαιωμάτων</a:t>
            </a:r>
            <a:r>
              <a:rPr lang="en-US" dirty="0" smtClean="0"/>
              <a:t>/</a:t>
            </a:r>
            <a:r>
              <a:rPr lang="el-GR" dirty="0" smtClean="0"/>
              <a:t>προνομίων</a:t>
            </a:r>
          </a:p>
          <a:p>
            <a:r>
              <a:rPr lang="en-US" b="1" dirty="0" smtClean="0"/>
              <a:t>GRANT</a:t>
            </a:r>
            <a:r>
              <a:rPr lang="en-US" dirty="0" smtClean="0"/>
              <a:t> SELECT, INSERT, UPDATE </a:t>
            </a:r>
            <a:r>
              <a:rPr lang="en-US" b="1" dirty="0" smtClean="0"/>
              <a:t>ON</a:t>
            </a:r>
            <a:r>
              <a:rPr lang="en-US" dirty="0" smtClean="0"/>
              <a:t> *.* </a:t>
            </a:r>
            <a:r>
              <a:rPr lang="en-US" b="1" dirty="0" smtClean="0"/>
              <a:t>TO</a:t>
            </a:r>
            <a:r>
              <a:rPr lang="en-US" dirty="0" smtClean="0"/>
              <a:t> user1;</a:t>
            </a:r>
            <a:endParaRPr lang="el-GR" dirty="0" smtClean="0"/>
          </a:p>
          <a:p>
            <a:endParaRPr lang="el-GR" dirty="0"/>
          </a:p>
          <a:p>
            <a:r>
              <a:rPr lang="en-US" dirty="0" smtClean="0"/>
              <a:t>REVOKE</a:t>
            </a:r>
            <a:r>
              <a:rPr lang="el-GR" dirty="0" smtClean="0"/>
              <a:t>: ανάκληση δικαιωμάτων</a:t>
            </a:r>
            <a:r>
              <a:rPr lang="en-US" dirty="0" smtClean="0"/>
              <a:t>/</a:t>
            </a:r>
            <a:r>
              <a:rPr lang="el-GR" dirty="0" smtClean="0"/>
              <a:t>προνομίων</a:t>
            </a:r>
            <a:endParaRPr lang="en-US" i="1" dirty="0" smtClean="0"/>
          </a:p>
          <a:p>
            <a:r>
              <a:rPr lang="en-US" b="1" dirty="0" smtClean="0"/>
              <a:t>REVOKE</a:t>
            </a:r>
            <a:r>
              <a:rPr lang="en-US" dirty="0" smtClean="0"/>
              <a:t> INSERT, UPDATE </a:t>
            </a:r>
            <a:r>
              <a:rPr lang="en-US" b="1" dirty="0" smtClean="0"/>
              <a:t>ON</a:t>
            </a:r>
            <a:r>
              <a:rPr lang="en-US" dirty="0" smtClean="0"/>
              <a:t> db1.* </a:t>
            </a:r>
            <a:r>
              <a:rPr lang="en-US" b="1" dirty="0" smtClean="0"/>
              <a:t>FROM</a:t>
            </a:r>
            <a:r>
              <a:rPr lang="en-US" dirty="0" smtClean="0"/>
              <a:t> user1;</a:t>
            </a:r>
          </a:p>
          <a:p>
            <a:endParaRPr lang="en-US" dirty="0"/>
          </a:p>
          <a:p>
            <a:r>
              <a:rPr lang="el-GR" i="1" dirty="0" smtClean="0"/>
              <a:t>Εμφάνιση δικαιωμάτων:</a:t>
            </a:r>
          </a:p>
          <a:p>
            <a:pPr marL="0" indent="0">
              <a:buNone/>
            </a:pPr>
            <a:r>
              <a:rPr lang="en-US" dirty="0" smtClean="0"/>
              <a:t>	SHOW GRANTS FOR user1;</a:t>
            </a:r>
            <a:endParaRPr lang="el-GR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94676" y="2729345"/>
            <a:ext cx="27709" cy="1205346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683202" y="2729345"/>
            <a:ext cx="379827" cy="1205346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7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Προνόμια στην </a:t>
            </a:r>
            <a:r>
              <a:rPr lang="en-US" dirty="0"/>
              <a:t>MySQL (</a:t>
            </a:r>
            <a:r>
              <a:rPr lang="en-US" dirty="0" smtClean="0"/>
              <a:t>privileges)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290"/>
            <a:ext cx="10515600" cy="52093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l-GR" dirty="0" smtClean="0"/>
              <a:t>συχνά χρησιμοποιούμεν</a:t>
            </a:r>
            <a:r>
              <a:rPr lang="el-GR" dirty="0"/>
              <a:t>α</a:t>
            </a:r>
            <a:r>
              <a:rPr lang="el-GR" dirty="0" smtClean="0"/>
              <a:t> </a:t>
            </a:r>
            <a:r>
              <a:rPr lang="en-US" dirty="0" smtClean="0"/>
              <a:t>MySQL privileges:</a:t>
            </a:r>
          </a:p>
          <a:p>
            <a:r>
              <a:rPr lang="en-US" dirty="0" smtClean="0"/>
              <a:t>SELECT </a:t>
            </a:r>
            <a:r>
              <a:rPr lang="en-US" dirty="0"/>
              <a:t>– </a:t>
            </a:r>
            <a:r>
              <a:rPr lang="el-GR" dirty="0"/>
              <a:t>για ανάγνωση </a:t>
            </a:r>
            <a:r>
              <a:rPr lang="el-GR" dirty="0" smtClean="0"/>
              <a:t>εγγραφών</a:t>
            </a:r>
            <a:r>
              <a:rPr lang="el-GR" dirty="0"/>
              <a:t> από κάποιο </a:t>
            </a:r>
            <a:r>
              <a:rPr lang="el-GR" dirty="0" smtClean="0"/>
              <a:t>πίνακα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 smtClean="0"/>
              <a:t>INSERT - </a:t>
            </a:r>
            <a:r>
              <a:rPr lang="el-GR" dirty="0"/>
              <a:t>για </a:t>
            </a:r>
            <a:r>
              <a:rPr lang="el-GR" dirty="0" smtClean="0"/>
              <a:t>εισαγωγή νέας εγγραφής σε κάποιο </a:t>
            </a:r>
            <a:r>
              <a:rPr lang="el-GR" dirty="0"/>
              <a:t>πίνακα</a:t>
            </a:r>
            <a:endParaRPr lang="en-US" dirty="0" smtClean="0"/>
          </a:p>
          <a:p>
            <a:r>
              <a:rPr lang="en-US" dirty="0" smtClean="0"/>
              <a:t>UPDATE - </a:t>
            </a:r>
            <a:r>
              <a:rPr lang="el-GR" dirty="0"/>
              <a:t>για </a:t>
            </a:r>
            <a:r>
              <a:rPr lang="el-GR" dirty="0" smtClean="0"/>
              <a:t>ενημέρωση εγγραφών</a:t>
            </a:r>
          </a:p>
          <a:p>
            <a:r>
              <a:rPr lang="en-US" dirty="0"/>
              <a:t>DELETE – </a:t>
            </a:r>
            <a:r>
              <a:rPr lang="el-GR" dirty="0"/>
              <a:t>για διαγραφή εγγραφών</a:t>
            </a:r>
            <a:r>
              <a:rPr lang="el-GR" dirty="0" smtClean="0"/>
              <a:t> </a:t>
            </a:r>
            <a:r>
              <a:rPr lang="el-GR" dirty="0"/>
              <a:t>από κάποιο πίνακα</a:t>
            </a:r>
            <a:endParaRPr lang="en-US" dirty="0"/>
          </a:p>
          <a:p>
            <a:pPr marL="0" indent="0">
              <a:buNone/>
            </a:pPr>
            <a:endParaRPr lang="el-GR" sz="1000" dirty="0" smtClean="0"/>
          </a:p>
          <a:p>
            <a:r>
              <a:rPr lang="en-US" dirty="0" smtClean="0"/>
              <a:t>CREATE </a:t>
            </a:r>
            <a:r>
              <a:rPr lang="en-US" dirty="0"/>
              <a:t>– </a:t>
            </a:r>
            <a:r>
              <a:rPr lang="el-GR" dirty="0"/>
              <a:t>για δημιουργία πινάκων, </a:t>
            </a:r>
            <a:r>
              <a:rPr lang="el-GR" dirty="0" smtClean="0"/>
              <a:t>ΒΔ</a:t>
            </a:r>
            <a:endParaRPr lang="en-US" dirty="0"/>
          </a:p>
          <a:p>
            <a:r>
              <a:rPr lang="en-US" dirty="0"/>
              <a:t>DROP – </a:t>
            </a:r>
            <a:r>
              <a:rPr lang="el-GR" dirty="0"/>
              <a:t>για καταστροφή πίνακα, </a:t>
            </a:r>
            <a:r>
              <a:rPr lang="el-GR" dirty="0" smtClean="0"/>
              <a:t>ΒΔ</a:t>
            </a:r>
          </a:p>
          <a:p>
            <a:pPr marL="0" indent="0">
              <a:buNone/>
            </a:pPr>
            <a:endParaRPr lang="el-GR" sz="900" dirty="0"/>
          </a:p>
          <a:p>
            <a:r>
              <a:rPr lang="en-US" dirty="0"/>
              <a:t>ALL PRIVILEGES </a:t>
            </a:r>
            <a:r>
              <a:rPr lang="el-GR" dirty="0"/>
              <a:t>ή </a:t>
            </a:r>
            <a:r>
              <a:rPr lang="en-US" dirty="0"/>
              <a:t>ALL – </a:t>
            </a:r>
            <a:r>
              <a:rPr lang="el-GR" dirty="0"/>
              <a:t>όλα</a:t>
            </a:r>
            <a:r>
              <a:rPr lang="el-GR" dirty="0" smtClean="0"/>
              <a:t>…</a:t>
            </a:r>
          </a:p>
          <a:p>
            <a:pPr marL="0" indent="0">
              <a:buNone/>
            </a:pPr>
            <a:endParaRPr lang="en-US" sz="9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l-GR" dirty="0" smtClean="0"/>
              <a:t>λίστα με όλα τα προνόμια: </a:t>
            </a:r>
            <a:r>
              <a:rPr lang="en-US" dirty="0" smtClean="0"/>
              <a:t>SHOW </a:t>
            </a:r>
            <a:r>
              <a:rPr lang="en-US" dirty="0"/>
              <a:t>PRIVILEGES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dev.mysql.com/doc/refman/8.0/en/privileges-provided.html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548"/>
            <a:ext cx="10515600" cy="1605343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Αντικείμενα στα οποία αποδίδονται δικαιώματα:</a:t>
            </a:r>
            <a:br>
              <a:rPr lang="el-GR" dirty="0" smtClean="0"/>
            </a:br>
            <a:r>
              <a:rPr lang="el-GR" i="1" dirty="0"/>
              <a:t>ΒΔ</a:t>
            </a:r>
            <a:r>
              <a:rPr lang="el-GR" i="1" dirty="0" smtClean="0"/>
              <a:t>, πίνακας, πεδίο</a:t>
            </a:r>
            <a:endParaRPr lang="el-G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GRANT SELECT (</a:t>
            </a:r>
            <a:r>
              <a:rPr lang="en-US" b="1" dirty="0" err="1"/>
              <a:t>name,tel</a:t>
            </a:r>
            <a:r>
              <a:rPr lang="en-US" dirty="0"/>
              <a:t>) ON </a:t>
            </a:r>
            <a:r>
              <a:rPr lang="en-US" dirty="0" err="1"/>
              <a:t>testdb.sales</a:t>
            </a:r>
            <a:r>
              <a:rPr lang="en-US" dirty="0"/>
              <a:t> TO </a:t>
            </a:r>
            <a:r>
              <a:rPr lang="fr-CA" dirty="0"/>
              <a:t>'user'</a:t>
            </a:r>
            <a:r>
              <a:rPr lang="en-US" dirty="0" smtClean="0"/>
              <a:t>;</a:t>
            </a:r>
            <a:endParaRPr lang="en-US" dirty="0"/>
          </a:p>
          <a:p>
            <a:endParaRPr lang="el-GR" dirty="0" smtClean="0"/>
          </a:p>
          <a:p>
            <a:r>
              <a:rPr lang="fr-CA" dirty="0" smtClean="0"/>
              <a:t>GRANT </a:t>
            </a:r>
            <a:r>
              <a:rPr lang="fr-CA" b="1" dirty="0" smtClean="0"/>
              <a:t>ALL PRIVILEGES </a:t>
            </a:r>
            <a:r>
              <a:rPr lang="fr-CA" dirty="0" smtClean="0"/>
              <a:t>ON </a:t>
            </a:r>
            <a:r>
              <a:rPr lang="fr-CA" b="1" dirty="0" err="1" smtClean="0"/>
              <a:t>database.table</a:t>
            </a:r>
            <a:r>
              <a:rPr lang="fr-CA" dirty="0" smtClean="0"/>
              <a:t> TO 'user'@'</a:t>
            </a:r>
            <a:r>
              <a:rPr lang="fr-CA" dirty="0" err="1" smtClean="0"/>
              <a:t>localhost</a:t>
            </a:r>
            <a:r>
              <a:rPr lang="fr-CA" dirty="0" smtClean="0"/>
              <a:t>';</a:t>
            </a:r>
          </a:p>
          <a:p>
            <a:endParaRPr lang="fr-CA" dirty="0" smtClean="0"/>
          </a:p>
          <a:p>
            <a:r>
              <a:rPr lang="fr-CA" dirty="0" smtClean="0"/>
              <a:t>GRANT </a:t>
            </a:r>
            <a:r>
              <a:rPr lang="fr-CA" b="1" dirty="0" smtClean="0"/>
              <a:t>ALL</a:t>
            </a:r>
            <a:r>
              <a:rPr lang="fr-CA" dirty="0" smtClean="0"/>
              <a:t> ON </a:t>
            </a:r>
            <a:r>
              <a:rPr lang="fr-CA" b="1" dirty="0" smtClean="0"/>
              <a:t>database.* </a:t>
            </a:r>
            <a:r>
              <a:rPr lang="fr-CA" dirty="0" smtClean="0"/>
              <a:t>TO '</a:t>
            </a:r>
            <a:r>
              <a:rPr lang="fr-CA" dirty="0" err="1" smtClean="0"/>
              <a:t>userB</a:t>
            </a:r>
            <a:r>
              <a:rPr lang="fr-CA" dirty="0" smtClean="0"/>
              <a:t>'@'</a:t>
            </a:r>
            <a:r>
              <a:rPr lang="fr-CA" dirty="0" err="1" smtClean="0"/>
              <a:t>localhost</a:t>
            </a:r>
            <a:r>
              <a:rPr lang="fr-CA" dirty="0" smtClean="0"/>
              <a:t>';</a:t>
            </a:r>
          </a:p>
          <a:p>
            <a:endParaRPr lang="fr-CA" dirty="0" smtClean="0"/>
          </a:p>
          <a:p>
            <a:r>
              <a:rPr lang="fr-CA" dirty="0" smtClean="0"/>
              <a:t>GRANT ALL ON </a:t>
            </a:r>
            <a:r>
              <a:rPr lang="fr-CA" b="1" dirty="0" smtClean="0"/>
              <a:t>*.*</a:t>
            </a:r>
            <a:r>
              <a:rPr lang="fr-CA" dirty="0" smtClean="0"/>
              <a:t> TO 'user</a:t>
            </a:r>
            <a:r>
              <a:rPr lang="en-US" dirty="0" smtClean="0"/>
              <a:t>C</a:t>
            </a:r>
            <a:r>
              <a:rPr lang="fr-CA" dirty="0" smtClean="0"/>
              <a:t>'@</a:t>
            </a:r>
            <a:r>
              <a:rPr lang="fr-CA" b="1" dirty="0" smtClean="0"/>
              <a:t>'%'</a:t>
            </a:r>
            <a:r>
              <a:rPr lang="fr-CA" dirty="0" smtClean="0"/>
              <a:t>;</a:t>
            </a:r>
          </a:p>
          <a:p>
            <a:endParaRPr lang="fr-CA" dirty="0" smtClean="0"/>
          </a:p>
          <a:p>
            <a:pPr marL="0" indent="0">
              <a:buNone/>
            </a:pPr>
            <a:r>
              <a:rPr lang="el-GR" sz="2400" i="1" dirty="0"/>
              <a:t>Αν αλλάξουμε απευθείας τον πίνακα </a:t>
            </a:r>
            <a:r>
              <a:rPr lang="en-US" sz="2400" i="1" dirty="0" err="1" smtClean="0"/>
              <a:t>mysql.user</a:t>
            </a:r>
            <a:r>
              <a:rPr lang="en-US" sz="2400" i="1" dirty="0" smtClean="0"/>
              <a:t> </a:t>
            </a:r>
            <a:r>
              <a:rPr lang="el-GR" sz="2400" i="1" dirty="0" smtClean="0"/>
              <a:t>κάνουμε </a:t>
            </a:r>
            <a:r>
              <a:rPr lang="en-US" sz="2400" i="1" dirty="0" smtClean="0"/>
              <a:t>reload </a:t>
            </a:r>
            <a:r>
              <a:rPr lang="el-GR" sz="2400" i="1" dirty="0" smtClean="0"/>
              <a:t>τα </a:t>
            </a:r>
            <a:r>
              <a:rPr lang="en-US" sz="2400" i="1" dirty="0" smtClean="0"/>
              <a:t>privileges </a:t>
            </a:r>
            <a:r>
              <a:rPr lang="el-GR" sz="2400" i="1" dirty="0" smtClean="0"/>
              <a:t>με</a:t>
            </a:r>
            <a:r>
              <a:rPr lang="en-US" sz="2400" i="1" dirty="0" smtClean="0"/>
              <a:t>:</a:t>
            </a:r>
            <a:endParaRPr lang="fr-CA" sz="2400" i="1" dirty="0" smtClean="0"/>
          </a:p>
          <a:p>
            <a:pPr marL="0" indent="0">
              <a:buNone/>
            </a:pPr>
            <a:r>
              <a:rPr lang="fr-CA" sz="2400" dirty="0" smtClean="0"/>
              <a:t>	FLUSH </a:t>
            </a:r>
            <a:r>
              <a:rPr lang="fr-CA" sz="2400" dirty="0"/>
              <a:t>PRIVILEGES; </a:t>
            </a:r>
            <a:endParaRPr lang="fr-CA" sz="2400" dirty="0" smtClean="0"/>
          </a:p>
        </p:txBody>
      </p:sp>
    </p:spTree>
    <p:extLst>
      <p:ext uri="{BB962C8B-B14F-4D97-AF65-F5344CB8AC3E}">
        <p14:creationId xmlns:p14="http://schemas.microsoft.com/office/powerpoint/2010/main" val="52933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Απόδοση δικαιωμάτων απ’ευθείας σε </a:t>
            </a:r>
            <a:r>
              <a:rPr lang="el-GR" b="1" dirty="0" smtClean="0"/>
              <a:t>χρήστη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7405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Απόδοση δικαιωμάτων απ’ευθείας σε </a:t>
            </a:r>
            <a:r>
              <a:rPr lang="el-GR" b="1" dirty="0" smtClean="0"/>
              <a:t>χρήστη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GRANT SELECT ON test-</a:t>
            </a:r>
            <a:r>
              <a:rPr lang="en-US" dirty="0" err="1" smtClean="0"/>
              <a:t>db.table</a:t>
            </a:r>
            <a:r>
              <a:rPr lang="en-US" dirty="0" smtClean="0"/>
              <a:t> TO '</a:t>
            </a:r>
            <a:r>
              <a:rPr lang="en-US" dirty="0" err="1" smtClean="0"/>
              <a:t>auser</a:t>
            </a:r>
            <a:r>
              <a:rPr lang="en-US" dirty="0" smtClean="0"/>
              <a:t>';</a:t>
            </a:r>
            <a:endParaRPr lang="el-GR" dirty="0" smtClean="0"/>
          </a:p>
          <a:p>
            <a:endParaRPr lang="el-GR" dirty="0" smtClean="0"/>
          </a:p>
          <a:p>
            <a:r>
              <a:rPr lang="en-US" dirty="0" smtClean="0"/>
              <a:t>GRANT </a:t>
            </a:r>
            <a:r>
              <a:rPr lang="en-US" dirty="0"/>
              <a:t>INSERT ON test-</a:t>
            </a:r>
            <a:r>
              <a:rPr lang="en-US" dirty="0" err="1"/>
              <a:t>db.table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'</a:t>
            </a:r>
            <a:r>
              <a:rPr lang="en-US" dirty="0" err="1"/>
              <a:t>auser</a:t>
            </a:r>
            <a:r>
              <a:rPr lang="en-US" dirty="0"/>
              <a:t>';</a:t>
            </a:r>
            <a:endParaRPr lang="el-GR" dirty="0"/>
          </a:p>
          <a:p>
            <a:endParaRPr lang="el-GR" dirty="0"/>
          </a:p>
          <a:p>
            <a:r>
              <a:rPr lang="en-US" dirty="0"/>
              <a:t>GRANT ALL ON test-</a:t>
            </a:r>
            <a:r>
              <a:rPr lang="en-US" dirty="0" err="1"/>
              <a:t>db.table</a:t>
            </a:r>
            <a:r>
              <a:rPr lang="en-US" dirty="0" smtClean="0"/>
              <a:t> </a:t>
            </a:r>
            <a:r>
              <a:rPr lang="en-US" dirty="0"/>
              <a:t>TO '</a:t>
            </a:r>
            <a:r>
              <a:rPr lang="en-US" dirty="0" err="1"/>
              <a:t>auser</a:t>
            </a:r>
            <a:r>
              <a:rPr lang="en-US" dirty="0"/>
              <a:t>';</a:t>
            </a:r>
          </a:p>
          <a:p>
            <a:endParaRPr lang="en-US" dirty="0"/>
          </a:p>
          <a:p>
            <a:r>
              <a:rPr lang="fr-CA" dirty="0"/>
              <a:t>SHOW GRANTS FOR </a:t>
            </a:r>
            <a:r>
              <a:rPr lang="en-US" dirty="0"/>
              <a:t>'</a:t>
            </a:r>
            <a:r>
              <a:rPr lang="fr-CA" dirty="0" err="1" smtClean="0"/>
              <a:t>auser</a:t>
            </a:r>
            <a:r>
              <a:rPr lang="en-US" dirty="0"/>
              <a:t>'</a:t>
            </a:r>
            <a:r>
              <a:rPr lang="fr-CA" dirty="0" smtClean="0"/>
              <a:t>@</a:t>
            </a:r>
            <a:r>
              <a:rPr lang="en-US" dirty="0"/>
              <a:t>'</a:t>
            </a:r>
            <a:r>
              <a:rPr lang="fr-CA" dirty="0" smtClean="0"/>
              <a:t>%</a:t>
            </a:r>
            <a:r>
              <a:rPr lang="en-US" dirty="0"/>
              <a:t>'</a:t>
            </a:r>
            <a:r>
              <a:rPr lang="el-GR" dirty="0" smtClean="0"/>
              <a:t>;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118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Ανάκληση δικαιωμάτων από </a:t>
            </a:r>
            <a:r>
              <a:rPr lang="el-GR" b="1" dirty="0" smtClean="0"/>
              <a:t>χρήστη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REVOKE INSERT ON test-</a:t>
            </a:r>
            <a:r>
              <a:rPr lang="en-US" dirty="0" err="1" smtClean="0"/>
              <a:t>db.table</a:t>
            </a:r>
            <a:r>
              <a:rPr lang="en-US" dirty="0" smtClean="0"/>
              <a:t> FROM </a:t>
            </a:r>
            <a:r>
              <a:rPr lang="en-US" dirty="0"/>
              <a:t>'</a:t>
            </a:r>
            <a:r>
              <a:rPr lang="en-US" dirty="0" err="1"/>
              <a:t>auser</a:t>
            </a:r>
            <a:r>
              <a:rPr lang="en-US" dirty="0"/>
              <a:t>'</a:t>
            </a:r>
            <a:endParaRPr lang="en-US" dirty="0" smtClean="0"/>
          </a:p>
          <a:p>
            <a:endParaRPr lang="el-GR" dirty="0" smtClean="0"/>
          </a:p>
          <a:p>
            <a:r>
              <a:rPr lang="en-US" dirty="0" smtClean="0"/>
              <a:t>REVOKE ALL PRIVILEGES ON test-</a:t>
            </a:r>
            <a:r>
              <a:rPr lang="en-US" dirty="0" err="1" smtClean="0"/>
              <a:t>db.table</a:t>
            </a:r>
            <a:r>
              <a:rPr lang="en-US" dirty="0" smtClean="0"/>
              <a:t> FROM </a:t>
            </a:r>
            <a:r>
              <a:rPr lang="en-US" dirty="0" err="1" smtClean="0"/>
              <a:t>auser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181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Απόδοση δικαιωμάτων σε </a:t>
            </a:r>
            <a:r>
              <a:rPr lang="el-GR" b="1" dirty="0" smtClean="0"/>
              <a:t>ρόλους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245612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Ρόλων στη ΒΔ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146"/>
            <a:ext cx="10515600" cy="515389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CA" dirty="0"/>
              <a:t>CREATE </a:t>
            </a:r>
            <a:r>
              <a:rPr lang="fr-CA" b="1" dirty="0"/>
              <a:t>ROLE</a:t>
            </a:r>
            <a:r>
              <a:rPr lang="fr-CA" dirty="0"/>
              <a:t> 'r-</a:t>
            </a:r>
            <a:r>
              <a:rPr lang="fr-CA" dirty="0" err="1"/>
              <a:t>reader</a:t>
            </a:r>
            <a:r>
              <a:rPr lang="fr-CA" dirty="0" smtClean="0"/>
              <a:t>', '</a:t>
            </a:r>
            <a:r>
              <a:rPr lang="fr-CA" dirty="0" err="1" smtClean="0"/>
              <a:t>r-writer</a:t>
            </a:r>
            <a:r>
              <a:rPr lang="fr-CA" dirty="0" smtClean="0"/>
              <a:t>';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GRANT SELECT  ON </a:t>
            </a:r>
            <a:r>
              <a:rPr lang="fr-CA" dirty="0"/>
              <a:t>'</a:t>
            </a:r>
            <a:r>
              <a:rPr lang="en-US" dirty="0" smtClean="0"/>
              <a:t>test-</a:t>
            </a:r>
            <a:r>
              <a:rPr lang="en-US" dirty="0" err="1" smtClean="0"/>
              <a:t>db</a:t>
            </a:r>
            <a:r>
              <a:rPr lang="fr-CA" dirty="0"/>
              <a:t>'</a:t>
            </a:r>
            <a:r>
              <a:rPr lang="en-US" dirty="0" smtClean="0"/>
              <a:t>.* TO </a:t>
            </a:r>
            <a:r>
              <a:rPr lang="fr-CA" dirty="0" smtClean="0"/>
              <a:t>'</a:t>
            </a:r>
            <a:r>
              <a:rPr lang="en-US" dirty="0" smtClean="0"/>
              <a:t>r-reader' </a:t>
            </a:r>
            <a:r>
              <a:rPr lang="en-US" b="1" dirty="0" smtClean="0"/>
              <a:t>WITH GRANT OPTION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GRANT INSERT, UPDATE, DELETE ON test-db.* TO 'r-writer';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l-GR" sz="2600" dirty="0" smtClean="0"/>
              <a:t>Τι δικαιώματα δίνουν οι δύο παραπάνω ρόλοι;</a:t>
            </a:r>
            <a:endParaRPr lang="en-US" sz="2600" dirty="0" smtClean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600" dirty="0" smtClean="0"/>
              <a:t>WITH GRANT OPTION: </a:t>
            </a:r>
            <a:r>
              <a:rPr lang="el-GR" sz="2600" dirty="0" smtClean="0"/>
              <a:t>δικαίωμα απόδοσης του ρόλου και σε άλλον</a:t>
            </a:r>
            <a:br>
              <a:rPr lang="el-GR" sz="2600" dirty="0" smtClean="0"/>
            </a:br>
            <a:r>
              <a:rPr lang="el-GR" sz="2600" dirty="0" smtClean="0"/>
              <a:t>(από κάποιον που έχει τον ρόλο αυτό)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2600" dirty="0" smtClean="0"/>
              <a:t>Ένας ρόλος μπορεί να αποδοθεί σε άλλο ρόλο</a:t>
            </a:r>
            <a:br>
              <a:rPr lang="el-GR" sz="2600" dirty="0" smtClean="0"/>
            </a:br>
            <a:r>
              <a:rPr lang="el-GR" sz="2600" dirty="0" smtClean="0"/>
              <a:t>(αρκεί να μην γίνεται απόδοση του δεύτερου ρόλου στον αρχικό)</a:t>
            </a:r>
            <a:endParaRPr lang="en-US" sz="2600" dirty="0" smtClean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l-GR" sz="2600" i="1" dirty="0" smtClean="0"/>
              <a:t>Οι ρόλοι είναι ουσιαστικά </a:t>
            </a:r>
            <a:r>
              <a:rPr lang="en-US" sz="2600" i="1" dirty="0" smtClean="0"/>
              <a:t>disabled </a:t>
            </a:r>
            <a:r>
              <a:rPr lang="el-GR" sz="2600" i="1" dirty="0" smtClean="0"/>
              <a:t>χρήστες με </a:t>
            </a:r>
            <a:r>
              <a:rPr lang="en-US" sz="2600" i="1" dirty="0" smtClean="0"/>
              <a:t>expired password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2600" i="1" dirty="0" smtClean="0"/>
              <a:t>τα </a:t>
            </a:r>
            <a:r>
              <a:rPr lang="el-GR" sz="2600" i="1" dirty="0"/>
              <a:t>προνόμια ενός χρήστη μπορούν να αποδοθούν σε άλλο χρήστη, σαν να ήταν ρόλος</a:t>
            </a:r>
          </a:p>
          <a:p>
            <a:pPr>
              <a:buFont typeface="Wingdings" panose="05000000000000000000" pitchFamily="2" charset="2"/>
              <a:buChar char="Ø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150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Απόδοση</a:t>
            </a:r>
            <a:r>
              <a:rPr lang="en-US" dirty="0" smtClean="0"/>
              <a:t>/</a:t>
            </a:r>
            <a:r>
              <a:rPr lang="el-GR" dirty="0" smtClean="0"/>
              <a:t>ανάκληση </a:t>
            </a:r>
            <a:r>
              <a:rPr lang="el-GR" b="1" dirty="0" smtClean="0"/>
              <a:t>ρόλων</a:t>
            </a:r>
            <a:r>
              <a:rPr lang="el-GR" dirty="0" smtClean="0"/>
              <a:t> σε χρήστες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234" y="1825625"/>
            <a:ext cx="10889566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GRANT</a:t>
            </a:r>
            <a:r>
              <a:rPr lang="en-US" dirty="0" smtClean="0"/>
              <a:t> </a:t>
            </a:r>
            <a:r>
              <a:rPr lang="en-US" dirty="0"/>
              <a:t>role </a:t>
            </a:r>
            <a:r>
              <a:rPr lang="el-GR" b="1" dirty="0" smtClean="0">
                <a:solidFill>
                  <a:srgbClr val="FF0000"/>
                </a:solidFill>
              </a:rPr>
              <a:t>ΤΟ</a:t>
            </a:r>
            <a:r>
              <a:rPr lang="en-US" dirty="0" smtClean="0"/>
              <a:t> </a:t>
            </a:r>
            <a:r>
              <a:rPr lang="en-US" dirty="0"/>
              <a:t>user;</a:t>
            </a:r>
            <a:endParaRPr lang="el-GR" dirty="0"/>
          </a:p>
          <a:p>
            <a:pPr marL="457200" lvl="1" indent="0">
              <a:buNone/>
            </a:pPr>
            <a:r>
              <a:rPr lang="el-GR" dirty="0" smtClean="0"/>
              <a:t>π</a:t>
            </a:r>
            <a:r>
              <a:rPr lang="en-US" dirty="0" smtClean="0"/>
              <a:t>.</a:t>
            </a:r>
            <a:r>
              <a:rPr lang="el-GR" dirty="0" smtClean="0"/>
              <a:t>χ</a:t>
            </a:r>
            <a:r>
              <a:rPr lang="en-US" dirty="0" smtClean="0"/>
              <a:t>. GRANT 'r-reader' TO </a:t>
            </a:r>
            <a:r>
              <a:rPr lang="en-US" dirty="0" err="1" smtClean="0"/>
              <a:t>auser</a:t>
            </a:r>
            <a:r>
              <a:rPr lang="en-US" dirty="0" smtClean="0"/>
              <a:t>;</a:t>
            </a:r>
          </a:p>
          <a:p>
            <a:endParaRPr lang="el-GR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REVOKE</a:t>
            </a:r>
            <a:r>
              <a:rPr lang="en-US" dirty="0" smtClean="0"/>
              <a:t> role </a:t>
            </a:r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user;</a:t>
            </a:r>
            <a:endParaRPr lang="el-GR" dirty="0" smtClean="0"/>
          </a:p>
          <a:p>
            <a:pPr marL="457200" lvl="1" indent="0">
              <a:buNone/>
            </a:pPr>
            <a:r>
              <a:rPr lang="el-GR" dirty="0"/>
              <a:t>π</a:t>
            </a:r>
            <a:r>
              <a:rPr lang="en-US" dirty="0"/>
              <a:t>.</a:t>
            </a:r>
            <a:r>
              <a:rPr lang="el-GR" dirty="0"/>
              <a:t>χ</a:t>
            </a:r>
            <a:r>
              <a:rPr lang="en-US" dirty="0"/>
              <a:t>. </a:t>
            </a:r>
            <a:r>
              <a:rPr lang="en-US" dirty="0" smtClean="0"/>
              <a:t>REVOKE 'r-reader</a:t>
            </a:r>
            <a:r>
              <a:rPr lang="en-US" dirty="0"/>
              <a:t>' </a:t>
            </a:r>
            <a:r>
              <a:rPr lang="en-US" dirty="0" smtClean="0"/>
              <a:t>FROM </a:t>
            </a:r>
            <a:r>
              <a:rPr lang="en-US" dirty="0" err="1"/>
              <a:t>auser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l-GR" i="1" dirty="0"/>
              <a:t>	</a:t>
            </a:r>
            <a:r>
              <a:rPr lang="el-GR" i="1" dirty="0" smtClean="0"/>
              <a:t>προσέξτε ότι δεν έχει </a:t>
            </a:r>
            <a:r>
              <a:rPr lang="en-US" i="1" dirty="0" smtClean="0"/>
              <a:t>ON</a:t>
            </a:r>
          </a:p>
          <a:p>
            <a:pPr marL="0" indent="0">
              <a:buNone/>
            </a:pP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45511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Χρήσιμα </a:t>
            </a:r>
            <a:r>
              <a:rPr lang="en-US" dirty="0" smtClean="0"/>
              <a:t>links: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9727" cy="4351338"/>
          </a:xfrm>
        </p:spPr>
        <p:txBody>
          <a:bodyPr>
            <a:normAutofit/>
          </a:bodyPr>
          <a:lstStyle/>
          <a:p>
            <a:r>
              <a:rPr lang="en-US" dirty="0"/>
              <a:t>MySQL Download: </a:t>
            </a:r>
            <a:r>
              <a:rPr lang="fr-CA" dirty="0">
                <a:hlinkClick r:id="rId2"/>
              </a:rPr>
              <a:t>https://</a:t>
            </a:r>
            <a:r>
              <a:rPr lang="fr-CA" dirty="0" smtClean="0">
                <a:hlinkClick r:id="rId2"/>
              </a:rPr>
              <a:t>dev.mysql.com/downloads/</a:t>
            </a:r>
            <a:endParaRPr lang="fr-CA" dirty="0"/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l-GR" dirty="0" smtClean="0"/>
              <a:t>ή</a:t>
            </a:r>
            <a:r>
              <a:rPr lang="en-US" dirty="0" smtClean="0"/>
              <a:t> </a:t>
            </a:r>
            <a:r>
              <a:rPr lang="en-US" dirty="0" err="1" smtClean="0"/>
              <a:t>MariaDB</a:t>
            </a:r>
            <a:r>
              <a:rPr lang="en-US" dirty="0" smtClean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mariadb.org/download/</a:t>
            </a:r>
            <a:r>
              <a:rPr lang="en-US" dirty="0" smtClean="0"/>
              <a:t>)</a:t>
            </a:r>
            <a:endParaRPr lang="fr-CA" dirty="0"/>
          </a:p>
          <a:p>
            <a:endParaRPr lang="el-GR" dirty="0" smtClean="0"/>
          </a:p>
          <a:p>
            <a:endParaRPr lang="fr-CA" dirty="0" smtClean="0"/>
          </a:p>
          <a:p>
            <a:r>
              <a:rPr lang="fr-CA" dirty="0" smtClean="0"/>
              <a:t>Reference </a:t>
            </a:r>
            <a:r>
              <a:rPr lang="fr-CA" dirty="0" err="1"/>
              <a:t>Manual</a:t>
            </a:r>
            <a:r>
              <a:rPr lang="fr-CA" dirty="0"/>
              <a:t>: </a:t>
            </a:r>
            <a:r>
              <a:rPr lang="fr-CA" dirty="0">
                <a:hlinkClick r:id="rId4"/>
              </a:rPr>
              <a:t>https://</a:t>
            </a:r>
            <a:r>
              <a:rPr lang="fr-CA" dirty="0" smtClean="0">
                <a:hlinkClick r:id="rId4"/>
              </a:rPr>
              <a:t>dev.mysql.com/doc/refman/8.0/en/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 err="1" smtClean="0"/>
              <a:t>Account</a:t>
            </a:r>
            <a:r>
              <a:rPr lang="fr-CA" dirty="0" smtClean="0"/>
              <a:t> Management </a:t>
            </a:r>
            <a:r>
              <a:rPr lang="fr-CA" dirty="0" err="1" smtClean="0"/>
              <a:t>Statements</a:t>
            </a:r>
            <a:r>
              <a:rPr lang="fr-CA" dirty="0" smtClean="0"/>
              <a:t>:</a:t>
            </a:r>
            <a:br>
              <a:rPr lang="fr-CA" dirty="0" smtClean="0"/>
            </a:br>
            <a:r>
              <a:rPr lang="fr-CA" sz="2400" dirty="0" smtClean="0">
                <a:hlinkClick r:id="rId5"/>
              </a:rPr>
              <a:t>https</a:t>
            </a:r>
            <a:r>
              <a:rPr lang="fr-CA" sz="2400" dirty="0">
                <a:hlinkClick r:id="rId5"/>
              </a:rPr>
              <a:t>://</a:t>
            </a:r>
            <a:r>
              <a:rPr lang="fr-CA" sz="2400" dirty="0" smtClean="0">
                <a:hlinkClick r:id="rId5"/>
              </a:rPr>
              <a:t>dev.mysql.com/doc/refman/8.0/en/account-management-statements.html</a:t>
            </a:r>
            <a:endParaRPr lang="fr-CA" sz="2000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252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Ενεργοποίηση ρόλου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234" y="1825625"/>
            <a:ext cx="5555566" cy="48661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GRANT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role </a:t>
            </a:r>
            <a:r>
              <a:rPr lang="el-GR" b="1" dirty="0" smtClean="0">
                <a:solidFill>
                  <a:schemeClr val="bg2">
                    <a:lumMod val="75000"/>
                  </a:schemeClr>
                </a:solidFill>
              </a:rPr>
              <a:t>ΤΟ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user;</a:t>
            </a:r>
            <a:endParaRPr lang="el-GR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l-GR" dirty="0" smtClean="0">
                <a:solidFill>
                  <a:schemeClr val="bg2">
                    <a:lumMod val="75000"/>
                  </a:schemeClr>
                </a:solidFill>
              </a:rPr>
              <a:t>π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lang="el-GR" dirty="0" smtClean="0">
                <a:solidFill>
                  <a:schemeClr val="bg2">
                    <a:lumMod val="75000"/>
                  </a:schemeClr>
                </a:solidFill>
              </a:rPr>
              <a:t>χ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 GRANT 'r-reader' TO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auser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endParaRPr lang="el-G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REVOKE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role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user;</a:t>
            </a:r>
            <a:endParaRPr lang="el-GR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l-GR" dirty="0">
                <a:solidFill>
                  <a:schemeClr val="bg2">
                    <a:lumMod val="75000"/>
                  </a:schemeClr>
                </a:solidFill>
              </a:rPr>
              <a:t>π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lang="el-GR" dirty="0">
                <a:solidFill>
                  <a:schemeClr val="bg2">
                    <a:lumMod val="75000"/>
                  </a:schemeClr>
                </a:solidFill>
              </a:rPr>
              <a:t>χ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REVOKE 'r-reader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'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auser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l-GR" dirty="0" smtClean="0"/>
          </a:p>
          <a:p>
            <a:r>
              <a:rPr lang="el-GR" b="1" dirty="0" smtClean="0"/>
              <a:t>Ενεργοποίηση</a:t>
            </a:r>
            <a:r>
              <a:rPr lang="el-GR" dirty="0" smtClean="0"/>
              <a:t> </a:t>
            </a:r>
            <a:r>
              <a:rPr lang="el-GR" b="1" dirty="0" smtClean="0"/>
              <a:t>ρόλου</a:t>
            </a:r>
            <a:r>
              <a:rPr lang="el-GR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SET ROLE 'r-reader</a:t>
            </a:r>
            <a:r>
              <a:rPr lang="en-US" dirty="0"/>
              <a:t>'</a:t>
            </a:r>
            <a:r>
              <a:rPr lang="en-US" dirty="0" smtClean="0"/>
              <a:t>;</a:t>
            </a:r>
            <a:endParaRPr lang="el-GR" dirty="0" smtClean="0"/>
          </a:p>
          <a:p>
            <a:pPr marL="457200" lvl="1" indent="0">
              <a:buNone/>
            </a:pPr>
            <a:r>
              <a:rPr lang="en-US" dirty="0" smtClean="0"/>
              <a:t>SET ROLE ALL;</a:t>
            </a:r>
          </a:p>
          <a:p>
            <a:pPr marL="0" indent="0">
              <a:buNone/>
            </a:pPr>
            <a:endParaRPr lang="el-GR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86865" cy="4351338"/>
          </a:xfrm>
        </p:spPr>
        <p:txBody>
          <a:bodyPr>
            <a:normAutofit/>
          </a:bodyPr>
          <a:lstStyle/>
          <a:p>
            <a:r>
              <a:rPr lang="el-GR" dirty="0" smtClean="0"/>
              <a:t>Ορισμός </a:t>
            </a:r>
            <a:r>
              <a:rPr lang="en-US" dirty="0" smtClean="0"/>
              <a:t>Default </a:t>
            </a:r>
            <a:r>
              <a:rPr lang="el-GR" dirty="0" smtClean="0"/>
              <a:t>ρόλου:</a:t>
            </a:r>
          </a:p>
          <a:p>
            <a:pPr marL="457200" lvl="1" indent="0">
              <a:buNone/>
            </a:pPr>
            <a:r>
              <a:rPr lang="en-US" dirty="0" smtClean="0"/>
              <a:t>SET </a:t>
            </a:r>
            <a:r>
              <a:rPr lang="en-US" b="1" dirty="0" smtClean="0"/>
              <a:t>DEFAULT</a:t>
            </a:r>
            <a:r>
              <a:rPr lang="en-US" dirty="0" smtClean="0"/>
              <a:t> ROLE </a:t>
            </a:r>
            <a:r>
              <a:rPr lang="fr-CA" dirty="0" smtClean="0"/>
              <a:t>'r-</a:t>
            </a:r>
            <a:r>
              <a:rPr lang="fr-CA" dirty="0" err="1" smtClean="0"/>
              <a:t>reader</a:t>
            </a:r>
            <a:r>
              <a:rPr lang="fr-CA" dirty="0" smtClean="0"/>
              <a:t>'</a:t>
            </a:r>
            <a:r>
              <a:rPr lang="en-US" dirty="0" smtClean="0"/>
              <a:t> TO </a:t>
            </a:r>
            <a:r>
              <a:rPr lang="en-US" dirty="0" err="1" smtClean="0"/>
              <a:t>auser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l-GR" sz="2000" dirty="0" smtClean="0"/>
              <a:t>ή (π.χ. στη </a:t>
            </a:r>
            <a:r>
              <a:rPr lang="en-US" sz="2000" dirty="0" err="1" smtClean="0"/>
              <a:t>MariaDB</a:t>
            </a:r>
            <a:r>
              <a:rPr lang="en-US" sz="2000" dirty="0" smtClean="0"/>
              <a:t>)</a:t>
            </a:r>
            <a:endParaRPr lang="el-GR" sz="2000" dirty="0" smtClean="0"/>
          </a:p>
          <a:p>
            <a:pPr marL="457200" lvl="1" indent="0">
              <a:buNone/>
            </a:pPr>
            <a:r>
              <a:rPr lang="en-US" sz="2000" dirty="0"/>
              <a:t>SET </a:t>
            </a:r>
            <a:r>
              <a:rPr lang="en-US" sz="2000" b="1" dirty="0"/>
              <a:t>DEFAULT</a:t>
            </a:r>
            <a:r>
              <a:rPr lang="en-US" sz="2000" dirty="0"/>
              <a:t> ROLE </a:t>
            </a:r>
            <a:r>
              <a:rPr lang="fr-CA" sz="2000" dirty="0" smtClean="0"/>
              <a:t>'r-</a:t>
            </a:r>
            <a:r>
              <a:rPr lang="fr-CA" sz="2000" dirty="0" err="1" smtClean="0"/>
              <a:t>reader</a:t>
            </a:r>
            <a:r>
              <a:rPr lang="fr-CA" sz="2000" dirty="0"/>
              <a:t>'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FOR</a:t>
            </a:r>
            <a:r>
              <a:rPr lang="en-US" sz="2000" dirty="0" smtClean="0"/>
              <a:t> </a:t>
            </a:r>
            <a:r>
              <a:rPr lang="en-US" sz="2000" dirty="0" err="1"/>
              <a:t>auser</a:t>
            </a:r>
            <a:r>
              <a:rPr lang="en-US" sz="2000" dirty="0" smtClean="0"/>
              <a:t>;</a:t>
            </a:r>
            <a:endParaRPr lang="el-GR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l-GR" sz="2400" i="1" dirty="0" smtClean="0"/>
              <a:t>Αλλιώς απαιτείται ρητή χρήση του ρόλου κάθε φορά! (</a:t>
            </a:r>
            <a:r>
              <a:rPr lang="en-US" sz="2400" i="1" dirty="0" smtClean="0"/>
              <a:t>SET ROLE …)</a:t>
            </a:r>
          </a:p>
          <a:p>
            <a:pPr marL="0" indent="0">
              <a:buNone/>
            </a:pPr>
            <a:endParaRPr lang="el-GR" dirty="0" smtClean="0"/>
          </a:p>
          <a:p>
            <a:r>
              <a:rPr lang="el-GR" dirty="0" smtClean="0"/>
              <a:t>Εμφάνιση ενεργού ρόλου:</a:t>
            </a:r>
            <a:endParaRPr lang="en-US" dirty="0" smtClean="0"/>
          </a:p>
          <a:p>
            <a:pPr marL="457200" lvl="1" indent="0">
              <a:buNone/>
            </a:pPr>
            <a:r>
              <a:rPr lang="fr-CA" dirty="0" smtClean="0"/>
              <a:t>SELECT </a:t>
            </a:r>
            <a:r>
              <a:rPr lang="fr-CA" dirty="0"/>
              <a:t>CURRENT_ROLE</a:t>
            </a:r>
            <a:r>
              <a:rPr lang="fr-CA" dirty="0" smtClean="0"/>
              <a:t>();</a:t>
            </a:r>
            <a:r>
              <a:rPr lang="el-GR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10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Δικαιώματα χρηστών μέσω ρόλων</a:t>
            </a:r>
            <a:br>
              <a:rPr lang="el-GR" dirty="0" smtClean="0"/>
            </a:b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l-GR" sz="2400" dirty="0">
                <a:solidFill>
                  <a:srgbClr val="FF0000"/>
                </a:solidFill>
              </a:rPr>
              <a:t>άσκηση: </a:t>
            </a:r>
            <a:r>
              <a:rPr lang="en-US" sz="2400" dirty="0">
                <a:solidFill>
                  <a:srgbClr val="FF0000"/>
                </a:solidFill>
              </a:rPr>
              <a:t>lab2-roles.txt</a:t>
            </a:r>
            <a:r>
              <a:rPr lang="el-GR" sz="2400" dirty="0" smtClean="0">
                <a:solidFill>
                  <a:srgbClr val="FF0000"/>
                </a:solidFill>
              </a:rPr>
              <a:t>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 smtClean="0"/>
              <a:t>SHOW GRANTS FOR '</a:t>
            </a:r>
            <a:r>
              <a:rPr lang="fr-CA" dirty="0" err="1" smtClean="0"/>
              <a:t>auser</a:t>
            </a:r>
            <a:r>
              <a:rPr lang="fr-CA" dirty="0" smtClean="0"/>
              <a:t>'@'%';</a:t>
            </a:r>
            <a:endParaRPr lang="el-GR" dirty="0" smtClean="0"/>
          </a:p>
          <a:p>
            <a:endParaRPr lang="el-GR" dirty="0" smtClean="0"/>
          </a:p>
          <a:p>
            <a:r>
              <a:rPr lang="en-US" sz="2600" dirty="0" smtClean="0"/>
              <a:t>(SHOW GRANTS FOR '</a:t>
            </a:r>
            <a:r>
              <a:rPr lang="en-US" sz="2600" dirty="0" err="1" smtClean="0"/>
              <a:t>auser</a:t>
            </a:r>
            <a:r>
              <a:rPr lang="en-US" sz="2600" dirty="0" smtClean="0"/>
              <a:t>' USING </a:t>
            </a:r>
            <a:r>
              <a:rPr lang="en-US" sz="2600" dirty="0"/>
              <a:t>'r-reader</a:t>
            </a:r>
            <a:r>
              <a:rPr lang="en-US" sz="2600" dirty="0" smtClean="0"/>
              <a:t>';)</a:t>
            </a:r>
            <a:endParaRPr lang="el-GR" sz="2600" dirty="0" smtClean="0"/>
          </a:p>
          <a:p>
            <a:r>
              <a:rPr lang="fr-CA" dirty="0" smtClean="0"/>
              <a:t>SET ROLE </a:t>
            </a:r>
            <a:r>
              <a:rPr lang="en-US" dirty="0"/>
              <a:t>'</a:t>
            </a:r>
            <a:r>
              <a:rPr lang="en-US" dirty="0" smtClean="0"/>
              <a:t>r-reader</a:t>
            </a:r>
            <a:r>
              <a:rPr lang="en-US" dirty="0"/>
              <a:t>'</a:t>
            </a:r>
            <a:r>
              <a:rPr lang="fr-CA" dirty="0" smtClean="0"/>
              <a:t>;</a:t>
            </a:r>
            <a:endParaRPr lang="el-GR" dirty="0" smtClean="0"/>
          </a:p>
          <a:p>
            <a:endParaRPr lang="el-GR" dirty="0"/>
          </a:p>
          <a:p>
            <a:r>
              <a:rPr lang="en-US" dirty="0" smtClean="0"/>
              <a:t>GRANT </a:t>
            </a:r>
            <a:r>
              <a:rPr lang="en-US" dirty="0"/>
              <a:t>'</a:t>
            </a:r>
            <a:r>
              <a:rPr lang="en-US" dirty="0" smtClean="0"/>
              <a:t>r-writer' TO </a:t>
            </a:r>
            <a:r>
              <a:rPr lang="en-US" dirty="0" err="1" smtClean="0"/>
              <a:t>auser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SET ROLE </a:t>
            </a:r>
            <a:r>
              <a:rPr lang="en-US" dirty="0"/>
              <a:t>'</a:t>
            </a:r>
            <a:r>
              <a:rPr lang="en-US" dirty="0" smtClean="0"/>
              <a:t>r-writer</a:t>
            </a:r>
            <a:r>
              <a:rPr lang="en-US" dirty="0"/>
              <a:t>';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REVOKE </a:t>
            </a:r>
            <a:r>
              <a:rPr lang="en-US" dirty="0"/>
              <a:t>'</a:t>
            </a:r>
            <a:r>
              <a:rPr lang="en-US" dirty="0" smtClean="0"/>
              <a:t>r-reader' FROM </a:t>
            </a:r>
            <a:r>
              <a:rPr lang="en-US" dirty="0" err="1" smtClean="0"/>
              <a:t>auser</a:t>
            </a:r>
            <a:r>
              <a:rPr lang="en-US" dirty="0" smtClean="0"/>
              <a:t>;</a:t>
            </a:r>
          </a:p>
          <a:p>
            <a:r>
              <a:rPr lang="en-US" sz="2600" dirty="0" smtClean="0"/>
              <a:t>(SET ROLE ALL;)</a:t>
            </a:r>
            <a:endParaRPr lang="el-GR" sz="2600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815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Απόδοση προνομίων για </a:t>
            </a:r>
            <a:r>
              <a:rPr lang="el-GR" i="1" dirty="0" smtClean="0"/>
              <a:t>τμήμα</a:t>
            </a:r>
            <a:r>
              <a:rPr lang="el-GR" dirty="0" smtClean="0"/>
              <a:t> πίνακα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με απόδοση προνομίων σε κάποιες στήλες (</a:t>
            </a:r>
            <a:r>
              <a:rPr lang="en-US" dirty="0" smtClean="0"/>
              <a:t>table columns / fields)</a:t>
            </a:r>
            <a:endParaRPr lang="el-GR" dirty="0" smtClean="0"/>
          </a:p>
          <a:p>
            <a:pPr marL="457200" lvl="1" indent="0">
              <a:buNone/>
            </a:pPr>
            <a:r>
              <a:rPr lang="en-US" dirty="0" smtClean="0"/>
              <a:t>GRANT SELECT (</a:t>
            </a:r>
            <a:r>
              <a:rPr lang="en-US" dirty="0" err="1"/>
              <a:t>name,tel</a:t>
            </a:r>
            <a:r>
              <a:rPr lang="en-US" dirty="0"/>
              <a:t>) </a:t>
            </a:r>
            <a:r>
              <a:rPr lang="en-US" dirty="0" smtClean="0"/>
              <a:t>ON </a:t>
            </a:r>
            <a:r>
              <a:rPr lang="en-US" dirty="0" err="1" smtClean="0"/>
              <a:t>testdb.clients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'</a:t>
            </a:r>
            <a:r>
              <a:rPr lang="en-US" dirty="0" smtClean="0"/>
              <a:t>r-reader</a:t>
            </a:r>
            <a:r>
              <a:rPr lang="en-US" dirty="0"/>
              <a:t>';</a:t>
            </a:r>
            <a:endParaRPr lang="en-US" dirty="0" smtClean="0"/>
          </a:p>
          <a:p>
            <a:endParaRPr lang="el-GR" dirty="0" smtClean="0"/>
          </a:p>
          <a:p>
            <a:pPr marL="457200" lvl="1" indent="0">
              <a:buNone/>
            </a:pPr>
            <a:r>
              <a:rPr lang="el-GR" i="1" dirty="0"/>
              <a:t>κ</a:t>
            </a:r>
            <a:r>
              <a:rPr lang="el-GR" i="1" dirty="0" smtClean="0"/>
              <a:t>αλύτερη λύση:</a:t>
            </a:r>
            <a:endParaRPr lang="en-US" i="1" dirty="0"/>
          </a:p>
          <a:p>
            <a:r>
              <a:rPr lang="el-GR" dirty="0" smtClean="0"/>
              <a:t>με δημιουργία κατάλληλής Όψης (</a:t>
            </a:r>
            <a:r>
              <a:rPr lang="en-US" dirty="0" smtClean="0"/>
              <a:t>VIEW) </a:t>
            </a:r>
            <a:r>
              <a:rPr lang="el-GR" dirty="0" smtClean="0"/>
              <a:t>και απόδοση προνομίων σε όλη την όψη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CREATE VIEW </a:t>
            </a:r>
            <a:r>
              <a:rPr lang="en-US" dirty="0" err="1" smtClean="0"/>
              <a:t>clients_view</a:t>
            </a:r>
            <a:r>
              <a:rPr lang="en-US" dirty="0" smtClean="0"/>
              <a:t> </a:t>
            </a:r>
            <a:r>
              <a:rPr lang="en-US" dirty="0" smtClean="0"/>
              <a:t>AS</a:t>
            </a:r>
            <a:br>
              <a:rPr lang="en-US" dirty="0" smtClean="0"/>
            </a:br>
            <a:r>
              <a:rPr lang="en-US" dirty="0" smtClean="0"/>
              <a:t>	SELECT </a:t>
            </a:r>
            <a:r>
              <a:rPr lang="en-US" dirty="0" smtClean="0"/>
              <a:t>clients.name </a:t>
            </a:r>
            <a:r>
              <a:rPr lang="en-US" dirty="0" smtClean="0"/>
              <a:t>AS </a:t>
            </a:r>
            <a:r>
              <a:rPr lang="en-US" dirty="0"/>
              <a:t>name, </a:t>
            </a:r>
            <a:r>
              <a:rPr lang="en-US" dirty="0" smtClean="0"/>
              <a:t>clients.tel </a:t>
            </a:r>
            <a:r>
              <a:rPr lang="en-US" dirty="0" smtClean="0"/>
              <a:t>AS </a:t>
            </a:r>
            <a:r>
              <a:rPr lang="en-US" dirty="0" err="1"/>
              <a:t>tel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 smtClean="0"/>
              <a:t>clients;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GRANT SELECT ON </a:t>
            </a:r>
            <a:r>
              <a:rPr lang="en-US" dirty="0" err="1" smtClean="0"/>
              <a:t>testdb.clients_view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'</a:t>
            </a:r>
            <a:r>
              <a:rPr lang="en-US" dirty="0" smtClean="0"/>
              <a:t>r-reader</a:t>
            </a:r>
            <a:r>
              <a:rPr lang="en-US" dirty="0"/>
              <a:t>';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0179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Πίνακας για άσκηση εργαστηρίου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smtClean="0"/>
              <a:t>clients 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id INT NOT NULL AUTO_INCREMENT PRIMARY KEY,</a:t>
            </a:r>
          </a:p>
          <a:p>
            <a:pPr marL="0" indent="0">
              <a:buNone/>
            </a:pPr>
            <a:r>
              <a:rPr lang="en-US" dirty="0"/>
              <a:t>	name VARCHAR(50) NOT NULL UNIQUE,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tel</a:t>
            </a:r>
            <a:r>
              <a:rPr lang="en-US" dirty="0"/>
              <a:t> VARCHAR(50) DEFAULT '(01)-23456789',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credit </a:t>
            </a:r>
            <a:r>
              <a:rPr lang="en-US" dirty="0"/>
              <a:t>FLOAT NOT NULL DEFAULT 0 CHECK (credit &gt;= 0)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smtClean="0"/>
              <a:t>clients </a:t>
            </a:r>
            <a:r>
              <a:rPr lang="en-US" dirty="0"/>
              <a:t>(name, </a:t>
            </a:r>
            <a:r>
              <a:rPr lang="en-US" dirty="0" err="1"/>
              <a:t>tel</a:t>
            </a:r>
            <a:r>
              <a:rPr lang="en-US" dirty="0"/>
              <a:t>, credit) VALUES</a:t>
            </a:r>
          </a:p>
          <a:p>
            <a:pPr marL="0" indent="0">
              <a:buNone/>
            </a:pPr>
            <a:r>
              <a:rPr lang="en-US" dirty="0"/>
              <a:t>	('full name1', '867483930', 50),</a:t>
            </a:r>
          </a:p>
          <a:p>
            <a:pPr marL="0" indent="0">
              <a:buNone/>
            </a:pPr>
            <a:r>
              <a:rPr lang="en-US" dirty="0"/>
              <a:t>	('full name2', '987654321', 100),</a:t>
            </a:r>
          </a:p>
          <a:p>
            <a:pPr marL="0" indent="0">
              <a:buNone/>
            </a:pPr>
            <a:r>
              <a:rPr lang="en-US" dirty="0"/>
              <a:t>	('full name3', '147852369', 1000);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87941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885"/>
            <a:ext cx="10515600" cy="1325563"/>
          </a:xfrm>
        </p:spPr>
        <p:txBody>
          <a:bodyPr/>
          <a:lstStyle/>
          <a:p>
            <a:r>
              <a:rPr lang="el-GR" dirty="0" smtClean="0"/>
              <a:t>Ασκήσεις</a:t>
            </a:r>
            <a:r>
              <a:rPr lang="en-US" dirty="0" smtClean="0"/>
              <a:t> (</a:t>
            </a:r>
            <a:r>
              <a:rPr lang="el-GR" dirty="0" smtClean="0"/>
              <a:t>για </a:t>
            </a:r>
            <a:r>
              <a:rPr lang="en-US" dirty="0" smtClean="0"/>
              <a:t>MySQL)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149927"/>
            <a:ext cx="11526981" cy="5569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u="sng" dirty="0" smtClean="0"/>
              <a:t>lab3-demo.txt:</a:t>
            </a:r>
            <a:r>
              <a:rPr lang="en-US" sz="2200" dirty="0" smtClean="0"/>
              <a:t> </a:t>
            </a:r>
            <a:r>
              <a:rPr lang="el-GR" sz="2200" dirty="0" smtClean="0"/>
              <a:t>ΒΔ </a:t>
            </a:r>
            <a:r>
              <a:rPr lang="el-GR" sz="2200" b="1" dirty="0" err="1"/>
              <a:t>mycompany</a:t>
            </a:r>
            <a:r>
              <a:rPr lang="el-GR" sz="2200" dirty="0"/>
              <a:t> για καταγραφή υπαλλήλων με τις πωλήσεις </a:t>
            </a:r>
            <a:r>
              <a:rPr lang="el-GR" sz="2200" dirty="0" smtClean="0"/>
              <a:t>τους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(</a:t>
            </a:r>
            <a:r>
              <a:rPr lang="el-GR" sz="2200" dirty="0" smtClean="0"/>
              <a:t>Πίνακες</a:t>
            </a:r>
            <a:r>
              <a:rPr lang="el-GR" sz="2200" dirty="0"/>
              <a:t>: </a:t>
            </a:r>
            <a:r>
              <a:rPr lang="el-GR" sz="2200" dirty="0" err="1"/>
              <a:t>employee</a:t>
            </a:r>
            <a:r>
              <a:rPr lang="el-GR" sz="2200" dirty="0"/>
              <a:t>, </a:t>
            </a:r>
            <a:r>
              <a:rPr lang="el-GR" sz="2200" dirty="0" err="1" smtClean="0"/>
              <a:t>sales</a:t>
            </a:r>
            <a:r>
              <a:rPr lang="en-US" sz="2200" dirty="0" smtClean="0"/>
              <a:t>)</a:t>
            </a:r>
            <a:endParaRPr lang="el-GR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el-GR" sz="2200" b="1" dirty="0" err="1" smtClean="0"/>
              <a:t>Role_Mgr</a:t>
            </a:r>
            <a:r>
              <a:rPr lang="el-GR" sz="2200" dirty="0" smtClean="0"/>
              <a:t> </a:t>
            </a:r>
            <a:r>
              <a:rPr lang="el-GR" sz="2200" dirty="0"/>
              <a:t>(χρήστης </a:t>
            </a:r>
            <a:r>
              <a:rPr lang="el-GR" sz="2200" b="1" dirty="0" err="1"/>
              <a:t>manager</a:t>
            </a:r>
            <a:r>
              <a:rPr lang="el-GR" sz="2200" dirty="0"/>
              <a:t>): </a:t>
            </a:r>
            <a:r>
              <a:rPr lang="el-GR" sz="2200" i="1" dirty="0"/>
              <a:t>Πλήρης διαχείριση (δυνατότητα προσθαφαίρεσης εγγραφών, όχι όμως αλλαγές σε πίνακες)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sz="2200" b="1" dirty="0" err="1" smtClean="0"/>
              <a:t>Role_User</a:t>
            </a:r>
            <a:r>
              <a:rPr lang="el-GR" sz="2200" dirty="0" smtClean="0"/>
              <a:t> </a:t>
            </a:r>
            <a:r>
              <a:rPr lang="el-GR" sz="2200" dirty="0"/>
              <a:t>(χρήστης </a:t>
            </a:r>
            <a:r>
              <a:rPr lang="el-GR" sz="2200" b="1" dirty="0" err="1"/>
              <a:t>user</a:t>
            </a:r>
            <a:r>
              <a:rPr lang="el-GR" sz="2200" dirty="0"/>
              <a:t>): </a:t>
            </a:r>
            <a:r>
              <a:rPr lang="el-GR" sz="2200" i="1" dirty="0"/>
              <a:t>Καταγραφή πωλήσεων (δυνατότητα προσθήκης νέων εγγραφών </a:t>
            </a:r>
            <a:r>
              <a:rPr lang="el-GR" sz="2200" i="1" dirty="0" err="1"/>
              <a:t>sales</a:t>
            </a:r>
            <a:r>
              <a:rPr lang="el-GR" sz="2200" i="1" dirty="0"/>
              <a:t>, όχι όμως διαγραφές ή αλλαγές στους </a:t>
            </a:r>
            <a:r>
              <a:rPr lang="el-GR" sz="2200" i="1" dirty="0" err="1"/>
              <a:t>users</a:t>
            </a:r>
            <a:r>
              <a:rPr lang="el-GR" sz="2200" i="1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sz="2200" b="1" dirty="0" err="1" smtClean="0"/>
              <a:t>Role_Stats</a:t>
            </a:r>
            <a:r>
              <a:rPr lang="el-GR" sz="2200" dirty="0" smtClean="0"/>
              <a:t> </a:t>
            </a:r>
            <a:r>
              <a:rPr lang="el-GR" sz="2200" dirty="0"/>
              <a:t>(χρήστης </a:t>
            </a:r>
            <a:r>
              <a:rPr lang="el-GR" sz="2200" b="1" dirty="0" err="1"/>
              <a:t>stats_user</a:t>
            </a:r>
            <a:r>
              <a:rPr lang="el-GR" sz="2200" dirty="0"/>
              <a:t>): </a:t>
            </a:r>
            <a:r>
              <a:rPr lang="el-GR" sz="2200" i="1" dirty="0"/>
              <a:t>Μόνο ανάγνωση εγγραφών (π.χ. για εμφάνιση στατιστικών στο </a:t>
            </a:r>
            <a:r>
              <a:rPr lang="el-GR" sz="2200" i="1" dirty="0" err="1"/>
              <a:t>web</a:t>
            </a:r>
            <a:r>
              <a:rPr lang="el-GR" sz="2200" i="1" dirty="0"/>
              <a:t>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fr-CA" sz="2200" b="1" u="sng" dirty="0" smtClean="0"/>
              <a:t>lab4-exercise.txt:</a:t>
            </a:r>
            <a:r>
              <a:rPr lang="fr-CA" sz="2200" dirty="0" smtClean="0"/>
              <a:t> </a:t>
            </a:r>
            <a:r>
              <a:rPr lang="el-GR" sz="2200" dirty="0" smtClean="0"/>
              <a:t>ΒΔ </a:t>
            </a:r>
            <a:r>
              <a:rPr lang="el-GR" sz="2200" b="1" dirty="0" err="1"/>
              <a:t>myshop</a:t>
            </a:r>
            <a:r>
              <a:rPr lang="el-GR" sz="2200" dirty="0"/>
              <a:t> για καταγραφή πελατών με τις παραγγελίες </a:t>
            </a:r>
            <a:r>
              <a:rPr lang="el-GR" sz="2200" dirty="0" smtClean="0"/>
              <a:t>τους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(</a:t>
            </a:r>
            <a:r>
              <a:rPr lang="el-GR" sz="2200" dirty="0" smtClean="0"/>
              <a:t>Πίνακες</a:t>
            </a:r>
            <a:r>
              <a:rPr lang="el-GR" sz="2200" dirty="0"/>
              <a:t>: </a:t>
            </a:r>
            <a:r>
              <a:rPr lang="el-GR" sz="2200" dirty="0" err="1"/>
              <a:t>customer</a:t>
            </a:r>
            <a:r>
              <a:rPr lang="el-GR" sz="2200" dirty="0"/>
              <a:t>, </a:t>
            </a:r>
            <a:r>
              <a:rPr lang="el-GR" sz="2200" dirty="0" err="1" smtClean="0"/>
              <a:t>product</a:t>
            </a:r>
            <a:r>
              <a:rPr lang="en-US" sz="2200" dirty="0" smtClean="0"/>
              <a:t>)</a:t>
            </a:r>
            <a:endParaRPr lang="el-GR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el-GR" sz="2200" b="1" dirty="0" err="1" smtClean="0"/>
              <a:t>Role_Dev</a:t>
            </a:r>
            <a:r>
              <a:rPr lang="el-GR" sz="2200" dirty="0" smtClean="0"/>
              <a:t> </a:t>
            </a:r>
            <a:r>
              <a:rPr lang="el-GR" sz="2200" dirty="0"/>
              <a:t>(χρήστης </a:t>
            </a:r>
            <a:r>
              <a:rPr lang="el-GR" sz="2200" b="1" dirty="0"/>
              <a:t>dev1</a:t>
            </a:r>
            <a:r>
              <a:rPr lang="el-GR" sz="2200" dirty="0"/>
              <a:t>): </a:t>
            </a:r>
            <a:r>
              <a:rPr lang="el-GR" sz="2200" i="1" dirty="0"/>
              <a:t>Πλήρης διαχείριση της ΒΔ </a:t>
            </a:r>
            <a:r>
              <a:rPr lang="el-GR" sz="2200" i="1" dirty="0" err="1"/>
              <a:t>myshop</a:t>
            </a:r>
            <a:endParaRPr lang="el-GR" sz="2200" i="1" dirty="0"/>
          </a:p>
          <a:p>
            <a:pPr>
              <a:buFont typeface="Wingdings" panose="05000000000000000000" pitchFamily="2" charset="2"/>
              <a:buChar char="ü"/>
            </a:pPr>
            <a:r>
              <a:rPr lang="el-GR" sz="2200" b="1" dirty="0" err="1" smtClean="0"/>
              <a:t>Role_Emp</a:t>
            </a:r>
            <a:r>
              <a:rPr lang="el-GR" sz="2200" dirty="0" smtClean="0"/>
              <a:t> </a:t>
            </a:r>
            <a:r>
              <a:rPr lang="el-GR" sz="2200" dirty="0"/>
              <a:t>(χρήστης </a:t>
            </a:r>
            <a:r>
              <a:rPr lang="el-GR" sz="2200" b="1" dirty="0"/>
              <a:t>emp1</a:t>
            </a:r>
            <a:r>
              <a:rPr lang="el-GR" sz="2200" dirty="0"/>
              <a:t>): </a:t>
            </a:r>
            <a:r>
              <a:rPr lang="el-GR" sz="2200" i="1" dirty="0"/>
              <a:t>Διαχείριση αποθήκης-πελατολογίου </a:t>
            </a:r>
            <a:r>
              <a:rPr lang="el-GR" sz="2200" i="1" dirty="0" smtClean="0"/>
              <a:t>(προσθαφαίρεση </a:t>
            </a:r>
            <a:r>
              <a:rPr lang="el-GR" sz="2200" i="1" dirty="0"/>
              <a:t>εγγραφών στην </a:t>
            </a:r>
            <a:r>
              <a:rPr lang="el-GR" sz="2200" i="1" dirty="0" err="1"/>
              <a:t>myshop</a:t>
            </a:r>
            <a:r>
              <a:rPr lang="el-GR" sz="2200" i="1" dirty="0"/>
              <a:t>, όχι όμως αλλαγή στους πίνακες)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sz="2200" b="1" dirty="0" err="1" smtClean="0"/>
              <a:t>Role_Client</a:t>
            </a:r>
            <a:r>
              <a:rPr lang="el-GR" sz="2200" dirty="0" smtClean="0"/>
              <a:t> </a:t>
            </a:r>
            <a:r>
              <a:rPr lang="el-GR" sz="2200" dirty="0"/>
              <a:t>(χρήστης </a:t>
            </a:r>
            <a:r>
              <a:rPr lang="el-GR" sz="2200" b="1" dirty="0"/>
              <a:t>client1</a:t>
            </a:r>
            <a:r>
              <a:rPr lang="el-GR" sz="2200" dirty="0"/>
              <a:t>): </a:t>
            </a:r>
            <a:r>
              <a:rPr lang="el-GR" sz="2200" i="1" dirty="0"/>
              <a:t>Διαχείριση παραγγελιών (προσθαφαίρεση προϊόντων παραγγελίας πελατών, όχι όμως πελάτες ή προϊόντα)</a:t>
            </a:r>
          </a:p>
          <a:p>
            <a:endParaRPr lang="fr-CA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74129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ΒΔ διαχείρισης ανθρώπινου δυναμικού (</a:t>
            </a:r>
            <a:r>
              <a:rPr lang="en-US" dirty="0" smtClean="0"/>
              <a:t>human</a:t>
            </a:r>
            <a:r>
              <a:rPr lang="fr-CA" dirty="0" smtClean="0"/>
              <a:t> </a:t>
            </a:r>
            <a:r>
              <a:rPr lang="en-US" dirty="0" smtClean="0"/>
              <a:t>resource</a:t>
            </a:r>
            <a:r>
              <a:rPr lang="el-GR" dirty="0" smtClean="0"/>
              <a:t>)</a:t>
            </a:r>
            <a:endParaRPr lang="el-GR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656080"/>
              </p:ext>
            </p:extLst>
          </p:nvPr>
        </p:nvGraphicFramePr>
        <p:xfrm>
          <a:off x="976313" y="2066637"/>
          <a:ext cx="8500196" cy="3817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" name="Worksheet" r:id="rId3" imgW="3838559" imgH="1724066" progId="Excel.Sheet.12">
                  <p:embed/>
                </p:oleObj>
              </mc:Choice>
              <mc:Fallback>
                <p:oleObj name="Worksheet" r:id="rId3" imgW="3838559" imgH="172406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6313" y="2066637"/>
                        <a:ext cx="8500196" cy="3817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722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ΒΔ ιατρικών δεδομένων</a:t>
            </a:r>
            <a:endParaRPr lang="el-GR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619719"/>
              </p:ext>
            </p:extLst>
          </p:nvPr>
        </p:nvGraphicFramePr>
        <p:xfrm>
          <a:off x="987570" y="1929823"/>
          <a:ext cx="10471063" cy="3833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Worksheet" r:id="rId3" imgW="5229295" imgH="1914639" progId="Excel.Sheet.12">
                  <p:embed/>
                </p:oleObj>
              </mc:Choice>
              <mc:Fallback>
                <p:oleObj name="Worksheet" r:id="rId3" imgW="5229295" imgH="19146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7570" y="1929823"/>
                        <a:ext cx="10471063" cy="3833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531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Στόχοι εργαστηρίου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l-GR" dirty="0" smtClean="0"/>
              <a:t>Διαχείριση χρηστών μιας ΒΔ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l-GR" sz="2800" dirty="0" smtClean="0"/>
              <a:t>Απόδοση</a:t>
            </a:r>
            <a:r>
              <a:rPr lang="en-US" sz="2800" dirty="0" smtClean="0"/>
              <a:t>/</a:t>
            </a:r>
            <a:r>
              <a:rPr lang="el-GR" sz="2800" dirty="0" smtClean="0"/>
              <a:t>ανάκληση προνομίων σε ρόλους μιας ΒΔ</a:t>
            </a:r>
          </a:p>
          <a:p>
            <a:pPr lvl="2">
              <a:lnSpc>
                <a:spcPct val="200000"/>
              </a:lnSpc>
            </a:pPr>
            <a:r>
              <a:rPr lang="el-GR" sz="2800" dirty="0"/>
              <a:t>Απόδοση </a:t>
            </a:r>
            <a:r>
              <a:rPr lang="el-GR" sz="2800" dirty="0" smtClean="0"/>
              <a:t>ρόλων σε χρήστες</a:t>
            </a:r>
          </a:p>
          <a:p>
            <a:pPr lvl="3">
              <a:lnSpc>
                <a:spcPct val="200000"/>
              </a:lnSpc>
            </a:pPr>
            <a:r>
              <a:rPr lang="el-GR" sz="2800" dirty="0" smtClean="0"/>
              <a:t>Δικαιώματα χρηστών/ρόλων σε πίνακες/όψεις</a:t>
            </a:r>
          </a:p>
        </p:txBody>
      </p:sp>
    </p:spTree>
    <p:extLst>
      <p:ext uri="{BB962C8B-B14F-4D97-AF65-F5344CB8AC3E}">
        <p14:creationId xmlns:p14="http://schemas.microsoft.com/office/powerpoint/2010/main" val="33206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Διαχείριση χρηστών βάσης δεδομένων</a:t>
            </a:r>
          </a:p>
        </p:txBody>
      </p:sp>
    </p:spTree>
    <p:extLst>
      <p:ext uri="{BB962C8B-B14F-4D97-AF65-F5344CB8AC3E}">
        <p14:creationId xmlns:p14="http://schemas.microsoft.com/office/powerpoint/2010/main" val="250164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Διαχείριση χρηστών βάσης δεδομένων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8" y="1385455"/>
            <a:ext cx="11457709" cy="53617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2600" dirty="0" smtClean="0"/>
              <a:t>CREATE USER </a:t>
            </a:r>
            <a:r>
              <a:rPr lang="en-US" sz="2600" dirty="0"/>
              <a:t>'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userA</a:t>
            </a:r>
            <a:r>
              <a:rPr lang="en-US" sz="2600" dirty="0" smtClean="0"/>
              <a:t>' IDENTIFIED BY </a:t>
            </a:r>
            <a:r>
              <a:rPr lang="en-US" sz="2600" dirty="0"/>
              <a:t>'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2600" dirty="0" smtClean="0"/>
              <a:t>';</a:t>
            </a:r>
            <a:r>
              <a:rPr lang="el-GR" sz="2600" dirty="0"/>
              <a:t> </a:t>
            </a:r>
            <a:r>
              <a:rPr lang="el-GR" sz="2600" i="1" dirty="0" smtClean="0">
                <a:solidFill>
                  <a:srgbClr val="FF0000"/>
                </a:solidFill>
              </a:rPr>
              <a:t>(δημιουργία χρήστη)</a:t>
            </a:r>
          </a:p>
          <a:p>
            <a:pPr>
              <a:lnSpc>
                <a:spcPct val="200000"/>
              </a:lnSpc>
            </a:pPr>
            <a:r>
              <a:rPr lang="en-US" sz="2600" dirty="0" smtClean="0"/>
              <a:t>ALTER </a:t>
            </a:r>
            <a:r>
              <a:rPr lang="en-US" sz="2600" dirty="0"/>
              <a:t>USER '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userA</a:t>
            </a:r>
            <a:r>
              <a:rPr lang="en-US" sz="2600" dirty="0" smtClean="0"/>
              <a:t>' </a:t>
            </a:r>
            <a:r>
              <a:rPr lang="en-US" sz="2600" dirty="0"/>
              <a:t>IDENTIFIED BY '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new-password</a:t>
            </a:r>
            <a:r>
              <a:rPr lang="en-US" sz="2600" dirty="0" smtClean="0"/>
              <a:t>';</a:t>
            </a:r>
            <a:r>
              <a:rPr lang="el-GR" sz="2600" dirty="0" smtClean="0"/>
              <a:t> </a:t>
            </a:r>
            <a:r>
              <a:rPr lang="el-GR" sz="2600" i="1" dirty="0">
                <a:solidFill>
                  <a:srgbClr val="FF0000"/>
                </a:solidFill>
              </a:rPr>
              <a:t>(αλλαγή </a:t>
            </a:r>
            <a:r>
              <a:rPr lang="fr-CA" sz="2600" i="1" dirty="0" err="1">
                <a:solidFill>
                  <a:srgbClr val="FF0000"/>
                </a:solidFill>
              </a:rPr>
              <a:t>password</a:t>
            </a:r>
            <a:r>
              <a:rPr lang="el-GR" sz="2600" i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600" dirty="0" smtClean="0"/>
              <a:t>RENAME </a:t>
            </a:r>
            <a:r>
              <a:rPr lang="en-US" sz="2600" dirty="0"/>
              <a:t>USER '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userA</a:t>
            </a:r>
            <a:r>
              <a:rPr lang="en-US" sz="2600" dirty="0" smtClean="0"/>
              <a:t>' TO </a:t>
            </a:r>
            <a:r>
              <a:rPr lang="en-US" sz="2600" dirty="0"/>
              <a:t>'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userX</a:t>
            </a:r>
            <a:r>
              <a:rPr lang="en-US" sz="2600" dirty="0"/>
              <a:t>'@'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localhost</a:t>
            </a:r>
            <a:r>
              <a:rPr lang="en-US" sz="2600" dirty="0" smtClean="0"/>
              <a:t>';</a:t>
            </a:r>
            <a:r>
              <a:rPr lang="el-GR" sz="2600" dirty="0" smtClean="0"/>
              <a:t> </a:t>
            </a:r>
            <a:r>
              <a:rPr lang="el-GR" sz="2600" i="1" dirty="0">
                <a:solidFill>
                  <a:srgbClr val="FF0000"/>
                </a:solidFill>
              </a:rPr>
              <a:t>(μετονομασία χρήστη</a:t>
            </a:r>
            <a:r>
              <a:rPr lang="el-GR" sz="2600" i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600" dirty="0" smtClean="0"/>
              <a:t>DROP </a:t>
            </a:r>
            <a:r>
              <a:rPr lang="en-US" sz="2600" dirty="0"/>
              <a:t>USER '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userX</a:t>
            </a:r>
            <a:r>
              <a:rPr lang="en-US" sz="2600" dirty="0"/>
              <a:t>'@'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localhost</a:t>
            </a:r>
            <a:r>
              <a:rPr lang="en-US" sz="2600" dirty="0"/>
              <a:t>';</a:t>
            </a:r>
            <a:r>
              <a:rPr lang="el-GR" sz="2600" dirty="0" smtClean="0"/>
              <a:t> </a:t>
            </a:r>
            <a:r>
              <a:rPr lang="el-GR" sz="2600" i="1" dirty="0">
                <a:solidFill>
                  <a:srgbClr val="FF0000"/>
                </a:solidFill>
              </a:rPr>
              <a:t>(</a:t>
            </a:r>
            <a:r>
              <a:rPr lang="el-GR" sz="2600" i="1" dirty="0" smtClean="0">
                <a:solidFill>
                  <a:srgbClr val="FF0000"/>
                </a:solidFill>
              </a:rPr>
              <a:t>διαγραφή </a:t>
            </a:r>
            <a:r>
              <a:rPr lang="el-GR" sz="2600" i="1" dirty="0">
                <a:solidFill>
                  <a:srgbClr val="FF0000"/>
                </a:solidFill>
              </a:rPr>
              <a:t>χρήστη</a:t>
            </a:r>
            <a:r>
              <a:rPr lang="el-GR" sz="2600" i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endParaRPr lang="en-US" sz="2600" i="1" dirty="0" smtClean="0"/>
          </a:p>
          <a:p>
            <a:pPr lvl="1">
              <a:lnSpc>
                <a:spcPct val="170000"/>
              </a:lnSpc>
            </a:pPr>
            <a:r>
              <a:rPr lang="el-GR" sz="2600" i="1" dirty="0" smtClean="0"/>
              <a:t>Οι χρήστες αποθηκεύονται στον πίνακα </a:t>
            </a:r>
            <a:r>
              <a:rPr lang="en-US" sz="2600" i="1" dirty="0" smtClean="0"/>
              <a:t>user </a:t>
            </a:r>
            <a:r>
              <a:rPr lang="el-GR" sz="2600" i="1" dirty="0" smtClean="0"/>
              <a:t>της ΒΔ </a:t>
            </a:r>
            <a:r>
              <a:rPr lang="en-US" sz="2600" i="1" dirty="0" err="1" smtClean="0"/>
              <a:t>mysql</a:t>
            </a:r>
            <a:r>
              <a:rPr lang="en-US" sz="2600" i="1" dirty="0" smtClean="0"/>
              <a:t> </a:t>
            </a:r>
            <a:r>
              <a:rPr lang="el-GR" sz="2600" i="1" dirty="0" smtClean="0"/>
              <a:t>:</a:t>
            </a:r>
            <a:br>
              <a:rPr lang="el-GR" sz="2600" i="1" dirty="0" smtClean="0"/>
            </a:br>
            <a:r>
              <a:rPr lang="en-US" sz="2600" i="1" dirty="0" smtClean="0"/>
              <a:t>SELECT user FROM </a:t>
            </a:r>
            <a:r>
              <a:rPr lang="en-US" sz="2600" i="1" dirty="0" err="1" smtClean="0"/>
              <a:t>mysql.user</a:t>
            </a:r>
            <a:r>
              <a:rPr lang="en-US" sz="2600" i="1" dirty="0" smtClean="0"/>
              <a:t>;</a:t>
            </a:r>
            <a:endParaRPr lang="el-GR" sz="2600" i="1" dirty="0"/>
          </a:p>
        </p:txBody>
      </p:sp>
    </p:spTree>
    <p:extLst>
      <p:ext uri="{BB962C8B-B14F-4D97-AF65-F5344CB8AC3E}">
        <p14:creationId xmlns:p14="http://schemas.microsoft.com/office/powerpoint/2010/main" val="13548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 </a:t>
            </a:r>
            <a:r>
              <a:rPr lang="en-US" dirty="0"/>
              <a:t>username </a:t>
            </a:r>
            <a:r>
              <a:rPr lang="el-GR" dirty="0"/>
              <a:t>ορίζεται με 2 μέρη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8" y="1385455"/>
            <a:ext cx="11457709" cy="5361709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1800"/>
              </a:spcBef>
              <a:buNone/>
            </a:pPr>
            <a:endParaRPr lang="el-GR" sz="800" dirty="0" smtClean="0"/>
          </a:p>
          <a:p>
            <a:pPr marL="0" indent="0">
              <a:lnSpc>
                <a:spcPct val="160000"/>
              </a:lnSpc>
              <a:spcBef>
                <a:spcPts val="1800"/>
              </a:spcBef>
              <a:buNone/>
            </a:pPr>
            <a:r>
              <a:rPr lang="el-GR" sz="2500" dirty="0" smtClean="0"/>
              <a:t>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n-US" sz="2500" dirty="0" smtClean="0"/>
              <a:t> + </a:t>
            </a:r>
            <a:r>
              <a:rPr lang="el-GR" sz="2500" dirty="0" smtClean="0"/>
              <a:t>@ +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l-GR" sz="2500" dirty="0" smtClean="0">
                <a:solidFill>
                  <a:schemeClr val="accent1">
                    <a:lumMod val="75000"/>
                  </a:schemeClr>
                </a:solidFill>
              </a:rPr>
              <a:t>από πού επιτρέπεται να συνδεθεί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l-GR" sz="2500" dirty="0" smtClean="0"/>
              <a:t/>
            </a:r>
            <a:br>
              <a:rPr lang="el-GR" sz="2500" dirty="0" smtClean="0"/>
            </a:br>
            <a:endParaRPr lang="el-GR" sz="800" dirty="0" smtClean="0"/>
          </a:p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el-GR" sz="2500" dirty="0" smtClean="0"/>
              <a:t>  π.χ.</a:t>
            </a:r>
          </a:p>
          <a:p>
            <a:pPr marL="457200" lvl="1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dirty="0" smtClean="0"/>
              <a:t>'</a:t>
            </a:r>
            <a:r>
              <a:rPr lang="en-US" sz="2500" dirty="0" smtClean="0"/>
              <a:t>username</a:t>
            </a:r>
            <a:r>
              <a:rPr lang="en-US" dirty="0" smtClean="0"/>
              <a:t>'</a:t>
            </a:r>
            <a:r>
              <a:rPr lang="en-US" sz="2500" dirty="0" smtClean="0"/>
              <a:t>@</a:t>
            </a:r>
            <a:r>
              <a:rPr lang="en-US" dirty="0" smtClean="0"/>
              <a:t>'</a:t>
            </a:r>
            <a:r>
              <a:rPr lang="en-US" sz="2500" dirty="0" smtClean="0"/>
              <a:t>%</a:t>
            </a:r>
            <a:r>
              <a:rPr lang="en-US" dirty="0"/>
              <a:t>'</a:t>
            </a:r>
            <a:r>
              <a:rPr lang="el-GR" sz="2500" dirty="0" smtClean="0"/>
              <a:t>	 </a:t>
            </a:r>
            <a:r>
              <a:rPr lang="el-GR" sz="2500" i="1" dirty="0" smtClean="0">
                <a:solidFill>
                  <a:srgbClr val="FF0000"/>
                </a:solidFill>
              </a:rPr>
              <a:t>(το % είναι μπαλαντέρ == σύνδεση από οπουδήποτε)</a:t>
            </a:r>
          </a:p>
          <a:p>
            <a:pPr marL="457200" lvl="1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dirty="0" smtClean="0"/>
              <a:t>'</a:t>
            </a:r>
            <a:r>
              <a:rPr lang="en-US" sz="2500" dirty="0" smtClean="0"/>
              <a:t>username</a:t>
            </a:r>
            <a:r>
              <a:rPr lang="en-US" dirty="0"/>
              <a:t>'</a:t>
            </a:r>
            <a:r>
              <a:rPr lang="en-US" sz="2500" dirty="0" smtClean="0"/>
              <a:t>@</a:t>
            </a:r>
            <a:r>
              <a:rPr lang="en-US" dirty="0" smtClean="0"/>
              <a:t>'</a:t>
            </a:r>
            <a:r>
              <a:rPr lang="en-US" sz="2500" dirty="0" smtClean="0"/>
              <a:t>192.168.1.1</a:t>
            </a:r>
            <a:r>
              <a:rPr lang="en-US" dirty="0"/>
              <a:t>'</a:t>
            </a:r>
            <a:endParaRPr lang="el-GR" sz="2500" dirty="0" smtClean="0"/>
          </a:p>
          <a:p>
            <a:pPr marL="457200" lvl="1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dirty="0" smtClean="0"/>
              <a:t>'</a:t>
            </a:r>
            <a:r>
              <a:rPr lang="en-US" sz="2500" dirty="0" smtClean="0"/>
              <a:t>username</a:t>
            </a:r>
            <a:r>
              <a:rPr lang="en-US" dirty="0" smtClean="0"/>
              <a:t>'</a:t>
            </a:r>
            <a:r>
              <a:rPr lang="en-US" sz="2500" dirty="0" smtClean="0"/>
              <a:t>@</a:t>
            </a:r>
            <a:r>
              <a:rPr lang="en-US" dirty="0"/>
              <a:t>'</a:t>
            </a:r>
            <a:r>
              <a:rPr lang="en-US" sz="2500" dirty="0" smtClean="0"/>
              <a:t>*.mydomain.gr</a:t>
            </a:r>
            <a:r>
              <a:rPr lang="en-US" dirty="0"/>
              <a:t>'</a:t>
            </a:r>
            <a:endParaRPr lang="el-GR" sz="2500" dirty="0" smtClean="0"/>
          </a:p>
        </p:txBody>
      </p:sp>
    </p:spTree>
    <p:extLst>
      <p:ext uri="{BB962C8B-B14F-4D97-AF65-F5344CB8AC3E}">
        <p14:creationId xmlns:p14="http://schemas.microsoft.com/office/powerpoint/2010/main" val="28085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Σύνδεση στην </a:t>
            </a:r>
            <a:r>
              <a:rPr lang="en-US" dirty="0" smtClean="0"/>
              <a:t>MySQL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mysql</a:t>
            </a:r>
            <a:r>
              <a:rPr lang="fr-CA" dirty="0"/>
              <a:t> -u </a:t>
            </a:r>
            <a:r>
              <a:rPr lang="fr-CA" dirty="0" err="1"/>
              <a:t>root</a:t>
            </a:r>
            <a:r>
              <a:rPr lang="fr-CA" dirty="0"/>
              <a:t> </a:t>
            </a:r>
            <a:r>
              <a:rPr lang="el-GR" dirty="0"/>
              <a:t>-</a:t>
            </a:r>
            <a:r>
              <a:rPr lang="fr-CA" dirty="0" smtClean="0"/>
              <a:t>p	</a:t>
            </a:r>
            <a:r>
              <a:rPr lang="el-GR" dirty="0" smtClean="0"/>
              <a:t>	</a:t>
            </a:r>
            <a:r>
              <a:rPr lang="fr-CA" i="1" dirty="0" smtClean="0">
                <a:solidFill>
                  <a:srgbClr val="FF0000"/>
                </a:solidFill>
              </a:rPr>
              <a:t>(</a:t>
            </a:r>
            <a:r>
              <a:rPr lang="el-GR" i="1" dirty="0" smtClean="0">
                <a:solidFill>
                  <a:srgbClr val="FF0000"/>
                </a:solidFill>
              </a:rPr>
              <a:t>αποσύνδεση με </a:t>
            </a:r>
            <a:r>
              <a:rPr lang="en-US" i="1" dirty="0" smtClean="0"/>
              <a:t>quit</a:t>
            </a:r>
            <a:r>
              <a:rPr lang="el-GR" i="1" dirty="0" smtClean="0"/>
              <a:t>;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  <a:r>
              <a:rPr lang="el-GR" dirty="0"/>
              <a:t/>
            </a:r>
            <a:br>
              <a:rPr lang="el-GR" dirty="0"/>
            </a:br>
            <a:endParaRPr lang="en-US" dirty="0" smtClean="0"/>
          </a:p>
          <a:p>
            <a:r>
              <a:rPr lang="en-US" dirty="0" err="1" smtClean="0"/>
              <a:t>mysql</a:t>
            </a:r>
            <a:r>
              <a:rPr lang="en-US" dirty="0" smtClean="0"/>
              <a:t> -u </a:t>
            </a:r>
            <a:r>
              <a:rPr lang="en-US" dirty="0" err="1" smtClean="0"/>
              <a:t>userA</a:t>
            </a:r>
            <a:r>
              <a:rPr lang="en-US" dirty="0" smtClean="0"/>
              <a:t> -p </a:t>
            </a:r>
            <a:r>
              <a:rPr lang="en-US" i="1" dirty="0" smtClean="0"/>
              <a:t>password</a:t>
            </a:r>
          </a:p>
          <a:p>
            <a:endParaRPr lang="en-US" i="1" dirty="0"/>
          </a:p>
          <a:p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 smtClean="0"/>
              <a:t>DBname</a:t>
            </a:r>
            <a:r>
              <a:rPr lang="en-US" dirty="0" smtClean="0"/>
              <a:t> -u </a:t>
            </a:r>
            <a:r>
              <a:rPr lang="en-US" dirty="0" err="1"/>
              <a:t>userA</a:t>
            </a:r>
            <a:r>
              <a:rPr lang="en-US" dirty="0"/>
              <a:t> -p </a:t>
            </a:r>
            <a:r>
              <a:rPr lang="en-US" i="1" dirty="0" smtClean="0"/>
              <a:t>password </a:t>
            </a:r>
            <a:r>
              <a:rPr lang="en-US" i="1" dirty="0" smtClean="0">
                <a:solidFill>
                  <a:srgbClr val="FF0000"/>
                </a:solidFill>
              </a:rPr>
              <a:t>(</a:t>
            </a:r>
            <a:r>
              <a:rPr lang="el-GR" i="1" dirty="0" smtClean="0">
                <a:solidFill>
                  <a:srgbClr val="FF0000"/>
                </a:solidFill>
              </a:rPr>
              <a:t>με επιλογή της ΒΔ: </a:t>
            </a:r>
            <a:r>
              <a:rPr lang="en-US" i="1" dirty="0" err="1">
                <a:solidFill>
                  <a:srgbClr val="FF0000"/>
                </a:solidFill>
              </a:rPr>
              <a:t>DBname</a:t>
            </a:r>
            <a:r>
              <a:rPr lang="el-GR" i="1" dirty="0" smtClean="0">
                <a:solidFill>
                  <a:srgbClr val="FF0000"/>
                </a:solidFill>
              </a:rPr>
              <a:t>)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l-GR" i="1" dirty="0" smtClean="0"/>
              <a:t>(επιλογή ΒΔ με: </a:t>
            </a:r>
            <a:r>
              <a:rPr lang="en-US" i="1" dirty="0" smtClean="0"/>
              <a:t>USE </a:t>
            </a:r>
            <a:r>
              <a:rPr lang="en-US" i="1" dirty="0" err="1" smtClean="0"/>
              <a:t>DBname</a:t>
            </a:r>
            <a:r>
              <a:rPr lang="el-GR" i="1" dirty="0" smtClean="0"/>
              <a:t>;)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6740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Παραδείγματα δημιουργίας χρηστών ΒΔ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l-GR" sz="2400" dirty="0" smtClean="0">
                <a:solidFill>
                  <a:srgbClr val="FF0000"/>
                </a:solidFill>
              </a:rPr>
              <a:t>άσκηση: </a:t>
            </a:r>
            <a:r>
              <a:rPr lang="en-US" sz="2400" dirty="0" smtClean="0">
                <a:solidFill>
                  <a:srgbClr val="FF0000"/>
                </a:solidFill>
              </a:rPr>
              <a:t>lab1-accounts.txt</a:t>
            </a:r>
            <a:r>
              <a:rPr lang="el-GR" sz="2400" dirty="0" smtClean="0">
                <a:solidFill>
                  <a:srgbClr val="FF0000"/>
                </a:solidFill>
              </a:rPr>
              <a:t>)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6367"/>
          </a:xfrm>
        </p:spPr>
        <p:txBody>
          <a:bodyPr>
            <a:normAutofit lnSpcReduction="10000"/>
          </a:bodyPr>
          <a:lstStyle/>
          <a:p>
            <a:r>
              <a:rPr lang="el-GR" dirty="0" smtClean="0">
                <a:cs typeface="Consolas" panose="020B0609020204030204" pitchFamily="49" charset="0"/>
              </a:rPr>
              <a:t>δημιουργία χρήστη</a:t>
            </a:r>
            <a:r>
              <a:rPr lang="en-US" dirty="0">
                <a:cs typeface="Consolas" panose="020B0609020204030204" pitchFamily="49" charset="0"/>
              </a:rPr>
              <a:t>:</a:t>
            </a:r>
            <a:endParaRPr lang="el-GR" dirty="0"/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auser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IDENTIFIED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'password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l-GR" dirty="0">
                <a:cs typeface="Consolas" panose="020B0609020204030204" pitchFamily="49" charset="0"/>
              </a:rPr>
              <a:t>αλλαγή </a:t>
            </a:r>
            <a:r>
              <a:rPr lang="en-US" dirty="0">
                <a:cs typeface="Consolas" panose="020B0609020204030204" pitchFamily="49" charset="0"/>
              </a:rPr>
              <a:t>password:</a:t>
            </a:r>
            <a:endParaRPr lang="el-GR" dirty="0"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ALTER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auser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IDENTIFIED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'new-password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l-GR" dirty="0">
                <a:latin typeface="Consolas" panose="020B0609020204030204" pitchFamily="49" charset="0"/>
                <a:cs typeface="Consolas" panose="020B0609020204030204" pitchFamily="49" charset="0"/>
              </a:rPr>
              <a:t>ή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'new-password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marL="457200" lvl="1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auser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'=PASSWORD('new-password'); --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MariaDB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l-GR" dirty="0" smtClean="0">
                <a:cs typeface="Consolas" panose="020B0609020204030204" pitchFamily="49" charset="0"/>
              </a:rPr>
              <a:t>μετονομασία χρήστη:</a:t>
            </a:r>
            <a:endParaRPr lang="en-US" dirty="0" smtClean="0"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auser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'@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'localhost';</a:t>
            </a:r>
          </a:p>
          <a:p>
            <a:pPr>
              <a:spcBef>
                <a:spcPts val="1800"/>
              </a:spcBef>
            </a:pPr>
            <a:r>
              <a:rPr lang="el-GR" dirty="0" smtClean="0">
                <a:cs typeface="Consolas" panose="020B0609020204030204" pitchFamily="49" charset="0"/>
              </a:rPr>
              <a:t>διαγραφή χρήστη:</a:t>
            </a:r>
            <a:endParaRPr lang="el-GR" dirty="0"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CA" b="1" dirty="0">
                <a:latin typeface="Consolas" panose="020B0609020204030204" pitchFamily="49" charset="0"/>
                <a:cs typeface="Consolas" panose="020B0609020204030204" pitchFamily="49" charset="0"/>
              </a:rPr>
              <a:t>DROP</a:t>
            </a:r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b="1" dirty="0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auser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'@'localhost'</a:t>
            </a:r>
            <a:r>
              <a:rPr lang="fr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r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Έλεγχος πρόσβασης σε ΒΔ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402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1249</Words>
  <Application>Microsoft Office PowerPoint</Application>
  <PresentationFormat>Widescreen</PresentationFormat>
  <Paragraphs>189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Wingdings</vt:lpstr>
      <vt:lpstr>Office Theme</vt:lpstr>
      <vt:lpstr>Worksheet</vt:lpstr>
      <vt:lpstr>   Έλεγχος πρόσβασης και ασφάλεια σε Βάσεις Δεδομένων </vt:lpstr>
      <vt:lpstr>Χρήσιμα links:</vt:lpstr>
      <vt:lpstr>Στόχοι εργαστηρίου</vt:lpstr>
      <vt:lpstr>Διαχείριση χρηστών βάσης δεδομένων</vt:lpstr>
      <vt:lpstr>Διαχείριση χρηστών βάσης δεδομένων</vt:lpstr>
      <vt:lpstr>Το username ορίζεται με 2 μέρη</vt:lpstr>
      <vt:lpstr>Σύνδεση στην MySQL</vt:lpstr>
      <vt:lpstr>Παραδείγματα δημιουργίας χρηστών ΒΔ (άσκηση: lab1-accounts.txt)</vt:lpstr>
      <vt:lpstr>Έλεγχος πρόσβασης σε ΒΔ</vt:lpstr>
      <vt:lpstr>Έλεγχος πρόσβασης σε ΒΔ</vt:lpstr>
      <vt:lpstr>Σύνταξη εντολών GRANT, REVOKE</vt:lpstr>
      <vt:lpstr>Προνόμια στην MySQL (privileges)</vt:lpstr>
      <vt:lpstr>Αντικείμενα στα οποία αποδίδονται δικαιώματα: ΒΔ, πίνακας, πεδίο</vt:lpstr>
      <vt:lpstr>Απόδοση δικαιωμάτων απ’ευθείας σε χρήστη</vt:lpstr>
      <vt:lpstr>Απόδοση δικαιωμάτων απ’ευθείας σε χρήστη</vt:lpstr>
      <vt:lpstr>Ανάκληση δικαιωμάτων από χρήστη</vt:lpstr>
      <vt:lpstr>Απόδοση δικαιωμάτων σε ρόλους</vt:lpstr>
      <vt:lpstr>Δημιουργία Ρόλων στη ΒΔ</vt:lpstr>
      <vt:lpstr>Απόδοση/ανάκληση ρόλων σε χρήστες</vt:lpstr>
      <vt:lpstr>Ενεργοποίηση ρόλου</vt:lpstr>
      <vt:lpstr>Δικαιώματα χρηστών μέσω ρόλων (άσκηση: lab2-roles.txt)</vt:lpstr>
      <vt:lpstr>Απόδοση προνομίων για τμήμα πίνακα</vt:lpstr>
      <vt:lpstr>Πίνακας για άσκηση εργαστηρίου</vt:lpstr>
      <vt:lpstr>Ασκήσεις (για MySQL)</vt:lpstr>
      <vt:lpstr>ΒΔ διαχείρισης ανθρώπινου δυναμικού (human resource)</vt:lpstr>
      <vt:lpstr>ΒΔ ιατρικών δεδομένων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Έλεγχος πρόσβασης και ασφάλεια σε Βάσεις Δεδομένων</dc:title>
  <dc:creator>Athanasios E. Siachoudis</dc:creator>
  <cp:lastModifiedBy>Athanasios Siachoudis</cp:lastModifiedBy>
  <cp:revision>299</cp:revision>
  <dcterms:created xsi:type="dcterms:W3CDTF">2019-11-03T19:36:36Z</dcterms:created>
  <dcterms:modified xsi:type="dcterms:W3CDTF">2022-10-17T09:15:57Z</dcterms:modified>
</cp:coreProperties>
</file>