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haO+Ik3MA/D28P/cioxy5sWdJu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B4F05C-CF1F-4A93-A3A4-1132D8C02B6C}">
  <a:tblStyle styleId="{93B4F05C-CF1F-4A93-A3A4-1132D8C02B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B2D868-12EF-416F-B2DB-BF7D7A4C7CF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ed2d17b8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目的変数をDVあり、なしの2つのカテゴリであるとし、説明変数としては、世帯年収、年齢および性別、地域住民との関係、DV被害経験などが挙げられる。そして、二項ロジスティック回帰分析を行うことで、どのような要因がDVを行う確率に影響を与えるのかを考察する。</a:t>
            </a:r>
            <a:endParaRPr/>
          </a:p>
        </p:txBody>
      </p:sp>
      <p:sp>
        <p:nvSpPr>
          <p:cNvPr id="180" name="Google Shape;180;g24ed2d17b8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21c1372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モデルを構築・訓練するための波形データを収集し、データ作成及び特徴量を抽出し、適切な学習法を用いて訓練データを作成し、精度を評価するために検証データでテストを行う。そして、訓練・テストされたモデルを元に新規データ（リアルタイムによる家庭内音声データ）について推論を行う。</a:t>
            </a:r>
            <a:endParaRPr/>
          </a:p>
        </p:txBody>
      </p:sp>
      <p:sp>
        <p:nvSpPr>
          <p:cNvPr id="190" name="Google Shape;190;g2521c13725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ed2d17b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4ed2d17b8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f92d566c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4f92d566cc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ed2d17b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4ed2d17b8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ed2d17b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4ed2d17b8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ed2d17b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4ed2d17b8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ed2d17b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4ed2d17b8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ed2d17b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4ed2d17b8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ed2d17b8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4ed2d17b88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21c1372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521c137251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1" name="Shape 11"/>
        <p:cNvGrpSpPr/>
        <p:nvPr/>
      </p:nvGrpSpPr>
      <p:grpSpPr>
        <a:xfrm>
          <a:off x="0" y="0"/>
          <a:ext cx="0" cy="0"/>
          <a:chOff x="0" y="0"/>
          <a:chExt cx="0" cy="0"/>
        </a:xfrm>
      </p:grpSpPr>
      <p:sp>
        <p:nvSpPr>
          <p:cNvPr id="12" name="Google Shape;1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7" name="Shape 17"/>
        <p:cNvGrpSpPr/>
        <p:nvPr/>
      </p:nvGrpSpPr>
      <p:grpSpPr>
        <a:xfrm>
          <a:off x="0" y="0"/>
          <a:ext cx="0" cy="0"/>
          <a:chOff x="0" y="0"/>
          <a:chExt cx="0" cy="0"/>
        </a:xfrm>
      </p:grpSpPr>
      <p:sp>
        <p:nvSpPr>
          <p:cNvPr id="18" name="Google Shape;18;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gender.go.jp/policy/no_violence/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AB0"/>
        </a:solidFill>
      </p:bgPr>
    </p:bg>
    <p:spTree>
      <p:nvGrpSpPr>
        <p:cNvPr id="83" name="Shape 83"/>
        <p:cNvGrpSpPr/>
        <p:nvPr/>
      </p:nvGrpSpPr>
      <p:grpSpPr>
        <a:xfrm>
          <a:off x="0" y="0"/>
          <a:ext cx="0" cy="0"/>
          <a:chOff x="0" y="0"/>
          <a:chExt cx="0" cy="0"/>
        </a:xfrm>
      </p:grpSpPr>
      <p:sp>
        <p:nvSpPr>
          <p:cNvPr id="84" name="Google Shape;84;p1"/>
          <p:cNvSpPr/>
          <p:nvPr/>
        </p:nvSpPr>
        <p:spPr>
          <a:xfrm>
            <a:off x="0" y="0"/>
            <a:ext cx="6096000" cy="3429000"/>
          </a:xfrm>
          <a:prstGeom prst="rect">
            <a:avLst/>
          </a:prstGeom>
          <a:solidFill>
            <a:srgbClr val="E1CC4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lt1"/>
                </a:solidFill>
                <a:latin typeface="Arial"/>
                <a:ea typeface="Arial"/>
                <a:cs typeface="Arial"/>
                <a:sym typeface="Arial"/>
              </a:rPr>
              <a:t>　</a:t>
            </a:r>
            <a:endParaRPr b="1" sz="4000">
              <a:solidFill>
                <a:schemeClr val="lt1"/>
              </a:solidFill>
              <a:latin typeface="Arial"/>
              <a:ea typeface="Arial"/>
              <a:cs typeface="Arial"/>
              <a:sym typeface="Arial"/>
            </a:endParaRPr>
          </a:p>
        </p:txBody>
      </p:sp>
      <p:sp>
        <p:nvSpPr>
          <p:cNvPr id="85" name="Google Shape;85;p1"/>
          <p:cNvSpPr/>
          <p:nvPr/>
        </p:nvSpPr>
        <p:spPr>
          <a:xfrm>
            <a:off x="0" y="3429000"/>
            <a:ext cx="12192000" cy="34290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rgbClr val="E1CC41"/>
                </a:solidFill>
                <a:latin typeface="Arial"/>
                <a:ea typeface="Arial"/>
                <a:cs typeface="Arial"/>
                <a:sym typeface="Arial"/>
              </a:rPr>
              <a:t>　</a:t>
            </a:r>
            <a:r>
              <a:rPr b="1" lang="en-US" sz="4400">
                <a:solidFill>
                  <a:srgbClr val="E1CC41"/>
                </a:solidFill>
              </a:rPr>
              <a:t>高度演習_Group 5 </a:t>
            </a:r>
            <a:endParaRPr/>
          </a:p>
        </p:txBody>
      </p:sp>
      <p:sp>
        <p:nvSpPr>
          <p:cNvPr id="86" name="Google Shape;86;p1"/>
          <p:cNvSpPr txBox="1"/>
          <p:nvPr/>
        </p:nvSpPr>
        <p:spPr>
          <a:xfrm>
            <a:off x="0" y="-178325"/>
            <a:ext cx="60999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rgbClr val="002060"/>
                </a:solidFill>
              </a:rPr>
              <a:t>Data</a:t>
            </a:r>
            <a:endParaRPr b="1" sz="8000">
              <a:solidFill>
                <a:srgbClr val="002060"/>
              </a:solidFill>
            </a:endParaRPr>
          </a:p>
          <a:p>
            <a:pPr indent="0" lvl="0" marL="0" marR="0" rtl="0" algn="l">
              <a:spcBef>
                <a:spcPts val="0"/>
              </a:spcBef>
              <a:spcAft>
                <a:spcPts val="0"/>
              </a:spcAft>
              <a:buNone/>
            </a:pPr>
            <a:r>
              <a:rPr b="1" lang="en-US" sz="8000">
                <a:solidFill>
                  <a:srgbClr val="002060"/>
                </a:solidFill>
              </a:rPr>
              <a:t>Science</a:t>
            </a:r>
            <a:endParaRPr b="1" sz="8000">
              <a:solidFill>
                <a:srgbClr val="002060"/>
              </a:solidFill>
            </a:endParaRPr>
          </a:p>
          <a:p>
            <a:pPr indent="0" lvl="0" marL="0" marR="0" rtl="0" algn="l">
              <a:spcBef>
                <a:spcPts val="0"/>
              </a:spcBef>
              <a:spcAft>
                <a:spcPts val="0"/>
              </a:spcAft>
              <a:buNone/>
            </a:pPr>
            <a:r>
              <a:rPr b="1" lang="en-US" sz="8000">
                <a:solidFill>
                  <a:srgbClr val="002060"/>
                </a:solidFill>
              </a:rPr>
              <a:t>Project</a:t>
            </a:r>
            <a:endParaRPr b="1" sz="8000">
              <a:solidFill>
                <a:srgbClr val="002060"/>
              </a:solidFill>
            </a:endParaRPr>
          </a:p>
          <a:p>
            <a:pPr indent="0" lvl="0" marL="0" marR="0" rtl="0" algn="l">
              <a:spcBef>
                <a:spcPts val="0"/>
              </a:spcBef>
              <a:spcAft>
                <a:spcPts val="0"/>
              </a:spcAft>
              <a:buNone/>
            </a:pPr>
            <a:r>
              <a:t/>
            </a:r>
            <a:endParaRPr b="1" sz="8000">
              <a:solidFill>
                <a:srgbClr val="002060"/>
              </a:solidFill>
            </a:endParaRPr>
          </a:p>
        </p:txBody>
      </p:sp>
      <p:pic>
        <p:nvPicPr>
          <p:cNvPr descr="森の中の道路&#10;&#10;自動的に生成された説明" id="87" name="Google Shape;87;p1"/>
          <p:cNvPicPr preferRelativeResize="0"/>
          <p:nvPr/>
        </p:nvPicPr>
        <p:blipFill rotWithShape="1">
          <a:blip r:embed="rId3">
            <a:alphaModFix/>
          </a:blip>
          <a:srcRect b="23409" l="33062" r="58663" t="73059"/>
          <a:stretch/>
        </p:blipFill>
        <p:spPr>
          <a:xfrm>
            <a:off x="6092150" y="0"/>
            <a:ext cx="6099849" cy="3428999"/>
          </a:xfrm>
          <a:prstGeom prst="rect">
            <a:avLst/>
          </a:prstGeom>
          <a:noFill/>
          <a:ln>
            <a:noFill/>
          </a:ln>
        </p:spPr>
      </p:pic>
      <p:sp>
        <p:nvSpPr>
          <p:cNvPr id="88" name="Google Shape;88;p1"/>
          <p:cNvSpPr txBox="1"/>
          <p:nvPr/>
        </p:nvSpPr>
        <p:spPr>
          <a:xfrm>
            <a:off x="6203575" y="3627300"/>
            <a:ext cx="5877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700">
                <a:solidFill>
                  <a:srgbClr val="E1CC41"/>
                </a:solidFill>
              </a:rPr>
              <a:t>NE21-1046C 渡邉陽太</a:t>
            </a:r>
            <a:endParaRPr b="1" sz="3700">
              <a:solidFill>
                <a:srgbClr val="E1CC41"/>
              </a:solidFill>
            </a:endParaRPr>
          </a:p>
          <a:p>
            <a:pPr indent="0" lvl="0" marL="0" rtl="0" algn="l">
              <a:spcBef>
                <a:spcPts val="0"/>
              </a:spcBef>
              <a:spcAft>
                <a:spcPts val="0"/>
              </a:spcAft>
              <a:buClr>
                <a:schemeClr val="dk1"/>
              </a:buClr>
              <a:buSzPts val="1100"/>
              <a:buFont typeface="Arial"/>
              <a:buNone/>
            </a:pPr>
            <a:r>
              <a:rPr b="1" lang="en-US" sz="3700">
                <a:solidFill>
                  <a:srgbClr val="E1CC41"/>
                </a:solidFill>
              </a:rPr>
              <a:t>NE21-1079G 兼子拳太朗</a:t>
            </a:r>
            <a:endParaRPr b="1" sz="3700">
              <a:solidFill>
                <a:srgbClr val="E1CC41"/>
              </a:solidFill>
            </a:endParaRPr>
          </a:p>
          <a:p>
            <a:pPr indent="0" lvl="0" marL="0" rtl="0" algn="l">
              <a:spcBef>
                <a:spcPts val="0"/>
              </a:spcBef>
              <a:spcAft>
                <a:spcPts val="0"/>
              </a:spcAft>
              <a:buClr>
                <a:schemeClr val="dk1"/>
              </a:buClr>
              <a:buSzPts val="1100"/>
              <a:buFont typeface="Arial"/>
              <a:buNone/>
            </a:pPr>
            <a:r>
              <a:rPr b="1" lang="en-US" sz="3700">
                <a:solidFill>
                  <a:srgbClr val="E1CC41"/>
                </a:solidFill>
              </a:rPr>
              <a:t>NE21-1084B 笹川高聖</a:t>
            </a:r>
            <a:endParaRPr b="1" sz="3700">
              <a:solidFill>
                <a:srgbClr val="E1CC41"/>
              </a:solidFill>
            </a:endParaRPr>
          </a:p>
          <a:p>
            <a:pPr indent="0" lvl="0" marL="0" rtl="0" algn="l">
              <a:spcBef>
                <a:spcPts val="0"/>
              </a:spcBef>
              <a:spcAft>
                <a:spcPts val="0"/>
              </a:spcAft>
              <a:buClr>
                <a:schemeClr val="dk1"/>
              </a:buClr>
              <a:buSzPts val="1100"/>
              <a:buFont typeface="Arial"/>
              <a:buNone/>
            </a:pPr>
            <a:r>
              <a:rPr b="1" lang="en-US" sz="3700">
                <a:solidFill>
                  <a:srgbClr val="E1CC41"/>
                </a:solidFill>
              </a:rPr>
              <a:t>NE21-1204A 志田優哉</a:t>
            </a:r>
            <a:endParaRPr b="1" sz="3700">
              <a:solidFill>
                <a:srgbClr val="E1CC41"/>
              </a:solidFill>
            </a:endParaRPr>
          </a:p>
          <a:p>
            <a:pPr indent="0" lvl="0" marL="0" rtl="0" algn="l">
              <a:spcBef>
                <a:spcPts val="0"/>
              </a:spcBef>
              <a:spcAft>
                <a:spcPts val="0"/>
              </a:spcAft>
              <a:buNone/>
            </a:pPr>
            <a:r>
              <a:rPr b="1" lang="en-US" sz="3700">
                <a:solidFill>
                  <a:srgbClr val="E1CC41"/>
                </a:solidFill>
              </a:rPr>
              <a:t>NE21-1248J 吉田武琉</a:t>
            </a:r>
            <a:endParaRPr b="1" sz="3700">
              <a:solidFill>
                <a:srgbClr val="E1CC4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4ed2d17b88_0_35"/>
          <p:cNvSpPr/>
          <p:nvPr/>
        </p:nvSpPr>
        <p:spPr>
          <a:xfrm>
            <a:off x="0" y="-16786"/>
            <a:ext cx="12192000" cy="937800"/>
          </a:xfrm>
          <a:prstGeom prst="rect">
            <a:avLst/>
          </a:prstGeom>
          <a:solidFill>
            <a:srgbClr val="0E327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lt1"/>
                </a:solidFill>
              </a:rPr>
              <a:t>　</a:t>
            </a:r>
            <a:r>
              <a:rPr b="1" lang="en-US" sz="4000">
                <a:solidFill>
                  <a:schemeClr val="lt1"/>
                </a:solidFill>
              </a:rPr>
              <a:t>データの分析手法</a:t>
            </a:r>
            <a:endParaRPr b="1" sz="4000">
              <a:solidFill>
                <a:schemeClr val="lt1"/>
              </a:solidFill>
            </a:endParaRPr>
          </a:p>
        </p:txBody>
      </p:sp>
      <p:sp>
        <p:nvSpPr>
          <p:cNvPr id="183" name="Google Shape;183;g24ed2d17b88_0_35"/>
          <p:cNvSpPr txBox="1"/>
          <p:nvPr/>
        </p:nvSpPr>
        <p:spPr>
          <a:xfrm>
            <a:off x="152400" y="1310575"/>
            <a:ext cx="826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　</a:t>
            </a:r>
            <a:r>
              <a:rPr b="1" lang="en-US" sz="4000">
                <a:solidFill>
                  <a:schemeClr val="dk1"/>
                </a:solidFill>
              </a:rPr>
              <a:t>二項</a:t>
            </a:r>
            <a:r>
              <a:rPr b="1" lang="en-US" sz="4000">
                <a:solidFill>
                  <a:schemeClr val="dk1"/>
                </a:solidFill>
              </a:rPr>
              <a:t>ロジスティック回帰分析</a:t>
            </a:r>
            <a:endParaRPr b="1">
              <a:solidFill>
                <a:schemeClr val="dk1"/>
              </a:solidFill>
            </a:endParaRPr>
          </a:p>
        </p:txBody>
      </p:sp>
      <p:sp>
        <p:nvSpPr>
          <p:cNvPr id="184" name="Google Shape;184;g24ed2d17b88_0_35"/>
          <p:cNvSpPr txBox="1"/>
          <p:nvPr/>
        </p:nvSpPr>
        <p:spPr>
          <a:xfrm>
            <a:off x="330025" y="2366450"/>
            <a:ext cx="2010900" cy="1723800"/>
          </a:xfrm>
          <a:prstGeom prst="rect">
            <a:avLst/>
          </a:prstGeom>
          <a:noFill/>
          <a:ln>
            <a:noFill/>
          </a:ln>
        </p:spPr>
        <p:txBody>
          <a:bodyPr anchorCtr="0" anchor="t" bIns="91425" lIns="91425" spcFirstLastPara="1" rIns="91425" wrap="square" tIns="91425">
            <a:spAutoFit/>
          </a:bodyPr>
          <a:lstStyle/>
          <a:p>
            <a:pPr indent="-374904" lvl="0" marL="374904" marR="0" rtl="0" algn="l">
              <a:lnSpc>
                <a:spcPct val="150000"/>
              </a:lnSpc>
              <a:spcBef>
                <a:spcPts val="0"/>
              </a:spcBef>
              <a:spcAft>
                <a:spcPts val="0"/>
              </a:spcAft>
              <a:buNone/>
            </a:pPr>
            <a:r>
              <a:rPr b="1" lang="en-US" sz="2500">
                <a:solidFill>
                  <a:schemeClr val="dk1"/>
                </a:solidFill>
              </a:rPr>
              <a:t>目的変数</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・DVあり</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・DVなし</a:t>
            </a:r>
            <a:endParaRPr b="1" sz="2500">
              <a:solidFill>
                <a:schemeClr val="dk1"/>
              </a:solidFill>
            </a:endParaRPr>
          </a:p>
        </p:txBody>
      </p:sp>
      <p:sp>
        <p:nvSpPr>
          <p:cNvPr id="185" name="Google Shape;185;g24ed2d17b88_0_35"/>
          <p:cNvSpPr txBox="1"/>
          <p:nvPr/>
        </p:nvSpPr>
        <p:spPr>
          <a:xfrm>
            <a:off x="2543100" y="2366450"/>
            <a:ext cx="3485700" cy="4032900"/>
          </a:xfrm>
          <a:prstGeom prst="rect">
            <a:avLst/>
          </a:prstGeom>
          <a:noFill/>
          <a:ln>
            <a:noFill/>
          </a:ln>
        </p:spPr>
        <p:txBody>
          <a:bodyPr anchorCtr="0" anchor="t" bIns="91425" lIns="91425" spcFirstLastPara="1" rIns="91425" wrap="square" tIns="91425">
            <a:spAutoFit/>
          </a:bodyPr>
          <a:lstStyle/>
          <a:p>
            <a:pPr indent="-374904" lvl="0" marL="374904" marR="0" rtl="0" algn="l">
              <a:lnSpc>
                <a:spcPct val="150000"/>
              </a:lnSpc>
              <a:spcBef>
                <a:spcPts val="0"/>
              </a:spcBef>
              <a:spcAft>
                <a:spcPts val="0"/>
              </a:spcAft>
              <a:buNone/>
            </a:pPr>
            <a:r>
              <a:rPr b="1" lang="en-US" sz="2500">
                <a:solidFill>
                  <a:schemeClr val="dk1"/>
                </a:solidFill>
              </a:rPr>
              <a:t>説明</a:t>
            </a:r>
            <a:r>
              <a:rPr b="1" lang="en-US" sz="2500">
                <a:solidFill>
                  <a:schemeClr val="dk1"/>
                </a:solidFill>
              </a:rPr>
              <a:t>変数</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a:t>
            </a:r>
            <a:r>
              <a:rPr b="1" lang="en-US" sz="2500">
                <a:solidFill>
                  <a:schemeClr val="dk1"/>
                </a:solidFill>
              </a:rPr>
              <a:t>世帯年収</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a:t>
            </a:r>
            <a:r>
              <a:rPr b="1" lang="en-US" sz="2500">
                <a:solidFill>
                  <a:schemeClr val="dk1"/>
                </a:solidFill>
              </a:rPr>
              <a:t>年齢</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・性別</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・地域住民との関係性</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・DV被害経験の有無</a:t>
            </a:r>
            <a:endParaRPr b="1" sz="2500">
              <a:solidFill>
                <a:schemeClr val="dk1"/>
              </a:solidFill>
            </a:endParaRPr>
          </a:p>
          <a:p>
            <a:pPr indent="-374904" lvl="0" marL="374904" marR="0" rtl="0" algn="l">
              <a:lnSpc>
                <a:spcPct val="150000"/>
              </a:lnSpc>
              <a:spcBef>
                <a:spcPts val="0"/>
              </a:spcBef>
              <a:spcAft>
                <a:spcPts val="0"/>
              </a:spcAft>
              <a:buNone/>
            </a:pPr>
            <a:r>
              <a:rPr b="1" lang="en-US" sz="2500">
                <a:solidFill>
                  <a:schemeClr val="dk1"/>
                </a:solidFill>
              </a:rPr>
              <a:t>etc…</a:t>
            </a:r>
            <a:endParaRPr b="1" sz="2500">
              <a:solidFill>
                <a:schemeClr val="dk1"/>
              </a:solidFill>
            </a:endParaRPr>
          </a:p>
        </p:txBody>
      </p:sp>
      <p:sp>
        <p:nvSpPr>
          <p:cNvPr id="186" name="Google Shape;186;g24ed2d17b88_0_35"/>
          <p:cNvSpPr txBox="1"/>
          <p:nvPr/>
        </p:nvSpPr>
        <p:spPr>
          <a:xfrm>
            <a:off x="7484825" y="3429000"/>
            <a:ext cx="4653300" cy="1146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en-US" sz="2500">
                <a:solidFill>
                  <a:schemeClr val="dk1"/>
                </a:solidFill>
              </a:rPr>
              <a:t>結果から、どの要因がDVに</a:t>
            </a:r>
            <a:endParaRPr b="1" sz="2500">
              <a:solidFill>
                <a:schemeClr val="dk1"/>
              </a:solidFill>
            </a:endParaRPr>
          </a:p>
          <a:p>
            <a:pPr indent="0" lvl="0" marL="0" marR="0" rtl="0" algn="l">
              <a:lnSpc>
                <a:spcPct val="150000"/>
              </a:lnSpc>
              <a:spcBef>
                <a:spcPts val="0"/>
              </a:spcBef>
              <a:spcAft>
                <a:spcPts val="0"/>
              </a:spcAft>
              <a:buNone/>
            </a:pPr>
            <a:r>
              <a:rPr b="1" lang="en-US" sz="2500">
                <a:solidFill>
                  <a:schemeClr val="dk1"/>
                </a:solidFill>
              </a:rPr>
              <a:t>影響を与えるのか考察する</a:t>
            </a:r>
            <a:endParaRPr b="1" sz="2500">
              <a:solidFill>
                <a:schemeClr val="dk1"/>
              </a:solidFill>
            </a:endParaRPr>
          </a:p>
        </p:txBody>
      </p:sp>
      <p:sp>
        <p:nvSpPr>
          <p:cNvPr id="187" name="Google Shape;187;g24ed2d17b88_0_35"/>
          <p:cNvSpPr/>
          <p:nvPr/>
        </p:nvSpPr>
        <p:spPr>
          <a:xfrm>
            <a:off x="5929850" y="3929175"/>
            <a:ext cx="1371600" cy="50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分析</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521c137251_1_0"/>
          <p:cNvSpPr/>
          <p:nvPr/>
        </p:nvSpPr>
        <p:spPr>
          <a:xfrm>
            <a:off x="0" y="-16786"/>
            <a:ext cx="12192000" cy="937800"/>
          </a:xfrm>
          <a:prstGeom prst="rect">
            <a:avLst/>
          </a:prstGeom>
          <a:solidFill>
            <a:srgbClr val="E0666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lt1"/>
                </a:solidFill>
              </a:rPr>
              <a:t>　データの分析手法(新)</a:t>
            </a:r>
            <a:endParaRPr b="1" sz="4000">
              <a:solidFill>
                <a:schemeClr val="lt1"/>
              </a:solidFill>
            </a:endParaRPr>
          </a:p>
        </p:txBody>
      </p:sp>
      <p:sp>
        <p:nvSpPr>
          <p:cNvPr id="193" name="Google Shape;193;g2521c137251_1_0"/>
          <p:cNvSpPr txBox="1"/>
          <p:nvPr/>
        </p:nvSpPr>
        <p:spPr>
          <a:xfrm>
            <a:off x="152400" y="1310575"/>
            <a:ext cx="4300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　音声の機械学習</a:t>
            </a:r>
            <a:endParaRPr b="1">
              <a:solidFill>
                <a:schemeClr val="dk1"/>
              </a:solidFill>
            </a:endParaRPr>
          </a:p>
        </p:txBody>
      </p:sp>
      <p:pic>
        <p:nvPicPr>
          <p:cNvPr id="194" name="Google Shape;194;g2521c137251_1_0"/>
          <p:cNvPicPr preferRelativeResize="0"/>
          <p:nvPr/>
        </p:nvPicPr>
        <p:blipFill>
          <a:blip r:embed="rId3">
            <a:alphaModFix/>
          </a:blip>
          <a:stretch>
            <a:fillRect/>
          </a:stretch>
        </p:blipFill>
        <p:spPr>
          <a:xfrm>
            <a:off x="4404225" y="2110987"/>
            <a:ext cx="2109402" cy="1229374"/>
          </a:xfrm>
          <a:prstGeom prst="rect">
            <a:avLst/>
          </a:prstGeom>
          <a:noFill/>
          <a:ln>
            <a:noFill/>
          </a:ln>
        </p:spPr>
      </p:pic>
      <p:cxnSp>
        <p:nvCxnSpPr>
          <p:cNvPr id="195" name="Google Shape;195;g2521c137251_1_0"/>
          <p:cNvCxnSpPr>
            <a:stCxn id="196" idx="1"/>
          </p:cNvCxnSpPr>
          <p:nvPr/>
        </p:nvCxnSpPr>
        <p:spPr>
          <a:xfrm flipH="1" rot="10800000">
            <a:off x="5283887" y="3328850"/>
            <a:ext cx="184800" cy="1507200"/>
          </a:xfrm>
          <a:prstGeom prst="straightConnector1">
            <a:avLst/>
          </a:prstGeom>
          <a:noFill/>
          <a:ln cap="flat" cmpd="sng" w="38100">
            <a:solidFill>
              <a:schemeClr val="dk2"/>
            </a:solidFill>
            <a:prstDash val="solid"/>
            <a:round/>
            <a:headEnd len="med" w="med" type="none"/>
            <a:tailEnd len="med" w="med" type="triangle"/>
          </a:ln>
        </p:spPr>
      </p:cxnSp>
      <p:sp>
        <p:nvSpPr>
          <p:cNvPr id="197" name="Google Shape;197;g2521c137251_1_0"/>
          <p:cNvSpPr txBox="1"/>
          <p:nvPr/>
        </p:nvSpPr>
        <p:spPr>
          <a:xfrm>
            <a:off x="4876175" y="1495375"/>
            <a:ext cx="377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t>DV該当波形抽出</a:t>
            </a:r>
            <a:endParaRPr sz="2800"/>
          </a:p>
        </p:txBody>
      </p:sp>
      <p:pic>
        <p:nvPicPr>
          <p:cNvPr id="198" name="Google Shape;198;g2521c137251_1_0"/>
          <p:cNvPicPr preferRelativeResize="0"/>
          <p:nvPr/>
        </p:nvPicPr>
        <p:blipFill>
          <a:blip r:embed="rId4">
            <a:alphaModFix/>
          </a:blip>
          <a:stretch>
            <a:fillRect/>
          </a:stretch>
        </p:blipFill>
        <p:spPr>
          <a:xfrm>
            <a:off x="6309750" y="4622128"/>
            <a:ext cx="1936781" cy="1229375"/>
          </a:xfrm>
          <a:prstGeom prst="rect">
            <a:avLst/>
          </a:prstGeom>
          <a:noFill/>
          <a:ln>
            <a:noFill/>
          </a:ln>
        </p:spPr>
      </p:pic>
      <p:cxnSp>
        <p:nvCxnSpPr>
          <p:cNvPr id="199" name="Google Shape;199;g2521c137251_1_0"/>
          <p:cNvCxnSpPr>
            <a:stCxn id="194" idx="2"/>
            <a:endCxn id="198" idx="0"/>
          </p:cNvCxnSpPr>
          <p:nvPr/>
        </p:nvCxnSpPr>
        <p:spPr>
          <a:xfrm>
            <a:off x="5458926" y="3340362"/>
            <a:ext cx="1819200" cy="1281900"/>
          </a:xfrm>
          <a:prstGeom prst="straightConnector1">
            <a:avLst/>
          </a:prstGeom>
          <a:noFill/>
          <a:ln cap="flat" cmpd="sng" w="38100">
            <a:solidFill>
              <a:schemeClr val="dk2"/>
            </a:solidFill>
            <a:prstDash val="solid"/>
            <a:round/>
            <a:headEnd len="med" w="med" type="none"/>
            <a:tailEnd len="med" w="med" type="triangle"/>
          </a:ln>
        </p:spPr>
      </p:cxnSp>
      <p:sp>
        <p:nvSpPr>
          <p:cNvPr id="200" name="Google Shape;200;g2521c137251_1_0"/>
          <p:cNvSpPr txBox="1"/>
          <p:nvPr/>
        </p:nvSpPr>
        <p:spPr>
          <a:xfrm>
            <a:off x="7490975" y="3998300"/>
            <a:ext cx="4643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t>随時データセットに追加</a:t>
            </a:r>
            <a:endParaRPr b="1" sz="2700"/>
          </a:p>
        </p:txBody>
      </p:sp>
      <p:sp>
        <p:nvSpPr>
          <p:cNvPr id="201" name="Google Shape;201;g2521c137251_1_0"/>
          <p:cNvSpPr txBox="1"/>
          <p:nvPr/>
        </p:nvSpPr>
        <p:spPr>
          <a:xfrm>
            <a:off x="5815175" y="5811300"/>
            <a:ext cx="684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rgbClr val="FF0000"/>
                </a:solidFill>
              </a:rPr>
              <a:t>スタッフが再現/収録した</a:t>
            </a:r>
            <a:endParaRPr b="1" sz="2800">
              <a:solidFill>
                <a:srgbClr val="FF0000"/>
              </a:solidFill>
            </a:endParaRPr>
          </a:p>
          <a:p>
            <a:pPr indent="0" lvl="0" marL="0" rtl="0" algn="l">
              <a:spcBef>
                <a:spcPts val="0"/>
              </a:spcBef>
              <a:spcAft>
                <a:spcPts val="0"/>
              </a:spcAft>
              <a:buNone/>
            </a:pPr>
            <a:r>
              <a:rPr b="1" lang="en-US" sz="2800">
                <a:solidFill>
                  <a:srgbClr val="FF0000"/>
                </a:solidFill>
              </a:rPr>
              <a:t>擬似音声サンプルを学習させる</a:t>
            </a:r>
            <a:endParaRPr b="1" sz="200">
              <a:solidFill>
                <a:srgbClr val="FF0000"/>
              </a:solidFill>
            </a:endParaRPr>
          </a:p>
        </p:txBody>
      </p:sp>
      <p:sp>
        <p:nvSpPr>
          <p:cNvPr id="196" name="Google Shape;196;g2521c137251_1_0"/>
          <p:cNvSpPr/>
          <p:nvPr/>
        </p:nvSpPr>
        <p:spPr>
          <a:xfrm>
            <a:off x="4752600" y="4836050"/>
            <a:ext cx="1062575" cy="112965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4ed2d17b88_0_19"/>
          <p:cNvSpPr/>
          <p:nvPr/>
        </p:nvSpPr>
        <p:spPr>
          <a:xfrm>
            <a:off x="0" y="-16786"/>
            <a:ext cx="12192000" cy="937800"/>
          </a:xfrm>
          <a:prstGeom prst="rect">
            <a:avLst/>
          </a:prstGeom>
          <a:solidFill>
            <a:srgbClr val="0E32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rPr>
              <a:t>　プロジェクト</a:t>
            </a:r>
            <a:r>
              <a:rPr b="1" lang="en-US" sz="4000">
                <a:solidFill>
                  <a:schemeClr val="lt1"/>
                </a:solidFill>
              </a:rPr>
              <a:t>から得られる示唆</a:t>
            </a:r>
            <a:endParaRPr b="1" sz="4000">
              <a:solidFill>
                <a:schemeClr val="lt1"/>
              </a:solidFill>
            </a:endParaRPr>
          </a:p>
        </p:txBody>
      </p:sp>
      <p:sp>
        <p:nvSpPr>
          <p:cNvPr id="207" name="Google Shape;207;g24ed2d17b88_0_19"/>
          <p:cNvSpPr txBox="1"/>
          <p:nvPr/>
        </p:nvSpPr>
        <p:spPr>
          <a:xfrm>
            <a:off x="152400" y="1310575"/>
            <a:ext cx="5519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　データ分析</a:t>
            </a:r>
            <a:endParaRPr b="1">
              <a:solidFill>
                <a:schemeClr val="dk1"/>
              </a:solidFill>
            </a:endParaRPr>
          </a:p>
        </p:txBody>
      </p:sp>
      <p:sp>
        <p:nvSpPr>
          <p:cNvPr id="208" name="Google Shape;208;g24ed2d17b88_0_19"/>
          <p:cNvSpPr txBox="1"/>
          <p:nvPr/>
        </p:nvSpPr>
        <p:spPr>
          <a:xfrm>
            <a:off x="0" y="2500525"/>
            <a:ext cx="12192000" cy="2647500"/>
          </a:xfrm>
          <a:prstGeom prst="rect">
            <a:avLst/>
          </a:prstGeom>
          <a:noFill/>
          <a:ln>
            <a:noFill/>
          </a:ln>
        </p:spPr>
        <p:txBody>
          <a:bodyPr anchorCtr="0" anchor="t" bIns="91425" lIns="91425" spcFirstLastPara="1" rIns="91425" wrap="square" tIns="91425">
            <a:spAutoFit/>
          </a:bodyPr>
          <a:lstStyle/>
          <a:p>
            <a:pPr indent="-374904" lvl="0" marL="374904" marR="0" rtl="0" algn="l">
              <a:spcBef>
                <a:spcPts val="0"/>
              </a:spcBef>
              <a:spcAft>
                <a:spcPts val="0"/>
              </a:spcAft>
              <a:buNone/>
            </a:pPr>
            <a:r>
              <a:rPr b="1" lang="en-US" sz="3200">
                <a:solidFill>
                  <a:schemeClr val="dk1"/>
                </a:solidFill>
              </a:rPr>
              <a:t>・DVの予兆がある世帯を分析から特定</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　　→児童相談所や警察が目をかけておくときの参考に。</a:t>
            </a:r>
            <a:endParaRPr b="1" sz="3200">
              <a:solidFill>
                <a:schemeClr val="dk1"/>
              </a:solidFill>
            </a:endParaRPr>
          </a:p>
          <a:p>
            <a:pPr indent="-374904" lvl="0" marL="374904" marR="0" rtl="0" algn="l">
              <a:spcBef>
                <a:spcPts val="0"/>
              </a:spcBef>
              <a:spcAft>
                <a:spcPts val="0"/>
              </a:spcAft>
              <a:buNone/>
            </a:pPr>
            <a:r>
              <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・DVの予兆のある世帯の傾向を算出</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　　→それらの世帯に対してDV防止施策を打つ</a:t>
            </a:r>
            <a:endParaRPr b="1" sz="3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4f92d566cc_1_3"/>
          <p:cNvSpPr/>
          <p:nvPr/>
        </p:nvSpPr>
        <p:spPr>
          <a:xfrm>
            <a:off x="0" y="-16786"/>
            <a:ext cx="12192000" cy="937800"/>
          </a:xfrm>
          <a:prstGeom prst="rect">
            <a:avLst/>
          </a:prstGeom>
          <a:solidFill>
            <a:srgbClr val="E0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rPr>
              <a:t>　プロジェクトから得られる示唆(</a:t>
            </a:r>
            <a:r>
              <a:rPr b="1" lang="en-US" sz="4000">
                <a:solidFill>
                  <a:schemeClr val="lt1"/>
                </a:solidFill>
              </a:rPr>
              <a:t>追加</a:t>
            </a:r>
            <a:r>
              <a:rPr b="1" lang="en-US" sz="4000">
                <a:solidFill>
                  <a:schemeClr val="lt1"/>
                </a:solidFill>
              </a:rPr>
              <a:t>)</a:t>
            </a:r>
            <a:endParaRPr b="1" sz="4000">
              <a:solidFill>
                <a:schemeClr val="lt1"/>
              </a:solidFill>
            </a:endParaRPr>
          </a:p>
        </p:txBody>
      </p:sp>
      <p:sp>
        <p:nvSpPr>
          <p:cNvPr id="214" name="Google Shape;214;g24f92d566cc_1_3"/>
          <p:cNvSpPr txBox="1"/>
          <p:nvPr/>
        </p:nvSpPr>
        <p:spPr>
          <a:xfrm>
            <a:off x="537600" y="1243613"/>
            <a:ext cx="1067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1"/>
                </a:solidFill>
              </a:rPr>
              <a:t>　音声機械学習システムは</a:t>
            </a:r>
            <a:r>
              <a:rPr b="1" lang="en-US" sz="3600">
                <a:solidFill>
                  <a:srgbClr val="FF0000"/>
                </a:solidFill>
              </a:rPr>
              <a:t>家庭外でも応用可能。</a:t>
            </a:r>
            <a:endParaRPr b="1" sz="1000">
              <a:solidFill>
                <a:srgbClr val="FF0000"/>
              </a:solidFill>
            </a:endParaRPr>
          </a:p>
        </p:txBody>
      </p:sp>
      <p:sp>
        <p:nvSpPr>
          <p:cNvPr id="215" name="Google Shape;215;g24f92d566cc_1_3"/>
          <p:cNvSpPr txBox="1"/>
          <p:nvPr/>
        </p:nvSpPr>
        <p:spPr>
          <a:xfrm>
            <a:off x="152400" y="2229950"/>
            <a:ext cx="12192000" cy="4125000"/>
          </a:xfrm>
          <a:prstGeom prst="rect">
            <a:avLst/>
          </a:prstGeom>
          <a:noFill/>
          <a:ln>
            <a:noFill/>
          </a:ln>
        </p:spPr>
        <p:txBody>
          <a:bodyPr anchorCtr="0" anchor="t" bIns="91425" lIns="91425" spcFirstLastPara="1" rIns="91425" wrap="square" tIns="91425">
            <a:spAutoFit/>
          </a:bodyPr>
          <a:lstStyle/>
          <a:p>
            <a:pPr indent="-374904" lvl="0" marL="374904" marR="0" rtl="0" algn="l">
              <a:spcBef>
                <a:spcPts val="0"/>
              </a:spcBef>
              <a:spcAft>
                <a:spcPts val="0"/>
              </a:spcAft>
              <a:buNone/>
            </a:pPr>
            <a:r>
              <a:rPr b="1" lang="en-US" sz="3200">
                <a:solidFill>
                  <a:schemeClr val="dk1"/>
                </a:solidFill>
              </a:rPr>
              <a:t>・学校、保育園、病院、老人ホームなどに</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　スマートスピーカーを</a:t>
            </a:r>
            <a:r>
              <a:rPr b="1" lang="en-US" sz="3200">
                <a:solidFill>
                  <a:schemeClr val="dk1"/>
                </a:solidFill>
              </a:rPr>
              <a:t>設</a:t>
            </a:r>
            <a:r>
              <a:rPr b="1" lang="en-US" sz="3200">
                <a:solidFill>
                  <a:schemeClr val="dk1"/>
                </a:solidFill>
              </a:rPr>
              <a:t>置</a:t>
            </a:r>
            <a:endParaRPr b="1" sz="3200">
              <a:solidFill>
                <a:schemeClr val="dk1"/>
              </a:solidFill>
            </a:endParaRPr>
          </a:p>
          <a:p>
            <a:pPr indent="-374904" lvl="0" marL="374904" marR="0" rtl="0" algn="l">
              <a:spcBef>
                <a:spcPts val="0"/>
              </a:spcBef>
              <a:spcAft>
                <a:spcPts val="0"/>
              </a:spcAft>
              <a:buNone/>
            </a:pPr>
            <a:r>
              <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・音声認識システムを上記の現場で稼働させる</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　→安全性向上・暴力抑制</a:t>
            </a:r>
            <a:endParaRPr b="1" sz="3200">
              <a:solidFill>
                <a:schemeClr val="dk1"/>
              </a:solidFill>
            </a:endParaRPr>
          </a:p>
          <a:p>
            <a:pPr indent="-374904" lvl="0" marL="374904" marR="0" rtl="0" algn="l">
              <a:spcBef>
                <a:spcPts val="0"/>
              </a:spcBef>
              <a:spcAft>
                <a:spcPts val="0"/>
              </a:spcAft>
              <a:buNone/>
            </a:pPr>
            <a:r>
              <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・家庭内よりも録音データを収集することが容易</a:t>
            </a:r>
            <a:endParaRPr b="1" sz="3200">
              <a:solidFill>
                <a:schemeClr val="dk1"/>
              </a:solidFill>
            </a:endParaRPr>
          </a:p>
          <a:p>
            <a:pPr indent="0" lvl="0" marL="0" marR="0" rtl="0" algn="l">
              <a:spcBef>
                <a:spcPts val="0"/>
              </a:spcBef>
              <a:spcAft>
                <a:spcPts val="0"/>
              </a:spcAft>
              <a:buNone/>
            </a:pPr>
            <a:r>
              <a:rPr b="1" lang="en-US" sz="3200">
                <a:solidFill>
                  <a:schemeClr val="dk1"/>
                </a:solidFill>
              </a:rPr>
              <a:t>　→実現可能性がDV対策よりも高い</a:t>
            </a:r>
            <a:endParaRPr b="1" sz="3200">
              <a:solidFill>
                <a:schemeClr val="dk1"/>
              </a:solidFill>
            </a:endParaRPr>
          </a:p>
        </p:txBody>
      </p:sp>
      <p:sp>
        <p:nvSpPr>
          <p:cNvPr id="216" name="Google Shape;216;g24f92d566cc_1_3"/>
          <p:cNvSpPr/>
          <p:nvPr/>
        </p:nvSpPr>
        <p:spPr>
          <a:xfrm>
            <a:off x="10342350" y="2797475"/>
            <a:ext cx="817325" cy="9770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居酒屋の店員のイラスト（男性・怒った顔）" id="217" name="Google Shape;217;g24f92d566cc_1_3"/>
          <p:cNvPicPr preferRelativeResize="0"/>
          <p:nvPr/>
        </p:nvPicPr>
        <p:blipFill>
          <a:blip r:embed="rId3">
            <a:alphaModFix/>
          </a:blip>
          <a:stretch>
            <a:fillRect/>
          </a:stretch>
        </p:blipFill>
        <p:spPr>
          <a:xfrm>
            <a:off x="10872996" y="3707200"/>
            <a:ext cx="652125" cy="884650"/>
          </a:xfrm>
          <a:prstGeom prst="rect">
            <a:avLst/>
          </a:prstGeom>
          <a:noFill/>
          <a:ln>
            <a:noFill/>
          </a:ln>
        </p:spPr>
      </p:pic>
      <p:pic>
        <p:nvPicPr>
          <p:cNvPr descr="居酒屋の店員のイラスト（男性・泣いた顔）" id="218" name="Google Shape;218;g24f92d566cc_1_3"/>
          <p:cNvPicPr preferRelativeResize="0"/>
          <p:nvPr/>
        </p:nvPicPr>
        <p:blipFill>
          <a:blip r:embed="rId4">
            <a:alphaModFix/>
          </a:blip>
          <a:stretch>
            <a:fillRect/>
          </a:stretch>
        </p:blipFill>
        <p:spPr>
          <a:xfrm>
            <a:off x="11415050" y="2918084"/>
            <a:ext cx="817325" cy="11087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ed2d17b88_0_40"/>
          <p:cNvSpPr/>
          <p:nvPr/>
        </p:nvSpPr>
        <p:spPr>
          <a:xfrm>
            <a:off x="0" y="-16786"/>
            <a:ext cx="12192000" cy="937800"/>
          </a:xfrm>
          <a:prstGeom prst="rect">
            <a:avLst/>
          </a:prstGeom>
          <a:solidFill>
            <a:srgbClr val="E0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rPr>
              <a:t>　プロジェクトの</a:t>
            </a:r>
            <a:r>
              <a:rPr b="1" lang="en-US" sz="4000">
                <a:solidFill>
                  <a:schemeClr val="lt1"/>
                </a:solidFill>
              </a:rPr>
              <a:t>懸念点(新)</a:t>
            </a:r>
            <a:endParaRPr b="1" sz="4000">
              <a:solidFill>
                <a:schemeClr val="lt1"/>
              </a:solidFill>
            </a:endParaRPr>
          </a:p>
        </p:txBody>
      </p:sp>
      <p:sp>
        <p:nvSpPr>
          <p:cNvPr id="224" name="Google Shape;224;g24ed2d17b88_0_40"/>
          <p:cNvSpPr txBox="1"/>
          <p:nvPr/>
        </p:nvSpPr>
        <p:spPr>
          <a:xfrm>
            <a:off x="0" y="921025"/>
            <a:ext cx="12192000" cy="6095400"/>
          </a:xfrm>
          <a:prstGeom prst="rect">
            <a:avLst/>
          </a:prstGeom>
          <a:noFill/>
          <a:ln>
            <a:noFill/>
          </a:ln>
        </p:spPr>
        <p:txBody>
          <a:bodyPr anchorCtr="0" anchor="t" bIns="91425" lIns="91425" spcFirstLastPara="1" rIns="91425" wrap="square" tIns="91425">
            <a:spAutoFit/>
          </a:bodyPr>
          <a:lstStyle/>
          <a:p>
            <a:pPr indent="-374904" lvl="0" marL="374904" marR="0" rtl="0" algn="l">
              <a:spcBef>
                <a:spcPts val="0"/>
              </a:spcBef>
              <a:spcAft>
                <a:spcPts val="0"/>
              </a:spcAft>
              <a:buNone/>
            </a:pPr>
            <a:r>
              <a:rPr b="1" lang="en-US" sz="3200">
                <a:solidFill>
                  <a:schemeClr val="dk1"/>
                </a:solidFill>
              </a:rPr>
              <a:t>・</a:t>
            </a:r>
            <a:r>
              <a:rPr b="1" lang="en-US" sz="3200">
                <a:solidFill>
                  <a:schemeClr val="dk1"/>
                </a:solidFill>
              </a:rPr>
              <a:t>説明変数のうち質的変数のカテゴリー分けが不明確</a:t>
            </a:r>
            <a:endParaRPr b="1" sz="3200">
              <a:solidFill>
                <a:schemeClr val="dk1"/>
              </a:solidFill>
            </a:endParaRPr>
          </a:p>
          <a:p>
            <a:pPr indent="-374904" lvl="0" marL="374904" marR="0" rtl="0" algn="l">
              <a:spcBef>
                <a:spcPts val="0"/>
              </a:spcBef>
              <a:spcAft>
                <a:spcPts val="0"/>
              </a:spcAft>
              <a:buNone/>
            </a:pPr>
            <a:r>
              <a:rPr b="1" lang="en-US" sz="3200">
                <a:solidFill>
                  <a:srgbClr val="FF0000"/>
                </a:solidFill>
              </a:rPr>
              <a:t>→正確な結果を導くことができない</a:t>
            </a:r>
            <a:r>
              <a:rPr b="1" lang="en-US" sz="3200">
                <a:solidFill>
                  <a:schemeClr val="dk1"/>
                </a:solidFill>
              </a:rPr>
              <a:t>。</a:t>
            </a:r>
            <a:endParaRPr b="1" sz="3200">
              <a:solidFill>
                <a:schemeClr val="dk1"/>
              </a:solidFill>
            </a:endParaRPr>
          </a:p>
          <a:p>
            <a:pPr indent="-374904" lvl="0" marL="374904" marR="0" rtl="0" algn="l">
              <a:spcBef>
                <a:spcPts val="0"/>
              </a:spcBef>
              <a:spcAft>
                <a:spcPts val="0"/>
              </a:spcAft>
              <a:buNone/>
            </a:pPr>
            <a:r>
              <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a:t>
            </a:r>
            <a:r>
              <a:rPr b="1" lang="en-US" sz="3200">
                <a:solidFill>
                  <a:schemeClr val="dk1"/>
                </a:solidFill>
              </a:rPr>
              <a:t>データの偏りが生じないための適切なサンプリング手法</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・多くのデータが必要。</a:t>
            </a:r>
            <a:endParaRPr b="1" sz="3200">
              <a:solidFill>
                <a:schemeClr val="dk1"/>
              </a:solidFill>
            </a:endParaRPr>
          </a:p>
          <a:p>
            <a:pPr indent="-374904" lvl="0" marL="374904" marR="0" rtl="0" algn="l">
              <a:spcBef>
                <a:spcPts val="0"/>
              </a:spcBef>
              <a:spcAft>
                <a:spcPts val="0"/>
              </a:spcAft>
              <a:buNone/>
            </a:pPr>
            <a:r>
              <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・スマートスピーカーなど＝基本的に常時録音がなされていない→特殊な設定が必要</a:t>
            </a:r>
            <a:endParaRPr b="1" sz="3200">
              <a:solidFill>
                <a:schemeClr val="dk1"/>
              </a:solidFill>
            </a:endParaRPr>
          </a:p>
          <a:p>
            <a:pPr indent="-374904" lvl="0" marL="374904" marR="0" rtl="0" algn="l">
              <a:spcBef>
                <a:spcPts val="0"/>
              </a:spcBef>
              <a:spcAft>
                <a:spcPts val="0"/>
              </a:spcAft>
              <a:buNone/>
            </a:pPr>
            <a:r>
              <a:rPr b="1" lang="en-US" sz="3200">
                <a:solidFill>
                  <a:schemeClr val="dk1"/>
                </a:solidFill>
              </a:rPr>
              <a:t>　</a:t>
            </a:r>
            <a:r>
              <a:rPr b="1" lang="en-US" sz="3200">
                <a:solidFill>
                  <a:srgbClr val="FF0000"/>
                </a:solidFill>
              </a:rPr>
              <a:t>But,,,</a:t>
            </a:r>
            <a:endParaRPr b="1" sz="3200">
              <a:solidFill>
                <a:srgbClr val="FF0000"/>
              </a:solidFill>
            </a:endParaRPr>
          </a:p>
          <a:p>
            <a:pPr indent="-374904" lvl="0" marL="374904" marR="0" rtl="0" algn="l">
              <a:spcBef>
                <a:spcPts val="0"/>
              </a:spcBef>
              <a:spcAft>
                <a:spcPts val="0"/>
              </a:spcAft>
              <a:buNone/>
            </a:pPr>
            <a:r>
              <a:rPr b="1" lang="en-US" sz="3200">
                <a:solidFill>
                  <a:srgbClr val="FF0000"/>
                </a:solidFill>
              </a:rPr>
              <a:t>   学校や保育園などの公共施設なら設置ができるので</a:t>
            </a:r>
            <a:endParaRPr b="1" sz="3200">
              <a:solidFill>
                <a:srgbClr val="FF0000"/>
              </a:solidFill>
            </a:endParaRPr>
          </a:p>
          <a:p>
            <a:pPr indent="-374904" lvl="0" marL="374904" marR="0" rtl="0" algn="l">
              <a:spcBef>
                <a:spcPts val="0"/>
              </a:spcBef>
              <a:spcAft>
                <a:spcPts val="0"/>
              </a:spcAft>
              <a:buNone/>
            </a:pPr>
            <a:r>
              <a:rPr b="1" lang="en-US" sz="3200">
                <a:solidFill>
                  <a:srgbClr val="FF0000"/>
                </a:solidFill>
              </a:rPr>
              <a:t>　そういった場での活用なら容易に実行可能</a:t>
            </a:r>
            <a:endParaRPr b="1" sz="3200">
              <a:solidFill>
                <a:srgbClr val="FF0000"/>
              </a:solidFill>
            </a:endParaRPr>
          </a:p>
          <a:p>
            <a:pPr indent="0" lvl="0" marL="0" marR="0" rtl="0" algn="l">
              <a:spcBef>
                <a:spcPts val="0"/>
              </a:spcBef>
              <a:spcAft>
                <a:spcPts val="0"/>
              </a:spcAft>
              <a:buNone/>
            </a:pPr>
            <a:r>
              <a:t/>
            </a:r>
            <a:endParaRPr b="1" sz="32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
          <p:cNvSpPr/>
          <p:nvPr/>
        </p:nvSpPr>
        <p:spPr>
          <a:xfrm>
            <a:off x="0" y="2172194"/>
            <a:ext cx="12192000" cy="2513612"/>
          </a:xfrm>
          <a:prstGeom prst="rect">
            <a:avLst/>
          </a:prstGeom>
          <a:solidFill>
            <a:srgbClr val="0E32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rPr>
              <a:t>暴力をなくそう！</a:t>
            </a:r>
            <a:endParaRPr b="1" sz="4000">
              <a:solidFill>
                <a:schemeClr val="lt1"/>
              </a:solidFill>
            </a:endParaRPr>
          </a:p>
        </p:txBody>
      </p:sp>
      <p:pic>
        <p:nvPicPr>
          <p:cNvPr descr="決意のカエル" id="230" name="Google Shape;230;p8"/>
          <p:cNvPicPr preferRelativeResize="0"/>
          <p:nvPr/>
        </p:nvPicPr>
        <p:blipFill>
          <a:blip r:embed="rId3">
            <a:alphaModFix/>
          </a:blip>
          <a:stretch>
            <a:fillRect/>
          </a:stretch>
        </p:blipFill>
        <p:spPr>
          <a:xfrm flipH="1">
            <a:off x="5487925" y="4854900"/>
            <a:ext cx="1216143" cy="1729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0" y="-16786"/>
            <a:ext cx="12192000" cy="937825"/>
          </a:xfrm>
          <a:prstGeom prst="rect">
            <a:avLst/>
          </a:prstGeom>
          <a:solidFill>
            <a:srgbClr val="0E32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　</a:t>
            </a:r>
            <a:r>
              <a:rPr b="1" lang="en-US" sz="4000">
                <a:solidFill>
                  <a:schemeClr val="lt1"/>
                </a:solidFill>
              </a:rPr>
              <a:t>プロジェクトのタイトル</a:t>
            </a:r>
            <a:endParaRPr/>
          </a:p>
        </p:txBody>
      </p:sp>
      <p:sp>
        <p:nvSpPr>
          <p:cNvPr id="94" name="Google Shape;94;p2"/>
          <p:cNvSpPr txBox="1"/>
          <p:nvPr/>
        </p:nvSpPr>
        <p:spPr>
          <a:xfrm>
            <a:off x="1677300" y="1128323"/>
            <a:ext cx="8837400" cy="1739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b="1" lang="en-US" sz="5350">
                <a:solidFill>
                  <a:schemeClr val="dk1"/>
                </a:solidFill>
                <a:latin typeface="Meiryo UI"/>
                <a:ea typeface="Meiryo UI"/>
                <a:cs typeface="Meiryo UI"/>
                <a:sym typeface="Meiryo UI"/>
              </a:rPr>
              <a:t>家庭内暴力（DV）を</a:t>
            </a:r>
            <a:endParaRPr b="1" sz="5350">
              <a:solidFill>
                <a:schemeClr val="dk1"/>
              </a:solidFill>
              <a:latin typeface="Meiryo UI"/>
              <a:ea typeface="Meiryo UI"/>
              <a:cs typeface="Meiryo UI"/>
              <a:sym typeface="Meiryo UI"/>
            </a:endParaRPr>
          </a:p>
          <a:p>
            <a:pPr indent="0" lvl="0" marL="0" rtl="0" algn="ctr">
              <a:spcBef>
                <a:spcPts val="0"/>
              </a:spcBef>
              <a:spcAft>
                <a:spcPts val="0"/>
              </a:spcAft>
              <a:buClr>
                <a:schemeClr val="dk1"/>
              </a:buClr>
              <a:buSzPts val="1100"/>
              <a:buFont typeface="Arial"/>
              <a:buNone/>
            </a:pPr>
            <a:r>
              <a:rPr b="1" lang="en-US" sz="5350">
                <a:solidFill>
                  <a:schemeClr val="dk1"/>
                </a:solidFill>
                <a:latin typeface="Meiryo UI"/>
                <a:ea typeface="Meiryo UI"/>
                <a:cs typeface="Meiryo UI"/>
                <a:sym typeface="Meiryo UI"/>
              </a:rPr>
              <a:t>少なくしようプロジェクト</a:t>
            </a:r>
            <a:endParaRPr b="1" sz="9700">
              <a:solidFill>
                <a:schemeClr val="dk1"/>
              </a:solidFill>
              <a:latin typeface="Arial"/>
              <a:ea typeface="Arial"/>
              <a:cs typeface="Arial"/>
              <a:sym typeface="Arial"/>
            </a:endParaRPr>
          </a:p>
        </p:txBody>
      </p:sp>
      <p:pic>
        <p:nvPicPr>
          <p:cNvPr descr="ビール瓶攻撃" id="95" name="Google Shape;95;p2"/>
          <p:cNvPicPr preferRelativeResize="0"/>
          <p:nvPr/>
        </p:nvPicPr>
        <p:blipFill>
          <a:blip r:embed="rId3">
            <a:alphaModFix/>
          </a:blip>
          <a:stretch>
            <a:fillRect/>
          </a:stretch>
        </p:blipFill>
        <p:spPr>
          <a:xfrm>
            <a:off x="3766488" y="3200250"/>
            <a:ext cx="4659025" cy="334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0" y="3429000"/>
            <a:ext cx="12192000" cy="3099600"/>
          </a:xfrm>
          <a:prstGeom prst="rect">
            <a:avLst/>
          </a:pr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900"/>
          </a:p>
        </p:txBody>
      </p:sp>
      <p:sp>
        <p:nvSpPr>
          <p:cNvPr id="101" name="Google Shape;101;p3"/>
          <p:cNvSpPr/>
          <p:nvPr/>
        </p:nvSpPr>
        <p:spPr>
          <a:xfrm>
            <a:off x="0" y="-16786"/>
            <a:ext cx="12192000" cy="937825"/>
          </a:xfrm>
          <a:prstGeom prst="rect">
            <a:avLst/>
          </a:prstGeom>
          <a:solidFill>
            <a:srgbClr val="0E32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Arial"/>
                <a:ea typeface="Arial"/>
                <a:cs typeface="Arial"/>
                <a:sym typeface="Arial"/>
              </a:rPr>
              <a:t>　</a:t>
            </a:r>
            <a:r>
              <a:rPr b="1" lang="en-US" sz="4000">
                <a:solidFill>
                  <a:schemeClr val="lt1"/>
                </a:solidFill>
              </a:rPr>
              <a:t>プロジェクト概要(旧)</a:t>
            </a:r>
            <a:endParaRPr/>
          </a:p>
        </p:txBody>
      </p:sp>
      <p:sp>
        <p:nvSpPr>
          <p:cNvPr id="102" name="Google Shape;102;p3"/>
          <p:cNvSpPr txBox="1"/>
          <p:nvPr/>
        </p:nvSpPr>
        <p:spPr>
          <a:xfrm>
            <a:off x="729050" y="5146525"/>
            <a:ext cx="4481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家庭内</a:t>
            </a:r>
            <a:r>
              <a:rPr b="1" lang="en-US" sz="2400">
                <a:solidFill>
                  <a:schemeClr val="dk1"/>
                </a:solidFill>
              </a:rPr>
              <a:t>暴力</a:t>
            </a:r>
            <a:r>
              <a:rPr b="1" lang="en-US" sz="2400">
                <a:solidFill>
                  <a:schemeClr val="dk1"/>
                </a:solidFill>
              </a:rPr>
              <a:t>の</a:t>
            </a:r>
            <a:r>
              <a:rPr b="1" lang="en-US" sz="2400">
                <a:solidFill>
                  <a:schemeClr val="dk1"/>
                </a:solidFill>
              </a:rPr>
              <a:t>減少・未然防止</a:t>
            </a:r>
            <a:endParaRPr b="1" sz="2400">
              <a:solidFill>
                <a:schemeClr val="dk1"/>
              </a:solidFill>
            </a:endParaRPr>
          </a:p>
          <a:p>
            <a:pPr indent="0" lvl="0" marL="0" rtl="0" algn="l">
              <a:spcBef>
                <a:spcPts val="0"/>
              </a:spcBef>
              <a:spcAft>
                <a:spcPts val="0"/>
              </a:spcAft>
              <a:buNone/>
            </a:pPr>
            <a:r>
              <a:rPr b="1" lang="en-US" sz="2400">
                <a:solidFill>
                  <a:schemeClr val="dk1"/>
                </a:solidFill>
              </a:rPr>
              <a:t>早期発見施策の</a:t>
            </a:r>
            <a:r>
              <a:rPr b="1" lang="en-US" sz="2400">
                <a:solidFill>
                  <a:schemeClr val="dk1"/>
                </a:solidFill>
              </a:rPr>
              <a:t>立案・考察</a:t>
            </a:r>
            <a:endParaRPr b="1" sz="500">
              <a:solidFill>
                <a:schemeClr val="dk1"/>
              </a:solidFill>
            </a:endParaRPr>
          </a:p>
        </p:txBody>
      </p:sp>
      <p:grpSp>
        <p:nvGrpSpPr>
          <p:cNvPr id="103" name="Google Shape;103;p3"/>
          <p:cNvGrpSpPr/>
          <p:nvPr/>
        </p:nvGrpSpPr>
        <p:grpSpPr>
          <a:xfrm>
            <a:off x="1189350" y="1510363"/>
            <a:ext cx="3983100" cy="1146000"/>
            <a:chOff x="192225" y="2047800"/>
            <a:chExt cx="3983100" cy="1146000"/>
          </a:xfrm>
        </p:grpSpPr>
        <p:sp>
          <p:nvSpPr>
            <p:cNvPr id="104" name="Google Shape;104;p3"/>
            <p:cNvSpPr/>
            <p:nvPr/>
          </p:nvSpPr>
          <p:spPr>
            <a:xfrm>
              <a:off x="192225" y="2047800"/>
              <a:ext cx="3983100" cy="1146000"/>
            </a:xfrm>
            <a:prstGeom prst="rect">
              <a:avLst/>
            </a:pr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900"/>
            </a:p>
          </p:txBody>
        </p:sp>
        <p:sp>
          <p:nvSpPr>
            <p:cNvPr id="105" name="Google Shape;105;p3"/>
            <p:cNvSpPr txBox="1"/>
            <p:nvPr/>
          </p:nvSpPr>
          <p:spPr>
            <a:xfrm>
              <a:off x="507675" y="2374500"/>
              <a:ext cx="335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rPr>
                <a:t>日本国全体</a:t>
              </a:r>
              <a:r>
                <a:rPr b="1" lang="en-US" sz="2000">
                  <a:solidFill>
                    <a:schemeClr val="dk1"/>
                  </a:solidFill>
                </a:rPr>
                <a:t>に焦点</a:t>
              </a:r>
              <a:endParaRPr/>
            </a:p>
          </p:txBody>
        </p:sp>
      </p:grpSp>
      <p:grpSp>
        <p:nvGrpSpPr>
          <p:cNvPr id="106" name="Google Shape;106;p3"/>
          <p:cNvGrpSpPr/>
          <p:nvPr/>
        </p:nvGrpSpPr>
        <p:grpSpPr>
          <a:xfrm>
            <a:off x="6859600" y="1472775"/>
            <a:ext cx="3983100" cy="1146000"/>
            <a:chOff x="7019300" y="2102225"/>
            <a:chExt cx="3983100" cy="1146000"/>
          </a:xfrm>
        </p:grpSpPr>
        <p:sp>
          <p:nvSpPr>
            <p:cNvPr id="107" name="Google Shape;107;p3"/>
            <p:cNvSpPr/>
            <p:nvPr/>
          </p:nvSpPr>
          <p:spPr>
            <a:xfrm>
              <a:off x="7019300" y="2102225"/>
              <a:ext cx="3983100" cy="1146000"/>
            </a:xfrm>
            <a:prstGeom prst="rect">
              <a:avLst/>
            </a:pr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900"/>
            </a:p>
          </p:txBody>
        </p:sp>
        <p:sp>
          <p:nvSpPr>
            <p:cNvPr id="108" name="Google Shape;108;p3"/>
            <p:cNvSpPr txBox="1"/>
            <p:nvPr/>
          </p:nvSpPr>
          <p:spPr>
            <a:xfrm>
              <a:off x="7058600" y="2275025"/>
              <a:ext cx="3904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rPr>
                <a:t>家庭内暴力と関連のある要素を分析によって抽出</a:t>
              </a:r>
              <a:endParaRPr/>
            </a:p>
          </p:txBody>
        </p:sp>
      </p:grpSp>
      <p:sp>
        <p:nvSpPr>
          <p:cNvPr id="109" name="Google Shape;109;p3"/>
          <p:cNvSpPr txBox="1"/>
          <p:nvPr/>
        </p:nvSpPr>
        <p:spPr>
          <a:xfrm>
            <a:off x="7227900" y="5208025"/>
            <a:ext cx="422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rPr>
              <a:t>音声から家庭内暴力の有無を</a:t>
            </a:r>
            <a:endParaRPr b="1" sz="2000">
              <a:solidFill>
                <a:schemeClr val="dk1"/>
              </a:solidFill>
            </a:endParaRPr>
          </a:p>
          <a:p>
            <a:pPr indent="0" lvl="0" marL="0" rtl="0" algn="l">
              <a:spcBef>
                <a:spcPts val="0"/>
              </a:spcBef>
              <a:spcAft>
                <a:spcPts val="0"/>
              </a:spcAft>
              <a:buNone/>
            </a:pPr>
            <a:r>
              <a:rPr b="1" lang="en-US" sz="2000">
                <a:solidFill>
                  <a:schemeClr val="dk1"/>
                </a:solidFill>
              </a:rPr>
              <a:t>判別可能なシステムの考案</a:t>
            </a:r>
            <a:endParaRPr b="1" sz="2000">
              <a:solidFill>
                <a:schemeClr val="dk1"/>
              </a:solidFill>
            </a:endParaRPr>
          </a:p>
          <a:p>
            <a:pPr indent="0" lvl="0" marL="0" rtl="0" algn="l">
              <a:spcBef>
                <a:spcPts val="0"/>
              </a:spcBef>
              <a:spcAft>
                <a:spcPts val="0"/>
              </a:spcAft>
              <a:buNone/>
            </a:pPr>
            <a:r>
              <a:rPr b="1" lang="en-US" sz="2000">
                <a:solidFill>
                  <a:schemeClr val="dk1"/>
                </a:solidFill>
              </a:rPr>
              <a:t>→</a:t>
            </a:r>
            <a:r>
              <a:rPr b="1" lang="en-US" sz="2000">
                <a:solidFill>
                  <a:schemeClr val="dk1"/>
                </a:solidFill>
              </a:rPr>
              <a:t>再発防止へ繋げる</a:t>
            </a:r>
            <a:endParaRPr b="1" sz="2000">
              <a:solidFill>
                <a:schemeClr val="dk1"/>
              </a:solidFill>
            </a:endParaRPr>
          </a:p>
        </p:txBody>
      </p:sp>
      <p:sp>
        <p:nvSpPr>
          <p:cNvPr id="110" name="Google Shape;110;p3"/>
          <p:cNvSpPr/>
          <p:nvPr/>
        </p:nvSpPr>
        <p:spPr>
          <a:xfrm rot="-8100000">
            <a:off x="5677804" y="1857888"/>
            <a:ext cx="450993" cy="450993"/>
          </a:xfrm>
          <a:prstGeom prst="rtTriangle">
            <a:avLst/>
          </a:prstGeom>
          <a:solidFill>
            <a:srgbClr val="0020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txBox="1"/>
          <p:nvPr/>
        </p:nvSpPr>
        <p:spPr>
          <a:xfrm>
            <a:off x="907525" y="3738300"/>
            <a:ext cx="1017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家庭内暴力を引き起こす因子が高い要素に</a:t>
            </a:r>
            <a:endParaRPr b="1" sz="2400">
              <a:solidFill>
                <a:schemeClr val="dk1"/>
              </a:solidFill>
            </a:endParaRPr>
          </a:p>
          <a:p>
            <a:pPr indent="0" lvl="0" marL="0" rtl="0" algn="l">
              <a:spcBef>
                <a:spcPts val="0"/>
              </a:spcBef>
              <a:spcAft>
                <a:spcPts val="0"/>
              </a:spcAft>
              <a:buNone/>
            </a:pPr>
            <a:r>
              <a:rPr b="1" lang="en-US" sz="2400">
                <a:solidFill>
                  <a:schemeClr val="dk1"/>
                </a:solidFill>
              </a:rPr>
              <a:t>当てはまる世帯への支援、補助のごあんない、面談、ホットライン提供</a:t>
            </a:r>
            <a:endParaRPr b="1" sz="2400">
              <a:solidFill>
                <a:schemeClr val="dk1"/>
              </a:solidFill>
            </a:endParaRPr>
          </a:p>
        </p:txBody>
      </p:sp>
      <p:sp>
        <p:nvSpPr>
          <p:cNvPr id="112" name="Google Shape;112;p3"/>
          <p:cNvSpPr txBox="1"/>
          <p:nvPr/>
        </p:nvSpPr>
        <p:spPr>
          <a:xfrm>
            <a:off x="-898100" y="3429000"/>
            <a:ext cx="335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rPr>
              <a:t>叶えたいこと</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4ed2d17b88_0_7"/>
          <p:cNvSpPr/>
          <p:nvPr/>
        </p:nvSpPr>
        <p:spPr>
          <a:xfrm>
            <a:off x="0" y="-16786"/>
            <a:ext cx="12192000" cy="937800"/>
          </a:xfrm>
          <a:prstGeom prst="rect">
            <a:avLst/>
          </a:prstGeom>
          <a:solidFill>
            <a:srgbClr val="0E327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rPr>
              <a:t>　プロジェクト背景</a:t>
            </a:r>
            <a:endParaRPr b="1" sz="4000">
              <a:solidFill>
                <a:schemeClr val="lt1"/>
              </a:solidFill>
            </a:endParaRPr>
          </a:p>
        </p:txBody>
      </p:sp>
      <p:sp>
        <p:nvSpPr>
          <p:cNvPr id="118" name="Google Shape;118;g24ed2d17b88_0_7"/>
          <p:cNvSpPr txBox="1"/>
          <p:nvPr/>
        </p:nvSpPr>
        <p:spPr>
          <a:xfrm>
            <a:off x="636350" y="1143550"/>
            <a:ext cx="8067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コロナ禍以降、</a:t>
            </a:r>
            <a:endParaRPr b="1" sz="2500">
              <a:solidFill>
                <a:schemeClr val="dk1"/>
              </a:solidFill>
            </a:endParaRPr>
          </a:p>
          <a:p>
            <a:pPr indent="0" lvl="0" marL="0" rtl="0" algn="l">
              <a:spcBef>
                <a:spcPts val="0"/>
              </a:spcBef>
              <a:spcAft>
                <a:spcPts val="0"/>
              </a:spcAft>
              <a:buNone/>
            </a:pPr>
            <a:r>
              <a:rPr b="1" lang="en-US" sz="2500">
                <a:solidFill>
                  <a:schemeClr val="dk1"/>
                </a:solidFill>
              </a:rPr>
              <a:t>在宅時間増加による家庭内暴力の増加が浮き彫りに</a:t>
            </a:r>
            <a:endParaRPr b="1" sz="2500">
              <a:solidFill>
                <a:schemeClr val="dk1"/>
              </a:solidFill>
            </a:endParaRPr>
          </a:p>
          <a:p>
            <a:pPr indent="0" lvl="0" marL="0" rtl="0" algn="l">
              <a:spcBef>
                <a:spcPts val="0"/>
              </a:spcBef>
              <a:spcAft>
                <a:spcPts val="0"/>
              </a:spcAft>
              <a:buNone/>
            </a:pPr>
            <a:r>
              <a:rPr b="1" lang="en-US" sz="2500">
                <a:solidFill>
                  <a:schemeClr val="dk1"/>
                </a:solidFill>
              </a:rPr>
              <a:t>(男女共同参画局の調査)</a:t>
            </a:r>
            <a:endParaRPr sz="1900"/>
          </a:p>
        </p:txBody>
      </p:sp>
      <p:graphicFrame>
        <p:nvGraphicFramePr>
          <p:cNvPr id="119" name="Google Shape;119;g24ed2d17b88_0_7"/>
          <p:cNvGraphicFramePr/>
          <p:nvPr/>
        </p:nvGraphicFramePr>
        <p:xfrm>
          <a:off x="636350" y="2908650"/>
          <a:ext cx="3000000" cy="3000000"/>
        </p:xfrm>
        <a:graphic>
          <a:graphicData uri="http://schemas.openxmlformats.org/drawingml/2006/table">
            <a:tbl>
              <a:tblPr>
                <a:noFill/>
                <a:tableStyleId>{93B4F05C-CF1F-4A93-A3A4-1132D8C02B6C}</a:tableStyleId>
              </a:tblPr>
              <a:tblGrid>
                <a:gridCol w="2750100"/>
                <a:gridCol w="2750100"/>
              </a:tblGrid>
              <a:tr h="586125">
                <a:tc>
                  <a:txBody>
                    <a:bodyPr/>
                    <a:lstStyle/>
                    <a:p>
                      <a:pPr indent="0" lvl="0" marL="0" rtl="0" algn="l">
                        <a:spcBef>
                          <a:spcPts val="0"/>
                        </a:spcBef>
                        <a:spcAft>
                          <a:spcPts val="0"/>
                        </a:spcAft>
                        <a:buNone/>
                      </a:pPr>
                      <a:r>
                        <a:rPr lang="en-US"/>
                        <a:t>年度</a:t>
                      </a:r>
                      <a:endParaRPr/>
                    </a:p>
                  </a:txBody>
                  <a:tcPr marT="91425" marB="91425" marR="91425" marL="91425"/>
                </a:tc>
                <a:tc>
                  <a:txBody>
                    <a:bodyPr/>
                    <a:lstStyle/>
                    <a:p>
                      <a:pPr indent="0" lvl="0" marL="0" rtl="0" algn="l">
                        <a:spcBef>
                          <a:spcPts val="0"/>
                        </a:spcBef>
                        <a:spcAft>
                          <a:spcPts val="0"/>
                        </a:spcAft>
                        <a:buNone/>
                      </a:pPr>
                      <a:r>
                        <a:rPr lang="en-US"/>
                        <a:t>相談件数</a:t>
                      </a:r>
                      <a:endParaRPr/>
                    </a:p>
                  </a:txBody>
                  <a:tcPr marT="91425" marB="91425" marR="91425" marL="91425"/>
                </a:tc>
              </a:tr>
              <a:tr h="586125">
                <a:tc>
                  <a:txBody>
                    <a:bodyPr/>
                    <a:lstStyle/>
                    <a:p>
                      <a:pPr indent="0" lvl="0" marL="0" rtl="0" algn="l">
                        <a:spcBef>
                          <a:spcPts val="0"/>
                        </a:spcBef>
                        <a:spcAft>
                          <a:spcPts val="0"/>
                        </a:spcAft>
                        <a:buNone/>
                      </a:pPr>
                      <a:r>
                        <a:rPr lang="en-US"/>
                        <a:t>2019</a:t>
                      </a:r>
                      <a:endParaRPr/>
                    </a:p>
                  </a:txBody>
                  <a:tcPr marT="91425" marB="91425" marR="91425" marL="91425"/>
                </a:tc>
                <a:tc>
                  <a:txBody>
                    <a:bodyPr/>
                    <a:lstStyle/>
                    <a:p>
                      <a:pPr indent="0" lvl="0" marL="0" rtl="0" algn="l">
                        <a:spcBef>
                          <a:spcPts val="0"/>
                        </a:spcBef>
                        <a:spcAft>
                          <a:spcPts val="0"/>
                        </a:spcAft>
                        <a:buNone/>
                      </a:pPr>
                      <a:r>
                        <a:rPr lang="en-US"/>
                        <a:t>11万9276件</a:t>
                      </a:r>
                      <a:endParaRPr/>
                    </a:p>
                  </a:txBody>
                  <a:tcPr marT="91425" marB="91425" marR="91425" marL="91425"/>
                </a:tc>
              </a:tr>
              <a:tr h="603175">
                <a:tc>
                  <a:txBody>
                    <a:bodyPr/>
                    <a:lstStyle/>
                    <a:p>
                      <a:pPr indent="0" lvl="0" marL="0" rtl="0" algn="l">
                        <a:spcBef>
                          <a:spcPts val="0"/>
                        </a:spcBef>
                        <a:spcAft>
                          <a:spcPts val="0"/>
                        </a:spcAft>
                        <a:buNone/>
                      </a:pPr>
                      <a:r>
                        <a:rPr lang="en-US"/>
                        <a:t>2020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18万2188件</a:t>
                      </a:r>
                      <a:endParaRPr/>
                    </a:p>
                  </a:txBody>
                  <a:tcPr marT="91425" marB="91425" marR="91425" marL="91425"/>
                </a:tc>
              </a:tr>
              <a:tr h="586125">
                <a:tc>
                  <a:txBody>
                    <a:bodyPr/>
                    <a:lstStyle/>
                    <a:p>
                      <a:pPr indent="0" lvl="0" marL="0" rtl="0" algn="l">
                        <a:spcBef>
                          <a:spcPts val="0"/>
                        </a:spcBef>
                        <a:spcAft>
                          <a:spcPts val="0"/>
                        </a:spcAft>
                        <a:buNone/>
                      </a:pPr>
                      <a:r>
                        <a:rPr lang="en-US"/>
                        <a:t>2021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17万6967件</a:t>
                      </a:r>
                      <a:endParaRPr/>
                    </a:p>
                  </a:txBody>
                  <a:tcPr marT="91425" marB="91425" marR="91425" marL="91425"/>
                </a:tc>
              </a:tr>
            </a:tbl>
          </a:graphicData>
        </a:graphic>
      </p:graphicFrame>
      <p:sp>
        <p:nvSpPr>
          <p:cNvPr id="120" name="Google Shape;120;g24ed2d17b88_0_7"/>
          <p:cNvSpPr txBox="1"/>
          <p:nvPr/>
        </p:nvSpPr>
        <p:spPr>
          <a:xfrm>
            <a:off x="6933375" y="3429000"/>
            <a:ext cx="8067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コロナ明け2021年度は減少したが、</a:t>
            </a:r>
            <a:endParaRPr b="1" sz="2500">
              <a:solidFill>
                <a:schemeClr val="dk1"/>
              </a:solidFill>
            </a:endParaRPr>
          </a:p>
          <a:p>
            <a:pPr indent="0" lvl="0" marL="0" rtl="0" algn="l">
              <a:spcBef>
                <a:spcPts val="0"/>
              </a:spcBef>
              <a:spcAft>
                <a:spcPts val="0"/>
              </a:spcAft>
              <a:buNone/>
            </a:pPr>
            <a:r>
              <a:rPr b="1" lang="en-US" sz="2500">
                <a:solidFill>
                  <a:schemeClr val="dk1"/>
                </a:solidFill>
              </a:rPr>
              <a:t>比較的高水準で推移している</a:t>
            </a:r>
            <a:endParaRPr b="1" sz="2500">
              <a:solidFill>
                <a:schemeClr val="dk1"/>
              </a:solidFill>
            </a:endParaRPr>
          </a:p>
        </p:txBody>
      </p:sp>
      <p:sp>
        <p:nvSpPr>
          <p:cNvPr id="121" name="Google Shape;121;g24ed2d17b88_0_7"/>
          <p:cNvSpPr txBox="1"/>
          <p:nvPr/>
        </p:nvSpPr>
        <p:spPr>
          <a:xfrm>
            <a:off x="1955150" y="599267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50" u="sng">
                <a:solidFill>
                  <a:srgbClr val="094C58"/>
                </a:solidFill>
                <a:highlight>
                  <a:srgbClr val="EBEFF2"/>
                </a:highlight>
                <a:latin typeface="Meiryo"/>
                <a:ea typeface="Meiryo"/>
                <a:cs typeface="Meiryo"/>
                <a:sym typeface="Meiryo"/>
                <a:hlinkClick r:id="rId3">
                  <a:extLst>
                    <a:ext uri="{A12FA001-AC4F-418D-AE19-62706E023703}">
                      <ahyp:hlinkClr val="tx"/>
                    </a:ext>
                  </a:extLst>
                </a:hlinkClick>
              </a:rPr>
              <a:t>https://www.gender.go.jp/policy/no_violence/index.html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4ed2d17b88_0_11"/>
          <p:cNvSpPr/>
          <p:nvPr/>
        </p:nvSpPr>
        <p:spPr>
          <a:xfrm>
            <a:off x="0" y="-16786"/>
            <a:ext cx="12192000" cy="937800"/>
          </a:xfrm>
          <a:prstGeom prst="rect">
            <a:avLst/>
          </a:prstGeom>
          <a:solidFill>
            <a:srgbClr val="0E327A"/>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4000">
                <a:solidFill>
                  <a:schemeClr val="lt1"/>
                </a:solidFill>
              </a:rPr>
              <a:t>　プロジェクト内容</a:t>
            </a:r>
            <a:endParaRPr b="1" sz="4000">
              <a:solidFill>
                <a:schemeClr val="lt1"/>
              </a:solidFill>
            </a:endParaRPr>
          </a:p>
        </p:txBody>
      </p:sp>
      <p:sp>
        <p:nvSpPr>
          <p:cNvPr id="127" name="Google Shape;127;g24ed2d17b88_0_11"/>
          <p:cNvSpPr txBox="1"/>
          <p:nvPr/>
        </p:nvSpPr>
        <p:spPr>
          <a:xfrm>
            <a:off x="152400" y="1310575"/>
            <a:ext cx="1084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　</a:t>
            </a:r>
            <a:r>
              <a:rPr b="1" lang="en-US" sz="4000">
                <a:solidFill>
                  <a:schemeClr val="dk1"/>
                </a:solidFill>
              </a:rPr>
              <a:t>対象=日本でDVを受けている人</a:t>
            </a:r>
            <a:endParaRPr b="1">
              <a:solidFill>
                <a:schemeClr val="dk1"/>
              </a:solidFill>
            </a:endParaRPr>
          </a:p>
        </p:txBody>
      </p:sp>
      <p:sp>
        <p:nvSpPr>
          <p:cNvPr id="128" name="Google Shape;128;g24ed2d17b88_0_11"/>
          <p:cNvSpPr txBox="1"/>
          <p:nvPr/>
        </p:nvSpPr>
        <p:spPr>
          <a:xfrm>
            <a:off x="6672900" y="2284575"/>
            <a:ext cx="5519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主に</a:t>
            </a:r>
            <a:endParaRPr b="1" sz="4000">
              <a:solidFill>
                <a:schemeClr val="dk1"/>
              </a:solidFill>
            </a:endParaRPr>
          </a:p>
          <a:p>
            <a:pPr indent="0" lvl="0" marL="0" rtl="0" algn="l">
              <a:spcBef>
                <a:spcPts val="0"/>
              </a:spcBef>
              <a:spcAft>
                <a:spcPts val="0"/>
              </a:spcAft>
              <a:buNone/>
            </a:pPr>
            <a:r>
              <a:rPr b="1" lang="en-US" sz="4000">
                <a:solidFill>
                  <a:schemeClr val="dk1"/>
                </a:solidFill>
              </a:rPr>
              <a:t>・女性</a:t>
            </a:r>
            <a:endParaRPr b="1" sz="4000">
              <a:solidFill>
                <a:schemeClr val="dk1"/>
              </a:solidFill>
            </a:endParaRPr>
          </a:p>
          <a:p>
            <a:pPr indent="0" lvl="0" marL="0" rtl="0" algn="l">
              <a:spcBef>
                <a:spcPts val="0"/>
              </a:spcBef>
              <a:spcAft>
                <a:spcPts val="0"/>
              </a:spcAft>
              <a:buNone/>
            </a:pPr>
            <a:r>
              <a:rPr b="1" lang="en-US" sz="4000">
                <a:solidFill>
                  <a:schemeClr val="dk1"/>
                </a:solidFill>
              </a:rPr>
              <a:t>・子供</a:t>
            </a:r>
            <a:endParaRPr b="1" sz="4000">
              <a:solidFill>
                <a:schemeClr val="dk1"/>
              </a:solidFill>
            </a:endParaRPr>
          </a:p>
          <a:p>
            <a:pPr indent="0" lvl="0" marL="0" rtl="0" algn="l">
              <a:spcBef>
                <a:spcPts val="0"/>
              </a:spcBef>
              <a:spcAft>
                <a:spcPts val="0"/>
              </a:spcAft>
              <a:buNone/>
            </a:pPr>
            <a:r>
              <a:rPr b="1" lang="en-US" sz="4000">
                <a:solidFill>
                  <a:schemeClr val="dk1"/>
                </a:solidFill>
              </a:rPr>
              <a:t>・立場の弱い人</a:t>
            </a:r>
            <a:endParaRPr b="1" sz="4000">
              <a:solidFill>
                <a:schemeClr val="dk1"/>
              </a:solidFill>
            </a:endParaRPr>
          </a:p>
        </p:txBody>
      </p:sp>
      <p:pic>
        <p:nvPicPr>
          <p:cNvPr descr="集まった家族のイラスト（アジア人）" id="129" name="Google Shape;129;g24ed2d17b88_0_11"/>
          <p:cNvPicPr preferRelativeResize="0"/>
          <p:nvPr/>
        </p:nvPicPr>
        <p:blipFill>
          <a:blip r:embed="rId3">
            <a:alphaModFix/>
          </a:blip>
          <a:stretch>
            <a:fillRect/>
          </a:stretch>
        </p:blipFill>
        <p:spPr>
          <a:xfrm>
            <a:off x="1259750" y="2613650"/>
            <a:ext cx="3292875" cy="2691925"/>
          </a:xfrm>
          <a:prstGeom prst="rect">
            <a:avLst/>
          </a:prstGeom>
          <a:noFill/>
          <a:ln>
            <a:noFill/>
          </a:ln>
        </p:spPr>
      </p:pic>
      <p:sp>
        <p:nvSpPr>
          <p:cNvPr id="130" name="Google Shape;130;g24ed2d17b88_0_11"/>
          <p:cNvSpPr txBox="1"/>
          <p:nvPr/>
        </p:nvSpPr>
        <p:spPr>
          <a:xfrm>
            <a:off x="152400" y="5808250"/>
            <a:ext cx="12263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療育施設、児相、警察等の業務効率化　　(間接的)</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4ed2d17b88_0_25"/>
          <p:cNvSpPr/>
          <p:nvPr/>
        </p:nvSpPr>
        <p:spPr>
          <a:xfrm>
            <a:off x="0" y="-16786"/>
            <a:ext cx="12192000" cy="937800"/>
          </a:xfrm>
          <a:prstGeom prst="rect">
            <a:avLst/>
          </a:prstGeom>
          <a:solidFill>
            <a:srgbClr val="0E327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lt1"/>
                </a:solidFill>
              </a:rPr>
              <a:t>　プロジェクト内容</a:t>
            </a:r>
            <a:endParaRPr b="1" sz="4000">
              <a:solidFill>
                <a:schemeClr val="lt1"/>
              </a:solidFill>
            </a:endParaRPr>
          </a:p>
        </p:txBody>
      </p:sp>
      <p:sp>
        <p:nvSpPr>
          <p:cNvPr id="136" name="Google Shape;136;g24ed2d17b88_0_25"/>
          <p:cNvSpPr txBox="1"/>
          <p:nvPr/>
        </p:nvSpPr>
        <p:spPr>
          <a:xfrm>
            <a:off x="152400" y="1310575"/>
            <a:ext cx="5519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　プロジェクトの</a:t>
            </a:r>
            <a:r>
              <a:rPr b="1" lang="en-US" sz="4000">
                <a:solidFill>
                  <a:schemeClr val="dk1"/>
                </a:solidFill>
              </a:rPr>
              <a:t>目的</a:t>
            </a:r>
            <a:endParaRPr b="1">
              <a:solidFill>
                <a:schemeClr val="dk1"/>
              </a:solidFill>
            </a:endParaRPr>
          </a:p>
        </p:txBody>
      </p:sp>
      <p:sp>
        <p:nvSpPr>
          <p:cNvPr id="137" name="Google Shape;137;g24ed2d17b88_0_25"/>
          <p:cNvSpPr txBox="1"/>
          <p:nvPr/>
        </p:nvSpPr>
        <p:spPr>
          <a:xfrm>
            <a:off x="689950" y="3060025"/>
            <a:ext cx="8351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dk1"/>
                </a:solidFill>
              </a:rPr>
              <a:t>・DV発生の減少</a:t>
            </a:r>
            <a:endParaRPr b="1" sz="4000">
              <a:solidFill>
                <a:schemeClr val="dk1"/>
              </a:solidFill>
            </a:endParaRPr>
          </a:p>
          <a:p>
            <a:pPr indent="0" lvl="0" marL="0" rtl="0" algn="l">
              <a:spcBef>
                <a:spcPts val="0"/>
              </a:spcBef>
              <a:spcAft>
                <a:spcPts val="0"/>
              </a:spcAft>
              <a:buNone/>
            </a:pPr>
            <a:r>
              <a:rPr b="1" lang="en-US" sz="4000">
                <a:solidFill>
                  <a:schemeClr val="dk1"/>
                </a:solidFill>
              </a:rPr>
              <a:t>・DV事案の予兆発見、未然予防</a:t>
            </a:r>
            <a:endParaRPr b="1" sz="4000">
              <a:solidFill>
                <a:schemeClr val="dk1"/>
              </a:solidFill>
            </a:endParaRPr>
          </a:p>
        </p:txBody>
      </p:sp>
      <p:pic>
        <p:nvPicPr>
          <p:cNvPr descr="決意のカエル" id="138" name="Google Shape;138;g24ed2d17b88_0_25"/>
          <p:cNvPicPr preferRelativeResize="0"/>
          <p:nvPr/>
        </p:nvPicPr>
        <p:blipFill>
          <a:blip r:embed="rId3">
            <a:alphaModFix/>
          </a:blip>
          <a:stretch>
            <a:fillRect/>
          </a:stretch>
        </p:blipFill>
        <p:spPr>
          <a:xfrm flipH="1">
            <a:off x="8419000" y="4732775"/>
            <a:ext cx="1216143" cy="1729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4ed2d17b88_0_30"/>
          <p:cNvSpPr/>
          <p:nvPr/>
        </p:nvSpPr>
        <p:spPr>
          <a:xfrm>
            <a:off x="0" y="-16786"/>
            <a:ext cx="12192000" cy="937800"/>
          </a:xfrm>
          <a:prstGeom prst="rect">
            <a:avLst/>
          </a:prstGeom>
          <a:solidFill>
            <a:srgbClr val="0E327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lt1"/>
                </a:solidFill>
              </a:rPr>
              <a:t>　</a:t>
            </a:r>
            <a:r>
              <a:rPr b="1" lang="en-US" sz="4000">
                <a:solidFill>
                  <a:schemeClr val="lt1"/>
                </a:solidFill>
              </a:rPr>
              <a:t>アプローチ方法</a:t>
            </a:r>
            <a:endParaRPr b="1" sz="4000">
              <a:solidFill>
                <a:schemeClr val="lt1"/>
              </a:solidFill>
            </a:endParaRPr>
          </a:p>
        </p:txBody>
      </p:sp>
      <p:sp>
        <p:nvSpPr>
          <p:cNvPr id="144" name="Google Shape;144;g24ed2d17b88_0_30"/>
          <p:cNvSpPr txBox="1"/>
          <p:nvPr/>
        </p:nvSpPr>
        <p:spPr>
          <a:xfrm>
            <a:off x="791700" y="1040638"/>
            <a:ext cx="10608600" cy="65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家庭内暴力の兆候がありそうな家庭を因子別に抽出</a:t>
            </a:r>
            <a:endParaRPr b="1" sz="2800">
              <a:solidFill>
                <a:schemeClr val="dk1"/>
              </a:solidFill>
            </a:endParaRPr>
          </a:p>
          <a:p>
            <a:pPr indent="0" lvl="0" marL="0" rtl="0" algn="l">
              <a:spcBef>
                <a:spcPts val="0"/>
              </a:spcBef>
              <a:spcAft>
                <a:spcPts val="0"/>
              </a:spcAft>
              <a:buNone/>
            </a:pPr>
            <a:r>
              <a:t/>
            </a:r>
            <a:endParaRPr b="1" sz="200">
              <a:solidFill>
                <a:schemeClr val="dk1"/>
              </a:solidFill>
            </a:endParaRPr>
          </a:p>
        </p:txBody>
      </p:sp>
      <p:graphicFrame>
        <p:nvGraphicFramePr>
          <p:cNvPr id="145" name="Google Shape;145;g24ed2d17b88_0_30"/>
          <p:cNvGraphicFramePr/>
          <p:nvPr/>
        </p:nvGraphicFramePr>
        <p:xfrm>
          <a:off x="2355925" y="1810650"/>
          <a:ext cx="3000000" cy="3000000"/>
        </p:xfrm>
        <a:graphic>
          <a:graphicData uri="http://schemas.openxmlformats.org/drawingml/2006/table">
            <a:tbl>
              <a:tblPr>
                <a:noFill/>
                <a:tableStyleId>{77B2D868-12EF-416F-B2DB-BF7D7A4C7CFC}</a:tableStyleId>
              </a:tblPr>
              <a:tblGrid>
                <a:gridCol w="1877575"/>
                <a:gridCol w="1333725"/>
                <a:gridCol w="1268975"/>
                <a:gridCol w="2848725"/>
              </a:tblGrid>
              <a:tr h="505525">
                <a:tc>
                  <a:txBody>
                    <a:bodyPr/>
                    <a:lstStyle/>
                    <a:p>
                      <a:pPr indent="0" lvl="0" marL="0" rtl="0" algn="ctr">
                        <a:spcBef>
                          <a:spcPts val="0"/>
                        </a:spcBef>
                        <a:spcAft>
                          <a:spcPts val="0"/>
                        </a:spcAft>
                        <a:buNone/>
                      </a:pPr>
                      <a:r>
                        <a:rPr b="1" lang="en-US" sz="1450">
                          <a:latin typeface="Meiryo UI"/>
                          <a:ea typeface="Meiryo UI"/>
                          <a:cs typeface="Meiryo UI"/>
                          <a:sym typeface="Meiryo UI"/>
                        </a:rPr>
                        <a:t>データの種類</a:t>
                      </a:r>
                      <a:endParaRPr b="1" sz="1450">
                        <a:latin typeface="Meiryo UI"/>
                        <a:ea typeface="Meiryo UI"/>
                        <a:cs typeface="Meiryo UI"/>
                        <a:sym typeface="Meiryo UI"/>
                      </a:endParaRPr>
                    </a:p>
                  </a:txBody>
                  <a:tcPr marT="63500" marB="63500" marR="63500" marL="63500">
                    <a:solidFill>
                      <a:srgbClr val="F3F3F3"/>
                    </a:solidFill>
                  </a:tcPr>
                </a:tc>
                <a:tc>
                  <a:txBody>
                    <a:bodyPr/>
                    <a:lstStyle/>
                    <a:p>
                      <a:pPr indent="0" lvl="0" marL="0" rtl="0" algn="ctr">
                        <a:spcBef>
                          <a:spcPts val="0"/>
                        </a:spcBef>
                        <a:spcAft>
                          <a:spcPts val="0"/>
                        </a:spcAft>
                        <a:buNone/>
                      </a:pPr>
                      <a:r>
                        <a:rPr b="1" lang="en-US" sz="1450">
                          <a:latin typeface="Meiryo UI"/>
                          <a:ea typeface="Meiryo UI"/>
                          <a:cs typeface="Meiryo UI"/>
                          <a:sym typeface="Meiryo UI"/>
                        </a:rPr>
                        <a:t>データ形式</a:t>
                      </a:r>
                      <a:endParaRPr b="1" sz="1450">
                        <a:latin typeface="Meiryo UI"/>
                        <a:ea typeface="Meiryo UI"/>
                        <a:cs typeface="Meiryo UI"/>
                        <a:sym typeface="Meiryo UI"/>
                      </a:endParaRPr>
                    </a:p>
                  </a:txBody>
                  <a:tcPr marT="63500" marB="63500" marR="63500" marL="63500">
                    <a:solidFill>
                      <a:srgbClr val="F3F3F3"/>
                    </a:solidFill>
                  </a:tcPr>
                </a:tc>
                <a:tc>
                  <a:txBody>
                    <a:bodyPr/>
                    <a:lstStyle/>
                    <a:p>
                      <a:pPr indent="0" lvl="0" marL="0" rtl="0" algn="ctr">
                        <a:spcBef>
                          <a:spcPts val="0"/>
                        </a:spcBef>
                        <a:spcAft>
                          <a:spcPts val="0"/>
                        </a:spcAft>
                        <a:buNone/>
                      </a:pPr>
                      <a:r>
                        <a:rPr b="1" lang="en-US" sz="1450">
                          <a:latin typeface="Meiryo UI"/>
                          <a:ea typeface="Meiryo UI"/>
                          <a:cs typeface="Meiryo UI"/>
                          <a:sym typeface="Meiryo UI"/>
                        </a:rPr>
                        <a:t>データ期間</a:t>
                      </a:r>
                      <a:endParaRPr b="1" sz="1450">
                        <a:latin typeface="Meiryo UI"/>
                        <a:ea typeface="Meiryo UI"/>
                        <a:cs typeface="Meiryo UI"/>
                        <a:sym typeface="Meiryo UI"/>
                      </a:endParaRPr>
                    </a:p>
                  </a:txBody>
                  <a:tcPr marT="63500" marB="63500" marR="63500" marL="63500">
                    <a:solidFill>
                      <a:srgbClr val="F3F3F3"/>
                    </a:solidFill>
                  </a:tcPr>
                </a:tc>
                <a:tc>
                  <a:txBody>
                    <a:bodyPr/>
                    <a:lstStyle/>
                    <a:p>
                      <a:pPr indent="0" lvl="0" marL="0" rtl="0" algn="ctr">
                        <a:spcBef>
                          <a:spcPts val="0"/>
                        </a:spcBef>
                        <a:spcAft>
                          <a:spcPts val="0"/>
                        </a:spcAft>
                        <a:buNone/>
                      </a:pPr>
                      <a:r>
                        <a:rPr b="1" lang="en-US" sz="1450">
                          <a:latin typeface="Meiryo UI"/>
                          <a:ea typeface="Meiryo UI"/>
                          <a:cs typeface="Meiryo UI"/>
                          <a:sym typeface="Meiryo UI"/>
                        </a:rPr>
                        <a:t>データの収集方法</a:t>
                      </a:r>
                      <a:endParaRPr b="1" sz="1450">
                        <a:latin typeface="Meiryo UI"/>
                        <a:ea typeface="Meiryo UI"/>
                        <a:cs typeface="Meiryo UI"/>
                        <a:sym typeface="Meiryo UI"/>
                      </a:endParaRPr>
                    </a:p>
                  </a:txBody>
                  <a:tcPr marT="63500" marB="63500" marR="63500" marL="63500">
                    <a:solidFill>
                      <a:srgbClr val="F3F3F3"/>
                    </a:solidFill>
                  </a:tcPr>
                </a:tc>
              </a:tr>
              <a:tr h="590550">
                <a:tc>
                  <a:txBody>
                    <a:bodyPr/>
                    <a:lstStyle/>
                    <a:p>
                      <a:pPr indent="0" lvl="0" marL="0" rtl="0" algn="ctr">
                        <a:spcBef>
                          <a:spcPts val="0"/>
                        </a:spcBef>
                        <a:spcAft>
                          <a:spcPts val="0"/>
                        </a:spcAft>
                        <a:buNone/>
                      </a:pPr>
                      <a:r>
                        <a:rPr b="1" lang="en-US" sz="1450">
                          <a:latin typeface="Meiryo UI"/>
                          <a:ea typeface="Meiryo UI"/>
                          <a:cs typeface="Meiryo UI"/>
                          <a:sym typeface="Meiryo UI"/>
                        </a:rPr>
                        <a:t>世帯年収</a:t>
                      </a:r>
                      <a:endParaRPr b="1" sz="1450">
                        <a:latin typeface="Meiryo UI"/>
                        <a:ea typeface="Meiryo UI"/>
                        <a:cs typeface="Meiryo UI"/>
                        <a:sym typeface="Meiryo UI"/>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450">
                          <a:latin typeface="Meiryo UI"/>
                          <a:ea typeface="Meiryo UI"/>
                          <a:cs typeface="Meiryo UI"/>
                          <a:sym typeface="Meiryo UI"/>
                        </a:rPr>
                        <a:t>量的データ</a:t>
                      </a:r>
                      <a:endParaRPr b="1" sz="1450">
                        <a:latin typeface="Meiryo UI"/>
                        <a:ea typeface="Meiryo UI"/>
                        <a:cs typeface="Meiryo UI"/>
                        <a:sym typeface="Meiryo UI"/>
                      </a:endParaRPr>
                    </a:p>
                  </a:txBody>
                  <a:tcPr marT="63500" marB="63500" marR="63500" marL="63500">
                    <a:lnB cap="flat" cmpd="sng" w="12700">
                      <a:solidFill>
                        <a:srgbClr val="000000"/>
                      </a:solidFill>
                      <a:prstDash val="solid"/>
                      <a:round/>
                      <a:headEnd len="sm" w="sm" type="none"/>
                      <a:tailEnd len="sm" w="sm" type="none"/>
                    </a:lnB>
                  </a:tcPr>
                </a:tc>
                <a:tc rowSpan="5">
                  <a:txBody>
                    <a:bodyPr/>
                    <a:lstStyle/>
                    <a:p>
                      <a:pPr indent="0" lvl="0" marL="0" rtl="0" algn="ctr">
                        <a:spcBef>
                          <a:spcPts val="0"/>
                        </a:spcBef>
                        <a:spcAft>
                          <a:spcPts val="0"/>
                        </a:spcAft>
                        <a:buNone/>
                      </a:pPr>
                      <a:r>
                        <a:t/>
                      </a:r>
                      <a:endParaRPr b="1" sz="1450">
                        <a:latin typeface="Meiryo UI"/>
                        <a:ea typeface="Meiryo UI"/>
                        <a:cs typeface="Meiryo UI"/>
                        <a:sym typeface="Meiryo UI"/>
                      </a:endParaRPr>
                    </a:p>
                    <a:p>
                      <a:pPr indent="0" lvl="0" marL="0" rtl="0" algn="ctr">
                        <a:spcBef>
                          <a:spcPts val="0"/>
                        </a:spcBef>
                        <a:spcAft>
                          <a:spcPts val="0"/>
                        </a:spcAft>
                        <a:buNone/>
                      </a:pPr>
                      <a:r>
                        <a:rPr b="1" lang="en-US" sz="1450">
                          <a:latin typeface="Meiryo UI"/>
                          <a:ea typeface="Meiryo UI"/>
                          <a:cs typeface="Meiryo UI"/>
                          <a:sym typeface="Meiryo UI"/>
                        </a:rPr>
                        <a:t>過去6年</a:t>
                      </a:r>
                      <a:endParaRPr b="1" sz="1450">
                        <a:latin typeface="Meiryo UI"/>
                        <a:ea typeface="Meiryo UI"/>
                        <a:cs typeface="Meiryo UI"/>
                        <a:sym typeface="Meiryo UI"/>
                      </a:endParaRPr>
                    </a:p>
                    <a:p>
                      <a:pPr indent="0" lvl="0" marL="0" rtl="0" algn="ctr">
                        <a:spcBef>
                          <a:spcPts val="0"/>
                        </a:spcBef>
                        <a:spcAft>
                          <a:spcPts val="0"/>
                        </a:spcAft>
                        <a:buNone/>
                      </a:pPr>
                      <a:r>
                        <a:t/>
                      </a:r>
                      <a:endParaRPr b="1" sz="1450">
                        <a:latin typeface="Meiryo UI"/>
                        <a:ea typeface="Meiryo UI"/>
                        <a:cs typeface="Meiryo UI"/>
                        <a:sym typeface="Meiryo UI"/>
                      </a:endParaRPr>
                    </a:p>
                    <a:p>
                      <a:pPr indent="0" lvl="0" marL="0" rtl="0" algn="l">
                        <a:spcBef>
                          <a:spcPts val="0"/>
                        </a:spcBef>
                        <a:spcAft>
                          <a:spcPts val="0"/>
                        </a:spcAft>
                        <a:buNone/>
                      </a:pPr>
                      <a:r>
                        <a:rPr b="1" lang="en-US" sz="1450">
                          <a:latin typeface="Meiryo UI"/>
                          <a:ea typeface="Meiryo UI"/>
                          <a:cs typeface="Meiryo UI"/>
                          <a:sym typeface="Meiryo UI"/>
                        </a:rPr>
                        <a:t>　・コロナ前</a:t>
                      </a:r>
                      <a:endParaRPr b="1" sz="1450">
                        <a:latin typeface="Meiryo UI"/>
                        <a:ea typeface="Meiryo UI"/>
                        <a:cs typeface="Meiryo UI"/>
                        <a:sym typeface="Meiryo UI"/>
                      </a:endParaRPr>
                    </a:p>
                    <a:p>
                      <a:pPr indent="0" lvl="0" marL="0" rtl="0" algn="l">
                        <a:spcBef>
                          <a:spcPts val="0"/>
                        </a:spcBef>
                        <a:spcAft>
                          <a:spcPts val="0"/>
                        </a:spcAft>
                        <a:buNone/>
                      </a:pPr>
                      <a:r>
                        <a:rPr b="1" lang="en-US" sz="1450">
                          <a:latin typeface="Meiryo UI"/>
                          <a:ea typeface="Meiryo UI"/>
                          <a:cs typeface="Meiryo UI"/>
                          <a:sym typeface="Meiryo UI"/>
                        </a:rPr>
                        <a:t>　・コロナ後</a:t>
                      </a:r>
                      <a:endParaRPr b="1" sz="14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b="1" lang="en-US" sz="1450">
                          <a:latin typeface="Meiryo UI"/>
                          <a:ea typeface="Meiryo UI"/>
                          <a:cs typeface="Meiryo UI"/>
                          <a:sym typeface="Meiryo UI"/>
                        </a:rPr>
                        <a:t>警察や児童相談所から</a:t>
                      </a:r>
                      <a:endParaRPr b="1" sz="1450">
                        <a:latin typeface="Meiryo UI"/>
                        <a:ea typeface="Meiryo UI"/>
                        <a:cs typeface="Meiryo UI"/>
                        <a:sym typeface="Meiryo UI"/>
                      </a:endParaRPr>
                    </a:p>
                    <a:p>
                      <a:pPr indent="0" lvl="0" marL="0" rtl="0" algn="ctr">
                        <a:spcBef>
                          <a:spcPts val="0"/>
                        </a:spcBef>
                        <a:spcAft>
                          <a:spcPts val="0"/>
                        </a:spcAft>
                        <a:buNone/>
                      </a:pPr>
                      <a:r>
                        <a:rPr b="1" lang="en-US" sz="1450">
                          <a:latin typeface="Meiryo UI"/>
                          <a:ea typeface="Meiryo UI"/>
                          <a:cs typeface="Meiryo UI"/>
                          <a:sym typeface="Meiryo UI"/>
                        </a:rPr>
                        <a:t>データをいただく</a:t>
                      </a:r>
                      <a:endParaRPr b="1" sz="1450">
                        <a:latin typeface="Meiryo UI"/>
                        <a:ea typeface="Meiryo UI"/>
                        <a:cs typeface="Meiryo UI"/>
                        <a:sym typeface="Meiryo UI"/>
                      </a:endParaRPr>
                    </a:p>
                    <a:p>
                      <a:pPr indent="0" lvl="0" marL="0" rtl="0" algn="ctr">
                        <a:spcBef>
                          <a:spcPts val="0"/>
                        </a:spcBef>
                        <a:spcAft>
                          <a:spcPts val="0"/>
                        </a:spcAft>
                        <a:buNone/>
                      </a:pPr>
                      <a:r>
                        <a:rPr b="1" lang="en-US" sz="1450">
                          <a:latin typeface="Meiryo UI"/>
                          <a:ea typeface="Meiryo UI"/>
                          <a:cs typeface="Meiryo UI"/>
                          <a:sym typeface="Meiryo UI"/>
                        </a:rPr>
                        <a:t>市区町村などの税務係など</a:t>
                      </a:r>
                      <a:endParaRPr b="1" sz="1450">
                        <a:latin typeface="Meiryo UI"/>
                        <a:ea typeface="Meiryo UI"/>
                        <a:cs typeface="Meiryo UI"/>
                        <a:sym typeface="Meiryo UI"/>
                      </a:endParaRPr>
                    </a:p>
                  </a:txBody>
                  <a:tcPr marT="63500" marB="63500" marR="63500" marL="63500"/>
                </a:tc>
              </a:tr>
              <a:tr h="590550">
                <a:tc>
                  <a:txBody>
                    <a:bodyPr/>
                    <a:lstStyle/>
                    <a:p>
                      <a:pPr indent="0" lvl="0" marL="0" rtl="0" algn="ctr">
                        <a:spcBef>
                          <a:spcPts val="0"/>
                        </a:spcBef>
                        <a:spcAft>
                          <a:spcPts val="0"/>
                        </a:spcAft>
                        <a:buClr>
                          <a:schemeClr val="dk1"/>
                        </a:buClr>
                        <a:buSzPts val="1100"/>
                        <a:buFont typeface="Arial"/>
                        <a:buNone/>
                      </a:pPr>
                      <a:r>
                        <a:rPr b="1" lang="en-US" sz="1550">
                          <a:solidFill>
                            <a:schemeClr val="dk1"/>
                          </a:solidFill>
                          <a:latin typeface="Meiryo UI"/>
                          <a:ea typeface="Meiryo UI"/>
                          <a:cs typeface="Meiryo UI"/>
                          <a:sym typeface="Meiryo UI"/>
                        </a:rPr>
                        <a:t>年齢</a:t>
                      </a:r>
                      <a:endParaRPr b="1" sz="1950">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450">
                          <a:latin typeface="Meiryo UI"/>
                          <a:ea typeface="Meiryo UI"/>
                          <a:cs typeface="Meiryo UI"/>
                          <a:sym typeface="Meiryo UI"/>
                        </a:rPr>
                        <a:t>量的データ</a:t>
                      </a:r>
                      <a:endParaRPr b="1" sz="1450">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rtl="0" algn="ctr">
                        <a:spcBef>
                          <a:spcPts val="0"/>
                        </a:spcBef>
                        <a:spcAft>
                          <a:spcPts val="0"/>
                        </a:spcAft>
                        <a:buClr>
                          <a:schemeClr val="dk1"/>
                        </a:buClr>
                        <a:buSzPts val="1100"/>
                        <a:buFont typeface="Arial"/>
                        <a:buNone/>
                      </a:pPr>
                      <a:r>
                        <a:rPr b="1" lang="en-US" sz="1450">
                          <a:solidFill>
                            <a:schemeClr val="dk1"/>
                          </a:solidFill>
                          <a:latin typeface="Meiryo UI"/>
                          <a:ea typeface="Meiryo UI"/>
                          <a:cs typeface="Meiryo UI"/>
                          <a:sym typeface="Meiryo UI"/>
                        </a:rPr>
                        <a:t>警察や児童相談所から</a:t>
                      </a:r>
                      <a:endParaRPr b="1" sz="1450">
                        <a:solidFill>
                          <a:schemeClr val="dk1"/>
                        </a:solidFill>
                        <a:latin typeface="Meiryo UI"/>
                        <a:ea typeface="Meiryo UI"/>
                        <a:cs typeface="Meiryo UI"/>
                        <a:sym typeface="Meiryo UI"/>
                      </a:endParaRPr>
                    </a:p>
                    <a:p>
                      <a:pPr indent="0" lvl="0" marL="0" rtl="0" algn="ctr">
                        <a:spcBef>
                          <a:spcPts val="0"/>
                        </a:spcBef>
                        <a:spcAft>
                          <a:spcPts val="0"/>
                        </a:spcAft>
                        <a:buClr>
                          <a:schemeClr val="dk1"/>
                        </a:buClr>
                        <a:buSzPts val="1100"/>
                        <a:buFont typeface="Arial"/>
                        <a:buNone/>
                      </a:pPr>
                      <a:r>
                        <a:rPr b="1" lang="en-US" sz="1450">
                          <a:solidFill>
                            <a:schemeClr val="dk1"/>
                          </a:solidFill>
                          <a:latin typeface="Meiryo UI"/>
                          <a:ea typeface="Meiryo UI"/>
                          <a:cs typeface="Meiryo UI"/>
                          <a:sym typeface="Meiryo UI"/>
                        </a:rPr>
                        <a:t>データをいただく</a:t>
                      </a:r>
                      <a:endParaRPr b="1" sz="1450">
                        <a:solidFill>
                          <a:schemeClr val="dk1"/>
                        </a:solidFill>
                        <a:latin typeface="Meiryo UI"/>
                        <a:ea typeface="Meiryo UI"/>
                        <a:cs typeface="Meiryo UI"/>
                        <a:sym typeface="Meiryo UI"/>
                      </a:endParaRPr>
                    </a:p>
                    <a:p>
                      <a:pPr indent="0" lvl="0" marL="0" rtl="0" algn="ctr">
                        <a:spcBef>
                          <a:spcPts val="0"/>
                        </a:spcBef>
                        <a:spcAft>
                          <a:spcPts val="0"/>
                        </a:spcAft>
                        <a:buClr>
                          <a:schemeClr val="dk1"/>
                        </a:buClr>
                        <a:buSzPts val="1100"/>
                        <a:buFont typeface="Arial"/>
                        <a:buNone/>
                      </a:pPr>
                      <a:r>
                        <a:t/>
                      </a:r>
                      <a:endParaRPr b="1" sz="1450">
                        <a:solidFill>
                          <a:schemeClr val="dk1"/>
                        </a:solidFill>
                        <a:latin typeface="Meiryo UI"/>
                        <a:ea typeface="Meiryo UI"/>
                        <a:cs typeface="Meiryo UI"/>
                        <a:sym typeface="Meiryo UI"/>
                      </a:endParaRPr>
                    </a:p>
                  </a:txBody>
                  <a:tcPr marT="63500" marB="63500" marR="63500" marL="63500"/>
                </a:tc>
              </a:tr>
              <a:tr h="505525">
                <a:tc>
                  <a:txBody>
                    <a:bodyPr/>
                    <a:lstStyle/>
                    <a:p>
                      <a:pPr indent="0" lvl="0" marL="0" rtl="0" algn="ctr">
                        <a:spcBef>
                          <a:spcPts val="0"/>
                        </a:spcBef>
                        <a:spcAft>
                          <a:spcPts val="0"/>
                        </a:spcAft>
                        <a:buNone/>
                      </a:pPr>
                      <a:r>
                        <a:rPr b="1" lang="en-US" sz="1550">
                          <a:solidFill>
                            <a:schemeClr val="dk1"/>
                          </a:solidFill>
                          <a:latin typeface="Meiryo UI"/>
                          <a:ea typeface="Meiryo UI"/>
                          <a:cs typeface="Meiryo UI"/>
                          <a:sym typeface="Meiryo UI"/>
                        </a:rPr>
                        <a:t>性別</a:t>
                      </a:r>
                      <a:endParaRPr b="1" sz="1550">
                        <a:solidFill>
                          <a:schemeClr val="dk1"/>
                        </a:solidFill>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450">
                          <a:latin typeface="Meiryo UI"/>
                          <a:ea typeface="Meiryo UI"/>
                          <a:cs typeface="Meiryo UI"/>
                          <a:sym typeface="Meiryo UI"/>
                        </a:rPr>
                        <a:t>質的データ</a:t>
                      </a:r>
                      <a:endParaRPr b="1" sz="1450">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rtl="0" algn="ctr">
                        <a:spcBef>
                          <a:spcPts val="0"/>
                        </a:spcBef>
                        <a:spcAft>
                          <a:spcPts val="0"/>
                        </a:spcAft>
                        <a:buNone/>
                      </a:pPr>
                      <a:r>
                        <a:rPr b="1" lang="en-US" sz="1450">
                          <a:solidFill>
                            <a:schemeClr val="dk1"/>
                          </a:solidFill>
                          <a:latin typeface="Meiryo UI"/>
                          <a:ea typeface="Meiryo UI"/>
                          <a:cs typeface="Meiryo UI"/>
                          <a:sym typeface="Meiryo UI"/>
                        </a:rPr>
                        <a:t>警察や児童相談所から</a:t>
                      </a:r>
                      <a:endParaRPr b="1" sz="1450">
                        <a:solidFill>
                          <a:schemeClr val="dk1"/>
                        </a:solidFill>
                        <a:latin typeface="Meiryo UI"/>
                        <a:ea typeface="Meiryo UI"/>
                        <a:cs typeface="Meiryo UI"/>
                        <a:sym typeface="Meiryo UI"/>
                      </a:endParaRPr>
                    </a:p>
                    <a:p>
                      <a:pPr indent="0" lvl="0" marL="0" rtl="0" algn="ctr">
                        <a:spcBef>
                          <a:spcPts val="0"/>
                        </a:spcBef>
                        <a:spcAft>
                          <a:spcPts val="0"/>
                        </a:spcAft>
                        <a:buNone/>
                      </a:pPr>
                      <a:r>
                        <a:rPr b="1" lang="en-US" sz="1450">
                          <a:solidFill>
                            <a:schemeClr val="dk1"/>
                          </a:solidFill>
                          <a:latin typeface="Meiryo UI"/>
                          <a:ea typeface="Meiryo UI"/>
                          <a:cs typeface="Meiryo UI"/>
                          <a:sym typeface="Meiryo UI"/>
                        </a:rPr>
                        <a:t>データをいただく</a:t>
                      </a:r>
                      <a:endParaRPr b="1" sz="1450">
                        <a:solidFill>
                          <a:schemeClr val="dk1"/>
                        </a:solidFill>
                        <a:latin typeface="Meiryo UI"/>
                        <a:ea typeface="Meiryo UI"/>
                        <a:cs typeface="Meiryo UI"/>
                        <a:sym typeface="Meiryo UI"/>
                      </a:endParaRPr>
                    </a:p>
                  </a:txBody>
                  <a:tcPr marT="63500" marB="63500" marR="63500" marL="63500"/>
                </a:tc>
              </a:tr>
              <a:tr h="611750">
                <a:tc>
                  <a:txBody>
                    <a:bodyPr/>
                    <a:lstStyle/>
                    <a:p>
                      <a:pPr indent="0" lvl="0" marL="0" rtl="0" algn="ctr">
                        <a:spcBef>
                          <a:spcPts val="0"/>
                        </a:spcBef>
                        <a:spcAft>
                          <a:spcPts val="0"/>
                        </a:spcAft>
                        <a:buNone/>
                      </a:pPr>
                      <a:r>
                        <a:rPr b="1" lang="en-US" sz="1450">
                          <a:latin typeface="Meiryo UI"/>
                          <a:ea typeface="Meiryo UI"/>
                          <a:cs typeface="Meiryo UI"/>
                          <a:sym typeface="Meiryo UI"/>
                        </a:rPr>
                        <a:t>地域住民との関係値</a:t>
                      </a:r>
                      <a:endParaRPr b="1" sz="1450">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450">
                          <a:latin typeface="Meiryo UI"/>
                          <a:ea typeface="Meiryo UI"/>
                          <a:cs typeface="Meiryo UI"/>
                          <a:sym typeface="Meiryo UI"/>
                        </a:rPr>
                        <a:t>質的データ</a:t>
                      </a:r>
                      <a:endParaRPr b="1" sz="1450">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rtl="0" algn="ctr">
                        <a:spcBef>
                          <a:spcPts val="0"/>
                        </a:spcBef>
                        <a:spcAft>
                          <a:spcPts val="0"/>
                        </a:spcAft>
                        <a:buClr>
                          <a:schemeClr val="dk1"/>
                        </a:buClr>
                        <a:buSzPts val="1100"/>
                        <a:buFont typeface="Arial"/>
                        <a:buNone/>
                      </a:pPr>
                      <a:r>
                        <a:rPr b="1" lang="en-US" sz="1450">
                          <a:solidFill>
                            <a:schemeClr val="dk1"/>
                          </a:solidFill>
                          <a:latin typeface="Meiryo UI"/>
                          <a:ea typeface="Meiryo UI"/>
                          <a:cs typeface="Meiryo UI"/>
                          <a:sym typeface="Meiryo UI"/>
                        </a:rPr>
                        <a:t>警察や児童相談所から</a:t>
                      </a:r>
                      <a:endParaRPr b="1" sz="1450">
                        <a:solidFill>
                          <a:schemeClr val="dk1"/>
                        </a:solidFill>
                        <a:latin typeface="Meiryo UI"/>
                        <a:ea typeface="Meiryo UI"/>
                        <a:cs typeface="Meiryo UI"/>
                        <a:sym typeface="Meiryo UI"/>
                      </a:endParaRPr>
                    </a:p>
                    <a:p>
                      <a:pPr indent="0" lvl="0" marL="0" rtl="0" algn="ctr">
                        <a:spcBef>
                          <a:spcPts val="0"/>
                        </a:spcBef>
                        <a:spcAft>
                          <a:spcPts val="0"/>
                        </a:spcAft>
                        <a:buClr>
                          <a:schemeClr val="dk1"/>
                        </a:buClr>
                        <a:buSzPts val="1100"/>
                        <a:buFont typeface="Arial"/>
                        <a:buNone/>
                      </a:pPr>
                      <a:r>
                        <a:rPr b="1" lang="en-US" sz="1450">
                          <a:solidFill>
                            <a:schemeClr val="dk1"/>
                          </a:solidFill>
                          <a:latin typeface="Meiryo UI"/>
                          <a:ea typeface="Meiryo UI"/>
                          <a:cs typeface="Meiryo UI"/>
                          <a:sym typeface="Meiryo UI"/>
                        </a:rPr>
                        <a:t>データをいただく</a:t>
                      </a:r>
                      <a:endParaRPr b="1" sz="1450">
                        <a:solidFill>
                          <a:schemeClr val="dk1"/>
                        </a:solidFill>
                        <a:latin typeface="Meiryo UI"/>
                        <a:ea typeface="Meiryo UI"/>
                        <a:cs typeface="Meiryo UI"/>
                        <a:sym typeface="Meiryo UI"/>
                      </a:endParaRPr>
                    </a:p>
                    <a:p>
                      <a:pPr indent="0" lvl="0" marL="0" rtl="0" algn="ctr">
                        <a:spcBef>
                          <a:spcPts val="0"/>
                        </a:spcBef>
                        <a:spcAft>
                          <a:spcPts val="0"/>
                        </a:spcAft>
                        <a:buClr>
                          <a:schemeClr val="dk1"/>
                        </a:buClr>
                        <a:buSzPts val="1100"/>
                        <a:buFont typeface="Arial"/>
                        <a:buNone/>
                      </a:pPr>
                      <a:r>
                        <a:rPr b="1" lang="en-US" sz="1450">
                          <a:solidFill>
                            <a:schemeClr val="dk1"/>
                          </a:solidFill>
                          <a:latin typeface="Meiryo UI"/>
                          <a:ea typeface="Meiryo UI"/>
                          <a:cs typeface="Meiryo UI"/>
                          <a:sym typeface="Meiryo UI"/>
                        </a:rPr>
                        <a:t>国民調査</a:t>
                      </a:r>
                      <a:endParaRPr b="1" sz="1450">
                        <a:solidFill>
                          <a:schemeClr val="dk1"/>
                        </a:solidFill>
                        <a:latin typeface="Meiryo UI"/>
                        <a:ea typeface="Meiryo UI"/>
                        <a:cs typeface="Meiryo UI"/>
                        <a:sym typeface="Meiryo UI"/>
                      </a:endParaRPr>
                    </a:p>
                  </a:txBody>
                  <a:tcPr marT="63500" marB="63500" marR="63500" marL="63500"/>
                </a:tc>
              </a:tr>
              <a:tr h="590550">
                <a:tc>
                  <a:txBody>
                    <a:bodyPr/>
                    <a:lstStyle/>
                    <a:p>
                      <a:pPr indent="0" lvl="0" marL="0" rtl="0" algn="ctr">
                        <a:spcBef>
                          <a:spcPts val="0"/>
                        </a:spcBef>
                        <a:spcAft>
                          <a:spcPts val="0"/>
                        </a:spcAft>
                        <a:buNone/>
                      </a:pPr>
                      <a:r>
                        <a:t/>
                      </a:r>
                      <a:endParaRPr b="1" sz="1450">
                        <a:latin typeface="Meiryo UI"/>
                        <a:ea typeface="Meiryo UI"/>
                        <a:cs typeface="Meiryo UI"/>
                        <a:sym typeface="Meiryo UI"/>
                      </a:endParaRPr>
                    </a:p>
                    <a:p>
                      <a:pPr indent="0" lvl="0" marL="0" rtl="0" algn="ctr">
                        <a:spcBef>
                          <a:spcPts val="0"/>
                        </a:spcBef>
                        <a:spcAft>
                          <a:spcPts val="0"/>
                        </a:spcAft>
                        <a:buNone/>
                      </a:pPr>
                      <a:r>
                        <a:rPr b="1" lang="en-US" sz="1450">
                          <a:latin typeface="Meiryo UI"/>
                          <a:ea typeface="Meiryo UI"/>
                          <a:cs typeface="Meiryo UI"/>
                          <a:sym typeface="Meiryo UI"/>
                        </a:rPr>
                        <a:t>DVの被害経験</a:t>
                      </a:r>
                      <a:endParaRPr b="1" sz="1450">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450">
                          <a:latin typeface="Meiryo UI"/>
                          <a:ea typeface="Meiryo UI"/>
                          <a:cs typeface="Meiryo UI"/>
                          <a:sym typeface="Meiryo UI"/>
                        </a:rPr>
                        <a:t>質的データ</a:t>
                      </a:r>
                      <a:endParaRPr b="1" sz="1450">
                        <a:latin typeface="Meiryo UI"/>
                        <a:ea typeface="Meiryo UI"/>
                        <a:cs typeface="Meiryo UI"/>
                        <a:sym typeface="Meiryo U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rtl="0" algn="ctr">
                        <a:spcBef>
                          <a:spcPts val="0"/>
                        </a:spcBef>
                        <a:spcAft>
                          <a:spcPts val="0"/>
                        </a:spcAft>
                        <a:buClr>
                          <a:schemeClr val="dk1"/>
                        </a:buClr>
                        <a:buSzPts val="1100"/>
                        <a:buFont typeface="Arial"/>
                        <a:buNone/>
                      </a:pPr>
                      <a:r>
                        <a:rPr b="1" lang="en-US" sz="1450">
                          <a:solidFill>
                            <a:schemeClr val="dk1"/>
                          </a:solidFill>
                          <a:latin typeface="Meiryo UI"/>
                          <a:ea typeface="Meiryo UI"/>
                          <a:cs typeface="Meiryo UI"/>
                          <a:sym typeface="Meiryo UI"/>
                        </a:rPr>
                        <a:t>警察や児童相談所から</a:t>
                      </a:r>
                      <a:endParaRPr b="1" sz="1450">
                        <a:solidFill>
                          <a:schemeClr val="dk1"/>
                        </a:solidFill>
                        <a:latin typeface="Meiryo UI"/>
                        <a:ea typeface="Meiryo UI"/>
                        <a:cs typeface="Meiryo UI"/>
                        <a:sym typeface="Meiryo UI"/>
                      </a:endParaRPr>
                    </a:p>
                    <a:p>
                      <a:pPr indent="0" lvl="0" marL="0" rtl="0" algn="ctr">
                        <a:spcBef>
                          <a:spcPts val="0"/>
                        </a:spcBef>
                        <a:spcAft>
                          <a:spcPts val="0"/>
                        </a:spcAft>
                        <a:buClr>
                          <a:schemeClr val="dk1"/>
                        </a:buClr>
                        <a:buSzPts val="1100"/>
                        <a:buFont typeface="Arial"/>
                        <a:buNone/>
                      </a:pPr>
                      <a:r>
                        <a:rPr b="1" lang="en-US" sz="1450">
                          <a:solidFill>
                            <a:schemeClr val="dk1"/>
                          </a:solidFill>
                          <a:latin typeface="Meiryo UI"/>
                          <a:ea typeface="Meiryo UI"/>
                          <a:cs typeface="Meiryo UI"/>
                          <a:sym typeface="Meiryo UI"/>
                        </a:rPr>
                        <a:t>データをいただく</a:t>
                      </a:r>
                      <a:endParaRPr b="1" sz="1450">
                        <a:solidFill>
                          <a:schemeClr val="dk1"/>
                        </a:solidFill>
                        <a:latin typeface="Meiryo UI"/>
                        <a:ea typeface="Meiryo UI"/>
                        <a:cs typeface="Meiryo UI"/>
                        <a:sym typeface="Meiryo UI"/>
                      </a:endParaRPr>
                    </a:p>
                    <a:p>
                      <a:pPr indent="0" lvl="0" marL="0" rtl="0" algn="l">
                        <a:spcBef>
                          <a:spcPts val="0"/>
                        </a:spcBef>
                        <a:spcAft>
                          <a:spcPts val="0"/>
                        </a:spcAft>
                        <a:buNone/>
                      </a:pPr>
                      <a:r>
                        <a:t/>
                      </a:r>
                      <a:endParaRPr b="1" sz="1450">
                        <a:solidFill>
                          <a:schemeClr val="dk1"/>
                        </a:solidFill>
                        <a:latin typeface="Meiryo UI"/>
                        <a:ea typeface="Meiryo UI"/>
                        <a:cs typeface="Meiryo UI"/>
                        <a:sym typeface="Meiryo UI"/>
                      </a:endParaRPr>
                    </a:p>
                  </a:txBody>
                  <a:tcPr marT="63500" marB="63500" marR="63500" marL="63500"/>
                </a:tc>
              </a:tr>
            </a:tbl>
          </a:graphicData>
        </a:graphic>
      </p:graphicFrame>
      <p:sp>
        <p:nvSpPr>
          <p:cNvPr id="146" name="Google Shape;146;g24ed2d17b88_0_30"/>
          <p:cNvSpPr txBox="1"/>
          <p:nvPr/>
        </p:nvSpPr>
        <p:spPr>
          <a:xfrm>
            <a:off x="791700" y="6073325"/>
            <a:ext cx="1147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DVにつながる因子が多い→DV危険性高　と判断し、防止に生かす</a:t>
            </a:r>
            <a:endParaRPr b="1" sz="2800">
              <a:solidFill>
                <a:schemeClr val="dk1"/>
              </a:solidFill>
            </a:endParaRPr>
          </a:p>
        </p:txBody>
      </p:sp>
      <p:sp>
        <p:nvSpPr>
          <p:cNvPr id="147" name="Google Shape;147;g24ed2d17b88_0_30"/>
          <p:cNvSpPr txBox="1"/>
          <p:nvPr/>
        </p:nvSpPr>
        <p:spPr>
          <a:xfrm>
            <a:off x="10225650" y="5457725"/>
            <a:ext cx="1060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など</a:t>
            </a:r>
            <a:endParaRPr b="1" sz="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4ed2d17b88_3_8"/>
          <p:cNvSpPr/>
          <p:nvPr/>
        </p:nvSpPr>
        <p:spPr>
          <a:xfrm>
            <a:off x="0" y="-16786"/>
            <a:ext cx="12192000" cy="937800"/>
          </a:xfrm>
          <a:prstGeom prst="rect">
            <a:avLst/>
          </a:prstGeom>
          <a:solidFill>
            <a:srgbClr val="0E327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lt1"/>
                </a:solidFill>
              </a:rPr>
              <a:t>　音声認識_アプローチ方法</a:t>
            </a:r>
            <a:endParaRPr b="1" sz="4000">
              <a:solidFill>
                <a:schemeClr val="lt1"/>
              </a:solidFill>
            </a:endParaRPr>
          </a:p>
        </p:txBody>
      </p:sp>
      <p:sp>
        <p:nvSpPr>
          <p:cNvPr id="153" name="Google Shape;153;g24ed2d17b88_3_8"/>
          <p:cNvSpPr txBox="1"/>
          <p:nvPr/>
        </p:nvSpPr>
        <p:spPr>
          <a:xfrm>
            <a:off x="791700" y="1291800"/>
            <a:ext cx="1060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家庭内暴力とみられる音声を検出後、マークしておく</a:t>
            </a:r>
            <a:endParaRPr b="1" sz="200">
              <a:solidFill>
                <a:schemeClr val="dk1"/>
              </a:solidFill>
            </a:endParaRPr>
          </a:p>
        </p:txBody>
      </p:sp>
      <p:sp>
        <p:nvSpPr>
          <p:cNvPr id="154" name="Google Shape;154;g24ed2d17b88_3_8"/>
          <p:cNvSpPr txBox="1"/>
          <p:nvPr/>
        </p:nvSpPr>
        <p:spPr>
          <a:xfrm>
            <a:off x="4039575" y="3333775"/>
            <a:ext cx="347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スマートスピーカー</a:t>
            </a:r>
            <a:endParaRPr b="1" sz="200">
              <a:solidFill>
                <a:schemeClr val="dk1"/>
              </a:solidFill>
            </a:endParaRPr>
          </a:p>
        </p:txBody>
      </p:sp>
      <p:sp>
        <p:nvSpPr>
          <p:cNvPr id="155" name="Google Shape;155;g24ed2d17b88_3_8"/>
          <p:cNvSpPr/>
          <p:nvPr/>
        </p:nvSpPr>
        <p:spPr>
          <a:xfrm>
            <a:off x="5278675" y="2318325"/>
            <a:ext cx="817325" cy="9770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4ed2d17b88_3_8"/>
          <p:cNvSpPr txBox="1"/>
          <p:nvPr/>
        </p:nvSpPr>
        <p:spPr>
          <a:xfrm>
            <a:off x="716550" y="3796200"/>
            <a:ext cx="3617700" cy="10467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・怒号の波形モデル</a:t>
            </a:r>
            <a:endParaRPr b="1" sz="2800">
              <a:solidFill>
                <a:schemeClr val="dk1"/>
              </a:solidFill>
            </a:endParaRPr>
          </a:p>
          <a:p>
            <a:pPr indent="0" lvl="0" marL="0" rtl="0" algn="l">
              <a:spcBef>
                <a:spcPts val="0"/>
              </a:spcBef>
              <a:spcAft>
                <a:spcPts val="0"/>
              </a:spcAft>
              <a:buNone/>
            </a:pPr>
            <a:r>
              <a:rPr b="1" lang="en-US" sz="2800">
                <a:solidFill>
                  <a:schemeClr val="dk1"/>
                </a:solidFill>
              </a:rPr>
              <a:t>・泣声の波形モデル</a:t>
            </a:r>
            <a:endParaRPr b="1" sz="2800">
              <a:solidFill>
                <a:schemeClr val="dk1"/>
              </a:solidFill>
            </a:endParaRPr>
          </a:p>
        </p:txBody>
      </p:sp>
      <p:sp>
        <p:nvSpPr>
          <p:cNvPr id="157" name="Google Shape;157;g24ed2d17b88_3_8"/>
          <p:cNvSpPr/>
          <p:nvPr/>
        </p:nvSpPr>
        <p:spPr>
          <a:xfrm rot="-1518145">
            <a:off x="2925281" y="2900818"/>
            <a:ext cx="1643909" cy="433052"/>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4ed2d17b88_3_8"/>
          <p:cNvSpPr txBox="1"/>
          <p:nvPr/>
        </p:nvSpPr>
        <p:spPr>
          <a:xfrm>
            <a:off x="2831900" y="2312788"/>
            <a:ext cx="130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学習</a:t>
            </a:r>
            <a:endParaRPr b="1" sz="200">
              <a:solidFill>
                <a:schemeClr val="dk1"/>
              </a:solidFill>
            </a:endParaRPr>
          </a:p>
        </p:txBody>
      </p:sp>
      <p:sp>
        <p:nvSpPr>
          <p:cNvPr id="159" name="Google Shape;159;g24ed2d17b88_3_8"/>
          <p:cNvSpPr/>
          <p:nvPr/>
        </p:nvSpPr>
        <p:spPr>
          <a:xfrm rot="2035324">
            <a:off x="7267747" y="2900852"/>
            <a:ext cx="1643895" cy="433002"/>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居酒屋の店員のイラスト（男性・怒った顔）" id="160" name="Google Shape;160;g24ed2d17b88_3_8"/>
          <p:cNvPicPr preferRelativeResize="0"/>
          <p:nvPr/>
        </p:nvPicPr>
        <p:blipFill>
          <a:blip r:embed="rId3">
            <a:alphaModFix/>
          </a:blip>
          <a:stretch>
            <a:fillRect/>
          </a:stretch>
        </p:blipFill>
        <p:spPr>
          <a:xfrm>
            <a:off x="9341700" y="3238425"/>
            <a:ext cx="1150016" cy="1560100"/>
          </a:xfrm>
          <a:prstGeom prst="rect">
            <a:avLst/>
          </a:prstGeom>
          <a:noFill/>
          <a:ln>
            <a:noFill/>
          </a:ln>
        </p:spPr>
      </p:pic>
      <p:pic>
        <p:nvPicPr>
          <p:cNvPr descr="居酒屋の店員のイラスト（男性・泣いた顔）" id="161" name="Google Shape;161;g24ed2d17b88_3_8"/>
          <p:cNvPicPr preferRelativeResize="0"/>
          <p:nvPr/>
        </p:nvPicPr>
        <p:blipFill>
          <a:blip r:embed="rId4">
            <a:alphaModFix/>
          </a:blip>
          <a:stretch>
            <a:fillRect/>
          </a:stretch>
        </p:blipFill>
        <p:spPr>
          <a:xfrm>
            <a:off x="8042425" y="4683844"/>
            <a:ext cx="1150025" cy="1560106"/>
          </a:xfrm>
          <a:prstGeom prst="rect">
            <a:avLst/>
          </a:prstGeom>
          <a:noFill/>
          <a:ln>
            <a:noFill/>
          </a:ln>
        </p:spPr>
      </p:pic>
      <p:sp>
        <p:nvSpPr>
          <p:cNvPr id="162" name="Google Shape;162;g24ed2d17b88_3_8"/>
          <p:cNvSpPr txBox="1"/>
          <p:nvPr/>
        </p:nvSpPr>
        <p:spPr>
          <a:xfrm>
            <a:off x="9399175" y="4842900"/>
            <a:ext cx="2396700" cy="1477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・怒号</a:t>
            </a:r>
            <a:endParaRPr b="1" sz="2800">
              <a:solidFill>
                <a:schemeClr val="dk1"/>
              </a:solidFill>
            </a:endParaRPr>
          </a:p>
          <a:p>
            <a:pPr indent="0" lvl="0" marL="0" rtl="0" algn="l">
              <a:spcBef>
                <a:spcPts val="0"/>
              </a:spcBef>
              <a:spcAft>
                <a:spcPts val="0"/>
              </a:spcAft>
              <a:buNone/>
            </a:pPr>
            <a:r>
              <a:rPr b="1" lang="en-US" sz="2800">
                <a:solidFill>
                  <a:schemeClr val="dk1"/>
                </a:solidFill>
              </a:rPr>
              <a:t>・泣声</a:t>
            </a:r>
            <a:endParaRPr b="1" sz="2800">
              <a:solidFill>
                <a:schemeClr val="dk1"/>
              </a:solidFill>
            </a:endParaRPr>
          </a:p>
          <a:p>
            <a:pPr indent="0" lvl="0" marL="0" rtl="0" algn="l">
              <a:spcBef>
                <a:spcPts val="0"/>
              </a:spcBef>
              <a:spcAft>
                <a:spcPts val="0"/>
              </a:spcAft>
              <a:buNone/>
            </a:pPr>
            <a:r>
              <a:rPr b="1" lang="en-US" sz="2800">
                <a:solidFill>
                  <a:schemeClr val="dk1"/>
                </a:solidFill>
              </a:rPr>
              <a:t>・破壊音</a:t>
            </a:r>
            <a:endParaRPr b="1" sz="2800">
              <a:solidFill>
                <a:schemeClr val="dk1"/>
              </a:solidFill>
            </a:endParaRPr>
          </a:p>
        </p:txBody>
      </p:sp>
      <p:sp>
        <p:nvSpPr>
          <p:cNvPr id="163" name="Google Shape;163;g24ed2d17b88_3_8"/>
          <p:cNvSpPr txBox="1"/>
          <p:nvPr/>
        </p:nvSpPr>
        <p:spPr>
          <a:xfrm>
            <a:off x="7795950" y="2278175"/>
            <a:ext cx="130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検出</a:t>
            </a:r>
            <a:endParaRPr b="1" sz="200">
              <a:solidFill>
                <a:schemeClr val="dk1"/>
              </a:solidFill>
            </a:endParaRPr>
          </a:p>
        </p:txBody>
      </p:sp>
      <p:sp>
        <p:nvSpPr>
          <p:cNvPr id="164" name="Google Shape;164;g24ed2d17b88_3_8"/>
          <p:cNvSpPr/>
          <p:nvPr/>
        </p:nvSpPr>
        <p:spPr>
          <a:xfrm rot="5400000">
            <a:off x="4865331" y="4554765"/>
            <a:ext cx="1644000" cy="4332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4ed2d17b88_3_8"/>
          <p:cNvSpPr/>
          <p:nvPr/>
        </p:nvSpPr>
        <p:spPr>
          <a:xfrm rot="10800000">
            <a:off x="4522425" y="5763725"/>
            <a:ext cx="657600" cy="61560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4ed2d17b88_3_8"/>
          <p:cNvSpPr txBox="1"/>
          <p:nvPr/>
        </p:nvSpPr>
        <p:spPr>
          <a:xfrm>
            <a:off x="5394475" y="5763725"/>
            <a:ext cx="304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本部</a:t>
            </a:r>
            <a:endParaRPr b="1" sz="2800">
              <a:solidFill>
                <a:schemeClr val="dk1"/>
              </a:solidFill>
            </a:endParaRPr>
          </a:p>
          <a:p>
            <a:pPr indent="0" lvl="0" marL="0" rtl="0" algn="l">
              <a:spcBef>
                <a:spcPts val="0"/>
              </a:spcBef>
              <a:spcAft>
                <a:spcPts val="0"/>
              </a:spcAft>
              <a:buNone/>
            </a:pPr>
            <a:r>
              <a:rPr b="1" lang="en-US" sz="2800">
                <a:solidFill>
                  <a:schemeClr val="dk1"/>
                </a:solidFill>
              </a:rPr>
              <a:t>(児相、警察など)</a:t>
            </a:r>
            <a:endParaRPr b="1" sz="200">
              <a:solidFill>
                <a:schemeClr val="dk1"/>
              </a:solidFill>
            </a:endParaRPr>
          </a:p>
        </p:txBody>
      </p:sp>
      <p:sp>
        <p:nvSpPr>
          <p:cNvPr id="167" name="Google Shape;167;g24ed2d17b88_3_8"/>
          <p:cNvSpPr txBox="1"/>
          <p:nvPr/>
        </p:nvSpPr>
        <p:spPr>
          <a:xfrm>
            <a:off x="6044775" y="4327300"/>
            <a:ext cx="112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通知</a:t>
            </a:r>
            <a:endParaRPr b="1" sz="200">
              <a:solidFill>
                <a:schemeClr val="dk1"/>
              </a:solidFill>
            </a:endParaRPr>
          </a:p>
        </p:txBody>
      </p:sp>
      <p:pic>
        <p:nvPicPr>
          <p:cNvPr descr="心電図のイラスト" id="168" name="Google Shape;168;g24ed2d17b88_3_8"/>
          <p:cNvPicPr preferRelativeResize="0"/>
          <p:nvPr/>
        </p:nvPicPr>
        <p:blipFill>
          <a:blip r:embed="rId5">
            <a:alphaModFix/>
          </a:blip>
          <a:stretch>
            <a:fillRect/>
          </a:stretch>
        </p:blipFill>
        <p:spPr>
          <a:xfrm>
            <a:off x="971175" y="2206720"/>
            <a:ext cx="1303200" cy="1290168"/>
          </a:xfrm>
          <a:prstGeom prst="rect">
            <a:avLst/>
          </a:prstGeom>
          <a:noFill/>
          <a:ln>
            <a:noFill/>
          </a:ln>
        </p:spPr>
      </p:pic>
      <p:pic>
        <p:nvPicPr>
          <p:cNvPr descr="割れた食器まだ捨てないで！食事以外の意外な活用術知ってますか ..." id="169" name="Google Shape;169;g24ed2d17b88_3_8"/>
          <p:cNvPicPr preferRelativeResize="0"/>
          <p:nvPr/>
        </p:nvPicPr>
        <p:blipFill>
          <a:blip r:embed="rId6">
            <a:alphaModFix/>
          </a:blip>
          <a:stretch>
            <a:fillRect/>
          </a:stretch>
        </p:blipFill>
        <p:spPr>
          <a:xfrm rot="5400000">
            <a:off x="10440675" y="3240463"/>
            <a:ext cx="1671300" cy="1178735"/>
          </a:xfrm>
          <a:prstGeom prst="rect">
            <a:avLst/>
          </a:prstGeom>
          <a:noFill/>
          <a:ln>
            <a:noFill/>
          </a:ln>
        </p:spPr>
      </p:pic>
      <p:sp>
        <p:nvSpPr>
          <p:cNvPr id="170" name="Google Shape;170;g24ed2d17b88_3_8"/>
          <p:cNvSpPr/>
          <p:nvPr/>
        </p:nvSpPr>
        <p:spPr>
          <a:xfrm rot="-8750233">
            <a:off x="7020082" y="3212446"/>
            <a:ext cx="1643855" cy="433095"/>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521c137251_0_16"/>
          <p:cNvSpPr/>
          <p:nvPr/>
        </p:nvSpPr>
        <p:spPr>
          <a:xfrm>
            <a:off x="0" y="-16786"/>
            <a:ext cx="12192000" cy="937800"/>
          </a:xfrm>
          <a:prstGeom prst="rect">
            <a:avLst/>
          </a:prstGeom>
          <a:solidFill>
            <a:srgbClr val="E0666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lt1"/>
                </a:solidFill>
              </a:rPr>
              <a:t>　音声認識_アプローチ方法(新)</a:t>
            </a:r>
            <a:endParaRPr b="1" sz="4000">
              <a:solidFill>
                <a:schemeClr val="lt1"/>
              </a:solidFill>
            </a:endParaRPr>
          </a:p>
        </p:txBody>
      </p:sp>
      <p:sp>
        <p:nvSpPr>
          <p:cNvPr id="176" name="Google Shape;176;g2521c137251_0_16"/>
          <p:cNvSpPr txBox="1"/>
          <p:nvPr/>
        </p:nvSpPr>
        <p:spPr>
          <a:xfrm>
            <a:off x="773900" y="1056925"/>
            <a:ext cx="1060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rPr>
              <a:t>家庭内暴力とみられる音声を検出後、マークしておく</a:t>
            </a:r>
            <a:endParaRPr b="1" sz="200">
              <a:solidFill>
                <a:schemeClr val="dk1"/>
              </a:solidFill>
            </a:endParaRPr>
          </a:p>
        </p:txBody>
      </p:sp>
      <p:graphicFrame>
        <p:nvGraphicFramePr>
          <p:cNvPr id="177" name="Google Shape;177;g2521c137251_0_16"/>
          <p:cNvGraphicFramePr/>
          <p:nvPr/>
        </p:nvGraphicFramePr>
        <p:xfrm>
          <a:off x="1159025" y="2361350"/>
          <a:ext cx="3000000" cy="3000000"/>
        </p:xfrm>
        <a:graphic>
          <a:graphicData uri="http://schemas.openxmlformats.org/drawingml/2006/table">
            <a:tbl>
              <a:tblPr>
                <a:noFill/>
                <a:tableStyleId>{77B2D868-12EF-416F-B2DB-BF7D7A4C7CFC}</a:tableStyleId>
              </a:tblPr>
              <a:tblGrid>
                <a:gridCol w="2296225"/>
                <a:gridCol w="2296225"/>
                <a:gridCol w="2296225"/>
                <a:gridCol w="2296225"/>
              </a:tblGrid>
              <a:tr h="12700">
                <a:tc>
                  <a:txBody>
                    <a:bodyPr/>
                    <a:lstStyle/>
                    <a:p>
                      <a:pPr indent="0" lvl="0" marL="0" rtl="0" algn="ctr">
                        <a:spcBef>
                          <a:spcPts val="0"/>
                        </a:spcBef>
                        <a:spcAft>
                          <a:spcPts val="0"/>
                        </a:spcAft>
                        <a:buNone/>
                      </a:pPr>
                      <a:r>
                        <a:rPr lang="en-US" sz="1050">
                          <a:latin typeface="Meiryo UI"/>
                          <a:ea typeface="Meiryo UI"/>
                          <a:cs typeface="Meiryo UI"/>
                          <a:sym typeface="Meiryo UI"/>
                        </a:rPr>
                        <a:t>データの種類</a:t>
                      </a:r>
                      <a:endParaRPr sz="1050">
                        <a:latin typeface="Meiryo UI"/>
                        <a:ea typeface="Meiryo UI"/>
                        <a:cs typeface="Meiryo UI"/>
                        <a:sym typeface="Meiryo UI"/>
                      </a:endParaRPr>
                    </a:p>
                  </a:txBody>
                  <a:tcPr marT="63500" marB="63500" marR="63500" marL="63500">
                    <a:solidFill>
                      <a:srgbClr val="F3F3F3"/>
                    </a:solidFill>
                  </a:tcPr>
                </a:tc>
                <a:tc>
                  <a:txBody>
                    <a:bodyPr/>
                    <a:lstStyle/>
                    <a:p>
                      <a:pPr indent="0" lvl="0" marL="0" rtl="0" algn="ctr">
                        <a:spcBef>
                          <a:spcPts val="0"/>
                        </a:spcBef>
                        <a:spcAft>
                          <a:spcPts val="0"/>
                        </a:spcAft>
                        <a:buNone/>
                      </a:pPr>
                      <a:r>
                        <a:rPr lang="en-US" sz="1050">
                          <a:latin typeface="Meiryo UI"/>
                          <a:ea typeface="Meiryo UI"/>
                          <a:cs typeface="Meiryo UI"/>
                          <a:sym typeface="Meiryo UI"/>
                        </a:rPr>
                        <a:t>データ形式</a:t>
                      </a:r>
                      <a:endParaRPr sz="1050">
                        <a:latin typeface="Meiryo UI"/>
                        <a:ea typeface="Meiryo UI"/>
                        <a:cs typeface="Meiryo UI"/>
                        <a:sym typeface="Meiryo UI"/>
                      </a:endParaRPr>
                    </a:p>
                  </a:txBody>
                  <a:tcPr marT="63500" marB="63500" marR="63500" marL="63500">
                    <a:solidFill>
                      <a:srgbClr val="F3F3F3"/>
                    </a:solidFill>
                  </a:tcPr>
                </a:tc>
                <a:tc>
                  <a:txBody>
                    <a:bodyPr/>
                    <a:lstStyle/>
                    <a:p>
                      <a:pPr indent="0" lvl="0" marL="0" rtl="0" algn="ctr">
                        <a:spcBef>
                          <a:spcPts val="0"/>
                        </a:spcBef>
                        <a:spcAft>
                          <a:spcPts val="0"/>
                        </a:spcAft>
                        <a:buNone/>
                      </a:pPr>
                      <a:r>
                        <a:rPr lang="en-US" sz="1050">
                          <a:latin typeface="Meiryo UI"/>
                          <a:ea typeface="Meiryo UI"/>
                          <a:cs typeface="Meiryo UI"/>
                          <a:sym typeface="Meiryo UI"/>
                        </a:rPr>
                        <a:t>データ期間</a:t>
                      </a:r>
                      <a:endParaRPr sz="1050">
                        <a:latin typeface="Meiryo UI"/>
                        <a:ea typeface="Meiryo UI"/>
                        <a:cs typeface="Meiryo UI"/>
                        <a:sym typeface="Meiryo UI"/>
                      </a:endParaRPr>
                    </a:p>
                  </a:txBody>
                  <a:tcPr marT="63500" marB="63500" marR="63500" marL="63500">
                    <a:solidFill>
                      <a:srgbClr val="F3F3F3"/>
                    </a:solidFill>
                  </a:tcPr>
                </a:tc>
                <a:tc>
                  <a:txBody>
                    <a:bodyPr/>
                    <a:lstStyle/>
                    <a:p>
                      <a:pPr indent="0" lvl="0" marL="0" rtl="0" algn="ctr">
                        <a:spcBef>
                          <a:spcPts val="0"/>
                        </a:spcBef>
                        <a:spcAft>
                          <a:spcPts val="0"/>
                        </a:spcAft>
                        <a:buNone/>
                      </a:pPr>
                      <a:r>
                        <a:rPr lang="en-US" sz="1050">
                          <a:latin typeface="Meiryo UI"/>
                          <a:ea typeface="Meiryo UI"/>
                          <a:cs typeface="Meiryo UI"/>
                          <a:sym typeface="Meiryo UI"/>
                        </a:rPr>
                        <a:t>データの収集方法</a:t>
                      </a:r>
                      <a:endParaRPr sz="1050">
                        <a:latin typeface="Meiryo UI"/>
                        <a:ea typeface="Meiryo UI"/>
                        <a:cs typeface="Meiryo UI"/>
                        <a:sym typeface="Meiryo UI"/>
                      </a:endParaRPr>
                    </a:p>
                  </a:txBody>
                  <a:tcPr marT="63500" marB="63500" marR="63500" marL="63500">
                    <a:lnB cap="flat" cmpd="sng" w="12700">
                      <a:solidFill>
                        <a:srgbClr val="FF0000"/>
                      </a:solidFill>
                      <a:prstDash val="solid"/>
                      <a:round/>
                      <a:headEnd len="sm" w="sm" type="none"/>
                      <a:tailEnd len="sm" w="sm" type="none"/>
                    </a:lnB>
                    <a:solidFill>
                      <a:srgbClr val="F3F3F3"/>
                    </a:solidFill>
                  </a:tcPr>
                </a:tc>
              </a:tr>
              <a:tr h="12700">
                <a:tc>
                  <a:txBody>
                    <a:bodyPr/>
                    <a:lstStyle/>
                    <a:p>
                      <a:pPr indent="0" lvl="0" marL="0" rtl="0" algn="ctr">
                        <a:spcBef>
                          <a:spcPts val="0"/>
                        </a:spcBef>
                        <a:spcAft>
                          <a:spcPts val="0"/>
                        </a:spcAft>
                        <a:buNone/>
                      </a:pPr>
                      <a:r>
                        <a:rPr lang="en-US" sz="1050">
                          <a:latin typeface="Meiryo UI"/>
                          <a:ea typeface="Meiryo UI"/>
                          <a:cs typeface="Meiryo UI"/>
                          <a:sym typeface="Meiryo UI"/>
                        </a:rPr>
                        <a:t>家庭内音声データ</a:t>
                      </a:r>
                      <a:endParaRPr sz="10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lang="en-US" sz="1050">
                          <a:latin typeface="Meiryo UI"/>
                          <a:ea typeface="Meiryo UI"/>
                          <a:cs typeface="Meiryo UI"/>
                          <a:sym typeface="Meiryo UI"/>
                        </a:rPr>
                        <a:t>波形データ</a:t>
                      </a:r>
                      <a:endParaRPr sz="1050">
                        <a:latin typeface="Meiryo UI"/>
                        <a:ea typeface="Meiryo UI"/>
                        <a:cs typeface="Meiryo UI"/>
                        <a:sym typeface="Meiryo UI"/>
                      </a:endParaRPr>
                    </a:p>
                  </a:txBody>
                  <a:tcPr marT="63500" marB="63500" marR="63500" marL="63500"/>
                </a:tc>
                <a:tc>
                  <a:txBody>
                    <a:bodyPr/>
                    <a:lstStyle/>
                    <a:p>
                      <a:pPr indent="0" lvl="0" marL="0" rtl="0" algn="l">
                        <a:spcBef>
                          <a:spcPts val="0"/>
                        </a:spcBef>
                        <a:spcAft>
                          <a:spcPts val="0"/>
                        </a:spcAft>
                        <a:buNone/>
                      </a:pPr>
                      <a:r>
                        <a:rPr lang="en-US" sz="1050">
                          <a:latin typeface="Meiryo UI"/>
                          <a:ea typeface="Meiryo UI"/>
                          <a:cs typeface="Meiryo UI"/>
                          <a:sym typeface="Meiryo UI"/>
                        </a:rPr>
                        <a:t>過去6年（コロナ前とコロナ禍）</a:t>
                      </a:r>
                      <a:endParaRPr sz="1050">
                        <a:latin typeface="Meiryo UI"/>
                        <a:ea typeface="Meiryo UI"/>
                        <a:cs typeface="Meiryo UI"/>
                        <a:sym typeface="Meiryo UI"/>
                      </a:endParaRPr>
                    </a:p>
                  </a:txBody>
                  <a:tcPr marT="63500" marB="63500" marR="63500" marL="63500">
                    <a:lnR cap="flat" cmpd="sng" w="12700">
                      <a:solidFill>
                        <a:srgbClr val="FF0000"/>
                      </a:solidFill>
                      <a:prstDash val="solid"/>
                      <a:round/>
                      <a:headEnd len="sm" w="sm" type="none"/>
                      <a:tailEnd len="sm" w="sm" type="none"/>
                    </a:lnR>
                  </a:tcPr>
                </a:tc>
                <a:tc>
                  <a:txBody>
                    <a:bodyPr/>
                    <a:lstStyle/>
                    <a:p>
                      <a:pPr indent="0" lvl="0" marL="0" rtl="0" algn="ctr">
                        <a:spcBef>
                          <a:spcPts val="0"/>
                        </a:spcBef>
                        <a:spcAft>
                          <a:spcPts val="0"/>
                        </a:spcAft>
                        <a:buNone/>
                      </a:pPr>
                      <a:r>
                        <a:rPr b="1" lang="en-US" sz="1250">
                          <a:solidFill>
                            <a:srgbClr val="FF0000"/>
                          </a:solidFill>
                          <a:latin typeface="Meiryo UI"/>
                          <a:ea typeface="Meiryo UI"/>
                          <a:cs typeface="Meiryo UI"/>
                          <a:sym typeface="Meiryo UI"/>
                        </a:rPr>
                        <a:t>スタッフが音声データを</a:t>
                      </a:r>
                      <a:endParaRPr b="1" sz="1250">
                        <a:solidFill>
                          <a:srgbClr val="FF0000"/>
                        </a:solidFill>
                        <a:latin typeface="Meiryo UI"/>
                        <a:ea typeface="Meiryo UI"/>
                        <a:cs typeface="Meiryo UI"/>
                        <a:sym typeface="Meiryo UI"/>
                      </a:endParaRPr>
                    </a:p>
                    <a:p>
                      <a:pPr indent="0" lvl="0" marL="0" rtl="0" algn="ctr">
                        <a:spcBef>
                          <a:spcPts val="0"/>
                        </a:spcBef>
                        <a:spcAft>
                          <a:spcPts val="0"/>
                        </a:spcAft>
                        <a:buNone/>
                      </a:pPr>
                      <a:r>
                        <a:rPr b="1" lang="en-US" sz="1250">
                          <a:solidFill>
                            <a:srgbClr val="FF0000"/>
                          </a:solidFill>
                          <a:latin typeface="Meiryo UI"/>
                          <a:ea typeface="Meiryo UI"/>
                          <a:cs typeface="Meiryo UI"/>
                          <a:sym typeface="Meiryo UI"/>
                        </a:rPr>
                        <a:t>擬似サンプルとして収録</a:t>
                      </a:r>
                      <a:endParaRPr b="1" sz="1250">
                        <a:solidFill>
                          <a:srgbClr val="FF0000"/>
                        </a:solidFill>
                        <a:latin typeface="Meiryo UI"/>
                        <a:ea typeface="Meiryo UI"/>
                        <a:cs typeface="Meiryo UI"/>
                        <a:sym typeface="Meiryo UI"/>
                      </a:endParaRPr>
                    </a:p>
                  </a:txBody>
                  <a:tcPr marT="63500" marB="63500" marR="63500" marL="63500">
                    <a:lnL cap="flat" cmpd="sng" w="12700">
                      <a:solidFill>
                        <a:srgbClr val="FF0000"/>
                      </a:solidFill>
                      <a:prstDash val="solid"/>
                      <a:round/>
                      <a:headEnd len="sm" w="sm" type="none"/>
                      <a:tailEnd len="sm" w="sm" type="none"/>
                    </a:lnL>
                    <a:lnR cap="flat" cmpd="sng" w="12700">
                      <a:solidFill>
                        <a:srgbClr val="FF0000"/>
                      </a:solidFill>
                      <a:prstDash val="solid"/>
                      <a:round/>
                      <a:headEnd len="sm" w="sm" type="none"/>
                      <a:tailEnd len="sm" w="sm" type="none"/>
                    </a:lnR>
                    <a:lnT cap="flat" cmpd="sng" w="12700">
                      <a:solidFill>
                        <a:srgbClr val="FF0000"/>
                      </a:solidFill>
                      <a:prstDash val="solid"/>
                      <a:round/>
                      <a:headEnd len="sm" w="sm" type="none"/>
                      <a:tailEnd len="sm" w="sm" type="none"/>
                    </a:lnT>
                    <a:lnB cap="flat" cmpd="sng" w="12700">
                      <a:solidFill>
                        <a:srgbClr val="FF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US" sz="1050">
                          <a:latin typeface="Meiryo UI"/>
                          <a:ea typeface="Meiryo UI"/>
                          <a:cs typeface="Meiryo UI"/>
                          <a:sym typeface="Meiryo UI"/>
                        </a:rPr>
                        <a:t>怒号リスト</a:t>
                      </a:r>
                      <a:endParaRPr sz="10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lang="en-US" sz="1050">
                          <a:latin typeface="Meiryo UI"/>
                          <a:ea typeface="Meiryo UI"/>
                          <a:cs typeface="Meiryo UI"/>
                          <a:sym typeface="Meiryo UI"/>
                        </a:rPr>
                        <a:t>質的データ</a:t>
                      </a:r>
                      <a:endParaRPr sz="1050">
                        <a:latin typeface="Meiryo UI"/>
                        <a:ea typeface="Meiryo UI"/>
                        <a:cs typeface="Meiryo UI"/>
                        <a:sym typeface="Meiryo UI"/>
                      </a:endParaRPr>
                    </a:p>
                  </a:txBody>
                  <a:tcPr marT="63500" marB="63500" marR="63500" marL="63500"/>
                </a:tc>
                <a:tc>
                  <a:txBody>
                    <a:bodyPr/>
                    <a:lstStyle/>
                    <a:p>
                      <a:pPr indent="0" lvl="0" marL="0" rtl="0" algn="l">
                        <a:spcBef>
                          <a:spcPts val="0"/>
                        </a:spcBef>
                        <a:spcAft>
                          <a:spcPts val="0"/>
                        </a:spcAft>
                        <a:buNone/>
                      </a:pPr>
                      <a:r>
                        <a:rPr lang="en-US" sz="1050">
                          <a:latin typeface="Meiryo UI"/>
                          <a:ea typeface="Meiryo UI"/>
                          <a:cs typeface="Meiryo UI"/>
                          <a:sym typeface="Meiryo UI"/>
                        </a:rPr>
                        <a:t>過去10年</a:t>
                      </a:r>
                      <a:endParaRPr sz="10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lang="en-US" sz="1050">
                          <a:latin typeface="Meiryo UI"/>
                          <a:ea typeface="Meiryo UI"/>
                          <a:cs typeface="Meiryo UI"/>
                          <a:sym typeface="Meiryo UI"/>
                        </a:rPr>
                        <a:t>これまでの児童相談所から得られた暴言や怒号などのセリフを収集</a:t>
                      </a:r>
                      <a:endParaRPr sz="1050">
                        <a:latin typeface="Meiryo UI"/>
                        <a:ea typeface="Meiryo UI"/>
                        <a:cs typeface="Meiryo UI"/>
                        <a:sym typeface="Meiryo UI"/>
                      </a:endParaRPr>
                    </a:p>
                  </a:txBody>
                  <a:tcPr marT="63500" marB="63500" marR="63500" marL="63500">
                    <a:lnT cap="flat" cmpd="sng" w="12700">
                      <a:solidFill>
                        <a:srgbClr val="FF0000"/>
                      </a:solidFill>
                      <a:prstDash val="solid"/>
                      <a:round/>
                      <a:headEnd len="sm" w="sm" type="none"/>
                      <a:tailEnd len="sm" w="sm" type="none"/>
                    </a:lnT>
                  </a:tcPr>
                </a:tc>
              </a:tr>
              <a:tr h="12700">
                <a:tc>
                  <a:txBody>
                    <a:bodyPr/>
                    <a:lstStyle/>
                    <a:p>
                      <a:pPr indent="0" lvl="0" marL="0" rtl="0" algn="ctr">
                        <a:spcBef>
                          <a:spcPts val="0"/>
                        </a:spcBef>
                        <a:spcAft>
                          <a:spcPts val="0"/>
                        </a:spcAft>
                        <a:buNone/>
                      </a:pPr>
                      <a:r>
                        <a:rPr lang="en-US" sz="1050">
                          <a:latin typeface="Meiryo UI"/>
                          <a:ea typeface="Meiryo UI"/>
                          <a:cs typeface="Meiryo UI"/>
                          <a:sym typeface="Meiryo UI"/>
                        </a:rPr>
                        <a:t>怒号モデル</a:t>
                      </a:r>
                      <a:endParaRPr sz="10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lang="en-US" sz="1050">
                          <a:latin typeface="Meiryo UI"/>
                          <a:ea typeface="Meiryo UI"/>
                          <a:cs typeface="Meiryo UI"/>
                          <a:sym typeface="Meiryo UI"/>
                        </a:rPr>
                        <a:t>波形データ</a:t>
                      </a:r>
                      <a:endParaRPr sz="1050">
                        <a:latin typeface="Meiryo UI"/>
                        <a:ea typeface="Meiryo UI"/>
                        <a:cs typeface="Meiryo UI"/>
                        <a:sym typeface="Meiryo UI"/>
                      </a:endParaRPr>
                    </a:p>
                  </a:txBody>
                  <a:tcPr marT="63500" marB="63500" marR="63500" marL="63500"/>
                </a:tc>
                <a:tc>
                  <a:txBody>
                    <a:bodyPr/>
                    <a:lstStyle/>
                    <a:p>
                      <a:pPr indent="0" lvl="0" marL="0" rtl="0" algn="l">
                        <a:spcBef>
                          <a:spcPts val="0"/>
                        </a:spcBef>
                        <a:spcAft>
                          <a:spcPts val="0"/>
                        </a:spcAft>
                        <a:buNone/>
                      </a:pPr>
                      <a:r>
                        <a:rPr lang="en-US" sz="1050">
                          <a:latin typeface="Meiryo UI"/>
                          <a:ea typeface="Meiryo UI"/>
                          <a:cs typeface="Meiryo UI"/>
                          <a:sym typeface="Meiryo UI"/>
                        </a:rPr>
                        <a:t>ー</a:t>
                      </a:r>
                      <a:endParaRPr sz="10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lang="en-US" sz="1050">
                          <a:latin typeface="Meiryo UI"/>
                          <a:ea typeface="Meiryo UI"/>
                          <a:cs typeface="Meiryo UI"/>
                          <a:sym typeface="Meiryo UI"/>
                        </a:rPr>
                        <a:t>これまでの児童相談所から得られた暴言や怒号などのセリフを元に、大声で発生した場合の波形を抽出</a:t>
                      </a:r>
                      <a:endParaRPr sz="1050">
                        <a:latin typeface="Meiryo UI"/>
                        <a:ea typeface="Meiryo UI"/>
                        <a:cs typeface="Meiryo UI"/>
                        <a:sym typeface="Meiryo UI"/>
                      </a:endParaRPr>
                    </a:p>
                  </a:txBody>
                  <a:tcPr marT="63500" marB="63500" marR="63500" marL="63500"/>
                </a:tc>
              </a:tr>
              <a:tr h="12700">
                <a:tc>
                  <a:txBody>
                    <a:bodyPr/>
                    <a:lstStyle/>
                    <a:p>
                      <a:pPr indent="0" lvl="0" marL="0" rtl="0" algn="ctr">
                        <a:spcBef>
                          <a:spcPts val="0"/>
                        </a:spcBef>
                        <a:spcAft>
                          <a:spcPts val="0"/>
                        </a:spcAft>
                        <a:buNone/>
                      </a:pPr>
                      <a:r>
                        <a:rPr lang="en-US" sz="1050">
                          <a:latin typeface="Meiryo UI"/>
                          <a:ea typeface="Meiryo UI"/>
                          <a:cs typeface="Meiryo UI"/>
                          <a:sym typeface="Meiryo UI"/>
                        </a:rPr>
                        <a:t>泣き声モデル</a:t>
                      </a:r>
                      <a:endParaRPr sz="10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lang="en-US" sz="1050">
                          <a:latin typeface="Meiryo UI"/>
                          <a:ea typeface="Meiryo UI"/>
                          <a:cs typeface="Meiryo UI"/>
                          <a:sym typeface="Meiryo UI"/>
                        </a:rPr>
                        <a:t>波形データ</a:t>
                      </a:r>
                      <a:endParaRPr sz="1050">
                        <a:latin typeface="Meiryo UI"/>
                        <a:ea typeface="Meiryo UI"/>
                        <a:cs typeface="Meiryo UI"/>
                        <a:sym typeface="Meiryo UI"/>
                      </a:endParaRPr>
                    </a:p>
                  </a:txBody>
                  <a:tcPr marT="63500" marB="63500" marR="63500" marL="63500"/>
                </a:tc>
                <a:tc>
                  <a:txBody>
                    <a:bodyPr/>
                    <a:lstStyle/>
                    <a:p>
                      <a:pPr indent="0" lvl="0" marL="0" rtl="0" algn="l">
                        <a:spcBef>
                          <a:spcPts val="0"/>
                        </a:spcBef>
                        <a:spcAft>
                          <a:spcPts val="0"/>
                        </a:spcAft>
                        <a:buNone/>
                      </a:pPr>
                      <a:r>
                        <a:rPr lang="en-US" sz="1050">
                          <a:latin typeface="Meiryo UI"/>
                          <a:ea typeface="Meiryo UI"/>
                          <a:cs typeface="Meiryo UI"/>
                          <a:sym typeface="Meiryo UI"/>
                        </a:rPr>
                        <a:t>ー</a:t>
                      </a:r>
                      <a:endParaRPr sz="1050">
                        <a:latin typeface="Meiryo UI"/>
                        <a:ea typeface="Meiryo UI"/>
                        <a:cs typeface="Meiryo UI"/>
                        <a:sym typeface="Meiryo UI"/>
                      </a:endParaRPr>
                    </a:p>
                  </a:txBody>
                  <a:tcPr marT="63500" marB="63500" marR="63500" marL="63500"/>
                </a:tc>
                <a:tc>
                  <a:txBody>
                    <a:bodyPr/>
                    <a:lstStyle/>
                    <a:p>
                      <a:pPr indent="0" lvl="0" marL="0" rtl="0" algn="ctr">
                        <a:spcBef>
                          <a:spcPts val="0"/>
                        </a:spcBef>
                        <a:spcAft>
                          <a:spcPts val="0"/>
                        </a:spcAft>
                        <a:buNone/>
                      </a:pPr>
                      <a:r>
                        <a:rPr lang="en-US" sz="1050">
                          <a:latin typeface="Meiryo UI"/>
                          <a:ea typeface="Meiryo UI"/>
                          <a:cs typeface="Meiryo UI"/>
                          <a:sym typeface="Meiryo UI"/>
                        </a:rPr>
                        <a:t>これまでの児童相談所から得られた暴言や怒号などのセリフを元に、大声で発生した場合の波形を抽出</a:t>
                      </a:r>
                      <a:endParaRPr sz="1050">
                        <a:latin typeface="Meiryo UI"/>
                        <a:ea typeface="Meiryo UI"/>
                        <a:cs typeface="Meiryo UI"/>
                        <a:sym typeface="Meiryo UI"/>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2022-12-05T01:08:45Z</dcterms:created>
  <dc:creator>兼子　拳太朗</dc:creator>
</cp:coreProperties>
</file>