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21"/>
  </p:notesMasterIdLst>
  <p:sldIdLst>
    <p:sldId id="256" r:id="rId2"/>
    <p:sldId id="264" r:id="rId3"/>
    <p:sldId id="257" r:id="rId4"/>
    <p:sldId id="258" r:id="rId5"/>
    <p:sldId id="260" r:id="rId6"/>
    <p:sldId id="259" r:id="rId7"/>
    <p:sldId id="267" r:id="rId8"/>
    <p:sldId id="269" r:id="rId9"/>
    <p:sldId id="272" r:id="rId10"/>
    <p:sldId id="270" r:id="rId11"/>
    <p:sldId id="266" r:id="rId12"/>
    <p:sldId id="261" r:id="rId13"/>
    <p:sldId id="275" r:id="rId14"/>
    <p:sldId id="273" r:id="rId15"/>
    <p:sldId id="274" r:id="rId16"/>
    <p:sldId id="262" r:id="rId17"/>
    <p:sldId id="263" r:id="rId18"/>
    <p:sldId id="268" r:id="rId19"/>
    <p:sldId id="26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44A-227F-2E43-BBDA-64832B5AF046}" v="1776" dt="2023-07-25T05:38:53.021"/>
    <p1510:client id="{08C491B7-70E4-34A6-A4E9-3FD26EC32304}" v="90" dt="2023-07-25T05:11:22.639"/>
    <p1510:client id="{90D388F8-4A6E-EEFF-E977-7574736681CF}" v="28" dt="2023-07-25T05:32:26.675"/>
    <p1510:client id="{A620DB3E-C0A7-B801-CC9D-405EE91D8563}" v="139" dt="2023-07-25T05:33:03.9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821"/>
    <p:restoredTop sz="91338"/>
  </p:normalViewPr>
  <p:slideViewPr>
    <p:cSldViewPr snapToGrid="0">
      <p:cViewPr varScale="1">
        <p:scale>
          <a:sx n="43" d="100"/>
          <a:sy n="43" d="100"/>
        </p:scale>
        <p:origin x="208" y="1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66723-E0CE-42C9-8FC7-B180CF957B7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6A143D-4BCF-4F47-88D7-A0705157F44C}">
      <dgm:prSet/>
      <dgm:spPr/>
      <dgm:t>
        <a:bodyPr/>
        <a:lstStyle/>
        <a:p>
          <a:pPr>
            <a:lnSpc>
              <a:spcPct val="100000"/>
            </a:lnSpc>
          </a:pPr>
          <a:r>
            <a:rPr lang="ja-JP" altLang="en-US">
              <a:latin typeface="Corbel" panose="020B0503020204020204"/>
            </a:rPr>
            <a:t>大学生への</a:t>
          </a:r>
          <a:br>
            <a:rPr lang="ja-JP" altLang="en-US">
              <a:latin typeface="Corbel" panose="020B0503020204020204"/>
            </a:rPr>
          </a:br>
          <a:r>
            <a:rPr lang="ja-JP" altLang="en-US">
              <a:latin typeface="Corbel" panose="020B0503020204020204"/>
            </a:rPr>
            <a:t>リモートワークショップ</a:t>
          </a:r>
        </a:p>
      </dgm:t>
    </dgm:pt>
    <dgm:pt modelId="{21F5DB33-741E-40E1-A646-2E517C7BBE1F}" type="parTrans" cxnId="{CA6AEC52-8516-42B0-920D-46FD71DD4AB6}">
      <dgm:prSet/>
      <dgm:spPr/>
      <dgm:t>
        <a:bodyPr/>
        <a:lstStyle/>
        <a:p>
          <a:endParaRPr lang="en-US"/>
        </a:p>
      </dgm:t>
    </dgm:pt>
    <dgm:pt modelId="{9B9FC0C2-7BA7-4715-9A0C-7E7FAD313B19}" type="sibTrans" cxnId="{CA6AEC52-8516-42B0-920D-46FD71DD4AB6}">
      <dgm:prSet/>
      <dgm:spPr/>
      <dgm:t>
        <a:bodyPr/>
        <a:lstStyle/>
        <a:p>
          <a:endParaRPr lang="en-US"/>
        </a:p>
      </dgm:t>
    </dgm:pt>
    <dgm:pt modelId="{3C5BC5CB-456B-453E-A0BC-BEB88E112654}" type="pres">
      <dgm:prSet presAssocID="{3C866723-E0CE-42C9-8FC7-B180CF957B79}" presName="root" presStyleCnt="0">
        <dgm:presLayoutVars>
          <dgm:dir/>
          <dgm:resizeHandles val="exact"/>
        </dgm:presLayoutVars>
      </dgm:prSet>
      <dgm:spPr/>
    </dgm:pt>
    <dgm:pt modelId="{2CC13B61-D3D2-41EE-A03D-EA96F067B814}" type="pres">
      <dgm:prSet presAssocID="{F86A143D-4BCF-4F47-88D7-A0705157F44C}" presName="compNode" presStyleCnt="0"/>
      <dgm:spPr/>
    </dgm:pt>
    <dgm:pt modelId="{4A26712C-BC72-4044-870C-7FC87FC9BFA2}" type="pres">
      <dgm:prSet presAssocID="{F86A143D-4BCF-4F47-88D7-A0705157F44C}"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講演者"/>
        </a:ext>
      </dgm:extLst>
    </dgm:pt>
    <dgm:pt modelId="{7B7108B2-1F93-44CD-B549-5FDF68A6228B}" type="pres">
      <dgm:prSet presAssocID="{F86A143D-4BCF-4F47-88D7-A0705157F44C}" presName="spaceRect" presStyleCnt="0"/>
      <dgm:spPr/>
    </dgm:pt>
    <dgm:pt modelId="{251BE1AF-04A2-4446-BB39-D09777FFFBD6}" type="pres">
      <dgm:prSet presAssocID="{F86A143D-4BCF-4F47-88D7-A0705157F44C}" presName="textRect" presStyleLbl="revTx" presStyleIdx="0" presStyleCnt="1">
        <dgm:presLayoutVars>
          <dgm:chMax val="1"/>
          <dgm:chPref val="1"/>
        </dgm:presLayoutVars>
      </dgm:prSet>
      <dgm:spPr/>
    </dgm:pt>
  </dgm:ptLst>
  <dgm:cxnLst>
    <dgm:cxn modelId="{E4AEEF48-A19F-42C7-B711-992055B749B0}" type="presOf" srcId="{3C866723-E0CE-42C9-8FC7-B180CF957B79}" destId="{3C5BC5CB-456B-453E-A0BC-BEB88E112654}" srcOrd="0" destOrd="0" presId="urn:microsoft.com/office/officeart/2018/2/layout/IconLabelList"/>
    <dgm:cxn modelId="{CA6AEC52-8516-42B0-920D-46FD71DD4AB6}" srcId="{3C866723-E0CE-42C9-8FC7-B180CF957B79}" destId="{F86A143D-4BCF-4F47-88D7-A0705157F44C}" srcOrd="0" destOrd="0" parTransId="{21F5DB33-741E-40E1-A646-2E517C7BBE1F}" sibTransId="{9B9FC0C2-7BA7-4715-9A0C-7E7FAD313B19}"/>
    <dgm:cxn modelId="{5D431955-E535-409B-9077-FA7E2EE50541}" type="presOf" srcId="{F86A143D-4BCF-4F47-88D7-A0705157F44C}" destId="{251BE1AF-04A2-4446-BB39-D09777FFFBD6}" srcOrd="0" destOrd="0" presId="urn:microsoft.com/office/officeart/2018/2/layout/IconLabelList"/>
    <dgm:cxn modelId="{E5393542-189D-4DB3-BC1C-2AAA1A4B155B}" type="presParOf" srcId="{3C5BC5CB-456B-453E-A0BC-BEB88E112654}" destId="{2CC13B61-D3D2-41EE-A03D-EA96F067B814}" srcOrd="0" destOrd="0" presId="urn:microsoft.com/office/officeart/2018/2/layout/IconLabelList"/>
    <dgm:cxn modelId="{04C54A06-5ADD-4268-97F8-8208759B63A7}" type="presParOf" srcId="{2CC13B61-D3D2-41EE-A03D-EA96F067B814}" destId="{4A26712C-BC72-4044-870C-7FC87FC9BFA2}" srcOrd="0" destOrd="0" presId="urn:microsoft.com/office/officeart/2018/2/layout/IconLabelList"/>
    <dgm:cxn modelId="{4C0AB72F-8DC9-44EA-A07D-5BEA749BB723}" type="presParOf" srcId="{2CC13B61-D3D2-41EE-A03D-EA96F067B814}" destId="{7B7108B2-1F93-44CD-B549-5FDF68A6228B}" srcOrd="1" destOrd="0" presId="urn:microsoft.com/office/officeart/2018/2/layout/IconLabelList"/>
    <dgm:cxn modelId="{E1C21340-D07A-4589-BD12-D028350AB215}" type="presParOf" srcId="{2CC13B61-D3D2-41EE-A03D-EA96F067B814}" destId="{251BE1AF-04A2-4446-BB39-D09777FFFB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FCED3-4583-1649-A8B1-68B265A3B586}" type="doc">
      <dgm:prSet loTypeId="urn:microsoft.com/office/officeart/2005/8/layout/vProcess5" loCatId="process" qsTypeId="urn:microsoft.com/office/officeart/2005/8/quickstyle/simple2" qsCatId="simple" csTypeId="urn:microsoft.com/office/officeart/2005/8/colors/accent5_2" csCatId="accent5" phldr="1"/>
      <dgm:spPr/>
      <dgm:t>
        <a:bodyPr/>
        <a:lstStyle/>
        <a:p>
          <a:endParaRPr kumimoji="1" lang="ja-JP" altLang="en-US"/>
        </a:p>
      </dgm:t>
    </dgm:pt>
    <dgm:pt modelId="{E4CD6A76-627B-F146-96D9-A47BE47B464A}">
      <dgm:prSet/>
      <dgm:spPr/>
      <dgm:t>
        <a:bodyPr/>
        <a:lstStyle/>
        <a:p>
          <a:r>
            <a:rPr lang="ja-JP"/>
            <a:t>農業と</a:t>
          </a:r>
          <a:r>
            <a:rPr lang="en-US"/>
            <a:t>IT</a:t>
          </a:r>
          <a:r>
            <a:rPr lang="ja-JP"/>
            <a:t>に関する知識を持った人を大学に招いてワークショップを開催</a:t>
          </a:r>
        </a:p>
      </dgm:t>
    </dgm:pt>
    <dgm:pt modelId="{306A07F7-91BD-5847-A5F1-8181C11F4282}" type="parTrans" cxnId="{B3E4E918-88FF-3E47-902E-FE0484A4E233}">
      <dgm:prSet/>
      <dgm:spPr/>
      <dgm:t>
        <a:bodyPr/>
        <a:lstStyle/>
        <a:p>
          <a:endParaRPr kumimoji="1" lang="ja-JP" altLang="en-US"/>
        </a:p>
      </dgm:t>
    </dgm:pt>
    <dgm:pt modelId="{F3F5B5BC-0015-1C4E-A600-4DDD26B505ED}" type="sibTrans" cxnId="{B3E4E918-88FF-3E47-902E-FE0484A4E233}">
      <dgm:prSet/>
      <dgm:spPr/>
      <dgm:t>
        <a:bodyPr/>
        <a:lstStyle/>
        <a:p>
          <a:endParaRPr kumimoji="1" lang="ja-JP" altLang="en-US"/>
        </a:p>
      </dgm:t>
    </dgm:pt>
    <dgm:pt modelId="{F7D1ADA8-69BA-EE4C-AAF0-C2271CC6461C}">
      <dgm:prSet/>
      <dgm:spPr/>
      <dgm:t>
        <a:bodyPr/>
        <a:lstStyle/>
        <a:p>
          <a:r>
            <a:rPr lang="ja-JP"/>
            <a:t>お米のスマート農業について興味を持ってもらう</a:t>
          </a:r>
        </a:p>
      </dgm:t>
    </dgm:pt>
    <dgm:pt modelId="{5EFC24B4-1160-9443-9BEB-0E51DE6991F1}" type="parTrans" cxnId="{0BA1B1DC-E0F0-9D4E-AB81-73188E6A9719}">
      <dgm:prSet/>
      <dgm:spPr/>
      <dgm:t>
        <a:bodyPr/>
        <a:lstStyle/>
        <a:p>
          <a:endParaRPr kumimoji="1" lang="ja-JP" altLang="en-US"/>
        </a:p>
      </dgm:t>
    </dgm:pt>
    <dgm:pt modelId="{F9C201BB-1196-FA49-B843-47716CE88DFA}" type="sibTrans" cxnId="{0BA1B1DC-E0F0-9D4E-AB81-73188E6A9719}">
      <dgm:prSet/>
      <dgm:spPr/>
      <dgm:t>
        <a:bodyPr/>
        <a:lstStyle/>
        <a:p>
          <a:endParaRPr kumimoji="1" lang="ja-JP" altLang="en-US"/>
        </a:p>
      </dgm:t>
    </dgm:pt>
    <dgm:pt modelId="{77AB5C16-85CC-8140-BD9A-1F78A1BB0EE5}">
      <dgm:prSet/>
      <dgm:spPr/>
      <dgm:t>
        <a:bodyPr/>
        <a:lstStyle/>
        <a:p>
          <a:r>
            <a:rPr lang="ja-JP"/>
            <a:t>農業の現状や</a:t>
          </a:r>
          <a:r>
            <a:rPr lang="en-US"/>
            <a:t>IT</a:t>
          </a:r>
          <a:r>
            <a:rPr lang="ja-JP"/>
            <a:t>技術が使われている例など色々説明する</a:t>
          </a:r>
          <a:endParaRPr lang="en-US" altLang="ja-JP"/>
        </a:p>
      </dgm:t>
    </dgm:pt>
    <dgm:pt modelId="{34F32624-70BD-9B4C-974C-B214BC904CA3}" type="parTrans" cxnId="{D91B5E7D-9AC6-C848-B615-CD4CA6EAE5AF}">
      <dgm:prSet/>
      <dgm:spPr/>
      <dgm:t>
        <a:bodyPr/>
        <a:lstStyle/>
        <a:p>
          <a:endParaRPr kumimoji="1" lang="ja-JP" altLang="en-US"/>
        </a:p>
      </dgm:t>
    </dgm:pt>
    <dgm:pt modelId="{F745E47C-22A8-C94C-9010-3DE15B32E410}" type="sibTrans" cxnId="{D91B5E7D-9AC6-C848-B615-CD4CA6EAE5AF}">
      <dgm:prSet/>
      <dgm:spPr/>
      <dgm:t>
        <a:bodyPr/>
        <a:lstStyle/>
        <a:p>
          <a:endParaRPr kumimoji="1" lang="ja-JP" altLang="en-US"/>
        </a:p>
      </dgm:t>
    </dgm:pt>
    <dgm:pt modelId="{B8282102-CF9A-6C4A-A6BC-E3F3C175E9EE}" type="pres">
      <dgm:prSet presAssocID="{B04FCED3-4583-1649-A8B1-68B265A3B586}" presName="outerComposite" presStyleCnt="0">
        <dgm:presLayoutVars>
          <dgm:chMax val="5"/>
          <dgm:dir/>
          <dgm:resizeHandles val="exact"/>
        </dgm:presLayoutVars>
      </dgm:prSet>
      <dgm:spPr/>
    </dgm:pt>
    <dgm:pt modelId="{A0ED0A26-8D91-6843-83A1-5B028B1D054F}" type="pres">
      <dgm:prSet presAssocID="{B04FCED3-4583-1649-A8B1-68B265A3B586}" presName="dummyMaxCanvas" presStyleCnt="0">
        <dgm:presLayoutVars/>
      </dgm:prSet>
      <dgm:spPr/>
    </dgm:pt>
    <dgm:pt modelId="{1AD6E221-3637-464A-B392-925FD3018BE4}" type="pres">
      <dgm:prSet presAssocID="{B04FCED3-4583-1649-A8B1-68B265A3B586}" presName="ThreeNodes_1" presStyleLbl="node1" presStyleIdx="0" presStyleCnt="3">
        <dgm:presLayoutVars>
          <dgm:bulletEnabled val="1"/>
        </dgm:presLayoutVars>
      </dgm:prSet>
      <dgm:spPr/>
    </dgm:pt>
    <dgm:pt modelId="{0D734282-2D1A-794F-8583-0A42759A44B9}" type="pres">
      <dgm:prSet presAssocID="{B04FCED3-4583-1649-A8B1-68B265A3B586}" presName="ThreeNodes_2" presStyleLbl="node1" presStyleIdx="1" presStyleCnt="3">
        <dgm:presLayoutVars>
          <dgm:bulletEnabled val="1"/>
        </dgm:presLayoutVars>
      </dgm:prSet>
      <dgm:spPr/>
    </dgm:pt>
    <dgm:pt modelId="{9F363753-29A3-B644-B954-53D9E94344A2}" type="pres">
      <dgm:prSet presAssocID="{B04FCED3-4583-1649-A8B1-68B265A3B586}" presName="ThreeNodes_3" presStyleLbl="node1" presStyleIdx="2" presStyleCnt="3">
        <dgm:presLayoutVars>
          <dgm:bulletEnabled val="1"/>
        </dgm:presLayoutVars>
      </dgm:prSet>
      <dgm:spPr/>
    </dgm:pt>
    <dgm:pt modelId="{5DB6DFC8-7781-BF46-91DB-DF402CFFF1C8}" type="pres">
      <dgm:prSet presAssocID="{B04FCED3-4583-1649-A8B1-68B265A3B586}" presName="ThreeConn_1-2" presStyleLbl="fgAccFollowNode1" presStyleIdx="0" presStyleCnt="2">
        <dgm:presLayoutVars>
          <dgm:bulletEnabled val="1"/>
        </dgm:presLayoutVars>
      </dgm:prSet>
      <dgm:spPr/>
    </dgm:pt>
    <dgm:pt modelId="{B06FC16D-A3F6-AB43-A8A5-5211D1C3FD58}" type="pres">
      <dgm:prSet presAssocID="{B04FCED3-4583-1649-A8B1-68B265A3B586}" presName="ThreeConn_2-3" presStyleLbl="fgAccFollowNode1" presStyleIdx="1" presStyleCnt="2">
        <dgm:presLayoutVars>
          <dgm:bulletEnabled val="1"/>
        </dgm:presLayoutVars>
      </dgm:prSet>
      <dgm:spPr/>
    </dgm:pt>
    <dgm:pt modelId="{E0CE2B9E-CB5C-A246-AE85-894862D28740}" type="pres">
      <dgm:prSet presAssocID="{B04FCED3-4583-1649-A8B1-68B265A3B586}" presName="ThreeNodes_1_text" presStyleLbl="node1" presStyleIdx="2" presStyleCnt="3">
        <dgm:presLayoutVars>
          <dgm:bulletEnabled val="1"/>
        </dgm:presLayoutVars>
      </dgm:prSet>
      <dgm:spPr/>
    </dgm:pt>
    <dgm:pt modelId="{D14B71F0-09AC-3045-AFE6-C2225602AF01}" type="pres">
      <dgm:prSet presAssocID="{B04FCED3-4583-1649-A8B1-68B265A3B586}" presName="ThreeNodes_2_text" presStyleLbl="node1" presStyleIdx="2" presStyleCnt="3">
        <dgm:presLayoutVars>
          <dgm:bulletEnabled val="1"/>
        </dgm:presLayoutVars>
      </dgm:prSet>
      <dgm:spPr/>
    </dgm:pt>
    <dgm:pt modelId="{397CE839-BA61-EE44-AE7A-F2BCD67845E1}" type="pres">
      <dgm:prSet presAssocID="{B04FCED3-4583-1649-A8B1-68B265A3B586}" presName="ThreeNodes_3_text" presStyleLbl="node1" presStyleIdx="2" presStyleCnt="3">
        <dgm:presLayoutVars>
          <dgm:bulletEnabled val="1"/>
        </dgm:presLayoutVars>
      </dgm:prSet>
      <dgm:spPr/>
    </dgm:pt>
  </dgm:ptLst>
  <dgm:cxnLst>
    <dgm:cxn modelId="{B3E4E918-88FF-3E47-902E-FE0484A4E233}" srcId="{B04FCED3-4583-1649-A8B1-68B265A3B586}" destId="{E4CD6A76-627B-F146-96D9-A47BE47B464A}" srcOrd="0" destOrd="0" parTransId="{306A07F7-91BD-5847-A5F1-8181C11F4282}" sibTransId="{F3F5B5BC-0015-1C4E-A600-4DDD26B505ED}"/>
    <dgm:cxn modelId="{9494B620-36A1-944F-953B-10BCE9419E45}" type="presOf" srcId="{77AB5C16-85CC-8140-BD9A-1F78A1BB0EE5}" destId="{D14B71F0-09AC-3045-AFE6-C2225602AF01}" srcOrd="1" destOrd="0" presId="urn:microsoft.com/office/officeart/2005/8/layout/vProcess5"/>
    <dgm:cxn modelId="{43DF7A29-53FC-7044-96C5-AD79740784EA}" type="presOf" srcId="{B04FCED3-4583-1649-A8B1-68B265A3B586}" destId="{B8282102-CF9A-6C4A-A6BC-E3F3C175E9EE}" srcOrd="0" destOrd="0" presId="urn:microsoft.com/office/officeart/2005/8/layout/vProcess5"/>
    <dgm:cxn modelId="{B398AD40-DDD9-E343-BC8F-E26D7768BB92}" type="presOf" srcId="{E4CD6A76-627B-F146-96D9-A47BE47B464A}" destId="{E0CE2B9E-CB5C-A246-AE85-894862D28740}" srcOrd="1" destOrd="0" presId="urn:microsoft.com/office/officeart/2005/8/layout/vProcess5"/>
    <dgm:cxn modelId="{90BECA60-78E7-AA43-BC19-2E22CF371703}" type="presOf" srcId="{F745E47C-22A8-C94C-9010-3DE15B32E410}" destId="{B06FC16D-A3F6-AB43-A8A5-5211D1C3FD58}" srcOrd="0" destOrd="0" presId="urn:microsoft.com/office/officeart/2005/8/layout/vProcess5"/>
    <dgm:cxn modelId="{D91B5E7D-9AC6-C848-B615-CD4CA6EAE5AF}" srcId="{B04FCED3-4583-1649-A8B1-68B265A3B586}" destId="{77AB5C16-85CC-8140-BD9A-1F78A1BB0EE5}" srcOrd="1" destOrd="0" parTransId="{34F32624-70BD-9B4C-974C-B214BC904CA3}" sibTransId="{F745E47C-22A8-C94C-9010-3DE15B32E410}"/>
    <dgm:cxn modelId="{702CAD8C-EC9B-A64C-AD8D-7FD26F9E1677}" type="presOf" srcId="{F7D1ADA8-69BA-EE4C-AAF0-C2271CC6461C}" destId="{397CE839-BA61-EE44-AE7A-F2BCD67845E1}" srcOrd="1" destOrd="0" presId="urn:microsoft.com/office/officeart/2005/8/layout/vProcess5"/>
    <dgm:cxn modelId="{6C95339E-88B8-E740-BD51-BDC3B97D699C}" type="presOf" srcId="{77AB5C16-85CC-8140-BD9A-1F78A1BB0EE5}" destId="{0D734282-2D1A-794F-8583-0A42759A44B9}" srcOrd="0" destOrd="0" presId="urn:microsoft.com/office/officeart/2005/8/layout/vProcess5"/>
    <dgm:cxn modelId="{143090D8-947E-6E4B-9779-DCD42B46DACC}" type="presOf" srcId="{E4CD6A76-627B-F146-96D9-A47BE47B464A}" destId="{1AD6E221-3637-464A-B392-925FD3018BE4}" srcOrd="0" destOrd="0" presId="urn:microsoft.com/office/officeart/2005/8/layout/vProcess5"/>
    <dgm:cxn modelId="{0BA1B1DC-E0F0-9D4E-AB81-73188E6A9719}" srcId="{B04FCED3-4583-1649-A8B1-68B265A3B586}" destId="{F7D1ADA8-69BA-EE4C-AAF0-C2271CC6461C}" srcOrd="2" destOrd="0" parTransId="{5EFC24B4-1160-9443-9BEB-0E51DE6991F1}" sibTransId="{F9C201BB-1196-FA49-B843-47716CE88DFA}"/>
    <dgm:cxn modelId="{7C0BA1EF-724D-B948-AF7B-1D21F3E3DC82}" type="presOf" srcId="{F3F5B5BC-0015-1C4E-A600-4DDD26B505ED}" destId="{5DB6DFC8-7781-BF46-91DB-DF402CFFF1C8}" srcOrd="0" destOrd="0" presId="urn:microsoft.com/office/officeart/2005/8/layout/vProcess5"/>
    <dgm:cxn modelId="{6EE113F9-CC59-064A-B3CB-E3FC141B2525}" type="presOf" srcId="{F7D1ADA8-69BA-EE4C-AAF0-C2271CC6461C}" destId="{9F363753-29A3-B644-B954-53D9E94344A2}" srcOrd="0" destOrd="0" presId="urn:microsoft.com/office/officeart/2005/8/layout/vProcess5"/>
    <dgm:cxn modelId="{7DEFB5EC-D1A5-274F-A994-0251EDC9990F}" type="presParOf" srcId="{B8282102-CF9A-6C4A-A6BC-E3F3C175E9EE}" destId="{A0ED0A26-8D91-6843-83A1-5B028B1D054F}" srcOrd="0" destOrd="0" presId="urn:microsoft.com/office/officeart/2005/8/layout/vProcess5"/>
    <dgm:cxn modelId="{0BB69ACC-5854-1745-A425-393053DA713A}" type="presParOf" srcId="{B8282102-CF9A-6C4A-A6BC-E3F3C175E9EE}" destId="{1AD6E221-3637-464A-B392-925FD3018BE4}" srcOrd="1" destOrd="0" presId="urn:microsoft.com/office/officeart/2005/8/layout/vProcess5"/>
    <dgm:cxn modelId="{6B257312-59D7-FB44-B893-349A8473124B}" type="presParOf" srcId="{B8282102-CF9A-6C4A-A6BC-E3F3C175E9EE}" destId="{0D734282-2D1A-794F-8583-0A42759A44B9}" srcOrd="2" destOrd="0" presId="urn:microsoft.com/office/officeart/2005/8/layout/vProcess5"/>
    <dgm:cxn modelId="{BFF0137A-8226-B442-B61F-49E8CE78DA73}" type="presParOf" srcId="{B8282102-CF9A-6C4A-A6BC-E3F3C175E9EE}" destId="{9F363753-29A3-B644-B954-53D9E94344A2}" srcOrd="3" destOrd="0" presId="urn:microsoft.com/office/officeart/2005/8/layout/vProcess5"/>
    <dgm:cxn modelId="{F4B33651-9C79-9444-8130-E192FE0EAA48}" type="presParOf" srcId="{B8282102-CF9A-6C4A-A6BC-E3F3C175E9EE}" destId="{5DB6DFC8-7781-BF46-91DB-DF402CFFF1C8}" srcOrd="4" destOrd="0" presId="urn:microsoft.com/office/officeart/2005/8/layout/vProcess5"/>
    <dgm:cxn modelId="{8F7F5F3F-3AAB-814C-AB75-DDBB38F0E3D9}" type="presParOf" srcId="{B8282102-CF9A-6C4A-A6BC-E3F3C175E9EE}" destId="{B06FC16D-A3F6-AB43-A8A5-5211D1C3FD58}" srcOrd="5" destOrd="0" presId="urn:microsoft.com/office/officeart/2005/8/layout/vProcess5"/>
    <dgm:cxn modelId="{D006E9B5-498A-284C-AE32-E20B9B79209F}" type="presParOf" srcId="{B8282102-CF9A-6C4A-A6BC-E3F3C175E9EE}" destId="{E0CE2B9E-CB5C-A246-AE85-894862D28740}" srcOrd="6" destOrd="0" presId="urn:microsoft.com/office/officeart/2005/8/layout/vProcess5"/>
    <dgm:cxn modelId="{343DD919-89F7-204B-8BC0-54E3A2845496}" type="presParOf" srcId="{B8282102-CF9A-6C4A-A6BC-E3F3C175E9EE}" destId="{D14B71F0-09AC-3045-AFE6-C2225602AF01}" srcOrd="7" destOrd="0" presId="urn:microsoft.com/office/officeart/2005/8/layout/vProcess5"/>
    <dgm:cxn modelId="{E6898D83-1D88-8148-8B47-1450EDEC3423}" type="presParOf" srcId="{B8282102-CF9A-6C4A-A6BC-E3F3C175E9EE}" destId="{397CE839-BA61-EE44-AE7A-F2BCD67845E1}"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0DBEAC-D9E4-AB40-87EC-88E2CA4395AC}" type="doc">
      <dgm:prSet loTypeId="urn:microsoft.com/office/officeart/2005/8/layout/hierarchy3" loCatId="hierarchy" qsTypeId="urn:microsoft.com/office/officeart/2005/8/quickstyle/simple5" qsCatId="simple" csTypeId="urn:microsoft.com/office/officeart/2005/8/colors/accent3_2" csCatId="accent3" phldr="1"/>
      <dgm:spPr/>
      <dgm:t>
        <a:bodyPr/>
        <a:lstStyle/>
        <a:p>
          <a:endParaRPr kumimoji="1" lang="ja-JP" altLang="en-US"/>
        </a:p>
      </dgm:t>
    </dgm:pt>
    <dgm:pt modelId="{31CDC536-36FC-E443-9D18-497495C4298D}">
      <dgm:prSet/>
      <dgm:spPr/>
      <dgm:t>
        <a:bodyPr/>
        <a:lstStyle/>
        <a:p>
          <a:r>
            <a:rPr kumimoji="1" lang="ja-JP"/>
            <a:t>若年層の農業従事者が増加</a:t>
          </a:r>
          <a:endParaRPr lang="ja-JP"/>
        </a:p>
      </dgm:t>
    </dgm:pt>
    <dgm:pt modelId="{30127944-0FA4-E047-828B-6FB65C8185A0}" type="parTrans" cxnId="{517EAE9B-DEDC-7A46-ABDC-5E1E5FDBAA58}">
      <dgm:prSet/>
      <dgm:spPr/>
      <dgm:t>
        <a:bodyPr/>
        <a:lstStyle/>
        <a:p>
          <a:endParaRPr kumimoji="1" lang="ja-JP" altLang="en-US"/>
        </a:p>
      </dgm:t>
    </dgm:pt>
    <dgm:pt modelId="{DB9347AC-E94C-A84B-BABA-3CFE9C5265B9}" type="sibTrans" cxnId="{517EAE9B-DEDC-7A46-ABDC-5E1E5FDBAA58}">
      <dgm:prSet/>
      <dgm:spPr/>
      <dgm:t>
        <a:bodyPr/>
        <a:lstStyle/>
        <a:p>
          <a:endParaRPr kumimoji="1" lang="ja-JP" altLang="en-US"/>
        </a:p>
      </dgm:t>
    </dgm:pt>
    <dgm:pt modelId="{A558E81B-04C9-AA43-AA75-FB2F326BBC55}">
      <dgm:prSet/>
      <dgm:spPr/>
      <dgm:t>
        <a:bodyPr/>
        <a:lstStyle/>
        <a:p>
          <a:r>
            <a:rPr kumimoji="1" lang="ja-JP"/>
            <a:t>経営農地減少の歯止め</a:t>
          </a:r>
          <a:endParaRPr lang="ja-JP"/>
        </a:p>
      </dgm:t>
    </dgm:pt>
    <dgm:pt modelId="{C3035A6B-35E3-6F48-A2D1-56E819FE1A0B}" type="parTrans" cxnId="{701C59E9-9E3E-DF49-A24F-EC160146E589}">
      <dgm:prSet/>
      <dgm:spPr/>
      <dgm:t>
        <a:bodyPr/>
        <a:lstStyle/>
        <a:p>
          <a:endParaRPr kumimoji="1" lang="ja-JP" altLang="en-US"/>
        </a:p>
      </dgm:t>
    </dgm:pt>
    <dgm:pt modelId="{2B88FC7D-8AA4-5541-AB6A-F251DCEC09F6}" type="sibTrans" cxnId="{701C59E9-9E3E-DF49-A24F-EC160146E589}">
      <dgm:prSet/>
      <dgm:spPr/>
      <dgm:t>
        <a:bodyPr/>
        <a:lstStyle/>
        <a:p>
          <a:endParaRPr kumimoji="1" lang="ja-JP" altLang="en-US"/>
        </a:p>
      </dgm:t>
    </dgm:pt>
    <dgm:pt modelId="{055C7389-54C3-9B4D-847C-31A1CD8D63E4}" type="pres">
      <dgm:prSet presAssocID="{AA0DBEAC-D9E4-AB40-87EC-88E2CA4395AC}" presName="diagram" presStyleCnt="0">
        <dgm:presLayoutVars>
          <dgm:chPref val="1"/>
          <dgm:dir/>
          <dgm:animOne val="branch"/>
          <dgm:animLvl val="lvl"/>
          <dgm:resizeHandles/>
        </dgm:presLayoutVars>
      </dgm:prSet>
      <dgm:spPr/>
    </dgm:pt>
    <dgm:pt modelId="{9A47423C-9338-5449-A019-25F8BB01ADE6}" type="pres">
      <dgm:prSet presAssocID="{31CDC536-36FC-E443-9D18-497495C4298D}" presName="root" presStyleCnt="0"/>
      <dgm:spPr/>
    </dgm:pt>
    <dgm:pt modelId="{A0A27FB6-DC89-BE44-81A1-B99835BA2F3F}" type="pres">
      <dgm:prSet presAssocID="{31CDC536-36FC-E443-9D18-497495C4298D}" presName="rootComposite" presStyleCnt="0"/>
      <dgm:spPr/>
    </dgm:pt>
    <dgm:pt modelId="{4FE730E2-50A0-A640-9E83-9271EAB05FC1}" type="pres">
      <dgm:prSet presAssocID="{31CDC536-36FC-E443-9D18-497495C4298D}" presName="rootText" presStyleLbl="node1" presStyleIdx="0" presStyleCnt="2"/>
      <dgm:spPr/>
    </dgm:pt>
    <dgm:pt modelId="{6B3F78AB-A55C-7D47-A579-F2A5254EAB2A}" type="pres">
      <dgm:prSet presAssocID="{31CDC536-36FC-E443-9D18-497495C4298D}" presName="rootConnector" presStyleLbl="node1" presStyleIdx="0" presStyleCnt="2"/>
      <dgm:spPr/>
    </dgm:pt>
    <dgm:pt modelId="{6C4DB207-8368-764D-B6BB-0BBEF90477F2}" type="pres">
      <dgm:prSet presAssocID="{31CDC536-36FC-E443-9D18-497495C4298D}" presName="childShape" presStyleCnt="0"/>
      <dgm:spPr/>
    </dgm:pt>
    <dgm:pt modelId="{CAA446D1-0DF2-854B-B9D0-18285E7BDA5C}" type="pres">
      <dgm:prSet presAssocID="{A558E81B-04C9-AA43-AA75-FB2F326BBC55}" presName="root" presStyleCnt="0"/>
      <dgm:spPr/>
    </dgm:pt>
    <dgm:pt modelId="{C7869288-67F2-834F-852B-8472FD795015}" type="pres">
      <dgm:prSet presAssocID="{A558E81B-04C9-AA43-AA75-FB2F326BBC55}" presName="rootComposite" presStyleCnt="0"/>
      <dgm:spPr/>
    </dgm:pt>
    <dgm:pt modelId="{B3BD79C7-E9FB-C145-8CD8-DD47301838A4}" type="pres">
      <dgm:prSet presAssocID="{A558E81B-04C9-AA43-AA75-FB2F326BBC55}" presName="rootText" presStyleLbl="node1" presStyleIdx="1" presStyleCnt="2"/>
      <dgm:spPr/>
    </dgm:pt>
    <dgm:pt modelId="{A4F7B9D6-F1E8-E444-9F51-BA0D00E7602F}" type="pres">
      <dgm:prSet presAssocID="{A558E81B-04C9-AA43-AA75-FB2F326BBC55}" presName="rootConnector" presStyleLbl="node1" presStyleIdx="1" presStyleCnt="2"/>
      <dgm:spPr/>
    </dgm:pt>
    <dgm:pt modelId="{7CAE5ABE-ABF8-E840-A018-3283A47ED2E9}" type="pres">
      <dgm:prSet presAssocID="{A558E81B-04C9-AA43-AA75-FB2F326BBC55}" presName="childShape" presStyleCnt="0"/>
      <dgm:spPr/>
    </dgm:pt>
  </dgm:ptLst>
  <dgm:cxnLst>
    <dgm:cxn modelId="{CED36021-07BB-D74B-8C35-0B7D12D6930F}" type="presOf" srcId="{AA0DBEAC-D9E4-AB40-87EC-88E2CA4395AC}" destId="{055C7389-54C3-9B4D-847C-31A1CD8D63E4}" srcOrd="0" destOrd="0" presId="urn:microsoft.com/office/officeart/2005/8/layout/hierarchy3"/>
    <dgm:cxn modelId="{36FEBB39-5CF5-5244-9170-6F5D70F302BC}" type="presOf" srcId="{A558E81B-04C9-AA43-AA75-FB2F326BBC55}" destId="{A4F7B9D6-F1E8-E444-9F51-BA0D00E7602F}" srcOrd="1" destOrd="0" presId="urn:microsoft.com/office/officeart/2005/8/layout/hierarchy3"/>
    <dgm:cxn modelId="{8394D690-54C8-0A4C-83CF-26964ADCF7E0}" type="presOf" srcId="{31CDC536-36FC-E443-9D18-497495C4298D}" destId="{4FE730E2-50A0-A640-9E83-9271EAB05FC1}" srcOrd="0" destOrd="0" presId="urn:microsoft.com/office/officeart/2005/8/layout/hierarchy3"/>
    <dgm:cxn modelId="{517EAE9B-DEDC-7A46-ABDC-5E1E5FDBAA58}" srcId="{AA0DBEAC-D9E4-AB40-87EC-88E2CA4395AC}" destId="{31CDC536-36FC-E443-9D18-497495C4298D}" srcOrd="0" destOrd="0" parTransId="{30127944-0FA4-E047-828B-6FB65C8185A0}" sibTransId="{DB9347AC-E94C-A84B-BABA-3CFE9C5265B9}"/>
    <dgm:cxn modelId="{6C5A9DCF-50E4-574C-AFBE-79860BF952BF}" type="presOf" srcId="{31CDC536-36FC-E443-9D18-497495C4298D}" destId="{6B3F78AB-A55C-7D47-A579-F2A5254EAB2A}" srcOrd="1" destOrd="0" presId="urn:microsoft.com/office/officeart/2005/8/layout/hierarchy3"/>
    <dgm:cxn modelId="{701C59E9-9E3E-DF49-A24F-EC160146E589}" srcId="{AA0DBEAC-D9E4-AB40-87EC-88E2CA4395AC}" destId="{A558E81B-04C9-AA43-AA75-FB2F326BBC55}" srcOrd="1" destOrd="0" parTransId="{C3035A6B-35E3-6F48-A2D1-56E819FE1A0B}" sibTransId="{2B88FC7D-8AA4-5541-AB6A-F251DCEC09F6}"/>
    <dgm:cxn modelId="{6EE97BFE-5B8F-C643-BBEB-C202C4EEC0A6}" type="presOf" srcId="{A558E81B-04C9-AA43-AA75-FB2F326BBC55}" destId="{B3BD79C7-E9FB-C145-8CD8-DD47301838A4}" srcOrd="0" destOrd="0" presId="urn:microsoft.com/office/officeart/2005/8/layout/hierarchy3"/>
    <dgm:cxn modelId="{554AD6D0-6CE9-4841-A4E9-740C693D654F}" type="presParOf" srcId="{055C7389-54C3-9B4D-847C-31A1CD8D63E4}" destId="{9A47423C-9338-5449-A019-25F8BB01ADE6}" srcOrd="0" destOrd="0" presId="urn:microsoft.com/office/officeart/2005/8/layout/hierarchy3"/>
    <dgm:cxn modelId="{67E33C63-669C-134D-A471-A20766C5EFD0}" type="presParOf" srcId="{9A47423C-9338-5449-A019-25F8BB01ADE6}" destId="{A0A27FB6-DC89-BE44-81A1-B99835BA2F3F}" srcOrd="0" destOrd="0" presId="urn:microsoft.com/office/officeart/2005/8/layout/hierarchy3"/>
    <dgm:cxn modelId="{5301A770-BE87-5944-A2AE-C18D36BE32D4}" type="presParOf" srcId="{A0A27FB6-DC89-BE44-81A1-B99835BA2F3F}" destId="{4FE730E2-50A0-A640-9E83-9271EAB05FC1}" srcOrd="0" destOrd="0" presId="urn:microsoft.com/office/officeart/2005/8/layout/hierarchy3"/>
    <dgm:cxn modelId="{23FF85C5-D80F-7A43-9302-F86C1E610B3B}" type="presParOf" srcId="{A0A27FB6-DC89-BE44-81A1-B99835BA2F3F}" destId="{6B3F78AB-A55C-7D47-A579-F2A5254EAB2A}" srcOrd="1" destOrd="0" presId="urn:microsoft.com/office/officeart/2005/8/layout/hierarchy3"/>
    <dgm:cxn modelId="{C0834873-075E-F441-80CB-169B78DE5C98}" type="presParOf" srcId="{9A47423C-9338-5449-A019-25F8BB01ADE6}" destId="{6C4DB207-8368-764D-B6BB-0BBEF90477F2}" srcOrd="1" destOrd="0" presId="urn:microsoft.com/office/officeart/2005/8/layout/hierarchy3"/>
    <dgm:cxn modelId="{80864214-09A8-D341-9AF3-77970ABB95C5}" type="presParOf" srcId="{055C7389-54C3-9B4D-847C-31A1CD8D63E4}" destId="{CAA446D1-0DF2-854B-B9D0-18285E7BDA5C}" srcOrd="1" destOrd="0" presId="urn:microsoft.com/office/officeart/2005/8/layout/hierarchy3"/>
    <dgm:cxn modelId="{B6121773-36DC-EB4F-B95A-C1FAB5957655}" type="presParOf" srcId="{CAA446D1-0DF2-854B-B9D0-18285E7BDA5C}" destId="{C7869288-67F2-834F-852B-8472FD795015}" srcOrd="0" destOrd="0" presId="urn:microsoft.com/office/officeart/2005/8/layout/hierarchy3"/>
    <dgm:cxn modelId="{6B85B5A7-4099-AA45-A4B7-F1387EEC2CDB}" type="presParOf" srcId="{C7869288-67F2-834F-852B-8472FD795015}" destId="{B3BD79C7-E9FB-C145-8CD8-DD47301838A4}" srcOrd="0" destOrd="0" presId="urn:microsoft.com/office/officeart/2005/8/layout/hierarchy3"/>
    <dgm:cxn modelId="{BA500D5B-E71F-6946-8065-61CC768BF505}" type="presParOf" srcId="{C7869288-67F2-834F-852B-8472FD795015}" destId="{A4F7B9D6-F1E8-E444-9F51-BA0D00E7602F}" srcOrd="1" destOrd="0" presId="urn:microsoft.com/office/officeart/2005/8/layout/hierarchy3"/>
    <dgm:cxn modelId="{6B1F6874-F36F-5142-AB22-3EFCA7796D41}" type="presParOf" srcId="{CAA446D1-0DF2-854B-B9D0-18285E7BDA5C}" destId="{7CAE5ABE-ABF8-E840-A018-3283A47ED2E9}"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6712C-BC72-4044-870C-7FC87FC9BFA2}">
      <dsp:nvSpPr>
        <dsp:cNvPr id="0" name=""/>
        <dsp:cNvSpPr/>
      </dsp:nvSpPr>
      <dsp:spPr>
        <a:xfrm>
          <a:off x="2730248" y="33154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1BE1AF-04A2-4446-BB39-D09777FFFBD6}">
      <dsp:nvSpPr>
        <dsp:cNvPr id="0" name=""/>
        <dsp:cNvSpPr/>
      </dsp:nvSpPr>
      <dsp:spPr>
        <a:xfrm>
          <a:off x="1542248" y="274592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ja-JP" altLang="en-US" sz="2100" kern="1200">
              <a:latin typeface="Corbel" panose="020B0503020204020204"/>
            </a:rPr>
            <a:t>大学生への</a:t>
          </a:r>
          <a:br>
            <a:rPr lang="ja-JP" altLang="en-US" sz="2100" kern="1200">
              <a:latin typeface="Corbel" panose="020B0503020204020204"/>
            </a:rPr>
          </a:br>
          <a:r>
            <a:rPr lang="ja-JP" altLang="en-US" sz="2100" kern="1200">
              <a:latin typeface="Corbel" panose="020B0503020204020204"/>
            </a:rPr>
            <a:t>リモートワークショップ</a:t>
          </a:r>
        </a:p>
      </dsp:txBody>
      <dsp:txXfrm>
        <a:off x="1542248" y="2745925"/>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6E221-3637-464A-B392-925FD3018BE4}">
      <dsp:nvSpPr>
        <dsp:cNvPr id="0" name=""/>
        <dsp:cNvSpPr/>
      </dsp:nvSpPr>
      <dsp:spPr>
        <a:xfrm>
          <a:off x="0" y="0"/>
          <a:ext cx="3419833" cy="1211580"/>
        </a:xfrm>
        <a:prstGeom prst="roundRect">
          <a:avLst>
            <a:gd name="adj" fmla="val 10000"/>
          </a:avLst>
        </a:prstGeom>
        <a:solidFill>
          <a:schemeClr val="accent5">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ja-JP" sz="1700" kern="1200"/>
            <a:t>農業と</a:t>
          </a:r>
          <a:r>
            <a:rPr lang="en-US" sz="1700" kern="1200"/>
            <a:t>IT</a:t>
          </a:r>
          <a:r>
            <a:rPr lang="ja-JP" sz="1700" kern="1200"/>
            <a:t>に関する知識を持った人を大学に招いてワークショップを開催</a:t>
          </a:r>
        </a:p>
      </dsp:txBody>
      <dsp:txXfrm>
        <a:off x="35486" y="35486"/>
        <a:ext cx="2112443" cy="1140608"/>
      </dsp:txXfrm>
    </dsp:sp>
    <dsp:sp modelId="{0D734282-2D1A-794F-8583-0A42759A44B9}">
      <dsp:nvSpPr>
        <dsp:cNvPr id="0" name=""/>
        <dsp:cNvSpPr/>
      </dsp:nvSpPr>
      <dsp:spPr>
        <a:xfrm>
          <a:off x="301749" y="1413510"/>
          <a:ext cx="3419833" cy="1211580"/>
        </a:xfrm>
        <a:prstGeom prst="roundRect">
          <a:avLst>
            <a:gd name="adj" fmla="val 10000"/>
          </a:avLst>
        </a:prstGeom>
        <a:solidFill>
          <a:schemeClr val="accent5">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ja-JP" sz="1700" kern="1200"/>
            <a:t>農業の現状や</a:t>
          </a:r>
          <a:r>
            <a:rPr lang="en-US" sz="1700" kern="1200"/>
            <a:t>IT</a:t>
          </a:r>
          <a:r>
            <a:rPr lang="ja-JP" sz="1700" kern="1200"/>
            <a:t>技術が使われている例など色々説明する</a:t>
          </a:r>
          <a:endParaRPr lang="en-US" altLang="ja-JP" sz="1700" kern="1200"/>
        </a:p>
      </dsp:txBody>
      <dsp:txXfrm>
        <a:off x="337235" y="1448996"/>
        <a:ext cx="2259584" cy="1140608"/>
      </dsp:txXfrm>
    </dsp:sp>
    <dsp:sp modelId="{9F363753-29A3-B644-B954-53D9E94344A2}">
      <dsp:nvSpPr>
        <dsp:cNvPr id="0" name=""/>
        <dsp:cNvSpPr/>
      </dsp:nvSpPr>
      <dsp:spPr>
        <a:xfrm>
          <a:off x="603499" y="2827020"/>
          <a:ext cx="3419833" cy="1211580"/>
        </a:xfrm>
        <a:prstGeom prst="roundRect">
          <a:avLst>
            <a:gd name="adj" fmla="val 10000"/>
          </a:avLst>
        </a:prstGeom>
        <a:solidFill>
          <a:schemeClr val="accent5">
            <a:hueOff val="0"/>
            <a:satOff val="0"/>
            <a:lumOff val="0"/>
            <a:alphaOff val="0"/>
          </a:schemeClr>
        </a:solidFill>
        <a:ln w="53975" cap="flat" cmpd="dbl"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ja-JP" sz="1700" kern="1200"/>
            <a:t>お米のスマート農業について興味を持ってもらう</a:t>
          </a:r>
        </a:p>
      </dsp:txBody>
      <dsp:txXfrm>
        <a:off x="638985" y="2862506"/>
        <a:ext cx="2259584" cy="1140608"/>
      </dsp:txXfrm>
    </dsp:sp>
    <dsp:sp modelId="{5DB6DFC8-7781-BF46-91DB-DF402CFFF1C8}">
      <dsp:nvSpPr>
        <dsp:cNvPr id="0" name=""/>
        <dsp:cNvSpPr/>
      </dsp:nvSpPr>
      <dsp:spPr>
        <a:xfrm>
          <a:off x="2632306" y="918781"/>
          <a:ext cx="787527" cy="787527"/>
        </a:xfrm>
        <a:prstGeom prst="downArrow">
          <a:avLst>
            <a:gd name="adj1" fmla="val 55000"/>
            <a:gd name="adj2" fmla="val 45000"/>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kumimoji="1" lang="ja-JP" altLang="en-US" sz="3500" kern="1200"/>
        </a:p>
      </dsp:txBody>
      <dsp:txXfrm>
        <a:off x="2809500" y="918781"/>
        <a:ext cx="433139" cy="592614"/>
      </dsp:txXfrm>
    </dsp:sp>
    <dsp:sp modelId="{B06FC16D-A3F6-AB43-A8A5-5211D1C3FD58}">
      <dsp:nvSpPr>
        <dsp:cNvPr id="0" name=""/>
        <dsp:cNvSpPr/>
      </dsp:nvSpPr>
      <dsp:spPr>
        <a:xfrm>
          <a:off x="2934056" y="2324214"/>
          <a:ext cx="787527" cy="787527"/>
        </a:xfrm>
        <a:prstGeom prst="downArrow">
          <a:avLst>
            <a:gd name="adj1" fmla="val 55000"/>
            <a:gd name="adj2" fmla="val 45000"/>
          </a:avLst>
        </a:prstGeom>
        <a:solidFill>
          <a:schemeClr val="accent5">
            <a:alpha val="90000"/>
            <a:tint val="40000"/>
            <a:hueOff val="0"/>
            <a:satOff val="0"/>
            <a:lumOff val="0"/>
            <a:alphaOff val="0"/>
          </a:schemeClr>
        </a:solidFill>
        <a:ln w="1905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kumimoji="1" lang="ja-JP" altLang="en-US" sz="3500" kern="1200"/>
        </a:p>
      </dsp:txBody>
      <dsp:txXfrm>
        <a:off x="3111250" y="2324214"/>
        <a:ext cx="433139" cy="5926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730E2-50A0-A640-9E83-9271EAB05FC1}">
      <dsp:nvSpPr>
        <dsp:cNvPr id="0" name=""/>
        <dsp:cNvSpPr/>
      </dsp:nvSpPr>
      <dsp:spPr>
        <a:xfrm>
          <a:off x="612" y="1125221"/>
          <a:ext cx="2230475" cy="1115237"/>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若年層の農業従事者が増加</a:t>
          </a:r>
          <a:endParaRPr lang="ja-JP" altLang="en-US" sz="2700" kern="1200"/>
        </a:p>
      </dsp:txBody>
      <dsp:txXfrm>
        <a:off x="33276" y="1157885"/>
        <a:ext cx="2165147" cy="1049909"/>
      </dsp:txXfrm>
    </dsp:sp>
    <dsp:sp modelId="{B3BD79C7-E9FB-C145-8CD8-DD47301838A4}">
      <dsp:nvSpPr>
        <dsp:cNvPr id="0" name=""/>
        <dsp:cNvSpPr/>
      </dsp:nvSpPr>
      <dsp:spPr>
        <a:xfrm>
          <a:off x="2788706" y="1125221"/>
          <a:ext cx="2230475" cy="1115237"/>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atMod val="105000"/>
              </a:schemeClr>
            </a:gs>
            <a:gs pos="100000">
              <a:schemeClr val="accent3">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accent3">
              <a:hueOff val="0"/>
              <a:satOff val="0"/>
              <a:lumOff val="0"/>
              <a:alphaOff val="0"/>
              <a:shade val="27000"/>
              <a:satMod val="12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kumimoji="1" lang="ja-JP" altLang="en-US" sz="2700" kern="1200"/>
            <a:t>経営農地減少の歯止め</a:t>
          </a:r>
          <a:endParaRPr lang="ja-JP" altLang="en-US" sz="2700" kern="1200"/>
        </a:p>
      </dsp:txBody>
      <dsp:txXfrm>
        <a:off x="2821370" y="1157885"/>
        <a:ext cx="2165147" cy="10499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D270E-2EDE-8B42-8E47-6B05A7B9D0B7}" type="datetimeFigureOut">
              <a:rPr kumimoji="1" lang="ja-JP" altLang="en-US" smtClean="0"/>
              <a:t>2023/9/26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FD58A-DF0B-7C4B-9111-D4C11931EDA1}" type="slidenum">
              <a:rPr kumimoji="1" lang="ja-JP" altLang="en-US" smtClean="0"/>
              <a:t>‹#›</a:t>
            </a:fld>
            <a:endParaRPr kumimoji="1" lang="ja-JP" altLang="en-US"/>
          </a:p>
        </p:txBody>
      </p:sp>
    </p:spTree>
    <p:extLst>
      <p:ext uri="{BB962C8B-B14F-4D97-AF65-F5344CB8AC3E}">
        <p14:creationId xmlns:p14="http://schemas.microsoft.com/office/powerpoint/2010/main" val="4004009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46FD58A-DF0B-7C4B-9111-D4C11931EDA1}" type="slidenum">
              <a:rPr kumimoji="1" lang="ja-JP" altLang="en-US" smtClean="0"/>
              <a:t>13</a:t>
            </a:fld>
            <a:endParaRPr kumimoji="1" lang="ja-JP" altLang="en-US"/>
          </a:p>
        </p:txBody>
      </p:sp>
    </p:spTree>
    <p:extLst>
      <p:ext uri="{BB962C8B-B14F-4D97-AF65-F5344CB8AC3E}">
        <p14:creationId xmlns:p14="http://schemas.microsoft.com/office/powerpoint/2010/main" val="319726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ea typeface="游ゴシック"/>
              </a:rPr>
              <a:t>専修大学が</a:t>
            </a:r>
            <a:r>
              <a:rPr kumimoji="1" lang="en-US" altLang="ja-JP">
                <a:ea typeface="游ゴシック"/>
              </a:rPr>
              <a:t>WS</a:t>
            </a:r>
            <a:r>
              <a:rPr kumimoji="1" lang="ja-JP" altLang="en-US">
                <a:ea typeface="游ゴシック"/>
              </a:rPr>
              <a:t>開催→大学生が参加→リモートなし農業をする→新潟市がリモート農業を見せる→（時間、生産性）比較し、リモートの魅力を発信</a:t>
            </a:r>
          </a:p>
          <a:p>
            <a:r>
              <a:rPr lang="ja-JP" altLang="en-US">
                <a:ea typeface="游ゴシック"/>
              </a:rPr>
              <a:t>実際に作業しているところを中継してもらいそれを見てリモートなし農業との違いを実感、→現地でのお米を送っていただく＋自分たちで育てたお米も収穫</a:t>
            </a:r>
          </a:p>
          <a:p>
            <a:r>
              <a:rPr lang="ja-JP" altLang="en-US">
                <a:ea typeface="游ゴシック"/>
              </a:rPr>
              <a:t>→炊き出しイベントか何か開催してスマート農業の魅力を味の部分でも感じてもらう。</a:t>
            </a:r>
            <a:endParaRPr lang="ja-JP"/>
          </a:p>
        </p:txBody>
      </p:sp>
      <p:sp>
        <p:nvSpPr>
          <p:cNvPr id="4" name="スライド番号プレースホルダー 3"/>
          <p:cNvSpPr>
            <a:spLocks noGrp="1"/>
          </p:cNvSpPr>
          <p:nvPr>
            <p:ph type="sldNum" sz="quarter" idx="5"/>
          </p:nvPr>
        </p:nvSpPr>
        <p:spPr/>
        <p:txBody>
          <a:bodyPr/>
          <a:lstStyle/>
          <a:p>
            <a:fld id="{946FD58A-DF0B-7C4B-9111-D4C11931EDA1}" type="slidenum">
              <a:rPr kumimoji="1" lang="ja-JP" altLang="en-US" smtClean="0"/>
              <a:t>14</a:t>
            </a:fld>
            <a:endParaRPr kumimoji="1" lang="ja-JP" altLang="en-US"/>
          </a:p>
        </p:txBody>
      </p:sp>
    </p:spTree>
    <p:extLst>
      <p:ext uri="{BB962C8B-B14F-4D97-AF65-F5344CB8AC3E}">
        <p14:creationId xmlns:p14="http://schemas.microsoft.com/office/powerpoint/2010/main" val="323587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専修大学が</a:t>
            </a:r>
            <a:r>
              <a:rPr lang="en-US"/>
              <a:t>WS</a:t>
            </a:r>
            <a:r>
              <a:rPr lang="ja-JP" altLang="en-US">
                <a:ea typeface="游ゴシック"/>
              </a:rPr>
              <a:t>開催→大学生が参加→リモートなし農業をする→新潟市がリモート農業を見せる→（時間、生産性）比較し、リモートの魅力を発信</a:t>
            </a:r>
            <a:endParaRPr lang="en-US">
              <a:ea typeface="游ゴシック"/>
            </a:endParaRPr>
          </a:p>
          <a:p>
            <a:endParaRPr lang="en-US">
              <a:latin typeface="Calibri"/>
              <a:cs typeface="Calibri"/>
            </a:endParaRPr>
          </a:p>
        </p:txBody>
      </p:sp>
      <p:sp>
        <p:nvSpPr>
          <p:cNvPr id="4" name="Slide Number Placeholder 3"/>
          <p:cNvSpPr>
            <a:spLocks noGrp="1"/>
          </p:cNvSpPr>
          <p:nvPr>
            <p:ph type="sldNum" sz="quarter" idx="5"/>
          </p:nvPr>
        </p:nvSpPr>
        <p:spPr/>
        <p:txBody>
          <a:bodyPr/>
          <a:lstStyle/>
          <a:p>
            <a:fld id="{946FD58A-DF0B-7C4B-9111-D4C11931EDA1}" type="slidenum">
              <a:rPr kumimoji="1" lang="ja-JP" altLang="en-US" smtClean="0"/>
              <a:t>16</a:t>
            </a:fld>
            <a:endParaRPr kumimoji="1" lang="ja-JP" altLang="en-US"/>
          </a:p>
        </p:txBody>
      </p:sp>
    </p:spTree>
    <p:extLst>
      <p:ext uri="{BB962C8B-B14F-4D97-AF65-F5344CB8AC3E}">
        <p14:creationId xmlns:p14="http://schemas.microsoft.com/office/powerpoint/2010/main" val="371348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7A9A650A-8BD1-4FDE-9899-1C20DF4B7708}" type="datetimeFigureOut">
              <a:rPr lang="en-US" dirty="0"/>
              <a:t>9/26/23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88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3262D-6073-4A30-973C-53BE1D29884A}" type="datetimeFigureOut">
              <a:rPr lang="en-US" dirty="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5065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0AB0AF-EEE9-4421-9298-EB11A547E63F}" type="datetimeFigureOut">
              <a:rPr lang="en-US" dirty="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6558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107E61-D2F8-452B-B53A-91FE1E439E24}" type="datetimeFigureOut">
              <a:rPr lang="en-US" dirty="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4920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0D44C-5E2F-400D-88F9-B60B318A44C9}" type="datetimeFigureOut">
              <a:rPr lang="en-US" dirty="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36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543A57-F65A-4C42-9156-7629C10666E9}" type="datetimeFigureOut">
              <a:rPr lang="en-US" dirty="0"/>
              <a:t>9/26/23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841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BF0B-319E-4F95-BA43-902EB3DC9783}" type="datetimeFigureOut">
              <a:rPr lang="en-US" dirty="0"/>
              <a:t>9/26/23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0036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1158B3-6703-4BBB-A09E-33FD65E7DB24}" type="datetimeFigureOut">
              <a:rPr lang="en-US" dirty="0"/>
              <a:t>9/26/23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6412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9955-2DD3-491E-92B6-7018343227CE}" type="datetimeFigureOut">
              <a:rPr lang="en-US" dirty="0"/>
              <a:t>9/26/23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9990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9888A28-1D79-4F41-9521-CF26BB2C7EE3}" type="datetimeFigureOut">
              <a:rPr lang="en-US" dirty="0"/>
              <a:t>9/26/23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376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3BD9950-AF07-4F2A-A949-E1C816A93B30}" type="datetimeFigureOut">
              <a:rPr lang="en-US" dirty="0"/>
              <a:t>9/26/23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8644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34A43A2E-6632-4F9D-8728-2CF59ACBBE60}" type="datetimeFigureOut">
              <a:rPr lang="en-US" dirty="0"/>
              <a:t>9/26/23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86757296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ftr="0" dt="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svg"/><Relationship Id="rId7" Type="http://schemas.openxmlformats.org/officeDocument/2006/relationships/diagramColors" Target="../diagrams/colors2.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gahag.net/009274-rice-field-farmer/" TargetMode="External"/><Relationship Id="rId7" Type="http://schemas.openxmlformats.org/officeDocument/2006/relationships/diagramColors" Target="../diagrams/colors3.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96C9-157A-4CF0-414D-C0172C53BE28}"/>
              </a:ext>
            </a:extLst>
          </p:cNvPr>
          <p:cNvSpPr>
            <a:spLocks noGrp="1"/>
          </p:cNvSpPr>
          <p:nvPr>
            <p:ph type="ctrTitle"/>
          </p:nvPr>
        </p:nvSpPr>
        <p:spPr/>
        <p:txBody>
          <a:bodyPr vert="horz" lIns="91440" tIns="45720" rIns="91440" bIns="45720" rtlCol="0" anchor="ctr">
            <a:normAutofit/>
          </a:bodyPr>
          <a:lstStyle/>
          <a:p>
            <a:r>
              <a:rPr lang="ja-JP" altLang="en-US">
                <a:ea typeface="ＭＳ ゴシック"/>
              </a:rPr>
              <a:t>未来への種まき</a:t>
            </a:r>
            <a:br>
              <a:rPr lang="ja-JP" altLang="en-US">
                <a:ea typeface="ＭＳ ゴシック"/>
              </a:rPr>
            </a:br>
            <a:r>
              <a:rPr lang="ja-JP" altLang="en-US" sz="2400">
                <a:ea typeface="ＭＳ ゴシック"/>
              </a:rPr>
              <a:t>〜次世代農業の挑戦と可能性〜</a:t>
            </a:r>
          </a:p>
        </p:txBody>
      </p:sp>
      <p:sp>
        <p:nvSpPr>
          <p:cNvPr id="3" name="Subtitle 2">
            <a:extLst>
              <a:ext uri="{FF2B5EF4-FFF2-40B4-BE49-F238E27FC236}">
                <a16:creationId xmlns:a16="http://schemas.microsoft.com/office/drawing/2014/main" id="{17004D7F-D23A-745E-F871-25887BF24E54}"/>
              </a:ext>
            </a:extLst>
          </p:cNvPr>
          <p:cNvSpPr>
            <a:spLocks noGrp="1"/>
          </p:cNvSpPr>
          <p:nvPr>
            <p:ph type="subTitle" idx="1"/>
          </p:nvPr>
        </p:nvSpPr>
        <p:spPr>
          <a:xfrm>
            <a:off x="1282148" y="3869635"/>
            <a:ext cx="6575895" cy="2536908"/>
          </a:xfrm>
        </p:spPr>
        <p:txBody>
          <a:bodyPr vert="horz" lIns="91440" tIns="45720" rIns="91440" bIns="45720" rtlCol="0" anchor="t">
            <a:normAutofit/>
          </a:bodyPr>
          <a:lstStyle/>
          <a:p>
            <a:r>
              <a:rPr lang="ja-JP" altLang="en-US">
                <a:latin typeface="MS PGothic"/>
                <a:ea typeface="MS PGothic"/>
              </a:rPr>
              <a:t>NE21-1055B 小林 由宜</a:t>
            </a:r>
          </a:p>
          <a:p>
            <a:r>
              <a:rPr lang="ja-JP" altLang="en-US">
                <a:latin typeface="MS PGothic"/>
                <a:ea typeface="MS PGothic"/>
              </a:rPr>
              <a:t>NE21-1084B 笹川 高聖</a:t>
            </a:r>
          </a:p>
          <a:p>
            <a:r>
              <a:rPr lang="ja-JP" altLang="en-US">
                <a:latin typeface="MS PGothic"/>
                <a:ea typeface="MS PGothic"/>
              </a:rPr>
              <a:t>NE21-1135C 今村 航大</a:t>
            </a:r>
          </a:p>
          <a:p>
            <a:r>
              <a:rPr lang="ja-JP" altLang="en-US">
                <a:latin typeface="MS PGothic"/>
                <a:ea typeface="MS PGothic"/>
              </a:rPr>
              <a:t>NE20-1217G 松本 義人</a:t>
            </a:r>
          </a:p>
          <a:p>
            <a:r>
              <a:rPr lang="ja-JP" altLang="en-US">
                <a:latin typeface="MS PGothic"/>
                <a:ea typeface="MS PGothic"/>
              </a:rPr>
              <a:t>NE21-1245D 福田 俊二郎</a:t>
            </a:r>
          </a:p>
        </p:txBody>
      </p:sp>
    </p:spTree>
    <p:extLst>
      <p:ext uri="{BB962C8B-B14F-4D97-AF65-F5344CB8AC3E}">
        <p14:creationId xmlns:p14="http://schemas.microsoft.com/office/powerpoint/2010/main" val="43338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5A50-A7F9-BE7C-17AA-01B6E6522ECA}"/>
              </a:ext>
            </a:extLst>
          </p:cNvPr>
          <p:cNvSpPr>
            <a:spLocks noGrp="1"/>
          </p:cNvSpPr>
          <p:nvPr>
            <p:ph type="title"/>
          </p:nvPr>
        </p:nvSpPr>
        <p:spPr>
          <a:xfrm>
            <a:off x="857250" y="609600"/>
            <a:ext cx="7406640" cy="1356360"/>
          </a:xfrm>
        </p:spPr>
        <p:txBody>
          <a:bodyPr vert="horz" lIns="91440" tIns="45720" rIns="91440" bIns="45720" rtlCol="0">
            <a:normAutofit/>
          </a:bodyPr>
          <a:lstStyle/>
          <a:p>
            <a:r>
              <a:rPr lang="ja-JP" altLang="en-US" sz="2800">
                <a:ea typeface="ＭＳ ゴシック"/>
              </a:rPr>
              <a:t>実現のための</a:t>
            </a:r>
            <a:r>
              <a:rPr lang="ja-JP" altLang="en-US">
                <a:ea typeface="ＭＳ ゴシック"/>
              </a:rPr>
              <a:t>アイデア</a:t>
            </a:r>
            <a:endParaRPr lang="ja-JP" altLang="en-US"/>
          </a:p>
        </p:txBody>
      </p:sp>
      <p:graphicFrame>
        <p:nvGraphicFramePr>
          <p:cNvPr id="295" name="Content Placeholder 286">
            <a:extLst>
              <a:ext uri="{FF2B5EF4-FFF2-40B4-BE49-F238E27FC236}">
                <a16:creationId xmlns:a16="http://schemas.microsoft.com/office/drawing/2014/main" id="{BB9B14BE-9880-C302-531F-F634E0443225}"/>
              </a:ext>
            </a:extLst>
          </p:cNvPr>
          <p:cNvGraphicFramePr>
            <a:graphicFrameLocks noGrp="1"/>
          </p:cNvGraphicFramePr>
          <p:nvPr>
            <p:ph idx="1"/>
            <p:extLst>
              <p:ext uri="{D42A27DB-BD31-4B8C-83A1-F6EECF244321}">
                <p14:modId xmlns:p14="http://schemas.microsoft.com/office/powerpoint/2010/main" val="1173620300"/>
              </p:ext>
            </p:extLst>
          </p:nvPr>
        </p:nvGraphicFramePr>
        <p:xfrm>
          <a:off x="857250" y="2298530"/>
          <a:ext cx="7404497"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0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8BDA54-C7A1-FC67-0DAA-4AE732ABEB1E}"/>
              </a:ext>
            </a:extLst>
          </p:cNvPr>
          <p:cNvSpPr>
            <a:spLocks noGrp="1"/>
          </p:cNvSpPr>
          <p:nvPr>
            <p:ph type="title"/>
          </p:nvPr>
        </p:nvSpPr>
        <p:spPr>
          <a:xfrm>
            <a:off x="3792628" y="609600"/>
            <a:ext cx="4810733" cy="1356360"/>
          </a:xfrm>
        </p:spPr>
        <p:txBody>
          <a:bodyPr>
            <a:normAutofit fontScale="90000"/>
          </a:bodyPr>
          <a:lstStyle/>
          <a:p>
            <a:r>
              <a:rPr lang="ja-JP" altLang="en-US" sz="3700">
                <a:ea typeface="ＭＳ ゴシック"/>
              </a:rPr>
              <a:t>大学生への</a:t>
            </a:r>
            <a:br>
              <a:rPr lang="ja-JP" altLang="en-US" sz="3700">
                <a:ea typeface="ＭＳ ゴシック"/>
              </a:rPr>
            </a:br>
            <a:r>
              <a:rPr lang="ja-JP" altLang="en-US" sz="3700">
                <a:ea typeface="ＭＳ ゴシック"/>
              </a:rPr>
              <a:t>リモートワークショップ</a:t>
            </a:r>
            <a:endParaRPr lang="en-US" sz="3700">
              <a:ea typeface="ＭＳ ゴシック"/>
            </a:endParaRPr>
          </a:p>
        </p:txBody>
      </p:sp>
      <p:pic>
        <p:nvPicPr>
          <p:cNvPr id="7" name="Graphic 6" descr="都市">
            <a:extLst>
              <a:ext uri="{FF2B5EF4-FFF2-40B4-BE49-F238E27FC236}">
                <a16:creationId xmlns:a16="http://schemas.microsoft.com/office/drawing/2014/main" id="{0E7AA07B-64A0-FC50-401E-7AE9555460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48" y="1705366"/>
            <a:ext cx="3445286" cy="3445286"/>
          </a:xfrm>
          <a:prstGeom prst="rect">
            <a:avLst/>
          </a:prstGeom>
        </p:spPr>
      </p:pic>
      <p:graphicFrame>
        <p:nvGraphicFramePr>
          <p:cNvPr id="4" name="コンテンツ プレースホルダー 3">
            <a:extLst>
              <a:ext uri="{FF2B5EF4-FFF2-40B4-BE49-F238E27FC236}">
                <a16:creationId xmlns:a16="http://schemas.microsoft.com/office/drawing/2014/main" id="{76080611-0D8F-556C-07F3-CB8FB376333F}"/>
              </a:ext>
            </a:extLst>
          </p:cNvPr>
          <p:cNvGraphicFramePr>
            <a:graphicFrameLocks noGrp="1"/>
          </p:cNvGraphicFramePr>
          <p:nvPr>
            <p:ph idx="1"/>
            <p:extLst>
              <p:ext uri="{D42A27DB-BD31-4B8C-83A1-F6EECF244321}">
                <p14:modId xmlns:p14="http://schemas.microsoft.com/office/powerpoint/2010/main" val="3166648452"/>
              </p:ext>
            </p:extLst>
          </p:nvPr>
        </p:nvGraphicFramePr>
        <p:xfrm>
          <a:off x="4580027" y="2057400"/>
          <a:ext cx="4023333" cy="4038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118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2075" name="Rectangle 2064">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EB40407-A2B8-6379-7640-D8E4CD60D184}"/>
              </a:ext>
            </a:extLst>
          </p:cNvPr>
          <p:cNvSpPr>
            <a:spLocks noGrp="1"/>
          </p:cNvSpPr>
          <p:nvPr>
            <p:ph type="title"/>
          </p:nvPr>
        </p:nvSpPr>
        <p:spPr>
          <a:xfrm>
            <a:off x="4572001" y="609600"/>
            <a:ext cx="4031360" cy="1356360"/>
          </a:xfrm>
        </p:spPr>
        <p:txBody>
          <a:bodyPr>
            <a:normAutofit/>
          </a:bodyPr>
          <a:lstStyle/>
          <a:p>
            <a:r>
              <a:rPr kumimoji="1" lang="ja-JP" altLang="en-US" sz="3100"/>
              <a:t>お米の</a:t>
            </a:r>
            <a:br>
              <a:rPr kumimoji="1" lang="en-US" altLang="ja-JP"/>
            </a:br>
            <a:r>
              <a:rPr kumimoji="1" lang="ja-JP" altLang="en-US"/>
              <a:t>リモート農業</a:t>
            </a:r>
          </a:p>
        </p:txBody>
      </p:sp>
      <p:pic>
        <p:nvPicPr>
          <p:cNvPr id="2050" name="Picture 2" descr="ダイアグラム&#10;&#10;自動的に生成された説明">
            <a:extLst>
              <a:ext uri="{FF2B5EF4-FFF2-40B4-BE49-F238E27FC236}">
                <a16:creationId xmlns:a16="http://schemas.microsoft.com/office/drawing/2014/main" id="{07EA7600-89AC-F9C2-B37A-C75CE58FC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92" r="5275"/>
          <a:stretch/>
        </p:blipFill>
        <p:spPr bwMode="auto">
          <a:xfrm>
            <a:off x="654048" y="1727684"/>
            <a:ext cx="3554478" cy="340065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7C57EA59-B381-37BE-906F-DD397668447A}"/>
              </a:ext>
            </a:extLst>
          </p:cNvPr>
          <p:cNvSpPr>
            <a:spLocks noGrp="1"/>
          </p:cNvSpPr>
          <p:nvPr>
            <p:ph idx="1"/>
          </p:nvPr>
        </p:nvSpPr>
        <p:spPr>
          <a:xfrm>
            <a:off x="4572001" y="2057400"/>
            <a:ext cx="4031360" cy="2374900"/>
          </a:xfrm>
        </p:spPr>
        <p:txBody>
          <a:bodyPr vert="horz" lIns="91440" tIns="45720" rIns="91440" bIns="45720" rtlCol="0" anchor="t">
            <a:normAutofit/>
          </a:bodyPr>
          <a:lstStyle/>
          <a:p>
            <a:pPr marL="34290" indent="0">
              <a:buNone/>
            </a:pPr>
            <a:r>
              <a:rPr kumimoji="1" lang="ja-JP" altLang="en-US" sz="1400">
                <a:ea typeface="ＭＳ ゴシック"/>
              </a:rPr>
              <a:t>→使われなくなった田畑を有効活用し、新潟市に住んでいない人でも農業ができるシステム</a:t>
            </a:r>
          </a:p>
          <a:p>
            <a:pPr marL="34290" indent="0">
              <a:buNone/>
            </a:pPr>
            <a:r>
              <a:rPr kumimoji="1" lang="ja-JP" altLang="en-US" sz="1400">
                <a:ea typeface="ＭＳ ゴシック"/>
              </a:rPr>
              <a:t>（実際に行かなくても田畑を有効活用することができる。）</a:t>
            </a:r>
            <a:endParaRPr lang="ja-JP" altLang="en-US" sz="1400">
              <a:ea typeface="ＭＳ ゴシック"/>
            </a:endParaRPr>
          </a:p>
          <a:p>
            <a:pPr marL="34290" indent="0">
              <a:buNone/>
            </a:pPr>
            <a:endParaRPr lang="ja-JP" altLang="en-US" sz="1400">
              <a:ea typeface="ＭＳ ゴシック"/>
            </a:endParaRPr>
          </a:p>
          <a:p>
            <a:r>
              <a:rPr lang="ja-JP" altLang="en-US" sz="1400" b="1">
                <a:solidFill>
                  <a:srgbClr val="FF0000"/>
                </a:solidFill>
                <a:ea typeface="ＭＳ ゴシック"/>
              </a:rPr>
              <a:t>グリーンハウスの温度・湿度調節</a:t>
            </a:r>
            <a:endParaRPr lang="en-US" altLang="ja-JP" sz="1400" b="1" dirty="0">
              <a:solidFill>
                <a:srgbClr val="FF0000"/>
              </a:solidFill>
              <a:ea typeface="ＭＳ ゴシック"/>
            </a:endParaRPr>
          </a:p>
          <a:p>
            <a:r>
              <a:rPr lang="ja-JP" altLang="en-US" sz="1400">
                <a:solidFill>
                  <a:srgbClr val="FF0000"/>
                </a:solidFill>
                <a:ea typeface="ＭＳ ゴシック"/>
              </a:rPr>
              <a:t>作物の成長度合いや土の中の水分量に合わせて水を撒く量を管理。</a:t>
            </a:r>
          </a:p>
        </p:txBody>
      </p:sp>
      <p:sp>
        <p:nvSpPr>
          <p:cNvPr id="4" name="Arrow: Down 3">
            <a:extLst>
              <a:ext uri="{FF2B5EF4-FFF2-40B4-BE49-F238E27FC236}">
                <a16:creationId xmlns:a16="http://schemas.microsoft.com/office/drawing/2014/main" id="{8AE99BAB-A839-68BA-061B-8C08EBC116F3}"/>
              </a:ext>
            </a:extLst>
          </p:cNvPr>
          <p:cNvSpPr/>
          <p:nvPr/>
        </p:nvSpPr>
        <p:spPr>
          <a:xfrm>
            <a:off x="5905500" y="4565650"/>
            <a:ext cx="863600" cy="4699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9EAA825-57C5-D60F-B11F-58756AA6B4AF}"/>
              </a:ext>
            </a:extLst>
          </p:cNvPr>
          <p:cNvSpPr txBox="1"/>
          <p:nvPr/>
        </p:nvSpPr>
        <p:spPr>
          <a:xfrm>
            <a:off x="4864100" y="5168900"/>
            <a:ext cx="28448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accent1"/>
                </a:solidFill>
                <a:ea typeface="ＭＳ ゴシック"/>
              </a:rPr>
              <a:t>遠隔カメラや温度・湿度センサーに機械学習させる</a:t>
            </a:r>
            <a:endParaRPr lang="en-US">
              <a:solidFill>
                <a:schemeClr val="accent1"/>
              </a:solidFill>
            </a:endParaRPr>
          </a:p>
        </p:txBody>
      </p:sp>
    </p:spTree>
    <p:extLst>
      <p:ext uri="{BB962C8B-B14F-4D97-AF65-F5344CB8AC3E}">
        <p14:creationId xmlns:p14="http://schemas.microsoft.com/office/powerpoint/2010/main" val="323023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EBB7E-4D87-EA24-DA5D-CEB53D1FEA7A}"/>
              </a:ext>
            </a:extLst>
          </p:cNvPr>
          <p:cNvSpPr>
            <a:spLocks noGrp="1"/>
          </p:cNvSpPr>
          <p:nvPr>
            <p:ph type="title"/>
          </p:nvPr>
        </p:nvSpPr>
        <p:spPr/>
        <p:txBody>
          <a:bodyPr/>
          <a:lstStyle/>
          <a:p>
            <a:r>
              <a:rPr kumimoji="1" lang="ja-JP" altLang="en-US"/>
              <a:t>先行事例</a:t>
            </a:r>
          </a:p>
        </p:txBody>
      </p:sp>
      <p:pic>
        <p:nvPicPr>
          <p:cNvPr id="1026" name="Picture 2" descr="遠隔操作型自動給水栓">
            <a:extLst>
              <a:ext uri="{FF2B5EF4-FFF2-40B4-BE49-F238E27FC236}">
                <a16:creationId xmlns:a16="http://schemas.microsoft.com/office/drawing/2014/main" id="{8D29C5F5-CC08-E921-CA56-9ACA3B1E2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818" y="2802324"/>
            <a:ext cx="2957974" cy="16638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ドローンを活用した生育状況の見える化">
            <a:extLst>
              <a:ext uri="{FF2B5EF4-FFF2-40B4-BE49-F238E27FC236}">
                <a16:creationId xmlns:a16="http://schemas.microsoft.com/office/drawing/2014/main" id="{34AC1F84-7580-E312-71C8-F7A1A5EF1EC0}"/>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262" y="1478393"/>
            <a:ext cx="2957975" cy="1663861"/>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9320C668-05B5-2D76-8A0C-2F488FE71FD0}"/>
              </a:ext>
            </a:extLst>
          </p:cNvPr>
          <p:cNvSpPr txBox="1"/>
          <p:nvPr/>
        </p:nvSpPr>
        <p:spPr>
          <a:xfrm>
            <a:off x="4560570" y="810726"/>
            <a:ext cx="4438974" cy="954107"/>
          </a:xfrm>
          <a:prstGeom prst="rect">
            <a:avLst/>
          </a:prstGeom>
          <a:noFill/>
        </p:spPr>
        <p:txBody>
          <a:bodyPr wrap="square">
            <a:spAutoFit/>
          </a:bodyPr>
          <a:lstStyle/>
          <a:p>
            <a:pPr algn="l" fontAlgn="base"/>
            <a:r>
              <a:rPr lang="ja-JP" altLang="en-US" sz="1400" b="1" i="0">
                <a:solidFill>
                  <a:srgbClr val="000000"/>
                </a:solidFill>
                <a:effectLst/>
                <a:latin typeface="メイリオ" panose="020B0604030504040204" pitchFamily="34" charset="-128"/>
                <a:ea typeface="メイリオ" panose="020B0604030504040204" pitchFamily="34" charset="-128"/>
              </a:rPr>
              <a:t>令和</a:t>
            </a:r>
            <a:r>
              <a:rPr lang="en-US" altLang="ja-JP" sz="1400" b="1" i="0" dirty="0">
                <a:solidFill>
                  <a:srgbClr val="000000"/>
                </a:solidFill>
                <a:effectLst/>
                <a:latin typeface="メイリオ" panose="020B0604030504040204" pitchFamily="34" charset="-128"/>
                <a:ea typeface="メイリオ" panose="020B0604030504040204" pitchFamily="34" charset="-128"/>
              </a:rPr>
              <a:t>2</a:t>
            </a:r>
            <a:r>
              <a:rPr lang="ja-JP" altLang="en-US" sz="1400" b="1" i="0">
                <a:solidFill>
                  <a:srgbClr val="000000"/>
                </a:solidFill>
                <a:effectLst/>
                <a:latin typeface="メイリオ" panose="020B0604030504040204" pitchFamily="34" charset="-128"/>
                <a:ea typeface="メイリオ" panose="020B0604030504040204" pitchFamily="34" charset="-128"/>
              </a:rPr>
              <a:t>年</a:t>
            </a:r>
            <a:r>
              <a:rPr lang="en-US" altLang="ja-JP" sz="1400" b="1" i="0" dirty="0">
                <a:solidFill>
                  <a:srgbClr val="000000"/>
                </a:solidFill>
                <a:effectLst/>
                <a:latin typeface="メイリオ" panose="020B0604030504040204" pitchFamily="34" charset="-128"/>
                <a:ea typeface="メイリオ" panose="020B0604030504040204" pitchFamily="34" charset="-128"/>
              </a:rPr>
              <a:t>6</a:t>
            </a:r>
            <a:r>
              <a:rPr lang="ja-JP" altLang="en-US" sz="1400" b="1" i="0">
                <a:solidFill>
                  <a:srgbClr val="000000"/>
                </a:solidFill>
                <a:effectLst/>
                <a:latin typeface="メイリオ" panose="020B0604030504040204" pitchFamily="34" charset="-128"/>
                <a:ea typeface="メイリオ" panose="020B0604030504040204" pitchFamily="34" charset="-128"/>
              </a:rPr>
              <a:t>月　ドローンを活用した生育状況の見える化（リモートセンシング）</a:t>
            </a:r>
          </a:p>
          <a:p>
            <a:pPr algn="l" fontAlgn="base"/>
            <a:br>
              <a:rPr lang="ja-JP" altLang="en-US" sz="1400" b="0" i="0">
                <a:solidFill>
                  <a:srgbClr val="000222"/>
                </a:solidFill>
                <a:effectLst/>
                <a:latin typeface="メイリオ" panose="020B0604030504040204" pitchFamily="34" charset="-128"/>
                <a:ea typeface="メイリオ" panose="020B0604030504040204" pitchFamily="34" charset="-128"/>
              </a:rPr>
            </a:br>
            <a:endParaRPr lang="ja-JP" altLang="en-US" sz="1400" b="0" i="0">
              <a:solidFill>
                <a:srgbClr val="000222"/>
              </a:solidFill>
              <a:effectLst/>
              <a:latin typeface="メイリオ" panose="020B0604030504040204" pitchFamily="34" charset="-128"/>
              <a:ea typeface="メイリオ" panose="020B0604030504040204" pitchFamily="34" charset="-128"/>
            </a:endParaRPr>
          </a:p>
        </p:txBody>
      </p:sp>
      <p:sp>
        <p:nvSpPr>
          <p:cNvPr id="10" name="テキスト ボックス 9">
            <a:extLst>
              <a:ext uri="{FF2B5EF4-FFF2-40B4-BE49-F238E27FC236}">
                <a16:creationId xmlns:a16="http://schemas.microsoft.com/office/drawing/2014/main" id="{78C268C4-0401-47DD-6C68-8E160AA84459}"/>
              </a:ext>
            </a:extLst>
          </p:cNvPr>
          <p:cNvSpPr txBox="1"/>
          <p:nvPr/>
        </p:nvSpPr>
        <p:spPr>
          <a:xfrm>
            <a:off x="324091" y="6047274"/>
            <a:ext cx="7375481" cy="523220"/>
          </a:xfrm>
          <a:prstGeom prst="rect">
            <a:avLst/>
          </a:prstGeom>
          <a:noFill/>
        </p:spPr>
        <p:txBody>
          <a:bodyPr wrap="none" rtlCol="0">
            <a:spAutoFit/>
          </a:bodyPr>
          <a:lstStyle/>
          <a:p>
            <a:r>
              <a:rPr kumimoji="1" lang="ja-JP" altLang="en-US" sz="1400"/>
              <a:t>引用：</a:t>
            </a:r>
            <a:endParaRPr kumimoji="1" lang="en-US" altLang="ja-JP" sz="1400" dirty="0"/>
          </a:p>
          <a:p>
            <a:r>
              <a:rPr kumimoji="1" lang="en" altLang="ja-JP" sz="1400" dirty="0"/>
              <a:t>https://</a:t>
            </a:r>
            <a:r>
              <a:rPr kumimoji="1" lang="en" altLang="ja-JP" sz="1400" dirty="0" err="1"/>
              <a:t>www.city.niigata.lg.jp</a:t>
            </a:r>
            <a:r>
              <a:rPr kumimoji="1" lang="en" altLang="ja-JP" sz="1400" dirty="0"/>
              <a:t>/business/</a:t>
            </a:r>
            <a:r>
              <a:rPr kumimoji="1" lang="en" altLang="ja-JP" sz="1400" dirty="0" err="1"/>
              <a:t>norinsuisan</a:t>
            </a:r>
            <a:r>
              <a:rPr kumimoji="1" lang="en" altLang="ja-JP" sz="1400" dirty="0"/>
              <a:t>/</a:t>
            </a:r>
            <a:r>
              <a:rPr kumimoji="1" lang="en" altLang="ja-JP" sz="1400" dirty="0" err="1"/>
              <a:t>nouringyo</a:t>
            </a:r>
            <a:r>
              <a:rPr kumimoji="1" lang="en" altLang="ja-JP" sz="1400" dirty="0"/>
              <a:t>/</a:t>
            </a:r>
            <a:r>
              <a:rPr kumimoji="1" lang="en" altLang="ja-JP" sz="1400" dirty="0" err="1"/>
              <a:t>sumanou-konso</a:t>
            </a:r>
            <a:r>
              <a:rPr kumimoji="1" lang="en" altLang="ja-JP" sz="1400" dirty="0"/>
              <a:t>/</a:t>
            </a:r>
            <a:r>
              <a:rPr kumimoji="1" lang="en" altLang="ja-JP" sz="1400" dirty="0" err="1"/>
              <a:t>fukugoukeiei.html</a:t>
            </a:r>
            <a:endParaRPr kumimoji="1" lang="ja-JP" altLang="en-US" sz="1400"/>
          </a:p>
        </p:txBody>
      </p:sp>
      <p:sp>
        <p:nvSpPr>
          <p:cNvPr id="3" name="TextBox 2">
            <a:extLst>
              <a:ext uri="{FF2B5EF4-FFF2-40B4-BE49-F238E27FC236}">
                <a16:creationId xmlns:a16="http://schemas.microsoft.com/office/drawing/2014/main" id="{2A701DAB-680B-EFE7-9A45-3638D2A6F972}"/>
              </a:ext>
            </a:extLst>
          </p:cNvPr>
          <p:cNvSpPr txBox="1"/>
          <p:nvPr/>
        </p:nvSpPr>
        <p:spPr>
          <a:xfrm>
            <a:off x="736169" y="2092271"/>
            <a:ext cx="400243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1400" b="1">
                <a:ea typeface="ＭＳ ゴシック"/>
              </a:rPr>
              <a:t>令和</a:t>
            </a:r>
            <a:r>
              <a:rPr lang="en-US" sz="1400" b="1"/>
              <a:t>2</a:t>
            </a:r>
            <a:r>
              <a:rPr lang="ja-JP" altLang="en-US" sz="1400" b="1">
                <a:ea typeface="ＭＳ ゴシック"/>
              </a:rPr>
              <a:t>年</a:t>
            </a:r>
            <a:r>
              <a:rPr lang="en-US" sz="1400" b="1"/>
              <a:t>6</a:t>
            </a:r>
            <a:r>
              <a:rPr lang="ja-JP" altLang="en-US" sz="1400" b="1">
                <a:ea typeface="ＭＳ ゴシック"/>
              </a:rPr>
              <a:t>月</a:t>
            </a:r>
            <a:r>
              <a:rPr lang="en-US" sz="1400" b="1"/>
              <a:t>　ICT</a:t>
            </a:r>
            <a:r>
              <a:rPr lang="ja-JP" altLang="en-US" sz="1400" b="1">
                <a:ea typeface="ＭＳ ゴシック"/>
              </a:rPr>
              <a:t>を活用した水管理</a:t>
            </a:r>
            <a:endParaRPr lang="en-US" sz="1400" b="1">
              <a:ea typeface="ＭＳ ゴシック"/>
            </a:endParaRPr>
          </a:p>
          <a:p>
            <a:pPr algn="l"/>
            <a:r>
              <a:rPr lang="ja-JP" altLang="en-US" sz="1400" b="1">
                <a:ea typeface="ＭＳ ゴシック"/>
              </a:rPr>
              <a:t>（遠隔操作型自動給水栓）</a:t>
            </a:r>
            <a:endParaRPr lang="ja-JP" altLang="en-US" b="1">
              <a:ea typeface="ＭＳ ゴシック"/>
            </a:endParaRPr>
          </a:p>
          <a:p>
            <a:endParaRPr lang="en-US"/>
          </a:p>
        </p:txBody>
      </p:sp>
    </p:spTree>
    <p:extLst>
      <p:ext uri="{BB962C8B-B14F-4D97-AF65-F5344CB8AC3E}">
        <p14:creationId xmlns:p14="http://schemas.microsoft.com/office/powerpoint/2010/main" val="235827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2751-9EE5-A29D-8035-C885B06F0024}"/>
              </a:ext>
            </a:extLst>
          </p:cNvPr>
          <p:cNvSpPr>
            <a:spLocks noGrp="1"/>
          </p:cNvSpPr>
          <p:nvPr>
            <p:ph type="title"/>
          </p:nvPr>
        </p:nvSpPr>
        <p:spPr>
          <a:xfrm>
            <a:off x="238573" y="7520"/>
            <a:ext cx="2423604" cy="1169086"/>
          </a:xfrm>
        </p:spPr>
        <p:txBody>
          <a:bodyPr/>
          <a:lstStyle/>
          <a:p>
            <a:r>
              <a:rPr lang="ja-JP" altLang="en-US"/>
              <a:t>実現方法</a:t>
            </a:r>
            <a:endParaRPr lang="en-US" dirty="0"/>
          </a:p>
        </p:txBody>
      </p:sp>
      <p:sp>
        <p:nvSpPr>
          <p:cNvPr id="12" name="フリーフォーム 11">
            <a:extLst>
              <a:ext uri="{FF2B5EF4-FFF2-40B4-BE49-F238E27FC236}">
                <a16:creationId xmlns:a16="http://schemas.microsoft.com/office/drawing/2014/main" id="{182B794D-95C2-F884-E19B-B77B3E95BB8B}"/>
              </a:ext>
            </a:extLst>
          </p:cNvPr>
          <p:cNvSpPr/>
          <p:nvPr/>
        </p:nvSpPr>
        <p:spPr>
          <a:xfrm>
            <a:off x="2491848" y="736970"/>
            <a:ext cx="3806075"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a:lnSpc>
                <a:spcPct val="90000"/>
              </a:lnSpc>
              <a:spcBef>
                <a:spcPct val="0"/>
              </a:spcBef>
              <a:spcAft>
                <a:spcPct val="35000"/>
              </a:spcAft>
              <a:buNone/>
            </a:pPr>
            <a:r>
              <a:rPr kumimoji="1" lang="ja-JP" sz="1800" b="0" kern="1200">
                <a:solidFill>
                  <a:schemeClr val="bg1"/>
                </a:solidFill>
              </a:rPr>
              <a:t>専修大学が</a:t>
            </a:r>
            <a:r>
              <a:rPr kumimoji="1" lang="ja-JP" altLang="en-US" sz="1800" b="0" kern="1200">
                <a:solidFill>
                  <a:schemeClr val="bg1"/>
                </a:solidFill>
                <a:latin typeface="Corbel" panose="020B0503020204020204"/>
              </a:rPr>
              <a:t>ワークショップを</a:t>
            </a:r>
            <a:r>
              <a:rPr kumimoji="1" lang="ja-JP" sz="1800" b="0" kern="1200">
                <a:solidFill>
                  <a:schemeClr val="bg1"/>
                </a:solidFill>
              </a:rPr>
              <a:t>開催</a:t>
            </a:r>
            <a:endParaRPr kumimoji="1" lang="ja-JP" altLang="en-US" sz="1800" b="0" kern="1200">
              <a:solidFill>
                <a:schemeClr val="bg1"/>
              </a:solidFill>
              <a:ea typeface="+mn-lt"/>
              <a:cs typeface="+mn-lt"/>
            </a:endParaRPr>
          </a:p>
        </p:txBody>
      </p:sp>
      <p:sp>
        <p:nvSpPr>
          <p:cNvPr id="13" name="フリーフォーム 12">
            <a:extLst>
              <a:ext uri="{FF2B5EF4-FFF2-40B4-BE49-F238E27FC236}">
                <a16:creationId xmlns:a16="http://schemas.microsoft.com/office/drawing/2014/main" id="{EEA62B07-0ED4-1599-102F-307D908CCAB4}"/>
              </a:ext>
            </a:extLst>
          </p:cNvPr>
          <p:cNvSpPr/>
          <p:nvPr/>
        </p:nvSpPr>
        <p:spPr>
          <a:xfrm>
            <a:off x="4204725" y="2087774"/>
            <a:ext cx="380323" cy="316936"/>
          </a:xfrm>
          <a:custGeom>
            <a:avLst/>
            <a:gdLst>
              <a:gd name="connsiteX0" fmla="*/ 0 w 316935"/>
              <a:gd name="connsiteY0" fmla="*/ 76064 h 380322"/>
              <a:gd name="connsiteX1" fmla="*/ 158468 w 316935"/>
              <a:gd name="connsiteY1" fmla="*/ 76064 h 380322"/>
              <a:gd name="connsiteX2" fmla="*/ 158468 w 316935"/>
              <a:gd name="connsiteY2" fmla="*/ 0 h 380322"/>
              <a:gd name="connsiteX3" fmla="*/ 316935 w 316935"/>
              <a:gd name="connsiteY3" fmla="*/ 190161 h 380322"/>
              <a:gd name="connsiteX4" fmla="*/ 158468 w 316935"/>
              <a:gd name="connsiteY4" fmla="*/ 380322 h 380322"/>
              <a:gd name="connsiteX5" fmla="*/ 158468 w 316935"/>
              <a:gd name="connsiteY5" fmla="*/ 304258 h 380322"/>
              <a:gd name="connsiteX6" fmla="*/ 0 w 316935"/>
              <a:gd name="connsiteY6" fmla="*/ 304258 h 380322"/>
              <a:gd name="connsiteX7" fmla="*/ 0 w 316935"/>
              <a:gd name="connsiteY7" fmla="*/ 76064 h 38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935" h="380322">
                <a:moveTo>
                  <a:pt x="253548" y="1"/>
                </a:moveTo>
                <a:lnTo>
                  <a:pt x="253548" y="190162"/>
                </a:lnTo>
                <a:lnTo>
                  <a:pt x="316935" y="190162"/>
                </a:lnTo>
                <a:lnTo>
                  <a:pt x="158468" y="380321"/>
                </a:lnTo>
                <a:lnTo>
                  <a:pt x="0" y="190162"/>
                </a:lnTo>
                <a:lnTo>
                  <a:pt x="63387" y="190162"/>
                </a:lnTo>
                <a:lnTo>
                  <a:pt x="63387" y="1"/>
                </a:lnTo>
                <a:lnTo>
                  <a:pt x="253548"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6065" tIns="0" rIns="76064" bIns="95081"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sp>
        <p:nvSpPr>
          <p:cNvPr id="14" name="フリーフォーム 13">
            <a:extLst>
              <a:ext uri="{FF2B5EF4-FFF2-40B4-BE49-F238E27FC236}">
                <a16:creationId xmlns:a16="http://schemas.microsoft.com/office/drawing/2014/main" id="{9ACA52B4-B87F-ED13-8B95-3A909C7B9DEB}"/>
              </a:ext>
            </a:extLst>
          </p:cNvPr>
          <p:cNvSpPr/>
          <p:nvPr/>
        </p:nvSpPr>
        <p:spPr>
          <a:xfrm>
            <a:off x="1442341" y="2434285"/>
            <a:ext cx="2712441"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a:lnSpc>
                <a:spcPct val="90000"/>
              </a:lnSpc>
              <a:spcBef>
                <a:spcPct val="0"/>
              </a:spcBef>
              <a:spcAft>
                <a:spcPct val="35000"/>
              </a:spcAft>
              <a:buNone/>
            </a:pPr>
            <a:r>
              <a:rPr lang="ja-JP" altLang="en-US" sz="1800" kern="1200">
                <a:solidFill>
                  <a:schemeClr val="bg1"/>
                </a:solidFill>
              </a:rPr>
              <a:t>参加者が</a:t>
            </a:r>
            <a:endParaRPr lang="en-US" altLang="ja-JP" sz="1800" kern="1200">
              <a:solidFill>
                <a:schemeClr val="bg1"/>
              </a:solidFill>
            </a:endParaRPr>
          </a:p>
          <a:p>
            <a:pPr marL="0" lvl="0" indent="0" algn="ctr" defTabSz="800100">
              <a:lnSpc>
                <a:spcPct val="90000"/>
              </a:lnSpc>
              <a:spcBef>
                <a:spcPct val="0"/>
              </a:spcBef>
              <a:spcAft>
                <a:spcPct val="35000"/>
              </a:spcAft>
              <a:buNone/>
            </a:pPr>
            <a:r>
              <a:rPr lang="ja-JP" sz="1800" kern="1200">
                <a:solidFill>
                  <a:schemeClr val="bg1"/>
                </a:solidFill>
              </a:rPr>
              <a:t>リモートなし農業をする</a:t>
            </a:r>
            <a:endParaRPr kumimoji="1" lang="en-US" sz="1800" kern="1200">
              <a:solidFill>
                <a:schemeClr val="bg1"/>
              </a:solidFill>
            </a:endParaRPr>
          </a:p>
        </p:txBody>
      </p:sp>
      <p:sp>
        <p:nvSpPr>
          <p:cNvPr id="15" name="フリーフォーム 14">
            <a:extLst>
              <a:ext uri="{FF2B5EF4-FFF2-40B4-BE49-F238E27FC236}">
                <a16:creationId xmlns:a16="http://schemas.microsoft.com/office/drawing/2014/main" id="{60D164E9-AD9D-1105-CE1C-5C2A5B08987A}"/>
              </a:ext>
            </a:extLst>
          </p:cNvPr>
          <p:cNvSpPr/>
          <p:nvPr/>
        </p:nvSpPr>
        <p:spPr>
          <a:xfrm rot="19800000">
            <a:off x="2578021" y="3309486"/>
            <a:ext cx="380323" cy="316936"/>
          </a:xfrm>
          <a:custGeom>
            <a:avLst/>
            <a:gdLst>
              <a:gd name="connsiteX0" fmla="*/ 0 w 316935"/>
              <a:gd name="connsiteY0" fmla="*/ 76064 h 380322"/>
              <a:gd name="connsiteX1" fmla="*/ 158468 w 316935"/>
              <a:gd name="connsiteY1" fmla="*/ 76064 h 380322"/>
              <a:gd name="connsiteX2" fmla="*/ 158468 w 316935"/>
              <a:gd name="connsiteY2" fmla="*/ 0 h 380322"/>
              <a:gd name="connsiteX3" fmla="*/ 316935 w 316935"/>
              <a:gd name="connsiteY3" fmla="*/ 190161 h 380322"/>
              <a:gd name="connsiteX4" fmla="*/ 158468 w 316935"/>
              <a:gd name="connsiteY4" fmla="*/ 380322 h 380322"/>
              <a:gd name="connsiteX5" fmla="*/ 158468 w 316935"/>
              <a:gd name="connsiteY5" fmla="*/ 304258 h 380322"/>
              <a:gd name="connsiteX6" fmla="*/ 0 w 316935"/>
              <a:gd name="connsiteY6" fmla="*/ 304258 h 380322"/>
              <a:gd name="connsiteX7" fmla="*/ 0 w 316935"/>
              <a:gd name="connsiteY7" fmla="*/ 76064 h 38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935" h="380322">
                <a:moveTo>
                  <a:pt x="253548" y="1"/>
                </a:moveTo>
                <a:lnTo>
                  <a:pt x="253548" y="190162"/>
                </a:lnTo>
                <a:lnTo>
                  <a:pt x="316935" y="190162"/>
                </a:lnTo>
                <a:lnTo>
                  <a:pt x="158468" y="380321"/>
                </a:lnTo>
                <a:lnTo>
                  <a:pt x="0" y="190162"/>
                </a:lnTo>
                <a:lnTo>
                  <a:pt x="63387" y="190162"/>
                </a:lnTo>
                <a:lnTo>
                  <a:pt x="63387" y="1"/>
                </a:lnTo>
                <a:lnTo>
                  <a:pt x="253548"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6065" tIns="0" rIns="76064" bIns="95081"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sp>
        <p:nvSpPr>
          <p:cNvPr id="16" name="フリーフォーム 15">
            <a:extLst>
              <a:ext uri="{FF2B5EF4-FFF2-40B4-BE49-F238E27FC236}">
                <a16:creationId xmlns:a16="http://schemas.microsoft.com/office/drawing/2014/main" id="{5A2049DF-DBBC-02F1-F2D7-6AB6F2A31CF3}"/>
              </a:ext>
            </a:extLst>
          </p:cNvPr>
          <p:cNvSpPr/>
          <p:nvPr/>
        </p:nvSpPr>
        <p:spPr>
          <a:xfrm>
            <a:off x="4624436" y="2434285"/>
            <a:ext cx="2712441"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a:lnSpc>
                <a:spcPct val="90000"/>
              </a:lnSpc>
              <a:spcBef>
                <a:spcPct val="0"/>
              </a:spcBef>
              <a:spcAft>
                <a:spcPct val="35000"/>
              </a:spcAft>
              <a:buNone/>
            </a:pPr>
            <a:r>
              <a:rPr kumimoji="1" lang="ja-JP" sz="1800" kern="1200">
                <a:solidFill>
                  <a:schemeClr val="bg1"/>
                </a:solidFill>
                <a:ea typeface="ＭＳ ゴシック"/>
              </a:rPr>
              <a:t>新潟市が</a:t>
            </a:r>
            <a:r>
              <a:rPr kumimoji="1" lang="ja-JP" altLang="en-US">
                <a:solidFill>
                  <a:schemeClr val="bg1"/>
                </a:solidFill>
                <a:ea typeface="ＭＳ ゴシック"/>
              </a:rPr>
              <a:t>スマート</a:t>
            </a:r>
            <a:r>
              <a:rPr kumimoji="1" lang="ja-JP" sz="1800" kern="1200">
                <a:solidFill>
                  <a:schemeClr val="bg1"/>
                </a:solidFill>
                <a:ea typeface="ＭＳ ゴシック"/>
              </a:rPr>
              <a:t>農業を見せる</a:t>
            </a:r>
            <a:endParaRPr kumimoji="1" lang="ja-JP" altLang="en-US" sz="1800" kern="1200">
              <a:solidFill>
                <a:schemeClr val="bg1"/>
              </a:solidFill>
              <a:ea typeface="ＭＳ ゴシック"/>
              <a:cs typeface="+mn-lt"/>
            </a:endParaRPr>
          </a:p>
        </p:txBody>
      </p:sp>
      <p:sp>
        <p:nvSpPr>
          <p:cNvPr id="17" name="フリーフォーム 16">
            <a:extLst>
              <a:ext uri="{FF2B5EF4-FFF2-40B4-BE49-F238E27FC236}">
                <a16:creationId xmlns:a16="http://schemas.microsoft.com/office/drawing/2014/main" id="{6A8A799E-27FB-C734-4F03-7BB4FE2523F2}"/>
              </a:ext>
            </a:extLst>
          </p:cNvPr>
          <p:cNvSpPr/>
          <p:nvPr/>
        </p:nvSpPr>
        <p:spPr>
          <a:xfrm rot="1800000">
            <a:off x="5801051" y="3313654"/>
            <a:ext cx="380323" cy="316936"/>
          </a:xfrm>
          <a:custGeom>
            <a:avLst/>
            <a:gdLst>
              <a:gd name="connsiteX0" fmla="*/ 0 w 316935"/>
              <a:gd name="connsiteY0" fmla="*/ 76064 h 380322"/>
              <a:gd name="connsiteX1" fmla="*/ 158468 w 316935"/>
              <a:gd name="connsiteY1" fmla="*/ 76064 h 380322"/>
              <a:gd name="connsiteX2" fmla="*/ 158468 w 316935"/>
              <a:gd name="connsiteY2" fmla="*/ 0 h 380322"/>
              <a:gd name="connsiteX3" fmla="*/ 316935 w 316935"/>
              <a:gd name="connsiteY3" fmla="*/ 190161 h 380322"/>
              <a:gd name="connsiteX4" fmla="*/ 158468 w 316935"/>
              <a:gd name="connsiteY4" fmla="*/ 380322 h 380322"/>
              <a:gd name="connsiteX5" fmla="*/ 158468 w 316935"/>
              <a:gd name="connsiteY5" fmla="*/ 304258 h 380322"/>
              <a:gd name="connsiteX6" fmla="*/ 0 w 316935"/>
              <a:gd name="connsiteY6" fmla="*/ 304258 h 380322"/>
              <a:gd name="connsiteX7" fmla="*/ 0 w 316935"/>
              <a:gd name="connsiteY7" fmla="*/ 76064 h 38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935" h="380322">
                <a:moveTo>
                  <a:pt x="253548" y="1"/>
                </a:moveTo>
                <a:lnTo>
                  <a:pt x="253548" y="190162"/>
                </a:lnTo>
                <a:lnTo>
                  <a:pt x="316935" y="190162"/>
                </a:lnTo>
                <a:lnTo>
                  <a:pt x="158468" y="380321"/>
                </a:lnTo>
                <a:lnTo>
                  <a:pt x="0" y="190162"/>
                </a:lnTo>
                <a:lnTo>
                  <a:pt x="63387" y="190162"/>
                </a:lnTo>
                <a:lnTo>
                  <a:pt x="63387" y="1"/>
                </a:lnTo>
                <a:lnTo>
                  <a:pt x="253548"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6065" tIns="0" rIns="76064" bIns="95081"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sp>
        <p:nvSpPr>
          <p:cNvPr id="18" name="フリーフォーム 17">
            <a:extLst>
              <a:ext uri="{FF2B5EF4-FFF2-40B4-BE49-F238E27FC236}">
                <a16:creationId xmlns:a16="http://schemas.microsoft.com/office/drawing/2014/main" id="{78CB1881-9327-E6B3-1690-5382807BDCA4}"/>
              </a:ext>
            </a:extLst>
          </p:cNvPr>
          <p:cNvSpPr/>
          <p:nvPr/>
        </p:nvSpPr>
        <p:spPr>
          <a:xfrm>
            <a:off x="1311454" y="3719397"/>
            <a:ext cx="6031317"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rtl="0">
              <a:lnSpc>
                <a:spcPct val="90000"/>
              </a:lnSpc>
              <a:spcBef>
                <a:spcPct val="0"/>
              </a:spcBef>
              <a:spcAft>
                <a:spcPct val="35000"/>
              </a:spcAft>
              <a:buNone/>
            </a:pPr>
            <a:r>
              <a:rPr kumimoji="1" lang="ja-JP" sz="1800" kern="1200">
                <a:solidFill>
                  <a:schemeClr val="bg1"/>
                </a:solidFill>
                <a:ea typeface="ＭＳ ゴシック"/>
              </a:rPr>
              <a:t>（時間、生産性）比較し、</a:t>
            </a:r>
            <a:r>
              <a:rPr kumimoji="1" lang="ja-JP" altLang="en-US">
                <a:solidFill>
                  <a:schemeClr val="bg1"/>
                </a:solidFill>
                <a:ea typeface="ＭＳ ゴシック"/>
              </a:rPr>
              <a:t>スマート農業</a:t>
            </a:r>
            <a:r>
              <a:rPr kumimoji="1" lang="ja-JP" sz="1800" kern="1200">
                <a:solidFill>
                  <a:schemeClr val="bg1"/>
                </a:solidFill>
                <a:ea typeface="ＭＳ ゴシック"/>
              </a:rPr>
              <a:t>の魅力を発信</a:t>
            </a:r>
          </a:p>
        </p:txBody>
      </p:sp>
      <p:sp>
        <p:nvSpPr>
          <p:cNvPr id="3" name="フリーフォーム 2">
            <a:extLst>
              <a:ext uri="{FF2B5EF4-FFF2-40B4-BE49-F238E27FC236}">
                <a16:creationId xmlns:a16="http://schemas.microsoft.com/office/drawing/2014/main" id="{13EE5813-B867-0914-C89D-66260204621F}"/>
              </a:ext>
            </a:extLst>
          </p:cNvPr>
          <p:cNvSpPr/>
          <p:nvPr/>
        </p:nvSpPr>
        <p:spPr>
          <a:xfrm>
            <a:off x="206867" y="5764904"/>
            <a:ext cx="8703484"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defTabSz="800100"/>
            <a:r>
              <a:rPr lang="ja-JP" altLang="en-US">
                <a:solidFill>
                  <a:schemeClr val="bg1"/>
                </a:solidFill>
                <a:ea typeface="+mn-lt"/>
                <a:cs typeface="+mn-lt"/>
              </a:rPr>
              <a:t>炊き出しイベントを開催してスマート農業の魅力を味の部分でも感じてもらう。</a:t>
            </a:r>
          </a:p>
        </p:txBody>
      </p:sp>
      <p:sp>
        <p:nvSpPr>
          <p:cNvPr id="550" name="Speech Bubble: Oval 549">
            <a:extLst>
              <a:ext uri="{FF2B5EF4-FFF2-40B4-BE49-F238E27FC236}">
                <a16:creationId xmlns:a16="http://schemas.microsoft.com/office/drawing/2014/main" id="{21F3A9C9-0B50-F32C-BC11-39A7BB2EF24C}"/>
              </a:ext>
            </a:extLst>
          </p:cNvPr>
          <p:cNvSpPr/>
          <p:nvPr/>
        </p:nvSpPr>
        <p:spPr>
          <a:xfrm>
            <a:off x="5927220" y="-50898"/>
            <a:ext cx="2021183" cy="1206831"/>
          </a:xfrm>
          <a:prstGeom prst="wedgeEllipseCallout">
            <a:avLst>
              <a:gd name="adj1" fmla="val -37429"/>
              <a:gd name="adj2" fmla="val 54173"/>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a:ea typeface="ＭＳ ゴシック"/>
              </a:rPr>
              <a:t>興味を持ってもらう</a:t>
            </a:r>
            <a:endParaRPr lang="en-US"/>
          </a:p>
        </p:txBody>
      </p:sp>
      <p:sp>
        <p:nvSpPr>
          <p:cNvPr id="551" name="Speech Bubble: Oval 550">
            <a:extLst>
              <a:ext uri="{FF2B5EF4-FFF2-40B4-BE49-F238E27FC236}">
                <a16:creationId xmlns:a16="http://schemas.microsoft.com/office/drawing/2014/main" id="{0CCA020D-2F66-42AB-6B9B-A2F8E901ADA3}"/>
              </a:ext>
            </a:extLst>
          </p:cNvPr>
          <p:cNvSpPr/>
          <p:nvPr/>
        </p:nvSpPr>
        <p:spPr>
          <a:xfrm>
            <a:off x="205094" y="1582521"/>
            <a:ext cx="1486113" cy="1232414"/>
          </a:xfrm>
          <a:prstGeom prst="wedgeEllipseCallout">
            <a:avLst>
              <a:gd name="adj1" fmla="val 50635"/>
              <a:gd name="adj2" fmla="val 41424"/>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600">
                <a:ea typeface="ＭＳ ゴシック"/>
              </a:rPr>
              <a:t>力仕事の大変さを味わってもらう</a:t>
            </a:r>
            <a:endParaRPr lang="en-US" sz="1600"/>
          </a:p>
        </p:txBody>
      </p:sp>
      <p:sp>
        <p:nvSpPr>
          <p:cNvPr id="680" name="Speech Bubble: Oval 679">
            <a:extLst>
              <a:ext uri="{FF2B5EF4-FFF2-40B4-BE49-F238E27FC236}">
                <a16:creationId xmlns:a16="http://schemas.microsoft.com/office/drawing/2014/main" id="{D5373F92-FB92-07DC-0948-CEE2070EABE2}"/>
              </a:ext>
            </a:extLst>
          </p:cNvPr>
          <p:cNvSpPr/>
          <p:nvPr/>
        </p:nvSpPr>
        <p:spPr>
          <a:xfrm>
            <a:off x="6944759" y="1236701"/>
            <a:ext cx="2138765" cy="1425844"/>
          </a:xfrm>
          <a:prstGeom prst="wedgeEllipseCallout">
            <a:avLst>
              <a:gd name="adj1" fmla="val -34700"/>
              <a:gd name="adj2" fmla="val 60897"/>
            </a:avLst>
          </a:prstGeom>
        </p:spPr>
        <p:style>
          <a:lnRef idx="3">
            <a:schemeClr val="lt1"/>
          </a:lnRef>
          <a:fillRef idx="1">
            <a:schemeClr val="accent5"/>
          </a:fillRef>
          <a:effectRef idx="1">
            <a:schemeClr val="accent5"/>
          </a:effectRef>
          <a:fontRef idx="minor">
            <a:schemeClr val="lt1"/>
          </a:fontRef>
        </p:style>
        <p:txBody>
          <a:bodyPr lIns="91440" tIns="45720" rIns="91440" bIns="45720" rtlCol="0" anchor="ctr"/>
          <a:lstStyle/>
          <a:p>
            <a:pPr algn="ctr"/>
            <a:r>
              <a:rPr lang="ja-JP" altLang="en-US">
                <a:ea typeface="ＭＳ ゴシック"/>
              </a:rPr>
              <a:t>スマート農業の利便性を知ってもらう</a:t>
            </a:r>
          </a:p>
        </p:txBody>
      </p:sp>
      <p:sp>
        <p:nvSpPr>
          <p:cNvPr id="4" name="フリーフォーム 12">
            <a:extLst>
              <a:ext uri="{FF2B5EF4-FFF2-40B4-BE49-F238E27FC236}">
                <a16:creationId xmlns:a16="http://schemas.microsoft.com/office/drawing/2014/main" id="{A846D681-D881-4ADC-4B4B-AEA2F477AEED}"/>
              </a:ext>
            </a:extLst>
          </p:cNvPr>
          <p:cNvSpPr/>
          <p:nvPr/>
        </p:nvSpPr>
        <p:spPr>
          <a:xfrm>
            <a:off x="4191677" y="4872448"/>
            <a:ext cx="380323" cy="316936"/>
          </a:xfrm>
          <a:custGeom>
            <a:avLst/>
            <a:gdLst>
              <a:gd name="connsiteX0" fmla="*/ 0 w 316935"/>
              <a:gd name="connsiteY0" fmla="*/ 76064 h 380322"/>
              <a:gd name="connsiteX1" fmla="*/ 158468 w 316935"/>
              <a:gd name="connsiteY1" fmla="*/ 76064 h 380322"/>
              <a:gd name="connsiteX2" fmla="*/ 158468 w 316935"/>
              <a:gd name="connsiteY2" fmla="*/ 0 h 380322"/>
              <a:gd name="connsiteX3" fmla="*/ 316935 w 316935"/>
              <a:gd name="connsiteY3" fmla="*/ 190161 h 380322"/>
              <a:gd name="connsiteX4" fmla="*/ 158468 w 316935"/>
              <a:gd name="connsiteY4" fmla="*/ 380322 h 380322"/>
              <a:gd name="connsiteX5" fmla="*/ 158468 w 316935"/>
              <a:gd name="connsiteY5" fmla="*/ 304258 h 380322"/>
              <a:gd name="connsiteX6" fmla="*/ 0 w 316935"/>
              <a:gd name="connsiteY6" fmla="*/ 304258 h 380322"/>
              <a:gd name="connsiteX7" fmla="*/ 0 w 316935"/>
              <a:gd name="connsiteY7" fmla="*/ 76064 h 38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935" h="380322">
                <a:moveTo>
                  <a:pt x="253548" y="1"/>
                </a:moveTo>
                <a:lnTo>
                  <a:pt x="253548" y="190162"/>
                </a:lnTo>
                <a:lnTo>
                  <a:pt x="316935" y="190162"/>
                </a:lnTo>
                <a:lnTo>
                  <a:pt x="158468" y="380321"/>
                </a:lnTo>
                <a:lnTo>
                  <a:pt x="0" y="190162"/>
                </a:lnTo>
                <a:lnTo>
                  <a:pt x="63387" y="190162"/>
                </a:lnTo>
                <a:lnTo>
                  <a:pt x="63387" y="1"/>
                </a:lnTo>
                <a:lnTo>
                  <a:pt x="253548" y="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6065" tIns="0" rIns="76064" bIns="95081"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sp>
        <p:nvSpPr>
          <p:cNvPr id="6" name="フリーフォーム 13">
            <a:extLst>
              <a:ext uri="{FF2B5EF4-FFF2-40B4-BE49-F238E27FC236}">
                <a16:creationId xmlns:a16="http://schemas.microsoft.com/office/drawing/2014/main" id="{DB074C17-3527-12F9-D37A-7C48713F32E1}"/>
              </a:ext>
            </a:extLst>
          </p:cNvPr>
          <p:cNvSpPr/>
          <p:nvPr/>
        </p:nvSpPr>
        <p:spPr>
          <a:xfrm>
            <a:off x="1411892" y="4765437"/>
            <a:ext cx="2712441"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a:lnSpc>
                <a:spcPct val="90000"/>
              </a:lnSpc>
              <a:spcBef>
                <a:spcPct val="0"/>
              </a:spcBef>
              <a:spcAft>
                <a:spcPct val="35000"/>
              </a:spcAft>
              <a:buNone/>
            </a:pPr>
            <a:r>
              <a:rPr lang="ja-JP" altLang="en-US">
                <a:solidFill>
                  <a:schemeClr val="bg1"/>
                </a:solidFill>
                <a:ea typeface="ＭＳ ゴシック"/>
              </a:rPr>
              <a:t>お米を収穫</a:t>
            </a:r>
            <a:endParaRPr lang="ja-JP" altLang="en-US" sz="1800" kern="1200">
              <a:solidFill>
                <a:schemeClr val="bg1"/>
              </a:solidFill>
              <a:ea typeface="ＭＳ ゴシック"/>
            </a:endParaRPr>
          </a:p>
        </p:txBody>
      </p:sp>
      <p:sp>
        <p:nvSpPr>
          <p:cNvPr id="8" name="フリーフォーム 13">
            <a:extLst>
              <a:ext uri="{FF2B5EF4-FFF2-40B4-BE49-F238E27FC236}">
                <a16:creationId xmlns:a16="http://schemas.microsoft.com/office/drawing/2014/main" id="{48FEB748-0E1B-003D-5670-4A87C75A1E0B}"/>
              </a:ext>
            </a:extLst>
          </p:cNvPr>
          <p:cNvSpPr/>
          <p:nvPr/>
        </p:nvSpPr>
        <p:spPr>
          <a:xfrm>
            <a:off x="4636487" y="4765638"/>
            <a:ext cx="2712441" cy="845162"/>
          </a:xfrm>
          <a:custGeom>
            <a:avLst/>
            <a:gdLst>
              <a:gd name="connsiteX0" fmla="*/ 0 w 2712441"/>
              <a:gd name="connsiteY0" fmla="*/ 84516 h 845162"/>
              <a:gd name="connsiteX1" fmla="*/ 84516 w 2712441"/>
              <a:gd name="connsiteY1" fmla="*/ 0 h 845162"/>
              <a:gd name="connsiteX2" fmla="*/ 2627925 w 2712441"/>
              <a:gd name="connsiteY2" fmla="*/ 0 h 845162"/>
              <a:gd name="connsiteX3" fmla="*/ 2712441 w 2712441"/>
              <a:gd name="connsiteY3" fmla="*/ 84516 h 845162"/>
              <a:gd name="connsiteX4" fmla="*/ 2712441 w 2712441"/>
              <a:gd name="connsiteY4" fmla="*/ 760646 h 845162"/>
              <a:gd name="connsiteX5" fmla="*/ 2627925 w 2712441"/>
              <a:gd name="connsiteY5" fmla="*/ 845162 h 845162"/>
              <a:gd name="connsiteX6" fmla="*/ 84516 w 2712441"/>
              <a:gd name="connsiteY6" fmla="*/ 845162 h 845162"/>
              <a:gd name="connsiteX7" fmla="*/ 0 w 2712441"/>
              <a:gd name="connsiteY7" fmla="*/ 760646 h 845162"/>
              <a:gd name="connsiteX8" fmla="*/ 0 w 2712441"/>
              <a:gd name="connsiteY8" fmla="*/ 84516 h 845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2441" h="845162">
                <a:moveTo>
                  <a:pt x="0" y="84516"/>
                </a:moveTo>
                <a:cubicBezTo>
                  <a:pt x="0" y="37839"/>
                  <a:pt x="37839" y="0"/>
                  <a:pt x="84516" y="0"/>
                </a:cubicBezTo>
                <a:lnTo>
                  <a:pt x="2627925" y="0"/>
                </a:lnTo>
                <a:cubicBezTo>
                  <a:pt x="2674602" y="0"/>
                  <a:pt x="2712441" y="37839"/>
                  <a:pt x="2712441" y="84516"/>
                </a:cubicBezTo>
                <a:lnTo>
                  <a:pt x="2712441" y="760646"/>
                </a:lnTo>
                <a:cubicBezTo>
                  <a:pt x="2712441" y="807323"/>
                  <a:pt x="2674602" y="845162"/>
                  <a:pt x="2627925" y="845162"/>
                </a:cubicBezTo>
                <a:lnTo>
                  <a:pt x="84516" y="845162"/>
                </a:lnTo>
                <a:cubicBezTo>
                  <a:pt x="37839" y="845162"/>
                  <a:pt x="0" y="807323"/>
                  <a:pt x="0" y="760646"/>
                </a:cubicBezTo>
                <a:lnTo>
                  <a:pt x="0" y="845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334" tIns="93334" rIns="93334" bIns="93334" numCol="1" spcCol="1270" anchor="ctr" anchorCtr="0">
            <a:noAutofit/>
          </a:bodyPr>
          <a:lstStyle/>
          <a:p>
            <a:pPr marL="0" lvl="0" indent="0" algn="ctr" defTabSz="800100">
              <a:lnSpc>
                <a:spcPct val="90000"/>
              </a:lnSpc>
              <a:spcBef>
                <a:spcPct val="0"/>
              </a:spcBef>
              <a:spcAft>
                <a:spcPct val="35000"/>
              </a:spcAft>
              <a:buNone/>
            </a:pPr>
            <a:r>
              <a:rPr lang="ja-JP" altLang="en-US">
                <a:solidFill>
                  <a:schemeClr val="bg1"/>
                </a:solidFill>
                <a:ea typeface="ＭＳ ゴシック"/>
              </a:rPr>
              <a:t>収穫したお米を発送</a:t>
            </a:r>
            <a:endParaRPr lang="ja-JP" altLang="en-US" sz="1800" kern="1200">
              <a:solidFill>
                <a:schemeClr val="bg1"/>
              </a:solidFill>
              <a:ea typeface="ＭＳ ゴシック"/>
            </a:endParaRPr>
          </a:p>
        </p:txBody>
      </p:sp>
    </p:spTree>
    <p:extLst>
      <p:ext uri="{BB962C8B-B14F-4D97-AF65-F5344CB8AC3E}">
        <p14:creationId xmlns:p14="http://schemas.microsoft.com/office/powerpoint/2010/main" val="2733565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C26C0AB-632B-4701-A5A6-052B75B7F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1575"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22A2853-A55A-47F7-902F-6DE7185D8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246887"/>
            <a:ext cx="5486018"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4A0A3D00-134B-401B-BED1-39F1B734C9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25382" y="4005950"/>
            <a:ext cx="398926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4F11129-8A77-4850-9BAB-FDA0CF4F3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6DAA7840-A7C8-2476-CF97-B27CB24CBF69}"/>
              </a:ext>
            </a:extLst>
          </p:cNvPr>
          <p:cNvSpPr>
            <a:spLocks noGrp="1"/>
          </p:cNvSpPr>
          <p:nvPr>
            <p:ph type="title"/>
          </p:nvPr>
        </p:nvSpPr>
        <p:spPr>
          <a:xfrm>
            <a:off x="3962664" y="893398"/>
            <a:ext cx="4514701" cy="3187208"/>
          </a:xfrm>
        </p:spPr>
        <p:txBody>
          <a:bodyPr vert="horz" lIns="91440" tIns="45720" rIns="91440" bIns="45720" rtlCol="0" anchor="b">
            <a:normAutofit fontScale="90000"/>
          </a:bodyPr>
          <a:lstStyle/>
          <a:p>
            <a:pPr algn="ctr" defTabSz="914400">
              <a:lnSpc>
                <a:spcPct val="85000"/>
              </a:lnSpc>
            </a:pPr>
            <a:r>
              <a:rPr kumimoji="1" lang="en-US" altLang="ja-JP" sz="5600" b="1" cap="all">
                <a:solidFill>
                  <a:srgbClr val="FFFFFF"/>
                </a:solidFill>
                <a:ea typeface="ＭＳ ゴシック"/>
              </a:rPr>
              <a:t>Goal</a:t>
            </a:r>
            <a:br>
              <a:rPr lang="en-US" altLang="ja-JP" sz="5600" b="1" cap="all"/>
            </a:br>
            <a:br>
              <a:rPr lang="en-US" altLang="ja-JP" sz="5600" b="1" cap="all"/>
            </a:br>
            <a:r>
              <a:rPr kumimoji="1" lang="ja-JP" altLang="en-US" sz="4800" b="1" cap="all">
                <a:solidFill>
                  <a:srgbClr val="FFFFFF"/>
                </a:solidFill>
                <a:ea typeface="ＭＳ ゴシック"/>
              </a:rPr>
              <a:t>大学生へ興味を持ってもらう！</a:t>
            </a:r>
            <a:endParaRPr lang="ja-JP" altLang="en-US" sz="4800" b="1" cap="all">
              <a:solidFill>
                <a:srgbClr val="FFFFFF"/>
              </a:solidFill>
              <a:ea typeface="ＭＳ ゴシック"/>
            </a:endParaRPr>
          </a:p>
        </p:txBody>
      </p:sp>
      <p:pic>
        <p:nvPicPr>
          <p:cNvPr id="6" name="Graphic 5" descr="チェック マーク">
            <a:extLst>
              <a:ext uri="{FF2B5EF4-FFF2-40B4-BE49-F238E27FC236}">
                <a16:creationId xmlns:a16="http://schemas.microsoft.com/office/drawing/2014/main" id="{CC09E369-360C-09A9-01BB-5A2A7E865D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48" y="2252229"/>
            <a:ext cx="2351561" cy="2351561"/>
          </a:xfrm>
          <a:prstGeom prst="rect">
            <a:avLst/>
          </a:prstGeom>
        </p:spPr>
      </p:pic>
    </p:spTree>
    <p:extLst>
      <p:ext uri="{BB962C8B-B14F-4D97-AF65-F5344CB8AC3E}">
        <p14:creationId xmlns:p14="http://schemas.microsoft.com/office/powerpoint/2010/main" val="203284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FFB98F-CBA1-61EE-B1B3-50E4AB8B5EC2}"/>
              </a:ext>
            </a:extLst>
          </p:cNvPr>
          <p:cNvSpPr>
            <a:spLocks noGrp="1"/>
          </p:cNvSpPr>
          <p:nvPr>
            <p:ph type="title"/>
          </p:nvPr>
        </p:nvSpPr>
        <p:spPr>
          <a:xfrm>
            <a:off x="3331337" y="609600"/>
            <a:ext cx="5019796" cy="1356360"/>
          </a:xfrm>
        </p:spPr>
        <p:txBody>
          <a:bodyPr>
            <a:normAutofit/>
          </a:bodyPr>
          <a:lstStyle/>
          <a:p>
            <a:r>
              <a:rPr kumimoji="1" lang="ja-JP" altLang="en-US"/>
              <a:t>実現方法</a:t>
            </a:r>
          </a:p>
        </p:txBody>
      </p:sp>
      <p:pic>
        <p:nvPicPr>
          <p:cNvPr id="5" name="Picture 4" descr="背景が黄色の電球と、スケッチで書かれた光線とコード">
            <a:extLst>
              <a:ext uri="{FF2B5EF4-FFF2-40B4-BE49-F238E27FC236}">
                <a16:creationId xmlns:a16="http://schemas.microsoft.com/office/drawing/2014/main" id="{6317883F-A4BF-18FC-1411-73BBC7931C10}"/>
              </a:ext>
            </a:extLst>
          </p:cNvPr>
          <p:cNvPicPr>
            <a:picLocks noChangeAspect="1"/>
          </p:cNvPicPr>
          <p:nvPr/>
        </p:nvPicPr>
        <p:blipFill rotWithShape="1">
          <a:blip r:embed="rId3"/>
          <a:srcRect l="58967" r="14660" b="2"/>
          <a:stretch/>
        </p:blipFill>
        <p:spPr>
          <a:xfrm>
            <a:off x="167502" y="243840"/>
            <a:ext cx="2735127" cy="6377939"/>
          </a:xfrm>
          <a:prstGeom prst="rect">
            <a:avLst/>
          </a:prstGeom>
        </p:spPr>
      </p:pic>
      <p:sp>
        <p:nvSpPr>
          <p:cNvPr id="3" name="コンテンツ プレースホルダー 2">
            <a:extLst>
              <a:ext uri="{FF2B5EF4-FFF2-40B4-BE49-F238E27FC236}">
                <a16:creationId xmlns:a16="http://schemas.microsoft.com/office/drawing/2014/main" id="{4C73743B-6832-B667-50BC-779E290D2687}"/>
              </a:ext>
            </a:extLst>
          </p:cNvPr>
          <p:cNvSpPr>
            <a:spLocks noGrp="1"/>
          </p:cNvSpPr>
          <p:nvPr>
            <p:ph idx="1"/>
          </p:nvPr>
        </p:nvSpPr>
        <p:spPr>
          <a:xfrm>
            <a:off x="3331337" y="2057400"/>
            <a:ext cx="5019796" cy="4038600"/>
          </a:xfrm>
        </p:spPr>
        <p:txBody>
          <a:bodyPr vert="horz" lIns="91440" tIns="45720" rIns="91440" bIns="45720" rtlCol="0" anchor="t">
            <a:normAutofit fontScale="85000" lnSpcReduction="20000"/>
          </a:bodyPr>
          <a:lstStyle/>
          <a:p>
            <a:pPr marL="34290" indent="0">
              <a:buNone/>
            </a:pPr>
            <a:r>
              <a:rPr kumimoji="1" lang="ja-JP" altLang="en-US" sz="1700"/>
              <a:t>（利用者）</a:t>
            </a:r>
            <a:endParaRPr kumimoji="1" lang="en-US" altLang="ja-JP" sz="1700"/>
          </a:p>
          <a:p>
            <a:pPr marL="34290" indent="0">
              <a:buNone/>
            </a:pPr>
            <a:r>
              <a:rPr lang="en-US" altLang="ja-JP" sz="1700" err="1">
                <a:solidFill>
                  <a:srgbClr val="FFC000"/>
                </a:solidFill>
                <a:ea typeface="ＭＳ ゴシック"/>
              </a:rPr>
              <a:t>ワークショップ</a:t>
            </a:r>
            <a:r>
              <a:rPr lang="en-US" altLang="ja-JP" sz="1700" err="1">
                <a:ea typeface="ＭＳ ゴシック"/>
              </a:rPr>
              <a:t>で興味を持つ</a:t>
            </a:r>
            <a:endParaRPr lang="en-US" altLang="ja-JP" sz="1700">
              <a:ea typeface="ＭＳ ゴシック"/>
            </a:endParaRPr>
          </a:p>
          <a:p>
            <a:pPr marL="34290" indent="0">
              <a:buNone/>
            </a:pPr>
            <a:r>
              <a:rPr lang="en-US" altLang="ja-JP" sz="1700">
                <a:ea typeface="ＭＳ ゴシック"/>
              </a:rPr>
              <a:t>		↓</a:t>
            </a:r>
            <a:endParaRPr kumimoji="1" lang="en-US" altLang="ja-JP" sz="1700">
              <a:ea typeface="ＭＳ ゴシック"/>
            </a:endParaRPr>
          </a:p>
          <a:p>
            <a:pPr marL="34290" indent="0">
              <a:buNone/>
            </a:pPr>
            <a:r>
              <a:rPr lang="en-US" altLang="ja-JP" sz="1700" err="1">
                <a:ea typeface="ＭＳ ゴシック"/>
              </a:rPr>
              <a:t>専修大学開催の</a:t>
            </a:r>
            <a:r>
              <a:rPr lang="ja-JP" altLang="en-US" sz="1700">
                <a:solidFill>
                  <a:srgbClr val="FFC000"/>
                </a:solidFill>
                <a:ea typeface="ＭＳ ゴシック"/>
              </a:rPr>
              <a:t>リモート農業</a:t>
            </a:r>
            <a:r>
              <a:rPr lang="ja-JP" altLang="en-US" sz="1700">
                <a:ea typeface="ＭＳ ゴシック"/>
              </a:rPr>
              <a:t>体験会へ参加</a:t>
            </a:r>
            <a:endParaRPr kumimoji="1" lang="en-US" altLang="ja-JP" sz="1700">
              <a:ea typeface="ＭＳ ゴシック"/>
            </a:endParaRPr>
          </a:p>
          <a:p>
            <a:pPr marL="320040" indent="-285750"/>
            <a:endParaRPr lang="ja-JP" altLang="en-US" sz="1700">
              <a:ea typeface="ＭＳ ゴシック"/>
            </a:endParaRPr>
          </a:p>
          <a:p>
            <a:pPr marL="34290" indent="0">
              <a:buNone/>
            </a:pPr>
            <a:r>
              <a:rPr lang="en-US" altLang="ja-JP" sz="1700">
                <a:ea typeface="ＭＳ ゴシック"/>
              </a:rPr>
              <a:t>		↓</a:t>
            </a:r>
            <a:endParaRPr kumimoji="1" lang="en-US" altLang="ja-JP" sz="1700">
              <a:ea typeface="ＭＳ ゴシック"/>
            </a:endParaRPr>
          </a:p>
          <a:p>
            <a:pPr marL="34290" indent="0">
              <a:buNone/>
            </a:pPr>
            <a:r>
              <a:rPr kumimoji="1" lang="ja-JP" altLang="en-US" sz="1700">
                <a:solidFill>
                  <a:srgbClr val="FFC000"/>
                </a:solidFill>
                <a:ea typeface="ＭＳ ゴシック"/>
              </a:rPr>
              <a:t>リモート農業</a:t>
            </a:r>
            <a:r>
              <a:rPr kumimoji="1" lang="ja-JP" altLang="en-US" sz="1700">
                <a:ea typeface="ＭＳ ゴシック"/>
              </a:rPr>
              <a:t>のサブスクに加入・農地所有</a:t>
            </a:r>
            <a:endParaRPr kumimoji="1" lang="en-US" altLang="ja-JP" sz="1700">
              <a:ea typeface="ＭＳ ゴシック"/>
            </a:endParaRPr>
          </a:p>
          <a:p>
            <a:pPr marL="34290" indent="0">
              <a:buNone/>
            </a:pPr>
            <a:endParaRPr kumimoji="1" lang="en-US" altLang="ja-JP" sz="1700">
              <a:ea typeface="ＭＳ ゴシック"/>
            </a:endParaRPr>
          </a:p>
          <a:p>
            <a:pPr marL="34290" indent="0">
              <a:buNone/>
            </a:pPr>
            <a:r>
              <a:rPr kumimoji="1" lang="ja-JP" altLang="en-US" sz="1700"/>
              <a:t>（大学）</a:t>
            </a:r>
            <a:endParaRPr kumimoji="1" lang="en-US" altLang="ja-JP" sz="1700"/>
          </a:p>
          <a:p>
            <a:pPr marL="34290" indent="0">
              <a:buNone/>
            </a:pPr>
            <a:r>
              <a:rPr kumimoji="1" lang="ja-JP" altLang="en-US" sz="1700"/>
              <a:t>・企業が用意した機械、田畑、種、肥料を年間計画に基づいて参加者に管理</a:t>
            </a:r>
          </a:p>
          <a:p>
            <a:pPr marL="34290" indent="0">
              <a:buNone/>
            </a:pPr>
            <a:r>
              <a:rPr kumimoji="1" lang="ja-JP" altLang="en-US" sz="1700"/>
              <a:t>・遠隔カメラ導入による作物の育成</a:t>
            </a:r>
          </a:p>
          <a:p>
            <a:pPr marL="34290" indent="0">
              <a:buNone/>
            </a:pPr>
            <a:r>
              <a:rPr kumimoji="1" lang="ja-JP" altLang="en-US" sz="1700"/>
              <a:t>・田畑のオートメーション化</a:t>
            </a:r>
          </a:p>
          <a:p>
            <a:pPr marL="34290" indent="0">
              <a:buNone/>
            </a:pPr>
            <a:r>
              <a:rPr kumimoji="1" lang="ja-JP" altLang="en-US" sz="1700"/>
              <a:t>・田畑の貸し出しシステム（個人・自治体）</a:t>
            </a:r>
          </a:p>
          <a:p>
            <a:pPr marL="34290" indent="0">
              <a:buNone/>
            </a:pPr>
            <a:r>
              <a:rPr kumimoji="1" lang="ja-JP" altLang="en-US" sz="1700"/>
              <a:t>・成長した作物は育てた人の住んでいる住所にお届け</a:t>
            </a:r>
          </a:p>
        </p:txBody>
      </p:sp>
    </p:spTree>
    <p:extLst>
      <p:ext uri="{BB962C8B-B14F-4D97-AF65-F5344CB8AC3E}">
        <p14:creationId xmlns:p14="http://schemas.microsoft.com/office/powerpoint/2010/main" val="22977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1" name="Rectangle 1040">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FC9E3607-1FD8-CAF1-2ED4-577C17B0207E}"/>
              </a:ext>
            </a:extLst>
          </p:cNvPr>
          <p:cNvSpPr>
            <a:spLocks noGrp="1"/>
          </p:cNvSpPr>
          <p:nvPr>
            <p:ph type="title"/>
          </p:nvPr>
        </p:nvSpPr>
        <p:spPr>
          <a:xfrm>
            <a:off x="530298" y="609600"/>
            <a:ext cx="7842521" cy="1356360"/>
          </a:xfrm>
        </p:spPr>
        <p:txBody>
          <a:bodyPr>
            <a:normAutofit/>
          </a:bodyPr>
          <a:lstStyle/>
          <a:p>
            <a:r>
              <a:rPr kumimoji="1" lang="ja-JP" altLang="en-US"/>
              <a:t>このアイデアで</a:t>
            </a:r>
            <a:r>
              <a:rPr kumimoji="1" lang="ja-JP" altLang="en-US">
                <a:solidFill>
                  <a:srgbClr val="FF0000"/>
                </a:solidFill>
              </a:rPr>
              <a:t>得られる効果</a:t>
            </a:r>
          </a:p>
        </p:txBody>
      </p:sp>
      <p:sp>
        <p:nvSpPr>
          <p:cNvPr id="3" name="コンテンツ プレースホルダー 2">
            <a:extLst>
              <a:ext uri="{FF2B5EF4-FFF2-40B4-BE49-F238E27FC236}">
                <a16:creationId xmlns:a16="http://schemas.microsoft.com/office/drawing/2014/main" id="{5ADF2389-A7F7-2B7E-930A-98C3C341FFA9}"/>
              </a:ext>
            </a:extLst>
          </p:cNvPr>
          <p:cNvSpPr>
            <a:spLocks noGrp="1"/>
          </p:cNvSpPr>
          <p:nvPr>
            <p:ph idx="1"/>
          </p:nvPr>
        </p:nvSpPr>
        <p:spPr>
          <a:xfrm>
            <a:off x="530298" y="2057400"/>
            <a:ext cx="5779062" cy="4038600"/>
          </a:xfrm>
        </p:spPr>
        <p:txBody>
          <a:bodyPr vert="horz" lIns="91440" tIns="45720" rIns="91440" bIns="45720" rtlCol="0" anchor="t">
            <a:normAutofit/>
          </a:bodyPr>
          <a:lstStyle/>
          <a:p>
            <a:pPr marL="34290" indent="0">
              <a:buNone/>
            </a:pPr>
            <a:endParaRPr lang="ja-JP" altLang="en-US" sz="2400"/>
          </a:p>
          <a:p>
            <a:r>
              <a:rPr kumimoji="1" lang="ja-JP" altLang="en-US" sz="2400"/>
              <a:t>デジタルネイティブ世代を取り込める</a:t>
            </a:r>
            <a:endParaRPr kumimoji="1" lang="en-US" altLang="ja-JP" sz="2400" dirty="0"/>
          </a:p>
          <a:p>
            <a:endParaRPr kumimoji="1" lang="ja-JP" altLang="en-US" sz="2400"/>
          </a:p>
          <a:p>
            <a:r>
              <a:rPr kumimoji="1" lang="ja-JP" altLang="en-US" sz="2400">
                <a:ea typeface="ＭＳ ゴシック"/>
              </a:rPr>
              <a:t>副業の</a:t>
            </a:r>
            <a:r>
              <a:rPr kumimoji="1" lang="en-US" altLang="ja-JP" sz="2400" dirty="0">
                <a:ea typeface="ＭＳ ゴシック"/>
              </a:rPr>
              <a:t>1</a:t>
            </a:r>
            <a:r>
              <a:rPr kumimoji="1" lang="ja-JP" altLang="en-US" sz="2400">
                <a:ea typeface="ＭＳ ゴシック"/>
              </a:rPr>
              <a:t>つに（以上、米リモート田畑）</a:t>
            </a:r>
            <a:endParaRPr kumimoji="1" lang="en-US" altLang="ja-JP" sz="2400" dirty="0">
              <a:ea typeface="ＭＳ ゴシック"/>
            </a:endParaRPr>
          </a:p>
          <a:p>
            <a:endParaRPr kumimoji="1" lang="ja-JP" altLang="en-US" sz="2400"/>
          </a:p>
          <a:p>
            <a:r>
              <a:rPr kumimoji="1" lang="ja-JP" altLang="en-US" sz="2400"/>
              <a:t>将来の選択肢に農業が入る</a:t>
            </a:r>
          </a:p>
          <a:p>
            <a:endParaRPr lang="ja-JP" altLang="en-US" sz="2400">
              <a:ea typeface="ＭＳ ゴシック"/>
            </a:endParaRPr>
          </a:p>
          <a:p>
            <a:r>
              <a:rPr lang="ja-JP" altLang="en-US" sz="2400">
                <a:ea typeface="ＭＳ ゴシック"/>
              </a:rPr>
              <a:t>スマート農業の魅力を感じる</a:t>
            </a:r>
          </a:p>
        </p:txBody>
      </p:sp>
      <p:pic>
        <p:nvPicPr>
          <p:cNvPr id="1036" name="Graphic 1030" descr="Deciduous tree">
            <a:extLst>
              <a:ext uri="{FF2B5EF4-FFF2-40B4-BE49-F238E27FC236}">
                <a16:creationId xmlns:a16="http://schemas.microsoft.com/office/drawing/2014/main" id="{FFD30814-44C2-CAD7-6E37-3C39D52F7B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39207" y="2252229"/>
            <a:ext cx="2351561" cy="2351561"/>
          </a:xfrm>
          <a:prstGeom prst="rect">
            <a:avLst/>
          </a:prstGeom>
        </p:spPr>
      </p:pic>
    </p:spTree>
    <p:extLst>
      <p:ext uri="{BB962C8B-B14F-4D97-AF65-F5344CB8AC3E}">
        <p14:creationId xmlns:p14="http://schemas.microsoft.com/office/powerpoint/2010/main" val="209234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46C2899A-A252-EF99-81C9-1A1813D73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76" y="1871112"/>
            <a:ext cx="6084399" cy="4089013"/>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a:extLst>
              <a:ext uri="{FF2B5EF4-FFF2-40B4-BE49-F238E27FC236}">
                <a16:creationId xmlns:a16="http://schemas.microsoft.com/office/drawing/2014/main" id="{C46BDD68-7F7A-546E-FF04-A7026F3E29D1}"/>
              </a:ext>
            </a:extLst>
          </p:cNvPr>
          <p:cNvSpPr>
            <a:spLocks noGrp="1"/>
          </p:cNvSpPr>
          <p:nvPr>
            <p:ph type="title"/>
          </p:nvPr>
        </p:nvSpPr>
        <p:spPr>
          <a:xfrm>
            <a:off x="530298" y="609600"/>
            <a:ext cx="7842521" cy="1356360"/>
          </a:xfrm>
        </p:spPr>
        <p:txBody>
          <a:bodyPr>
            <a:normAutofit/>
          </a:bodyPr>
          <a:lstStyle/>
          <a:p>
            <a:r>
              <a:rPr kumimoji="1" lang="ja-JP" altLang="en-US"/>
              <a:t>このアイデアで</a:t>
            </a:r>
            <a:r>
              <a:rPr kumimoji="1" lang="ja-JP" altLang="en-US" u="sng">
                <a:solidFill>
                  <a:srgbClr val="FF0000"/>
                </a:solidFill>
              </a:rPr>
              <a:t>将来的に</a:t>
            </a:r>
            <a:r>
              <a:rPr kumimoji="1" lang="ja-JP" altLang="en-US">
                <a:solidFill>
                  <a:srgbClr val="FF0000"/>
                </a:solidFill>
              </a:rPr>
              <a:t>変化する指標</a:t>
            </a:r>
          </a:p>
        </p:txBody>
      </p:sp>
      <p:sp>
        <p:nvSpPr>
          <p:cNvPr id="15" name="テキスト ボックス 14">
            <a:extLst>
              <a:ext uri="{FF2B5EF4-FFF2-40B4-BE49-F238E27FC236}">
                <a16:creationId xmlns:a16="http://schemas.microsoft.com/office/drawing/2014/main" id="{12458407-CB39-B96D-A7A6-589036152CB7}"/>
              </a:ext>
            </a:extLst>
          </p:cNvPr>
          <p:cNvSpPr txBox="1"/>
          <p:nvPr/>
        </p:nvSpPr>
        <p:spPr>
          <a:xfrm>
            <a:off x="5838939" y="3227473"/>
            <a:ext cx="3073415" cy="1631216"/>
          </a:xfrm>
          <a:prstGeom prst="rect">
            <a:avLst/>
          </a:prstGeom>
          <a:noFill/>
        </p:spPr>
        <p:txBody>
          <a:bodyPr wrap="square" rtlCol="0">
            <a:spAutoFit/>
          </a:bodyPr>
          <a:lstStyle/>
          <a:p>
            <a:r>
              <a:rPr kumimoji="1" lang="ja-JP" altLang="en-US" sz="2000"/>
              <a:t>・経営農地面積</a:t>
            </a:r>
            <a:endParaRPr kumimoji="1" lang="en-US" altLang="ja-JP" sz="2000" dirty="0"/>
          </a:p>
          <a:p>
            <a:r>
              <a:rPr kumimoji="1" lang="en-US" altLang="ja-JP" sz="2000" dirty="0"/>
              <a:t>	</a:t>
            </a:r>
            <a:r>
              <a:rPr kumimoji="1" lang="ja-JP" altLang="en-US" sz="2000"/>
              <a:t>→上昇</a:t>
            </a:r>
            <a:endParaRPr kumimoji="1" lang="en-US" altLang="ja-JP" sz="2000" dirty="0"/>
          </a:p>
          <a:p>
            <a:endParaRPr kumimoji="1" lang="en-US" altLang="ja-JP" sz="2000" dirty="0"/>
          </a:p>
          <a:p>
            <a:r>
              <a:rPr kumimoji="1" lang="ja-JP" altLang="en-US" sz="2000"/>
              <a:t>・農業従事者の平均年齢</a:t>
            </a:r>
            <a:endParaRPr kumimoji="1" lang="en-US" altLang="ja-JP" sz="2000" dirty="0"/>
          </a:p>
          <a:p>
            <a:r>
              <a:rPr kumimoji="1" lang="en-US" altLang="ja-JP" sz="2000" dirty="0"/>
              <a:t>	</a:t>
            </a:r>
            <a:r>
              <a:rPr kumimoji="1" lang="ja-JP" altLang="en-US" sz="2000"/>
              <a:t>→低下</a:t>
            </a:r>
          </a:p>
        </p:txBody>
      </p:sp>
    </p:spTree>
    <p:extLst>
      <p:ext uri="{BB962C8B-B14F-4D97-AF65-F5344CB8AC3E}">
        <p14:creationId xmlns:p14="http://schemas.microsoft.com/office/powerpoint/2010/main" val="3531606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4C70F0-60AA-0639-908F-1BB987497BFA}"/>
              </a:ext>
            </a:extLst>
          </p:cNvPr>
          <p:cNvSpPr>
            <a:spLocks noGrp="1"/>
          </p:cNvSpPr>
          <p:nvPr>
            <p:ph type="title"/>
          </p:nvPr>
        </p:nvSpPr>
        <p:spPr>
          <a:xfrm>
            <a:off x="857250" y="609599"/>
            <a:ext cx="5019795" cy="2120721"/>
          </a:xfrm>
        </p:spPr>
        <p:txBody>
          <a:bodyPr>
            <a:normAutofit/>
          </a:bodyPr>
          <a:lstStyle/>
          <a:p>
            <a:r>
              <a:rPr kumimoji="1" lang="ja-JP" altLang="en-US"/>
              <a:t>このアイデアで新潟市は</a:t>
            </a:r>
            <a:r>
              <a:rPr kumimoji="1" lang="en-US" altLang="ja-JP" dirty="0"/>
              <a:t>…</a:t>
            </a:r>
            <a:endParaRPr kumimoji="1" lang="ja-JP" altLang="en-US"/>
          </a:p>
        </p:txBody>
      </p:sp>
      <p:pic>
        <p:nvPicPr>
          <p:cNvPr id="15" name="図 14" descr="草の上を歩いている男性&#10;&#10;中程度の精度で自動的に生成された説明">
            <a:extLst>
              <a:ext uri="{FF2B5EF4-FFF2-40B4-BE49-F238E27FC236}">
                <a16:creationId xmlns:a16="http://schemas.microsoft.com/office/drawing/2014/main" id="{086B7458-1742-E08E-48DA-4CDE5D7F096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5145" r="16229" b="-2"/>
          <a:stretch/>
        </p:blipFill>
        <p:spPr>
          <a:xfrm>
            <a:off x="6232966" y="243840"/>
            <a:ext cx="2735128" cy="6377939"/>
          </a:xfrm>
          <a:prstGeom prst="rect">
            <a:avLst/>
          </a:prstGeom>
        </p:spPr>
      </p:pic>
      <p:graphicFrame>
        <p:nvGraphicFramePr>
          <p:cNvPr id="8" name="図表 7">
            <a:extLst>
              <a:ext uri="{FF2B5EF4-FFF2-40B4-BE49-F238E27FC236}">
                <a16:creationId xmlns:a16="http://schemas.microsoft.com/office/drawing/2014/main" id="{E3E0EA90-01B5-C26D-D507-47D43AA82EF7}"/>
              </a:ext>
            </a:extLst>
          </p:cNvPr>
          <p:cNvGraphicFramePr/>
          <p:nvPr>
            <p:extLst>
              <p:ext uri="{D42A27DB-BD31-4B8C-83A1-F6EECF244321}">
                <p14:modId xmlns:p14="http://schemas.microsoft.com/office/powerpoint/2010/main" val="895162550"/>
              </p:ext>
            </p:extLst>
          </p:nvPr>
        </p:nvGraphicFramePr>
        <p:xfrm>
          <a:off x="857248" y="2983605"/>
          <a:ext cx="5019795" cy="33656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円/楕円 3">
            <a:extLst>
              <a:ext uri="{FF2B5EF4-FFF2-40B4-BE49-F238E27FC236}">
                <a16:creationId xmlns:a16="http://schemas.microsoft.com/office/drawing/2014/main" id="{5EA20FB5-AE81-C308-5AAF-608EECC846A4}"/>
              </a:ext>
            </a:extLst>
          </p:cNvPr>
          <p:cNvSpPr/>
          <p:nvPr/>
        </p:nvSpPr>
        <p:spPr>
          <a:xfrm>
            <a:off x="2530018" y="2882724"/>
            <a:ext cx="1674253" cy="12449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第一歩に</a:t>
            </a:r>
          </a:p>
        </p:txBody>
      </p:sp>
    </p:spTree>
    <p:extLst>
      <p:ext uri="{BB962C8B-B14F-4D97-AF65-F5344CB8AC3E}">
        <p14:creationId xmlns:p14="http://schemas.microsoft.com/office/powerpoint/2010/main" val="402755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CB7E5E6-9D08-92B3-FDCD-F044117A6DC5}"/>
              </a:ext>
            </a:extLst>
          </p:cNvPr>
          <p:cNvPicPr>
            <a:picLocks noChangeAspect="1"/>
          </p:cNvPicPr>
          <p:nvPr/>
        </p:nvPicPr>
        <p:blipFill rotWithShape="1">
          <a:blip r:embed="rId2"/>
          <a:srcRect l="-1114" t="355" r="-2895" b="-177"/>
          <a:stretch/>
        </p:blipFill>
        <p:spPr>
          <a:xfrm>
            <a:off x="3563690" y="2056922"/>
            <a:ext cx="2967308" cy="1788951"/>
          </a:xfrm>
          <a:prstGeom prst="rect">
            <a:avLst/>
          </a:prstGeom>
        </p:spPr>
      </p:pic>
      <p:sp>
        <p:nvSpPr>
          <p:cNvPr id="2" name="Title 1">
            <a:extLst>
              <a:ext uri="{FF2B5EF4-FFF2-40B4-BE49-F238E27FC236}">
                <a16:creationId xmlns:a16="http://schemas.microsoft.com/office/drawing/2014/main" id="{4434D7AD-584E-C0C0-CD8D-E719245A85AD}"/>
              </a:ext>
            </a:extLst>
          </p:cNvPr>
          <p:cNvSpPr>
            <a:spLocks noGrp="1"/>
          </p:cNvSpPr>
          <p:nvPr>
            <p:ph type="title"/>
          </p:nvPr>
        </p:nvSpPr>
        <p:spPr>
          <a:xfrm>
            <a:off x="857250" y="609600"/>
            <a:ext cx="7406640" cy="1356360"/>
          </a:xfrm>
        </p:spPr>
        <p:txBody>
          <a:bodyPr vert="horz" lIns="91440" tIns="45720" rIns="91440" bIns="45720" rtlCol="0" anchor="ctr">
            <a:normAutofit/>
          </a:bodyPr>
          <a:lstStyle/>
          <a:p>
            <a:pPr defTabSz="914400"/>
            <a:r>
              <a:rPr lang="ja-JP" altLang="en-US" sz="4400"/>
              <a:t>新潟市はこんなところ</a:t>
            </a:r>
            <a:endParaRPr lang="en-US" sz="4400"/>
          </a:p>
        </p:txBody>
      </p:sp>
      <p:sp>
        <p:nvSpPr>
          <p:cNvPr id="6" name="TextBox 5">
            <a:extLst>
              <a:ext uri="{FF2B5EF4-FFF2-40B4-BE49-F238E27FC236}">
                <a16:creationId xmlns:a16="http://schemas.microsoft.com/office/drawing/2014/main" id="{E54476A6-F23D-DCC5-2246-5D5A7F6879D7}"/>
              </a:ext>
            </a:extLst>
          </p:cNvPr>
          <p:cNvSpPr txBox="1"/>
          <p:nvPr/>
        </p:nvSpPr>
        <p:spPr>
          <a:xfrm>
            <a:off x="857250" y="2057400"/>
            <a:ext cx="3526971" cy="4038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Aft>
                <a:spcPts val="600"/>
              </a:spcAft>
              <a:buClr>
                <a:schemeClr val="accent1"/>
              </a:buClr>
              <a:buSzPct val="80000"/>
            </a:pPr>
            <a:r>
              <a:rPr lang="ja-JP" altLang="en-US" sz="1700" b="1">
                <a:solidFill>
                  <a:schemeClr val="accent1"/>
                </a:solidFill>
                <a:latin typeface="+mj-ea"/>
                <a:ea typeface="+mj-ea"/>
              </a:rPr>
              <a:t>人口</a:t>
            </a:r>
            <a:endParaRPr lang="en-US" sz="1700" b="1">
              <a:solidFill>
                <a:schemeClr val="accent1"/>
              </a:solidFill>
              <a:latin typeface="+mj-ea"/>
              <a:ea typeface="+mj-ea"/>
            </a:endParaRPr>
          </a:p>
          <a:p>
            <a:pPr indent="-182880" defTabSz="914400">
              <a:lnSpc>
                <a:spcPct val="90000"/>
              </a:lnSpc>
              <a:spcAft>
                <a:spcPts val="600"/>
              </a:spcAft>
              <a:buClr>
                <a:schemeClr val="accent1"/>
              </a:buClr>
              <a:buSzPct val="80000"/>
              <a:buFont typeface="Corbel" pitchFamily="34" charset="0"/>
              <a:buChar char="•"/>
            </a:pPr>
            <a:endParaRPr lang="en-US" altLang="ja-JP" sz="1700">
              <a:solidFill>
                <a:schemeClr val="accent1"/>
              </a:solidFill>
              <a:latin typeface="+mj-ea"/>
              <a:ea typeface="+mj-ea"/>
            </a:endParaRPr>
          </a:p>
          <a:p>
            <a:pPr indent="-182880" defTabSz="914400">
              <a:lnSpc>
                <a:spcPct val="90000"/>
              </a:lnSpc>
              <a:spcAft>
                <a:spcPts val="600"/>
              </a:spcAft>
              <a:buClr>
                <a:schemeClr val="accent1"/>
              </a:buClr>
              <a:buSzPct val="80000"/>
              <a:buFont typeface="Corbel" pitchFamily="34" charset="0"/>
              <a:buChar char="•"/>
            </a:pPr>
            <a:r>
              <a:rPr lang="en-US" altLang="ja-JP" sz="1700">
                <a:solidFill>
                  <a:schemeClr val="accent1"/>
                </a:solidFill>
                <a:latin typeface="ＭＳ ゴシック"/>
                <a:ea typeface="ＭＳ ゴシック"/>
              </a:rPr>
              <a:t>770,160</a:t>
            </a:r>
            <a:r>
              <a:rPr lang="ja-JP" altLang="en-US" sz="1700">
                <a:solidFill>
                  <a:schemeClr val="accent1"/>
                </a:solidFill>
                <a:latin typeface="ＭＳ ゴシック"/>
                <a:ea typeface="ＭＳ ゴシック"/>
              </a:rPr>
              <a:t>人</a:t>
            </a:r>
          </a:p>
          <a:p>
            <a:pPr indent="-182880" defTabSz="914400">
              <a:lnSpc>
                <a:spcPct val="90000"/>
              </a:lnSpc>
              <a:spcAft>
                <a:spcPts val="600"/>
              </a:spcAft>
              <a:buClr>
                <a:schemeClr val="accent1"/>
              </a:buClr>
              <a:buSzPct val="80000"/>
              <a:buFont typeface="Corbel" pitchFamily="34" charset="0"/>
              <a:buChar char="•"/>
            </a:pPr>
            <a:endParaRPr lang="en-US" altLang="ja-JP" sz="1700">
              <a:solidFill>
                <a:schemeClr val="accent1"/>
              </a:solidFill>
              <a:latin typeface="+mj-ea"/>
              <a:ea typeface="+mj-ea"/>
            </a:endParaRPr>
          </a:p>
          <a:p>
            <a:pPr defTabSz="914400">
              <a:lnSpc>
                <a:spcPct val="90000"/>
              </a:lnSpc>
              <a:spcAft>
                <a:spcPts val="600"/>
              </a:spcAft>
              <a:buClr>
                <a:schemeClr val="accent1"/>
              </a:buClr>
              <a:buSzPct val="80000"/>
            </a:pPr>
            <a:r>
              <a:rPr lang="ja-JP" altLang="en-US" sz="1700" b="1">
                <a:solidFill>
                  <a:schemeClr val="accent1"/>
                </a:solidFill>
                <a:latin typeface="+mj-ea"/>
                <a:ea typeface="+mj-ea"/>
              </a:rPr>
              <a:t>面積</a:t>
            </a:r>
            <a:endParaRPr lang="en-US" sz="1700" b="1">
              <a:solidFill>
                <a:schemeClr val="accent1"/>
              </a:solidFill>
              <a:latin typeface="+mj-ea"/>
              <a:ea typeface="+mj-ea"/>
            </a:endParaRPr>
          </a:p>
          <a:p>
            <a:pPr indent="-182880" defTabSz="914400">
              <a:lnSpc>
                <a:spcPct val="90000"/>
              </a:lnSpc>
              <a:spcAft>
                <a:spcPts val="600"/>
              </a:spcAft>
              <a:buClr>
                <a:schemeClr val="accent1"/>
              </a:buClr>
              <a:buSzPct val="80000"/>
              <a:buFont typeface="Corbel" pitchFamily="34" charset="0"/>
              <a:buChar char="•"/>
            </a:pPr>
            <a:endParaRPr lang="en-US" altLang="ja-JP" sz="1700">
              <a:solidFill>
                <a:schemeClr val="accent1"/>
              </a:solidFill>
              <a:latin typeface="+mj-ea"/>
              <a:ea typeface="+mj-ea"/>
            </a:endParaRPr>
          </a:p>
          <a:p>
            <a:pPr indent="-182880" defTabSz="914400">
              <a:lnSpc>
                <a:spcPct val="90000"/>
              </a:lnSpc>
              <a:spcAft>
                <a:spcPts val="600"/>
              </a:spcAft>
              <a:buClr>
                <a:schemeClr val="accent1"/>
              </a:buClr>
              <a:buSzPct val="80000"/>
              <a:buFont typeface="Corbel" pitchFamily="34" charset="0"/>
              <a:buChar char="•"/>
            </a:pPr>
            <a:r>
              <a:rPr lang="en-US" altLang="ja-JP" sz="1700">
                <a:solidFill>
                  <a:schemeClr val="accent1"/>
                </a:solidFill>
                <a:latin typeface="ＭＳ ゴシック"/>
                <a:ea typeface="ＭＳ ゴシック"/>
              </a:rPr>
              <a:t>726.18</a:t>
            </a:r>
            <a:r>
              <a:rPr lang="ja-JP" altLang="en-US" sz="1700">
                <a:solidFill>
                  <a:schemeClr val="accent1"/>
                </a:solidFill>
                <a:latin typeface="ＭＳ ゴシック"/>
                <a:ea typeface="ＭＳ ゴシック"/>
              </a:rPr>
              <a:t>平方メートル</a:t>
            </a:r>
          </a:p>
          <a:p>
            <a:pPr indent="-182880" defTabSz="914400">
              <a:lnSpc>
                <a:spcPct val="90000"/>
              </a:lnSpc>
              <a:spcAft>
                <a:spcPts val="600"/>
              </a:spcAft>
              <a:buClr>
                <a:schemeClr val="accent1"/>
              </a:buClr>
              <a:buSzPct val="80000"/>
              <a:buFont typeface="Corbel" pitchFamily="34" charset="0"/>
              <a:buChar char="•"/>
            </a:pPr>
            <a:endParaRPr lang="en-US" altLang="ja-JP" sz="1700">
              <a:solidFill>
                <a:schemeClr val="accent1"/>
              </a:solidFill>
              <a:latin typeface="+mj-ea"/>
              <a:ea typeface="+mj-ea"/>
            </a:endParaRPr>
          </a:p>
          <a:p>
            <a:pPr defTabSz="914400">
              <a:lnSpc>
                <a:spcPct val="90000"/>
              </a:lnSpc>
              <a:spcAft>
                <a:spcPts val="600"/>
              </a:spcAft>
              <a:buClr>
                <a:schemeClr val="accent1"/>
              </a:buClr>
              <a:buSzPct val="80000"/>
            </a:pPr>
            <a:r>
              <a:rPr lang="ja-JP" altLang="en-US" sz="1700" b="1">
                <a:solidFill>
                  <a:schemeClr val="accent1"/>
                </a:solidFill>
                <a:latin typeface="ＭＳ ゴシック"/>
                <a:ea typeface="ＭＳ ゴシック"/>
              </a:rPr>
              <a:t>著名人</a:t>
            </a:r>
          </a:p>
          <a:p>
            <a:pPr indent="-182880" defTabSz="914400">
              <a:lnSpc>
                <a:spcPct val="90000"/>
              </a:lnSpc>
              <a:spcAft>
                <a:spcPts val="600"/>
              </a:spcAft>
              <a:buClr>
                <a:schemeClr val="accent1"/>
              </a:buClr>
              <a:buSzPct val="80000"/>
              <a:buFont typeface="Corbel" pitchFamily="34" charset="0"/>
              <a:buChar char="•"/>
            </a:pPr>
            <a:endParaRPr lang="en-US" altLang="ja-JP" sz="1700">
              <a:solidFill>
                <a:schemeClr val="accent1"/>
              </a:solidFill>
              <a:latin typeface="+mj-ea"/>
              <a:ea typeface="+mj-ea"/>
            </a:endParaRPr>
          </a:p>
          <a:p>
            <a:pPr indent="-182880" defTabSz="914400">
              <a:lnSpc>
                <a:spcPct val="90000"/>
              </a:lnSpc>
              <a:spcAft>
                <a:spcPts val="600"/>
              </a:spcAft>
              <a:buClr>
                <a:schemeClr val="accent1"/>
              </a:buClr>
              <a:buSzPct val="80000"/>
              <a:buFont typeface="Corbel" pitchFamily="34" charset="0"/>
              <a:buChar char="•"/>
            </a:pPr>
            <a:r>
              <a:rPr lang="ja-JP" altLang="en-US" sz="1700">
                <a:solidFill>
                  <a:schemeClr val="accent1"/>
                </a:solidFill>
                <a:latin typeface="ＭＳ ゴシック"/>
                <a:ea typeface="ＭＳ ゴシック"/>
              </a:rPr>
              <a:t>小林幸子</a:t>
            </a:r>
            <a:endParaRPr lang="ja-JP">
              <a:solidFill>
                <a:schemeClr val="accent1"/>
              </a:solidFill>
              <a:latin typeface="ＭＳ ゴシック"/>
              <a:ea typeface="ＭＳ ゴシック"/>
            </a:endParaRPr>
          </a:p>
          <a:p>
            <a:pPr indent="-182880" defTabSz="914400">
              <a:lnSpc>
                <a:spcPct val="90000"/>
              </a:lnSpc>
              <a:spcAft>
                <a:spcPts val="600"/>
              </a:spcAft>
              <a:buClr>
                <a:schemeClr val="accent1"/>
              </a:buClr>
              <a:buSzPct val="80000"/>
              <a:buFont typeface="Corbel" pitchFamily="34" charset="0"/>
              <a:buChar char="•"/>
            </a:pPr>
            <a:r>
              <a:rPr lang="ja-JP" altLang="en-US" sz="1700">
                <a:solidFill>
                  <a:schemeClr val="accent1"/>
                </a:solidFill>
                <a:latin typeface="ＭＳ ゴシック"/>
                <a:ea typeface="ＭＳ ゴシック"/>
              </a:rPr>
              <a:t>稲垣啓太</a:t>
            </a:r>
            <a:endParaRPr lang="ja-JP">
              <a:solidFill>
                <a:schemeClr val="accent1"/>
              </a:solidFill>
              <a:latin typeface="ＭＳ ゴシック"/>
              <a:ea typeface="ＭＳ ゴシック"/>
            </a:endParaRPr>
          </a:p>
          <a:p>
            <a:pPr indent="-182880" defTabSz="914400">
              <a:lnSpc>
                <a:spcPct val="90000"/>
              </a:lnSpc>
              <a:spcAft>
                <a:spcPts val="600"/>
              </a:spcAft>
              <a:buClr>
                <a:schemeClr val="accent1"/>
              </a:buClr>
              <a:buSzPct val="80000"/>
              <a:buFont typeface="Corbel" pitchFamily="34" charset="0"/>
              <a:buChar char="•"/>
            </a:pPr>
            <a:endParaRPr lang="en-US" sz="1700">
              <a:solidFill>
                <a:schemeClr val="accent1"/>
              </a:solidFill>
              <a:latin typeface="+mj-ea"/>
              <a:ea typeface="+mj-ea"/>
            </a:endParaRPr>
          </a:p>
        </p:txBody>
      </p:sp>
      <p:pic>
        <p:nvPicPr>
          <p:cNvPr id="10" name="Picture 10">
            <a:extLst>
              <a:ext uri="{FF2B5EF4-FFF2-40B4-BE49-F238E27FC236}">
                <a16:creationId xmlns:a16="http://schemas.microsoft.com/office/drawing/2014/main" id="{A89F03AE-DF47-5D40-D15D-A7722D39D3E4}"/>
              </a:ext>
            </a:extLst>
          </p:cNvPr>
          <p:cNvPicPr>
            <a:picLocks noChangeAspect="1"/>
          </p:cNvPicPr>
          <p:nvPr/>
        </p:nvPicPr>
        <p:blipFill rotWithShape="1">
          <a:blip r:embed="rId3"/>
          <a:srcRect l="10666" r="5425" b="4"/>
          <a:stretch/>
        </p:blipFill>
        <p:spPr>
          <a:xfrm>
            <a:off x="6643146" y="2190750"/>
            <a:ext cx="1643605" cy="1792222"/>
          </a:xfrm>
          <a:prstGeom prst="rect">
            <a:avLst/>
          </a:prstGeom>
        </p:spPr>
      </p:pic>
      <p:pic>
        <p:nvPicPr>
          <p:cNvPr id="5" name="Picture 5">
            <a:extLst>
              <a:ext uri="{FF2B5EF4-FFF2-40B4-BE49-F238E27FC236}">
                <a16:creationId xmlns:a16="http://schemas.microsoft.com/office/drawing/2014/main" id="{724413E7-BAEF-DBC1-D3EF-D1CD712309CF}"/>
              </a:ext>
            </a:extLst>
          </p:cNvPr>
          <p:cNvPicPr>
            <a:picLocks noChangeAspect="1"/>
          </p:cNvPicPr>
          <p:nvPr/>
        </p:nvPicPr>
        <p:blipFill rotWithShape="1">
          <a:blip r:embed="rId4"/>
          <a:srcRect l="2831" r="-1" b="-1"/>
          <a:stretch/>
        </p:blipFill>
        <p:spPr>
          <a:xfrm>
            <a:off x="3669982" y="3592236"/>
            <a:ext cx="2833314" cy="2500240"/>
          </a:xfrm>
          <a:prstGeom prst="rect">
            <a:avLst/>
          </a:prstGeom>
        </p:spPr>
      </p:pic>
      <p:pic>
        <p:nvPicPr>
          <p:cNvPr id="11" name="Picture 11">
            <a:extLst>
              <a:ext uri="{FF2B5EF4-FFF2-40B4-BE49-F238E27FC236}">
                <a16:creationId xmlns:a16="http://schemas.microsoft.com/office/drawing/2014/main" id="{18F6D932-06D5-D271-C845-B96F13D62A8A}"/>
              </a:ext>
            </a:extLst>
          </p:cNvPr>
          <p:cNvPicPr>
            <a:picLocks noChangeAspect="1"/>
          </p:cNvPicPr>
          <p:nvPr/>
        </p:nvPicPr>
        <p:blipFill rotWithShape="1">
          <a:blip r:embed="rId5"/>
          <a:srcRect l="6671" r="6421"/>
          <a:stretch/>
        </p:blipFill>
        <p:spPr>
          <a:xfrm>
            <a:off x="6643147" y="4143839"/>
            <a:ext cx="1643605" cy="1891201"/>
          </a:xfrm>
          <a:prstGeom prst="rect">
            <a:avLst/>
          </a:prstGeom>
        </p:spPr>
      </p:pic>
    </p:spTree>
    <p:extLst>
      <p:ext uri="{BB962C8B-B14F-4D97-AF65-F5344CB8AC3E}">
        <p14:creationId xmlns:p14="http://schemas.microsoft.com/office/powerpoint/2010/main" val="15762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34D7AD-584E-C0C0-CD8D-E719245A85AD}"/>
              </a:ext>
            </a:extLst>
          </p:cNvPr>
          <p:cNvSpPr>
            <a:spLocks noGrp="1"/>
          </p:cNvSpPr>
          <p:nvPr>
            <p:ph type="title"/>
          </p:nvPr>
        </p:nvSpPr>
        <p:spPr>
          <a:xfrm>
            <a:off x="4580028" y="609600"/>
            <a:ext cx="4023333" cy="1356360"/>
          </a:xfrm>
        </p:spPr>
        <p:txBody>
          <a:bodyPr vert="horz" lIns="91440" tIns="45720" rIns="91440" bIns="45720" rtlCol="0">
            <a:normAutofit/>
          </a:bodyPr>
          <a:lstStyle/>
          <a:p>
            <a:r>
              <a:rPr lang="ja-JP" altLang="en-US">
                <a:latin typeface="+mj-ea"/>
                <a:cs typeface="+mj-lt"/>
              </a:rPr>
              <a:t>新潟市はこんなところ</a:t>
            </a:r>
            <a:endParaRPr lang="en-US">
              <a:latin typeface="+mj-ea"/>
            </a:endParaRPr>
          </a:p>
        </p:txBody>
      </p:sp>
      <p:pic>
        <p:nvPicPr>
          <p:cNvPr id="4" name="Picture 4">
            <a:extLst>
              <a:ext uri="{FF2B5EF4-FFF2-40B4-BE49-F238E27FC236}">
                <a16:creationId xmlns:a16="http://schemas.microsoft.com/office/drawing/2014/main" id="{99749E08-BDBC-4899-DBA8-7CF66A3557B2}"/>
              </a:ext>
            </a:extLst>
          </p:cNvPr>
          <p:cNvPicPr>
            <a:picLocks noChangeAspect="1"/>
          </p:cNvPicPr>
          <p:nvPr/>
        </p:nvPicPr>
        <p:blipFill rotWithShape="1">
          <a:blip r:embed="rId2"/>
          <a:srcRect l="30437" r="17725"/>
          <a:stretch/>
        </p:blipFill>
        <p:spPr>
          <a:xfrm>
            <a:off x="654048" y="1251360"/>
            <a:ext cx="3445286" cy="4353298"/>
          </a:xfrm>
          <a:prstGeom prst="rect">
            <a:avLst/>
          </a:prstGeom>
          <a:scene3d>
            <a:camera prst="orthographicFront"/>
            <a:lightRig rig="twoPt" dir="t">
              <a:rot lat="0" lon="0" rev="7800000"/>
            </a:lightRig>
          </a:scene3d>
          <a:sp3d contourW="6350">
            <a:bevelT w="50800" h="16510"/>
            <a:contourClr>
              <a:srgbClr val="C0C0C0"/>
            </a:contourClr>
          </a:sp3d>
        </p:spPr>
      </p:pic>
      <p:sp>
        <p:nvSpPr>
          <p:cNvPr id="10" name="Content Placeholder 2">
            <a:extLst>
              <a:ext uri="{FF2B5EF4-FFF2-40B4-BE49-F238E27FC236}">
                <a16:creationId xmlns:a16="http://schemas.microsoft.com/office/drawing/2014/main" id="{241D2F32-E88C-6B48-60D5-102C396EA083}"/>
              </a:ext>
            </a:extLst>
          </p:cNvPr>
          <p:cNvSpPr>
            <a:spLocks noGrp="1"/>
          </p:cNvSpPr>
          <p:nvPr>
            <p:ph idx="1"/>
          </p:nvPr>
        </p:nvSpPr>
        <p:spPr>
          <a:xfrm>
            <a:off x="4580027" y="2057400"/>
            <a:ext cx="4023333" cy="4038600"/>
          </a:xfrm>
        </p:spPr>
        <p:txBody>
          <a:bodyPr vert="horz" lIns="91440" tIns="45720" rIns="91440" bIns="45720" rtlCol="0">
            <a:normAutofit/>
          </a:bodyPr>
          <a:lstStyle/>
          <a:p>
            <a:r>
              <a:rPr lang="ja-JP" altLang="en-US">
                <a:latin typeface="+mn-ea"/>
                <a:cs typeface="+mn-lt"/>
              </a:rPr>
              <a:t>説明</a:t>
            </a:r>
            <a:endParaRPr lang="en-US">
              <a:latin typeface="+mn-ea"/>
            </a:endParaRPr>
          </a:p>
          <a:p>
            <a:r>
              <a:rPr lang="ja-JP" altLang="en-US">
                <a:latin typeface="+mn-ea"/>
                <a:cs typeface="+mn-lt"/>
              </a:rPr>
              <a:t>新潟市は、新潟県の県庁所在地であり、高速道路や</a:t>
            </a:r>
            <a:br>
              <a:rPr lang="ja-JP" altLang="en-US">
                <a:latin typeface="+mn-ea"/>
                <a:cs typeface="+mn-lt"/>
              </a:rPr>
            </a:br>
            <a:r>
              <a:rPr lang="ja-JP" altLang="en-US">
                <a:latin typeface="+mn-ea"/>
                <a:cs typeface="+mn-lt"/>
              </a:rPr>
              <a:t>新幹線停車駅、国際空港と交通の便が非常に充実している</a:t>
            </a:r>
            <a:endParaRPr lang="en-US" altLang="ja-JP">
              <a:latin typeface="+mn-ea"/>
              <a:cs typeface="+mn-lt"/>
            </a:endParaRPr>
          </a:p>
          <a:p>
            <a:r>
              <a:rPr lang="ja-JP" altLang="en-US">
                <a:latin typeface="+mn-ea"/>
                <a:cs typeface="+mn-lt"/>
              </a:rPr>
              <a:t>雪のイメージが強い新潟県の中でも最大積雪量が他の市に比べて約半分となっており新潟県の中でも過ごしやすい地域となっている</a:t>
            </a:r>
            <a:r>
              <a:rPr lang="en-US">
                <a:latin typeface="+mn-ea"/>
                <a:cs typeface="+mn-lt"/>
              </a:rPr>
              <a:t>。</a:t>
            </a:r>
            <a:endParaRPr lang="en-US">
              <a:latin typeface="+mn-ea"/>
            </a:endParaRPr>
          </a:p>
          <a:p>
            <a:pPr marL="34290" indent="0">
              <a:buNone/>
            </a:pPr>
            <a:br>
              <a:rPr lang="en-US">
                <a:latin typeface="+mn-ea"/>
              </a:rPr>
            </a:br>
            <a:endParaRPr lang="en-US">
              <a:latin typeface="+mn-ea"/>
            </a:endParaRPr>
          </a:p>
        </p:txBody>
      </p:sp>
    </p:spTree>
    <p:extLst>
      <p:ext uri="{BB962C8B-B14F-4D97-AF65-F5344CB8AC3E}">
        <p14:creationId xmlns:p14="http://schemas.microsoft.com/office/powerpoint/2010/main" val="358353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73D89-A77A-8805-FEEE-730356E39F0C}"/>
              </a:ext>
            </a:extLst>
          </p:cNvPr>
          <p:cNvSpPr>
            <a:spLocks noGrp="1"/>
          </p:cNvSpPr>
          <p:nvPr>
            <p:ph type="title"/>
          </p:nvPr>
        </p:nvSpPr>
        <p:spPr>
          <a:xfrm>
            <a:off x="857250" y="1070335"/>
            <a:ext cx="3899945" cy="1443269"/>
          </a:xfrm>
        </p:spPr>
        <p:txBody>
          <a:bodyPr>
            <a:normAutofit/>
          </a:bodyPr>
          <a:lstStyle/>
          <a:p>
            <a:r>
              <a:rPr lang="ja-JP" sz="3500">
                <a:latin typeface="+mj-ea"/>
                <a:cs typeface="+mj-lt"/>
              </a:rPr>
              <a:t>新潟市はこんなところが素晴らしい</a:t>
            </a:r>
            <a:endParaRPr lang="en-US" altLang="ja-JP" sz="3500">
              <a:latin typeface="+mj-ea"/>
            </a:endParaRPr>
          </a:p>
        </p:txBody>
      </p:sp>
      <p:sp>
        <p:nvSpPr>
          <p:cNvPr id="3" name="コンテンツ プレースホルダー 2">
            <a:extLst>
              <a:ext uri="{FF2B5EF4-FFF2-40B4-BE49-F238E27FC236}">
                <a16:creationId xmlns:a16="http://schemas.microsoft.com/office/drawing/2014/main" id="{B2A1E2A4-863F-1914-D221-C8EE254182B3}"/>
              </a:ext>
            </a:extLst>
          </p:cNvPr>
          <p:cNvSpPr>
            <a:spLocks noGrp="1"/>
          </p:cNvSpPr>
          <p:nvPr>
            <p:ph idx="1"/>
          </p:nvPr>
        </p:nvSpPr>
        <p:spPr>
          <a:xfrm>
            <a:off x="857251" y="2546430"/>
            <a:ext cx="3813134" cy="3549570"/>
          </a:xfrm>
        </p:spPr>
        <p:txBody>
          <a:bodyPr vert="horz" lIns="91440" tIns="45720" rIns="91440" bIns="45720" rtlCol="0" anchor="t">
            <a:normAutofit/>
          </a:bodyPr>
          <a:lstStyle/>
          <a:p>
            <a:r>
              <a:rPr lang="ja-JP" sz="1500">
                <a:latin typeface="Corbel"/>
                <a:ea typeface="ＭＳ ゴシック"/>
                <a:cs typeface="Arial"/>
              </a:rPr>
              <a:t>新潟市は特産品に優れており、有名なところで言えばコシヒカリといったお米や日本酒、また日本海に面しているということで海産物、豊かな土地に恵まれているおかげで果物や野菜などの農産物も特産品となっている。</a:t>
            </a:r>
            <a:endParaRPr lang="ja-JP" sz="1500">
              <a:latin typeface="Corbel"/>
              <a:ea typeface="ＭＳ ゴシック"/>
            </a:endParaRPr>
          </a:p>
          <a:p>
            <a:r>
              <a:rPr lang="ja-JP" sz="1500">
                <a:latin typeface="Corbel"/>
                <a:ea typeface="ＭＳ ゴシック"/>
                <a:cs typeface="Arial"/>
              </a:rPr>
              <a:t>他にも広大で高低差の少ない土地のおかげで生活のしやすい点も魅力であると言える。</a:t>
            </a:r>
            <a:endParaRPr lang="ja-JP" sz="1500">
              <a:latin typeface="Corbel"/>
              <a:ea typeface="ＭＳ ゴシック"/>
            </a:endParaRPr>
          </a:p>
          <a:p>
            <a:pPr marL="34290" indent="0">
              <a:buNone/>
            </a:pPr>
            <a:br>
              <a:rPr lang="en-US" altLang="ja-JP" sz="1500"/>
            </a:br>
            <a:endParaRPr lang="en-US" altLang="ja-JP" sz="1500"/>
          </a:p>
        </p:txBody>
      </p:sp>
      <p:pic>
        <p:nvPicPr>
          <p:cNvPr id="4" name="Picture 4">
            <a:extLst>
              <a:ext uri="{FF2B5EF4-FFF2-40B4-BE49-F238E27FC236}">
                <a16:creationId xmlns:a16="http://schemas.microsoft.com/office/drawing/2014/main" id="{B8267D9C-60D2-7EAC-39B7-78AD4F48BE61}"/>
              </a:ext>
            </a:extLst>
          </p:cNvPr>
          <p:cNvPicPr>
            <a:picLocks noChangeAspect="1"/>
          </p:cNvPicPr>
          <p:nvPr/>
        </p:nvPicPr>
        <p:blipFill rotWithShape="1">
          <a:blip r:embed="rId2"/>
          <a:srcRect l="4861" r="43301"/>
          <a:stretch/>
        </p:blipFill>
        <p:spPr>
          <a:xfrm>
            <a:off x="4977557" y="1238487"/>
            <a:ext cx="3555840" cy="4493060"/>
          </a:xfrm>
          <a:prstGeom prst="rect">
            <a:avLst/>
          </a:prstGeom>
        </p:spPr>
      </p:pic>
    </p:spTree>
    <p:extLst>
      <p:ext uri="{BB962C8B-B14F-4D97-AF65-F5344CB8AC3E}">
        <p14:creationId xmlns:p14="http://schemas.microsoft.com/office/powerpoint/2010/main" val="424828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黒を背景にしたたくさんの疑問符">
            <a:extLst>
              <a:ext uri="{FF2B5EF4-FFF2-40B4-BE49-F238E27FC236}">
                <a16:creationId xmlns:a16="http://schemas.microsoft.com/office/drawing/2014/main" id="{D172D753-18BE-0F1E-03F6-1E383440C749}"/>
              </a:ext>
            </a:extLst>
          </p:cNvPr>
          <p:cNvPicPr>
            <a:picLocks noChangeAspect="1"/>
          </p:cNvPicPr>
          <p:nvPr/>
        </p:nvPicPr>
        <p:blipFill rotWithShape="1">
          <a:blip r:embed="rId2">
            <a:duotone>
              <a:schemeClr val="accent1">
                <a:shade val="45000"/>
                <a:satMod val="135000"/>
              </a:schemeClr>
              <a:prstClr val="white"/>
            </a:duotone>
            <a:alphaModFix amt="60000"/>
          </a:blip>
          <a:srcRect l="18814" r="7" b="7"/>
          <a:stretch/>
        </p:blipFill>
        <p:spPr>
          <a:xfrm>
            <a:off x="20" y="-1"/>
            <a:ext cx="9143980" cy="6858001"/>
          </a:xfrm>
          <a:prstGeom prst="rect">
            <a:avLst/>
          </a:prstGeom>
        </p:spPr>
      </p:pic>
      <p:cxnSp>
        <p:nvCxnSpPr>
          <p:cNvPr id="17" name="Straight Connector 16">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8557A227-27FF-8E54-7705-90CCAE40513D}"/>
              </a:ext>
            </a:extLst>
          </p:cNvPr>
          <p:cNvSpPr>
            <a:spLocks noGrp="1"/>
          </p:cNvSpPr>
          <p:nvPr>
            <p:ph type="title"/>
          </p:nvPr>
        </p:nvSpPr>
        <p:spPr>
          <a:xfrm>
            <a:off x="832485" y="882376"/>
            <a:ext cx="7475220" cy="2926080"/>
          </a:xfrm>
        </p:spPr>
        <p:txBody>
          <a:bodyPr vert="horz" lIns="91440" tIns="45720" rIns="91440" bIns="45720" rtlCol="0" anchor="b">
            <a:normAutofit/>
          </a:bodyPr>
          <a:lstStyle/>
          <a:p>
            <a:pPr algn="ctr" defTabSz="914400">
              <a:lnSpc>
                <a:spcPct val="85000"/>
              </a:lnSpc>
            </a:pPr>
            <a:r>
              <a:rPr lang="ja-JP" altLang="en-US" sz="7200" b="1" cap="all">
                <a:solidFill>
                  <a:srgbClr val="FFFFFF"/>
                </a:solidFill>
              </a:rPr>
              <a:t>新潟市の問題点</a:t>
            </a:r>
            <a:endParaRPr lang="en-US" sz="7200" b="1" cap="all">
              <a:solidFill>
                <a:srgbClr val="FFFFFF"/>
              </a:solidFill>
            </a:endParaRPr>
          </a:p>
        </p:txBody>
      </p:sp>
    </p:spTree>
    <p:extLst>
      <p:ext uri="{BB962C8B-B14F-4D97-AF65-F5344CB8AC3E}">
        <p14:creationId xmlns:p14="http://schemas.microsoft.com/office/powerpoint/2010/main" val="27389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33951-4022-347E-C88A-E8B70ABFA984}"/>
              </a:ext>
            </a:extLst>
          </p:cNvPr>
          <p:cNvSpPr>
            <a:spLocks noGrp="1"/>
          </p:cNvSpPr>
          <p:nvPr>
            <p:ph type="title"/>
          </p:nvPr>
        </p:nvSpPr>
        <p:spPr>
          <a:xfrm>
            <a:off x="5109210" y="567690"/>
            <a:ext cx="5019796" cy="1356360"/>
          </a:xfrm>
        </p:spPr>
        <p:txBody>
          <a:bodyPr vert="horz" lIns="91440" tIns="45720" rIns="91440" bIns="45720" rtlCol="0">
            <a:normAutofit/>
          </a:bodyPr>
          <a:lstStyle/>
          <a:p>
            <a:r>
              <a:rPr lang="ja-JP">
                <a:latin typeface="ＭＳ ゴシック"/>
                <a:ea typeface="ＭＳ ゴシック"/>
                <a:cs typeface="+mj-lt"/>
              </a:rPr>
              <a:t>新潟市の問題点</a:t>
            </a:r>
            <a:endParaRPr lang="en-US" dirty="0"/>
          </a:p>
        </p:txBody>
      </p:sp>
      <p:pic>
        <p:nvPicPr>
          <p:cNvPr id="5" name="Picture 5">
            <a:extLst>
              <a:ext uri="{FF2B5EF4-FFF2-40B4-BE49-F238E27FC236}">
                <a16:creationId xmlns:a16="http://schemas.microsoft.com/office/drawing/2014/main" id="{93060466-A722-E799-259B-3614A5EDDF11}"/>
              </a:ext>
            </a:extLst>
          </p:cNvPr>
          <p:cNvPicPr>
            <a:picLocks noChangeAspect="1"/>
          </p:cNvPicPr>
          <p:nvPr/>
        </p:nvPicPr>
        <p:blipFill>
          <a:blip r:embed="rId2"/>
          <a:stretch>
            <a:fillRect/>
          </a:stretch>
        </p:blipFill>
        <p:spPr>
          <a:xfrm>
            <a:off x="582941" y="609600"/>
            <a:ext cx="4308452" cy="2824479"/>
          </a:xfrm>
          <a:prstGeom prst="rect">
            <a:avLst/>
          </a:prstGeom>
          <a:ln>
            <a:solidFill>
              <a:schemeClr val="tx1"/>
            </a:solidFill>
          </a:ln>
        </p:spPr>
      </p:pic>
      <p:pic>
        <p:nvPicPr>
          <p:cNvPr id="4" name="Picture 4">
            <a:extLst>
              <a:ext uri="{FF2B5EF4-FFF2-40B4-BE49-F238E27FC236}">
                <a16:creationId xmlns:a16="http://schemas.microsoft.com/office/drawing/2014/main" id="{F93B9090-19C2-69A3-92B5-B04F87E88C7A}"/>
              </a:ext>
            </a:extLst>
          </p:cNvPr>
          <p:cNvPicPr>
            <a:picLocks noChangeAspect="1"/>
          </p:cNvPicPr>
          <p:nvPr/>
        </p:nvPicPr>
        <p:blipFill>
          <a:blip r:embed="rId3"/>
          <a:stretch>
            <a:fillRect/>
          </a:stretch>
        </p:blipFill>
        <p:spPr>
          <a:xfrm>
            <a:off x="582941" y="3741420"/>
            <a:ext cx="4308452" cy="3005222"/>
          </a:xfrm>
          <a:prstGeom prst="rect">
            <a:avLst/>
          </a:prstGeom>
          <a:ln>
            <a:solidFill>
              <a:schemeClr val="tx1"/>
            </a:solidFill>
          </a:ln>
        </p:spPr>
      </p:pic>
      <p:sp>
        <p:nvSpPr>
          <p:cNvPr id="3" name="コンテンツ プレースホルダー 2">
            <a:extLst>
              <a:ext uri="{FF2B5EF4-FFF2-40B4-BE49-F238E27FC236}">
                <a16:creationId xmlns:a16="http://schemas.microsoft.com/office/drawing/2014/main" id="{2918822B-D45B-96BE-E9CE-B9BB20A82C6B}"/>
              </a:ext>
            </a:extLst>
          </p:cNvPr>
          <p:cNvSpPr>
            <a:spLocks noGrp="1"/>
          </p:cNvSpPr>
          <p:nvPr>
            <p:ph idx="1"/>
          </p:nvPr>
        </p:nvSpPr>
        <p:spPr>
          <a:xfrm>
            <a:off x="5221900" y="2101468"/>
            <a:ext cx="3459740" cy="4038600"/>
          </a:xfrm>
        </p:spPr>
        <p:txBody>
          <a:bodyPr vert="horz" lIns="91440" tIns="45720" rIns="91440" bIns="45720" rtlCol="0" anchor="t">
            <a:normAutofit/>
          </a:bodyPr>
          <a:lstStyle/>
          <a:p>
            <a:pPr marL="34290" indent="0">
              <a:buNone/>
            </a:pPr>
            <a:r>
              <a:rPr lang="ja-JP" altLang="en-US" sz="1800">
                <a:ea typeface="ＭＳ ゴシック"/>
                <a:cs typeface="+mn-lt"/>
              </a:rPr>
              <a:t>説明</a:t>
            </a:r>
            <a:endParaRPr lang="ja-JP" altLang="en-US" sz="1800">
              <a:ea typeface="ＭＳ ゴシック" panose="020B0609070205080204" pitchFamily="49" charset="-128"/>
            </a:endParaRPr>
          </a:p>
          <a:p>
            <a:r>
              <a:rPr lang="ja-JP" sz="2400">
                <a:latin typeface="ＭＳ ゴシック"/>
                <a:ea typeface="ＭＳ ゴシック"/>
                <a:cs typeface="+mn-lt"/>
              </a:rPr>
              <a:t>新潟市は後継者問題が深刻となっています。実際農業経営者の平均年齢が上がっている点や農業就業人口が減少していることが二つのグラフからよくわかります。</a:t>
            </a:r>
            <a:br>
              <a:rPr lang="en-US" sz="2400"/>
            </a:br>
            <a:endParaRPr lang="en-US" sz="1800">
              <a:solidFill>
                <a:srgbClr val="A6B727"/>
              </a:solidFill>
            </a:endParaRPr>
          </a:p>
        </p:txBody>
      </p:sp>
    </p:spTree>
    <p:extLst>
      <p:ext uri="{BB962C8B-B14F-4D97-AF65-F5344CB8AC3E}">
        <p14:creationId xmlns:p14="http://schemas.microsoft.com/office/powerpoint/2010/main" val="386802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DFFFC6-FF6B-34C6-5012-9C378DD4BA50}"/>
              </a:ext>
            </a:extLst>
          </p:cNvPr>
          <p:cNvSpPr>
            <a:spLocks noGrp="1"/>
          </p:cNvSpPr>
          <p:nvPr>
            <p:ph type="title"/>
          </p:nvPr>
        </p:nvSpPr>
        <p:spPr>
          <a:xfrm>
            <a:off x="5668923" y="609600"/>
            <a:ext cx="2934437" cy="1356360"/>
          </a:xfrm>
        </p:spPr>
        <p:txBody>
          <a:bodyPr vert="horz" lIns="91440" tIns="45720" rIns="91440" bIns="45720" rtlCol="0" anchor="ctr">
            <a:normAutofit/>
          </a:bodyPr>
          <a:lstStyle/>
          <a:p>
            <a:pPr defTabSz="914400"/>
            <a:r>
              <a:rPr lang="ja-JP" altLang="en-US" sz="2800"/>
              <a:t>新潟市の問題点</a:t>
            </a:r>
            <a:endParaRPr lang="en-US" sz="2800"/>
          </a:p>
        </p:txBody>
      </p:sp>
      <p:pic>
        <p:nvPicPr>
          <p:cNvPr id="4" name="Picture 4">
            <a:extLst>
              <a:ext uri="{FF2B5EF4-FFF2-40B4-BE49-F238E27FC236}">
                <a16:creationId xmlns:a16="http://schemas.microsoft.com/office/drawing/2014/main" id="{6F3F2BB4-7C99-901D-82D8-E00D45FAD0D7}"/>
              </a:ext>
            </a:extLst>
          </p:cNvPr>
          <p:cNvPicPr>
            <a:picLocks noGrp="1" noChangeAspect="1"/>
          </p:cNvPicPr>
          <p:nvPr>
            <p:ph idx="1"/>
          </p:nvPr>
        </p:nvPicPr>
        <p:blipFill>
          <a:blip r:embed="rId2"/>
          <a:stretch>
            <a:fillRect/>
          </a:stretch>
        </p:blipFill>
        <p:spPr>
          <a:xfrm>
            <a:off x="654048" y="1937397"/>
            <a:ext cx="4534182" cy="2981224"/>
          </a:xfrm>
          <a:prstGeom prst="rect">
            <a:avLst/>
          </a:prstGeom>
          <a:ln>
            <a:solidFill>
              <a:schemeClr val="tx1"/>
            </a:solidFill>
          </a:ln>
        </p:spPr>
      </p:pic>
      <p:sp>
        <p:nvSpPr>
          <p:cNvPr id="6" name="TextBox 5">
            <a:extLst>
              <a:ext uri="{FF2B5EF4-FFF2-40B4-BE49-F238E27FC236}">
                <a16:creationId xmlns:a16="http://schemas.microsoft.com/office/drawing/2014/main" id="{AC54CA66-D07E-293D-813C-E59C0B87D6DA}"/>
              </a:ext>
            </a:extLst>
          </p:cNvPr>
          <p:cNvSpPr txBox="1"/>
          <p:nvPr/>
        </p:nvSpPr>
        <p:spPr>
          <a:xfrm>
            <a:off x="5668923" y="2057400"/>
            <a:ext cx="2934437" cy="40386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defTabSz="914400">
              <a:lnSpc>
                <a:spcPct val="90000"/>
              </a:lnSpc>
              <a:spcAft>
                <a:spcPts val="600"/>
              </a:spcAft>
              <a:buClr>
                <a:schemeClr val="accent1"/>
              </a:buClr>
              <a:buSzPct val="80000"/>
            </a:pPr>
            <a:r>
              <a:rPr lang="ja-JP" altLang="en-US" sz="2400">
                <a:solidFill>
                  <a:schemeClr val="accent1"/>
                </a:solidFill>
                <a:ea typeface="ＭＳ ゴシック"/>
              </a:rPr>
              <a:t>説明</a:t>
            </a:r>
            <a:endParaRPr lang="en-US" sz="2400">
              <a:solidFill>
                <a:schemeClr val="accent1"/>
              </a:solidFill>
              <a:ea typeface="ＭＳ ゴシック"/>
            </a:endParaRPr>
          </a:p>
          <a:p>
            <a:pPr indent="-182880" defTabSz="914400">
              <a:lnSpc>
                <a:spcPct val="90000"/>
              </a:lnSpc>
              <a:spcAft>
                <a:spcPts val="600"/>
              </a:spcAft>
              <a:buClr>
                <a:schemeClr val="accent1"/>
              </a:buClr>
              <a:buSzPct val="80000"/>
              <a:buFont typeface="Corbel" pitchFamily="34" charset="0"/>
              <a:buChar char="•"/>
            </a:pPr>
            <a:r>
              <a:rPr lang="ja-JP" altLang="en-US" sz="2400">
                <a:solidFill>
                  <a:schemeClr val="accent1"/>
                </a:solidFill>
                <a:ea typeface="ＭＳ ゴシック"/>
              </a:rPr>
              <a:t>後継者問題を裏付けるデータとして耕作放棄地の増加が挙げられます。</a:t>
            </a:r>
            <a:br>
              <a:rPr lang="ja-JP" altLang="en-US" sz="2400">
                <a:ea typeface="ＭＳ ゴシック"/>
              </a:rPr>
            </a:br>
            <a:r>
              <a:rPr lang="ja-JP" altLang="en-US" sz="2400">
                <a:solidFill>
                  <a:schemeClr val="accent1"/>
                </a:solidFill>
                <a:ea typeface="ＭＳ ゴシック"/>
              </a:rPr>
              <a:t>年々耕作放棄地が増えている</a:t>
            </a:r>
            <a:br>
              <a:rPr lang="ja-JP" altLang="en-US" sz="2400">
                <a:ea typeface="ＭＳ ゴシック"/>
              </a:rPr>
            </a:br>
            <a:r>
              <a:rPr lang="ja-JP" altLang="en-US" sz="2400">
                <a:solidFill>
                  <a:schemeClr val="accent1"/>
                </a:solidFill>
                <a:ea typeface="ＭＳ ゴシック"/>
              </a:rPr>
              <a:t>ということはその土地を管理する人がいない。</a:t>
            </a:r>
            <a:br>
              <a:rPr lang="ja-JP" altLang="en-US" sz="2400">
                <a:ea typeface="ＭＳ ゴシック"/>
              </a:rPr>
            </a:br>
            <a:r>
              <a:rPr lang="ja-JP" altLang="en-US" sz="2400">
                <a:solidFill>
                  <a:schemeClr val="accent1"/>
                </a:solidFill>
                <a:ea typeface="ＭＳ ゴシック"/>
              </a:rPr>
              <a:t>つまり後継者が見つからず放棄されてしまっていると考えられます</a:t>
            </a:r>
            <a:r>
              <a:rPr lang="en-US" sz="2400">
                <a:solidFill>
                  <a:schemeClr val="accent1"/>
                </a:solidFill>
              </a:rPr>
              <a:t>。</a:t>
            </a:r>
          </a:p>
          <a:p>
            <a:pPr indent="-182880" defTabSz="914400">
              <a:lnSpc>
                <a:spcPct val="90000"/>
              </a:lnSpc>
              <a:spcAft>
                <a:spcPts val="600"/>
              </a:spcAft>
              <a:buClr>
                <a:schemeClr val="accent1"/>
              </a:buClr>
              <a:buSzPct val="80000"/>
              <a:buFont typeface="Corbel" pitchFamily="34" charset="0"/>
              <a:buChar char="•"/>
            </a:pPr>
            <a:br>
              <a:rPr lang="en-US" sz="1400"/>
            </a:br>
            <a:endParaRPr lang="en-US" sz="1400">
              <a:solidFill>
                <a:schemeClr val="accent1"/>
              </a:solidFill>
            </a:endParaRPr>
          </a:p>
        </p:txBody>
      </p:sp>
    </p:spTree>
    <p:extLst>
      <p:ext uri="{BB962C8B-B14F-4D97-AF65-F5344CB8AC3E}">
        <p14:creationId xmlns:p14="http://schemas.microsoft.com/office/powerpoint/2010/main" val="66015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35B3629-8ED3-06F7-916D-946DD6935891}"/>
              </a:ext>
            </a:extLst>
          </p:cNvPr>
          <p:cNvSpPr/>
          <p:nvPr/>
        </p:nvSpPr>
        <p:spPr>
          <a:xfrm>
            <a:off x="3098798" y="222249"/>
            <a:ext cx="3098800" cy="286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solidFill>
                  <a:schemeClr val="bg1"/>
                </a:solidFill>
                <a:ea typeface="+mn-lt"/>
                <a:cs typeface="+mn-lt"/>
              </a:rPr>
              <a:t>農家の高齢化・</a:t>
            </a:r>
            <a:endParaRPr lang="en-US" altLang="ja-JP">
              <a:solidFill>
                <a:schemeClr val="bg1"/>
              </a:solidFill>
            </a:endParaRPr>
          </a:p>
          <a:p>
            <a:pPr algn="ctr"/>
            <a:r>
              <a:rPr lang="ja-JP">
                <a:solidFill>
                  <a:schemeClr val="bg1"/>
                </a:solidFill>
                <a:ea typeface="+mn-lt"/>
                <a:cs typeface="+mn-lt"/>
              </a:rPr>
              <a:t>少子化</a:t>
            </a:r>
            <a:endParaRPr lang="ja-JP">
              <a:solidFill>
                <a:schemeClr val="bg1"/>
              </a:solidFill>
            </a:endParaRPr>
          </a:p>
        </p:txBody>
      </p:sp>
      <p:sp>
        <p:nvSpPr>
          <p:cNvPr id="10" name="Arrow: Down 9">
            <a:extLst>
              <a:ext uri="{FF2B5EF4-FFF2-40B4-BE49-F238E27FC236}">
                <a16:creationId xmlns:a16="http://schemas.microsoft.com/office/drawing/2014/main" id="{66533D63-01A8-B117-5B0C-11C10EE44B8E}"/>
              </a:ext>
            </a:extLst>
          </p:cNvPr>
          <p:cNvSpPr/>
          <p:nvPr/>
        </p:nvSpPr>
        <p:spPr>
          <a:xfrm>
            <a:off x="4127500" y="4711700"/>
            <a:ext cx="863600" cy="9525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2A1DF21-46E8-AB87-5027-EAA2655B6EEC}"/>
              </a:ext>
            </a:extLst>
          </p:cNvPr>
          <p:cNvSpPr/>
          <p:nvPr/>
        </p:nvSpPr>
        <p:spPr>
          <a:xfrm>
            <a:off x="1740537" y="2171700"/>
            <a:ext cx="3098800" cy="286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bg1"/>
                </a:solidFill>
                <a:ea typeface="+mn-lt"/>
                <a:cs typeface="+mn-lt"/>
              </a:rPr>
              <a:t>放棄耕作地の増加</a:t>
            </a:r>
            <a:endParaRPr lang="en-US">
              <a:ea typeface="+mn-lt"/>
              <a:cs typeface="+mn-lt"/>
            </a:endParaRPr>
          </a:p>
        </p:txBody>
      </p:sp>
      <p:sp>
        <p:nvSpPr>
          <p:cNvPr id="16" name="Oval 15">
            <a:extLst>
              <a:ext uri="{FF2B5EF4-FFF2-40B4-BE49-F238E27FC236}">
                <a16:creationId xmlns:a16="http://schemas.microsoft.com/office/drawing/2014/main" id="{20E9530D-774C-5E58-2A64-B45FC1E82C22}"/>
              </a:ext>
            </a:extLst>
          </p:cNvPr>
          <p:cNvSpPr/>
          <p:nvPr/>
        </p:nvSpPr>
        <p:spPr>
          <a:xfrm>
            <a:off x="4489480" y="2169880"/>
            <a:ext cx="3098800" cy="2863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sz="2000">
                <a:solidFill>
                  <a:schemeClr val="bg1"/>
                </a:solidFill>
                <a:ea typeface="+mn-lt"/>
                <a:cs typeface="+mn-lt"/>
              </a:rPr>
              <a:t>農業就業人口の減少</a:t>
            </a:r>
          </a:p>
        </p:txBody>
      </p:sp>
      <p:sp>
        <p:nvSpPr>
          <p:cNvPr id="18" name="Rectangle 17">
            <a:extLst>
              <a:ext uri="{FF2B5EF4-FFF2-40B4-BE49-F238E27FC236}">
                <a16:creationId xmlns:a16="http://schemas.microsoft.com/office/drawing/2014/main" id="{DD2428A5-1A8C-9CB1-2A15-17CB18C033CA}"/>
              </a:ext>
            </a:extLst>
          </p:cNvPr>
          <p:cNvSpPr/>
          <p:nvPr/>
        </p:nvSpPr>
        <p:spPr>
          <a:xfrm>
            <a:off x="3016250" y="5727700"/>
            <a:ext cx="3111499" cy="86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a:solidFill>
                  <a:schemeClr val="bg1"/>
                </a:solidFill>
                <a:ea typeface="+mn-lt"/>
                <a:cs typeface="+mn-lt"/>
              </a:rPr>
              <a:t>後継者問題</a:t>
            </a:r>
            <a:endParaRPr lang="en-US" sz="3600">
              <a:solidFill>
                <a:schemeClr val="bg1"/>
              </a:solidFill>
            </a:endParaRPr>
          </a:p>
        </p:txBody>
      </p:sp>
    </p:spTree>
    <p:extLst>
      <p:ext uri="{BB962C8B-B14F-4D97-AF65-F5344CB8AC3E}">
        <p14:creationId xmlns:p14="http://schemas.microsoft.com/office/powerpoint/2010/main" val="312019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355" y="243840"/>
            <a:ext cx="879348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黒を背景にしたたくさんの疑問符">
            <a:extLst>
              <a:ext uri="{FF2B5EF4-FFF2-40B4-BE49-F238E27FC236}">
                <a16:creationId xmlns:a16="http://schemas.microsoft.com/office/drawing/2014/main" id="{D172D753-18BE-0F1E-03F6-1E383440C749}"/>
              </a:ext>
            </a:extLst>
          </p:cNvPr>
          <p:cNvPicPr>
            <a:picLocks noChangeAspect="1"/>
          </p:cNvPicPr>
          <p:nvPr/>
        </p:nvPicPr>
        <p:blipFill rotWithShape="1">
          <a:blip r:embed="rId2">
            <a:duotone>
              <a:schemeClr val="accent1">
                <a:shade val="45000"/>
                <a:satMod val="135000"/>
              </a:schemeClr>
              <a:prstClr val="white"/>
            </a:duotone>
            <a:alphaModFix amt="60000"/>
          </a:blip>
          <a:srcRect l="18814" r="7" b="7"/>
          <a:stretch/>
        </p:blipFill>
        <p:spPr>
          <a:xfrm>
            <a:off x="20" y="-1"/>
            <a:ext cx="9143980" cy="6858001"/>
          </a:xfrm>
          <a:prstGeom prst="rect">
            <a:avLst/>
          </a:prstGeom>
        </p:spPr>
      </p:pic>
      <p:cxnSp>
        <p:nvCxnSpPr>
          <p:cNvPr id="17" name="Straight Connector 16">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995" y="3733800"/>
            <a:ext cx="61722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50" y="246888"/>
            <a:ext cx="879348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a:extLst>
              <a:ext uri="{FF2B5EF4-FFF2-40B4-BE49-F238E27FC236}">
                <a16:creationId xmlns:a16="http://schemas.microsoft.com/office/drawing/2014/main" id="{8557A227-27FF-8E54-7705-90CCAE40513D}"/>
              </a:ext>
            </a:extLst>
          </p:cNvPr>
          <p:cNvSpPr>
            <a:spLocks noGrp="1"/>
          </p:cNvSpPr>
          <p:nvPr>
            <p:ph type="title"/>
          </p:nvPr>
        </p:nvSpPr>
        <p:spPr>
          <a:xfrm>
            <a:off x="170420" y="882376"/>
            <a:ext cx="8799350" cy="2926080"/>
          </a:xfrm>
        </p:spPr>
        <p:txBody>
          <a:bodyPr vert="horz" lIns="91440" tIns="45720" rIns="91440" bIns="45720" rtlCol="0" anchor="b">
            <a:normAutofit/>
          </a:bodyPr>
          <a:lstStyle/>
          <a:p>
            <a:pPr algn="ctr" defTabSz="914400">
              <a:lnSpc>
                <a:spcPct val="85000"/>
              </a:lnSpc>
            </a:pPr>
            <a:r>
              <a:rPr lang="ja-JP" altLang="en-US" sz="6000" b="1" cap="all">
                <a:solidFill>
                  <a:srgbClr val="FFFFFF"/>
                </a:solidFill>
                <a:ea typeface="ＭＳ ゴシック"/>
              </a:rPr>
              <a:t>実現のためのアイデア</a:t>
            </a:r>
          </a:p>
        </p:txBody>
      </p:sp>
    </p:spTree>
    <p:extLst>
      <p:ext uri="{BB962C8B-B14F-4D97-AF65-F5344CB8AC3E}">
        <p14:creationId xmlns:p14="http://schemas.microsoft.com/office/powerpoint/2010/main" val="144882186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{B3E12E8C-8586-E141-A823-34BC0F52EA64}tf10001119</Template>
  <TotalTime>75</TotalTime>
  <Words>901</Words>
  <Application>Microsoft Macintosh PowerPoint</Application>
  <PresentationFormat>画面に合わせる (4:3)</PresentationFormat>
  <Paragraphs>116</Paragraphs>
  <Slides>19</Slides>
  <Notes>3</Notes>
  <HiddenSlides>2</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MS PGothic</vt:lpstr>
      <vt:lpstr>ＭＳ ゴシック</vt:lpstr>
      <vt:lpstr>メイリオ</vt:lpstr>
      <vt:lpstr>游ゴシック</vt:lpstr>
      <vt:lpstr>Calibri</vt:lpstr>
      <vt:lpstr>Corbel</vt:lpstr>
      <vt:lpstr>Basis</vt:lpstr>
      <vt:lpstr>未来への種まき 〜次世代農業の挑戦と可能性〜</vt:lpstr>
      <vt:lpstr>新潟市はこんなところ</vt:lpstr>
      <vt:lpstr>新潟市はこんなところ</vt:lpstr>
      <vt:lpstr>新潟市はこんなところが素晴らしい</vt:lpstr>
      <vt:lpstr>新潟市の問題点</vt:lpstr>
      <vt:lpstr>新潟市の問題点</vt:lpstr>
      <vt:lpstr>新潟市の問題点</vt:lpstr>
      <vt:lpstr>PowerPoint プレゼンテーション</vt:lpstr>
      <vt:lpstr>実現のためのアイデア</vt:lpstr>
      <vt:lpstr>実現のためのアイデア</vt:lpstr>
      <vt:lpstr>大学生への リモートワークショップ</vt:lpstr>
      <vt:lpstr>お米の リモート農業</vt:lpstr>
      <vt:lpstr>先行事例</vt:lpstr>
      <vt:lpstr>実現方法</vt:lpstr>
      <vt:lpstr>Goal  大学生へ興味を持ってもらう！</vt:lpstr>
      <vt:lpstr>実現方法</vt:lpstr>
      <vt:lpstr>このアイデアで得られる効果</vt:lpstr>
      <vt:lpstr>このアイデアで将来的に変化する指標</vt:lpstr>
      <vt:lpstr>このアイデアで新潟市は…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慶一</dc:creator>
  <cp:lastModifiedBy>笹川　高聖</cp:lastModifiedBy>
  <cp:revision>4</cp:revision>
  <dcterms:created xsi:type="dcterms:W3CDTF">2023-05-31T05:02:52Z</dcterms:created>
  <dcterms:modified xsi:type="dcterms:W3CDTF">2023-09-26T05:15:17Z</dcterms:modified>
</cp:coreProperties>
</file>