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e21-1084 笹川 Sasagawa"/>
  <p:cmAuthor clrIdx="1" id="1" initials="" lastIdx="3" name="ne22-1083 松田 Matsu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17T06:51:55.321">
    <p:pos x="6000" y="0"/>
    <p:text>このスライドをユースケースの前にもってくるのはどう？</p:text>
  </p:cm>
  <p:cm authorId="1" idx="1" dt="2023-11-17T06:51:55.321">
    <p:pos x="6000" y="0"/>
    <p:text>めっちゃ良かったです！！変更ありがとう😭</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11-17T00:36:48.695">
    <p:pos x="6000" y="0"/>
    <p:text>②と③は1つにしていいかも。
①でリスク提示をLLMで行うこと、②で文章の要約や用語簡易化をChat-GPT行うという2つの機能で分けることを示すとわかりやすいと感じた。</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11-17T00:37:20.216">
    <p:pos x="6000" y="0"/>
    <p:text>②と③は1つにしていいかも。
①でリスク提示をLLMで行うこと、②で文章の要約や用語簡易化をChat-GPT行うという2つの機能で分けることを示すとわかりやすいと感じた。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127f7ef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127f7ef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127f7ef8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127f7ef8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12828b2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12828b2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12828b2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12828b2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127f7ef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127f7ef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127f7ef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127f7ef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12828b2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12828b2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1a55929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1a55929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127f7ef8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127f7ef8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それぞれの技術は異なる特性を持ち、LLMは柔軟性と多様なタスクに適応できる能力を、一方でChat-GPTは対話に焦点を当てた自然な対話生成能力を持っています。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27f7ef86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27f7ef86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127f7ef8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127f7ef8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12828b2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12828b2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3775"/>
            <a:ext cx="8520600" cy="254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a:t>大学生の契約(契約書)における</a:t>
            </a:r>
            <a:endParaRPr/>
          </a:p>
          <a:p>
            <a:pPr indent="0" lvl="0" marL="0" rtl="0" algn="ctr">
              <a:spcBef>
                <a:spcPts val="0"/>
              </a:spcBef>
              <a:spcAft>
                <a:spcPts val="0"/>
              </a:spcAft>
              <a:buNone/>
            </a:pPr>
            <a:r>
              <a:rPr lang="ja"/>
              <a:t>リスク回避のための</a:t>
            </a:r>
            <a:endParaRPr/>
          </a:p>
          <a:p>
            <a:pPr indent="0" lvl="0" marL="0" rtl="0" algn="ctr">
              <a:spcBef>
                <a:spcPts val="0"/>
              </a:spcBef>
              <a:spcAft>
                <a:spcPts val="0"/>
              </a:spcAft>
              <a:buNone/>
            </a:pPr>
            <a:r>
              <a:rPr lang="ja"/>
              <a:t>ツール開発プロジェクト</a:t>
            </a:r>
            <a:endParaRPr/>
          </a:p>
        </p:txBody>
      </p:sp>
      <p:sp>
        <p:nvSpPr>
          <p:cNvPr id="55" name="Google Shape;55;p13"/>
          <p:cNvSpPr txBox="1"/>
          <p:nvPr>
            <p:ph idx="1" type="subTitle"/>
          </p:nvPr>
        </p:nvSpPr>
        <p:spPr>
          <a:xfrm>
            <a:off x="311700" y="2834125"/>
            <a:ext cx="8520600" cy="1711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t>応用演習DSグループ7</a:t>
            </a:r>
            <a:endParaRPr/>
          </a:p>
          <a:p>
            <a:pPr indent="0" lvl="0" marL="0" rtl="0" algn="ctr">
              <a:spcBef>
                <a:spcPts val="0"/>
              </a:spcBef>
              <a:spcAft>
                <a:spcPts val="0"/>
              </a:spcAft>
              <a:buNone/>
            </a:pPr>
            <a:r>
              <a:rPr lang="ja" sz="1450">
                <a:solidFill>
                  <a:srgbClr val="333333"/>
                </a:solidFill>
                <a:highlight>
                  <a:srgbClr val="FFFFFF"/>
                </a:highlight>
                <a:latin typeface="Meiryo"/>
                <a:ea typeface="Meiryo"/>
                <a:cs typeface="Meiryo"/>
                <a:sym typeface="Meiryo"/>
              </a:rPr>
              <a:t>笹川　高聖 (NE21-1084B)</a:t>
            </a:r>
            <a:endParaRPr sz="1450">
              <a:solidFill>
                <a:srgbClr val="333333"/>
              </a:solidFill>
              <a:highlight>
                <a:srgbClr val="FFFFFF"/>
              </a:highlight>
              <a:latin typeface="Meiryo"/>
              <a:ea typeface="Meiryo"/>
              <a:cs typeface="Meiryo"/>
              <a:sym typeface="Meiryo"/>
            </a:endParaRPr>
          </a:p>
          <a:p>
            <a:pPr indent="0" lvl="0" marL="0" rtl="0" algn="ctr">
              <a:spcBef>
                <a:spcPts val="0"/>
              </a:spcBef>
              <a:spcAft>
                <a:spcPts val="0"/>
              </a:spcAft>
              <a:buNone/>
            </a:pPr>
            <a:r>
              <a:rPr lang="ja" sz="1450">
                <a:solidFill>
                  <a:srgbClr val="333333"/>
                </a:solidFill>
                <a:highlight>
                  <a:srgbClr val="FFFFFF"/>
                </a:highlight>
                <a:latin typeface="Meiryo"/>
                <a:ea typeface="Meiryo"/>
                <a:cs typeface="Meiryo"/>
                <a:sym typeface="Meiryo"/>
              </a:rPr>
              <a:t>山田　遥斗 (NE22-1021D)</a:t>
            </a:r>
            <a:endParaRPr sz="1450">
              <a:solidFill>
                <a:srgbClr val="333333"/>
              </a:solidFill>
              <a:highlight>
                <a:srgbClr val="FFFFFF"/>
              </a:highlight>
              <a:latin typeface="Meiryo"/>
              <a:ea typeface="Meiryo"/>
              <a:cs typeface="Meiryo"/>
              <a:sym typeface="Meiryo"/>
            </a:endParaRPr>
          </a:p>
          <a:p>
            <a:pPr indent="0" lvl="0" marL="0" rtl="0" algn="ctr">
              <a:spcBef>
                <a:spcPts val="0"/>
              </a:spcBef>
              <a:spcAft>
                <a:spcPts val="0"/>
              </a:spcAft>
              <a:buNone/>
            </a:pPr>
            <a:r>
              <a:rPr lang="ja" sz="1450">
                <a:solidFill>
                  <a:srgbClr val="333333"/>
                </a:solidFill>
                <a:highlight>
                  <a:srgbClr val="FFFFFF"/>
                </a:highlight>
                <a:latin typeface="Meiryo"/>
                <a:ea typeface="Meiryo"/>
                <a:cs typeface="Meiryo"/>
                <a:sym typeface="Meiryo"/>
              </a:rPr>
              <a:t>松田　遼 (NE22-1083J)</a:t>
            </a:r>
            <a:endParaRPr sz="1450">
              <a:solidFill>
                <a:srgbClr val="333333"/>
              </a:solidFill>
              <a:highlight>
                <a:srgbClr val="FFFFFF"/>
              </a:highlight>
              <a:latin typeface="Meiryo"/>
              <a:ea typeface="Meiryo"/>
              <a:cs typeface="Meiryo"/>
              <a:sym typeface="Meiryo"/>
            </a:endParaRPr>
          </a:p>
          <a:p>
            <a:pPr indent="0" lvl="0" marL="0" rtl="0" algn="ctr">
              <a:spcBef>
                <a:spcPts val="0"/>
              </a:spcBef>
              <a:spcAft>
                <a:spcPts val="0"/>
              </a:spcAft>
              <a:buNone/>
            </a:pPr>
            <a:r>
              <a:rPr lang="ja" sz="1450">
                <a:solidFill>
                  <a:srgbClr val="333333"/>
                </a:solidFill>
                <a:highlight>
                  <a:srgbClr val="FFFFFF"/>
                </a:highlight>
                <a:latin typeface="Meiryo"/>
                <a:ea typeface="Meiryo"/>
                <a:cs typeface="Meiryo"/>
                <a:sym typeface="Meiryo"/>
              </a:rPr>
              <a:t>古川　万莉菜 (NE22-1171A)</a:t>
            </a:r>
            <a:endParaRPr sz="1450">
              <a:solidFill>
                <a:srgbClr val="333333"/>
              </a:solidFill>
              <a:highlight>
                <a:srgbClr val="FFFFFF"/>
              </a:highlight>
              <a:latin typeface="Meiryo"/>
              <a:ea typeface="Meiryo"/>
              <a:cs typeface="Meiryo"/>
              <a:sym typeface="Meiryo"/>
            </a:endParaRPr>
          </a:p>
          <a:p>
            <a:pPr indent="0" lvl="0" marL="0" rtl="0" algn="ctr">
              <a:spcBef>
                <a:spcPts val="0"/>
              </a:spcBef>
              <a:spcAft>
                <a:spcPts val="0"/>
              </a:spcAft>
              <a:buNone/>
            </a:pPr>
            <a:r>
              <a:rPr lang="ja" sz="1450">
                <a:solidFill>
                  <a:srgbClr val="333333"/>
                </a:solidFill>
                <a:highlight>
                  <a:srgbClr val="FFFFFF"/>
                </a:highlight>
                <a:latin typeface="Meiryo"/>
                <a:ea typeface="Meiryo"/>
                <a:cs typeface="Meiryo"/>
                <a:sym typeface="Meiryo"/>
              </a:rPr>
              <a:t>村松　映良 (NE22-1252A)</a:t>
            </a:r>
            <a:endParaRPr sz="1450">
              <a:solidFill>
                <a:srgbClr val="333333"/>
              </a:solidFill>
              <a:highlight>
                <a:srgbClr val="FFFFFF"/>
              </a:highlight>
              <a:latin typeface="Meiryo"/>
              <a:ea typeface="Meiryo"/>
              <a:cs typeface="Meiryo"/>
              <a:sym typeface="Meiryo"/>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プロジェクトの内容（ユースケース）②ChatGPTによる解説</a:t>
            </a:r>
            <a:endParaRPr/>
          </a:p>
        </p:txBody>
      </p:sp>
      <p:sp>
        <p:nvSpPr>
          <p:cNvPr id="122" name="Google Shape;122;p22"/>
          <p:cNvSpPr txBox="1"/>
          <p:nvPr>
            <p:ph idx="1" type="body"/>
          </p:nvPr>
        </p:nvSpPr>
        <p:spPr>
          <a:xfrm>
            <a:off x="311700" y="1417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t>②似た傾向の文書との比較とリスクの提示</a:t>
            </a:r>
            <a:endParaRPr/>
          </a:p>
          <a:p>
            <a:pPr indent="0" lvl="0" marL="0" rtl="0" algn="l">
              <a:spcBef>
                <a:spcPts val="1200"/>
              </a:spcBef>
              <a:spcAft>
                <a:spcPts val="0"/>
              </a:spcAft>
              <a:buClr>
                <a:schemeClr val="dk1"/>
              </a:buClr>
              <a:buSzPts val="1100"/>
              <a:buFont typeface="Arial"/>
              <a:buNone/>
            </a:pPr>
            <a:r>
              <a:rPr lang="ja"/>
              <a:t>1. ユーザが契約書を撮影。システムがテキスト化</a:t>
            </a:r>
            <a:endParaRPr/>
          </a:p>
          <a:p>
            <a:pPr indent="0" lvl="0" marL="0" rtl="0" algn="l">
              <a:spcBef>
                <a:spcPts val="1200"/>
              </a:spcBef>
              <a:spcAft>
                <a:spcPts val="0"/>
              </a:spcAft>
              <a:buClr>
                <a:schemeClr val="dk1"/>
              </a:buClr>
              <a:buSzPts val="1100"/>
              <a:buFont typeface="Arial"/>
              <a:buNone/>
            </a:pPr>
            <a:r>
              <a:rPr lang="ja"/>
              <a:t>2. システムがテキストを読込む</a:t>
            </a:r>
            <a:endParaRPr/>
          </a:p>
          <a:p>
            <a:pPr indent="0" lvl="0" marL="0" rtl="0" algn="l">
              <a:spcBef>
                <a:spcPts val="1200"/>
              </a:spcBef>
              <a:spcAft>
                <a:spcPts val="0"/>
              </a:spcAft>
              <a:buClr>
                <a:schemeClr val="dk1"/>
              </a:buClr>
              <a:buSzPts val="1100"/>
              <a:buFont typeface="Arial"/>
              <a:buNone/>
            </a:pPr>
            <a:r>
              <a:rPr lang="ja"/>
              <a:t>#. 判例をまとめたDBを用意しておく</a:t>
            </a:r>
            <a:endParaRPr/>
          </a:p>
          <a:p>
            <a:pPr indent="0" lvl="0" marL="0" rtl="0" algn="l">
              <a:spcBef>
                <a:spcPts val="1200"/>
              </a:spcBef>
              <a:spcAft>
                <a:spcPts val="0"/>
              </a:spcAft>
              <a:buClr>
                <a:schemeClr val="dk1"/>
              </a:buClr>
              <a:buSzPts val="1100"/>
              <a:buFont typeface="Arial"/>
              <a:buNone/>
            </a:pPr>
            <a:r>
              <a:rPr lang="ja"/>
              <a:t>3.システムが認識した契約書と類似した事件の判例を機械学習で特定する</a:t>
            </a:r>
            <a:endParaRPr/>
          </a:p>
          <a:p>
            <a:pPr indent="0" lvl="0" marL="0" rtl="0" algn="l">
              <a:spcBef>
                <a:spcPts val="1200"/>
              </a:spcBef>
              <a:spcAft>
                <a:spcPts val="0"/>
              </a:spcAft>
              <a:buClr>
                <a:schemeClr val="dk1"/>
              </a:buClr>
              <a:buSzPts val="1100"/>
              <a:buFont typeface="Arial"/>
              <a:buNone/>
            </a:pPr>
            <a:r>
              <a:rPr lang="ja"/>
              <a:t>4.システムがユーザに特定した判例を表示</a:t>
            </a:r>
            <a:endParaRPr/>
          </a:p>
          <a:p>
            <a:pPr indent="0" lvl="0" marL="0" rtl="0" algn="l">
              <a:spcBef>
                <a:spcPts val="1200"/>
              </a:spcBef>
              <a:spcAft>
                <a:spcPts val="1200"/>
              </a:spcAft>
              <a:buNone/>
            </a:pPr>
            <a:r>
              <a:rPr lang="ja"/>
              <a:t>5.ユーザがその契約におけるリスクを確認</a:t>
            </a:r>
            <a:endParaRPr/>
          </a:p>
        </p:txBody>
      </p:sp>
      <p:sp>
        <p:nvSpPr>
          <p:cNvPr id="123" name="Google Shape;1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プロジェクトのユースケース　②用語簡易化</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8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ja"/>
              <a:t>②</a:t>
            </a:r>
            <a:r>
              <a:rPr lang="ja"/>
              <a:t>契約書の要約・硬い文章の柔らかい文章への変換・難しい言葉の解説or解説ページへのリンク付け</a:t>
            </a:r>
            <a:endParaRPr/>
          </a:p>
          <a:p>
            <a:pPr indent="0" lvl="0" marL="0" rtl="0" algn="l">
              <a:spcBef>
                <a:spcPts val="1200"/>
              </a:spcBef>
              <a:spcAft>
                <a:spcPts val="0"/>
              </a:spcAft>
              <a:buClr>
                <a:schemeClr val="dk1"/>
              </a:buClr>
              <a:buSzPts val="1100"/>
              <a:buFont typeface="Arial"/>
              <a:buNone/>
            </a:pPr>
            <a:r>
              <a:rPr lang="ja"/>
              <a:t>1. ユーザが契約書を撮影。システムがテキスト化</a:t>
            </a:r>
            <a:endParaRPr/>
          </a:p>
          <a:p>
            <a:pPr indent="0" lvl="0" marL="0" rtl="0" algn="l">
              <a:spcBef>
                <a:spcPts val="1200"/>
              </a:spcBef>
              <a:spcAft>
                <a:spcPts val="0"/>
              </a:spcAft>
              <a:buClr>
                <a:schemeClr val="dk1"/>
              </a:buClr>
              <a:buSzPts val="1100"/>
              <a:buFont typeface="Arial"/>
              <a:buNone/>
            </a:pPr>
            <a:r>
              <a:rPr lang="ja"/>
              <a:t>2. システムがテキストを読込む</a:t>
            </a:r>
            <a:endParaRPr/>
          </a:p>
          <a:p>
            <a:pPr indent="0" lvl="0" marL="0" rtl="0" algn="l">
              <a:spcBef>
                <a:spcPts val="1200"/>
              </a:spcBef>
              <a:spcAft>
                <a:spcPts val="0"/>
              </a:spcAft>
              <a:buClr>
                <a:schemeClr val="dk1"/>
              </a:buClr>
              <a:buSzPts val="1100"/>
              <a:buFont typeface="Arial"/>
              <a:buNone/>
            </a:pPr>
            <a:r>
              <a:rPr lang="ja"/>
              <a:t>3.システムが</a:t>
            </a:r>
            <a:r>
              <a:rPr b="1" lang="ja"/>
              <a:t>ChatGPT</a:t>
            </a:r>
            <a:r>
              <a:rPr lang="ja"/>
              <a:t>を用い、テキストを要約・読みやすい文章へ変換</a:t>
            </a:r>
            <a:endParaRPr/>
          </a:p>
          <a:p>
            <a:pPr indent="0" lvl="0" marL="0" rtl="0" algn="l">
              <a:spcBef>
                <a:spcPts val="1200"/>
              </a:spcBef>
              <a:spcAft>
                <a:spcPts val="0"/>
              </a:spcAft>
              <a:buClr>
                <a:schemeClr val="dk1"/>
              </a:buClr>
              <a:buSzPts val="1100"/>
              <a:buFont typeface="Arial"/>
              <a:buNone/>
            </a:pPr>
            <a:r>
              <a:rPr lang="ja"/>
              <a:t>4.システムが3で作成した文章から、自然言語処理で法律用語を摘出する</a:t>
            </a:r>
            <a:endParaRPr/>
          </a:p>
          <a:p>
            <a:pPr indent="0" lvl="0" marL="0" rtl="0" algn="l">
              <a:spcBef>
                <a:spcPts val="1200"/>
              </a:spcBef>
              <a:spcAft>
                <a:spcPts val="0"/>
              </a:spcAft>
              <a:buClr>
                <a:schemeClr val="dk1"/>
              </a:buClr>
              <a:buSzPts val="1100"/>
              <a:buFont typeface="Arial"/>
              <a:buNone/>
            </a:pPr>
            <a:r>
              <a:rPr lang="ja"/>
              <a:t>5.システムが、摘出した法律用語と用語集のページリンクを繋げる</a:t>
            </a:r>
            <a:endParaRPr/>
          </a:p>
          <a:p>
            <a:pPr indent="0" lvl="0" marL="0" rtl="0" algn="l">
              <a:spcBef>
                <a:spcPts val="1200"/>
              </a:spcBef>
              <a:spcAft>
                <a:spcPts val="0"/>
              </a:spcAft>
              <a:buClr>
                <a:schemeClr val="dk1"/>
              </a:buClr>
              <a:buSzPts val="1100"/>
              <a:buFont typeface="Arial"/>
              <a:buNone/>
            </a:pPr>
            <a:r>
              <a:rPr lang="ja"/>
              <a:t>6.システムがユーザに3の文章と5のリンクを提示</a:t>
            </a:r>
            <a:endParaRPr/>
          </a:p>
          <a:p>
            <a:pPr indent="0" lvl="0" marL="0" rtl="0" algn="l">
              <a:spcBef>
                <a:spcPts val="1200"/>
              </a:spcBef>
              <a:spcAft>
                <a:spcPts val="1200"/>
              </a:spcAft>
              <a:buNone/>
            </a:pPr>
            <a:r>
              <a:rPr lang="ja"/>
              <a:t>7.ユーザが契約書の要約と法律用語を確認</a:t>
            </a:r>
            <a:endParaRPr/>
          </a:p>
        </p:txBody>
      </p:sp>
      <p:sp>
        <p:nvSpPr>
          <p:cNvPr id="130" name="Google Shape;13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プロジェクトのメリット・新規性</a:t>
            </a:r>
            <a:endParaRPr/>
          </a:p>
        </p:txBody>
      </p:sp>
      <p:sp>
        <p:nvSpPr>
          <p:cNvPr id="136" name="Google Shape;136;p24"/>
          <p:cNvSpPr txBox="1"/>
          <p:nvPr>
            <p:ph idx="1" type="body"/>
          </p:nvPr>
        </p:nvSpPr>
        <p:spPr>
          <a:xfrm>
            <a:off x="311700" y="13040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ja" sz="2100"/>
              <a:t>契約においてのリスク回避・自己防衛</a:t>
            </a:r>
            <a:endParaRPr sz="2100"/>
          </a:p>
          <a:p>
            <a:pPr indent="-361950" lvl="0" marL="457200" rtl="0" algn="l">
              <a:spcBef>
                <a:spcPts val="0"/>
              </a:spcBef>
              <a:spcAft>
                <a:spcPts val="0"/>
              </a:spcAft>
              <a:buSzPts val="2100"/>
              <a:buChar char="-"/>
            </a:pPr>
            <a:r>
              <a:rPr lang="ja" sz="2100"/>
              <a:t>契約書を読む時間の節約</a:t>
            </a:r>
            <a:endParaRPr sz="2100"/>
          </a:p>
          <a:p>
            <a:pPr indent="-361950" lvl="0" marL="457200" rtl="0" algn="l">
              <a:spcBef>
                <a:spcPts val="0"/>
              </a:spcBef>
              <a:spcAft>
                <a:spcPts val="0"/>
              </a:spcAft>
              <a:buSzPts val="2100"/>
              <a:buChar char="-"/>
            </a:pPr>
            <a:r>
              <a:rPr lang="ja" sz="2100"/>
              <a:t>大学生の法律に対する意識の向上・リテラシーを身につけられる</a:t>
            </a:r>
            <a:endParaRPr sz="2100"/>
          </a:p>
        </p:txBody>
      </p:sp>
      <p:sp>
        <p:nvSpPr>
          <p:cNvPr id="137" name="Google Shape;13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まとめ</a:t>
            </a:r>
            <a:endParaRPr/>
          </a:p>
        </p:txBody>
      </p:sp>
      <p:sp>
        <p:nvSpPr>
          <p:cNvPr id="143" name="Google Shape;143;p25"/>
          <p:cNvSpPr txBox="1"/>
          <p:nvPr>
            <p:ph idx="1" type="body"/>
          </p:nvPr>
        </p:nvSpPr>
        <p:spPr>
          <a:xfrm>
            <a:off x="311700" y="1152475"/>
            <a:ext cx="8520600" cy="365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35"/>
              <a:buNone/>
            </a:pPr>
            <a:r>
              <a:rPr lang="ja" sz="1700"/>
              <a:t>大学生をターゲットとした契約時の契約書におけるリスク回避のためのツールを提案した。</a:t>
            </a:r>
            <a:endParaRPr sz="1700"/>
          </a:p>
          <a:p>
            <a:pPr indent="0" lvl="0" marL="0" rtl="0" algn="l">
              <a:lnSpc>
                <a:spcPct val="100000"/>
              </a:lnSpc>
              <a:spcBef>
                <a:spcPts val="1200"/>
              </a:spcBef>
              <a:spcAft>
                <a:spcPts val="0"/>
              </a:spcAft>
              <a:buClr>
                <a:schemeClr val="dk1"/>
              </a:buClr>
              <a:buSzPts val="935"/>
              <a:buFont typeface="Arial"/>
              <a:buNone/>
            </a:pPr>
            <a:r>
              <a:rPr lang="ja" sz="1700"/>
              <a:t>・似た傾向の文書との比較とリスクの提示</a:t>
            </a:r>
            <a:endParaRPr sz="1700"/>
          </a:p>
          <a:p>
            <a:pPr indent="0" lvl="0" marL="0" rtl="0" algn="l">
              <a:lnSpc>
                <a:spcPct val="100000"/>
              </a:lnSpc>
              <a:spcBef>
                <a:spcPts val="1200"/>
              </a:spcBef>
              <a:spcAft>
                <a:spcPts val="0"/>
              </a:spcAft>
              <a:buClr>
                <a:schemeClr val="dk1"/>
              </a:buClr>
              <a:buSzPts val="935"/>
              <a:buFont typeface="Arial"/>
              <a:buNone/>
            </a:pPr>
            <a:r>
              <a:rPr lang="ja" sz="1700"/>
              <a:t>・不利益となる可能性のある文章の検出</a:t>
            </a:r>
            <a:endParaRPr sz="1700"/>
          </a:p>
          <a:p>
            <a:pPr indent="0" lvl="0" marL="0" rtl="0" algn="l">
              <a:lnSpc>
                <a:spcPct val="100000"/>
              </a:lnSpc>
              <a:spcBef>
                <a:spcPts val="1200"/>
              </a:spcBef>
              <a:spcAft>
                <a:spcPts val="0"/>
              </a:spcAft>
              <a:buClr>
                <a:schemeClr val="dk1"/>
              </a:buClr>
              <a:buSzPts val="935"/>
              <a:buFont typeface="Arial"/>
              <a:buNone/>
            </a:pPr>
            <a:r>
              <a:rPr lang="ja" sz="1700"/>
              <a:t>・文書の要約</a:t>
            </a:r>
            <a:endParaRPr sz="1700"/>
          </a:p>
          <a:p>
            <a:pPr indent="0" lvl="0" marL="0" rtl="0" algn="l">
              <a:lnSpc>
                <a:spcPct val="100000"/>
              </a:lnSpc>
              <a:spcBef>
                <a:spcPts val="1200"/>
              </a:spcBef>
              <a:spcAft>
                <a:spcPts val="0"/>
              </a:spcAft>
              <a:buClr>
                <a:schemeClr val="dk1"/>
              </a:buClr>
              <a:buSzPts val="935"/>
              <a:buFont typeface="Arial"/>
              <a:buNone/>
            </a:pPr>
            <a:r>
              <a:rPr lang="ja" sz="1700"/>
              <a:t>・硬い文章の柔らかい文章への変換</a:t>
            </a:r>
            <a:endParaRPr sz="1700"/>
          </a:p>
          <a:p>
            <a:pPr indent="0" lvl="0" marL="0" rtl="0" algn="l">
              <a:lnSpc>
                <a:spcPct val="100000"/>
              </a:lnSpc>
              <a:spcBef>
                <a:spcPts val="1200"/>
              </a:spcBef>
              <a:spcAft>
                <a:spcPts val="0"/>
              </a:spcAft>
              <a:buSzPts val="935"/>
              <a:buNone/>
            </a:pPr>
            <a:r>
              <a:rPr lang="ja" sz="1700"/>
              <a:t>・難しい言葉の解説or解説ページへのリンク付</a:t>
            </a:r>
            <a:r>
              <a:rPr lang="ja" sz="1700"/>
              <a:t>け</a:t>
            </a:r>
            <a:endParaRPr sz="1700"/>
          </a:p>
          <a:p>
            <a:pPr indent="0" lvl="0" marL="0" rtl="0" algn="l">
              <a:lnSpc>
                <a:spcPct val="100000"/>
              </a:lnSpc>
              <a:spcBef>
                <a:spcPts val="1200"/>
              </a:spcBef>
              <a:spcAft>
                <a:spcPts val="0"/>
              </a:spcAft>
              <a:buSzPts val="935"/>
              <a:buNone/>
            </a:pPr>
            <a:r>
              <a:rPr lang="ja" sz="1700"/>
              <a:t>の機能を開発し、ユーザに提供することを想定した。</a:t>
            </a:r>
            <a:endParaRPr sz="1700"/>
          </a:p>
          <a:p>
            <a:pPr indent="0" lvl="0" marL="0" rtl="0" algn="l">
              <a:lnSpc>
                <a:spcPct val="100000"/>
              </a:lnSpc>
              <a:spcBef>
                <a:spcPts val="1200"/>
              </a:spcBef>
              <a:spcAft>
                <a:spcPts val="1200"/>
              </a:spcAft>
              <a:buSzPts val="935"/>
              <a:buNone/>
            </a:pPr>
            <a:r>
              <a:rPr lang="ja" sz="1700"/>
              <a:t>このプロジェクトで契約者が契約書に関わる損失を回避し、効率的に契約文書を理解することができると考えた。</a:t>
            </a:r>
            <a:endParaRPr sz="1700"/>
          </a:p>
        </p:txBody>
      </p:sp>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300"/>
              <a:t>・背景</a:t>
            </a:r>
            <a:endParaRPr sz="2300"/>
          </a:p>
          <a:p>
            <a:pPr indent="0" lvl="0" marL="0" rtl="0" algn="l">
              <a:spcBef>
                <a:spcPts val="1200"/>
              </a:spcBef>
              <a:spcAft>
                <a:spcPts val="0"/>
              </a:spcAft>
              <a:buClr>
                <a:schemeClr val="dk1"/>
              </a:buClr>
              <a:buSzPts val="1100"/>
              <a:buFont typeface="Arial"/>
              <a:buNone/>
            </a:pPr>
            <a:r>
              <a:rPr lang="ja" sz="2300"/>
              <a:t>・プロジェクトの概要（機能etc...）</a:t>
            </a:r>
            <a:endParaRPr sz="2300"/>
          </a:p>
          <a:p>
            <a:pPr indent="0" lvl="0" marL="0" rtl="0" algn="l">
              <a:spcBef>
                <a:spcPts val="1200"/>
              </a:spcBef>
              <a:spcAft>
                <a:spcPts val="0"/>
              </a:spcAft>
              <a:buClr>
                <a:schemeClr val="dk1"/>
              </a:buClr>
              <a:buSzPts val="1100"/>
              <a:buFont typeface="Arial"/>
              <a:buNone/>
            </a:pPr>
            <a:r>
              <a:rPr lang="ja" sz="2300"/>
              <a:t>・LLMとは？</a:t>
            </a:r>
            <a:endParaRPr sz="2300"/>
          </a:p>
          <a:p>
            <a:pPr indent="0" lvl="0" marL="0" rtl="0" algn="l">
              <a:spcBef>
                <a:spcPts val="1200"/>
              </a:spcBef>
              <a:spcAft>
                <a:spcPts val="0"/>
              </a:spcAft>
              <a:buClr>
                <a:schemeClr val="dk1"/>
              </a:buClr>
              <a:buSzPts val="1100"/>
              <a:buFont typeface="Arial"/>
              <a:buNone/>
            </a:pPr>
            <a:r>
              <a:rPr lang="ja" sz="2300"/>
              <a:t>・プロジェクト内容（ユースケース）</a:t>
            </a:r>
            <a:endParaRPr sz="2300"/>
          </a:p>
          <a:p>
            <a:pPr indent="0" lvl="0" marL="0" rtl="0" algn="l">
              <a:spcBef>
                <a:spcPts val="1200"/>
              </a:spcBef>
              <a:spcAft>
                <a:spcPts val="0"/>
              </a:spcAft>
              <a:buClr>
                <a:schemeClr val="dk1"/>
              </a:buClr>
              <a:buSzPts val="1100"/>
              <a:buFont typeface="Arial"/>
              <a:buNone/>
            </a:pPr>
            <a:r>
              <a:rPr lang="ja" sz="2300"/>
              <a:t>・プロジェクトのメリット</a:t>
            </a:r>
            <a:endParaRPr sz="2300"/>
          </a:p>
          <a:p>
            <a:pPr indent="0" lvl="0" marL="0" rtl="0" algn="l">
              <a:spcBef>
                <a:spcPts val="1200"/>
              </a:spcBef>
              <a:spcAft>
                <a:spcPts val="1200"/>
              </a:spcAft>
              <a:buNone/>
            </a:pPr>
            <a:r>
              <a:rPr lang="ja" sz="2300"/>
              <a:t>・まとめ</a:t>
            </a:r>
            <a:endParaRPr sz="2300"/>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目次</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背景</a:t>
            </a:r>
            <a:endParaRPr/>
          </a:p>
        </p:txBody>
      </p:sp>
      <p:sp>
        <p:nvSpPr>
          <p:cNvPr id="69" name="Google Shape;69;p15"/>
          <p:cNvSpPr txBox="1"/>
          <p:nvPr>
            <p:ph idx="1" type="body"/>
          </p:nvPr>
        </p:nvSpPr>
        <p:spPr>
          <a:xfrm>
            <a:off x="311700" y="1152475"/>
            <a:ext cx="8520600" cy="3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仮説</a:t>
            </a:r>
            <a:endParaRPr/>
          </a:p>
          <a:p>
            <a:pPr indent="0" lvl="0" marL="0" rtl="0" algn="l">
              <a:spcBef>
                <a:spcPts val="1200"/>
              </a:spcBef>
              <a:spcAft>
                <a:spcPts val="0"/>
              </a:spcAft>
              <a:buClr>
                <a:schemeClr val="dk1"/>
              </a:buClr>
              <a:buSzPts val="1100"/>
              <a:buFont typeface="Arial"/>
              <a:buNone/>
            </a:pPr>
            <a:r>
              <a:rPr lang="ja"/>
              <a:t>・大学生は契約において不利益を被りやすい（賃貸・バイト・就職）</a:t>
            </a:r>
            <a:endParaRPr/>
          </a:p>
          <a:p>
            <a:pPr indent="0" lvl="0" marL="0" rtl="0" algn="l">
              <a:spcBef>
                <a:spcPts val="1200"/>
              </a:spcBef>
              <a:spcAft>
                <a:spcPts val="0"/>
              </a:spcAft>
              <a:buNone/>
            </a:pPr>
            <a:r>
              <a:rPr lang="ja"/>
              <a:t>・契約文書が長いとしっかりと読み込む人が少なくなる、見落としが発生する</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ja"/>
              <a:t>現状でできること</a:t>
            </a:r>
            <a:endParaRPr/>
          </a:p>
          <a:p>
            <a:pPr indent="0" lvl="0" marL="0" rtl="0" algn="l">
              <a:spcBef>
                <a:spcPts val="1200"/>
              </a:spcBef>
              <a:spcAft>
                <a:spcPts val="1200"/>
              </a:spcAft>
              <a:buNone/>
            </a:pPr>
            <a:r>
              <a:rPr lang="ja"/>
              <a:t>・契約書の作成側のリーガルチェックのサポートAIはあったが、顧客側のサポートはなかった</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プロジェクト概要</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目的：契約者が契約書に関わる損失を回避し、効率的に契約文書を理解する</a:t>
            </a:r>
            <a:endParaRPr/>
          </a:p>
          <a:p>
            <a:pPr indent="0" lvl="0" marL="0" rtl="0" algn="l">
              <a:spcBef>
                <a:spcPts val="1200"/>
              </a:spcBef>
              <a:spcAft>
                <a:spcPts val="0"/>
              </a:spcAft>
              <a:buNone/>
            </a:pPr>
            <a:r>
              <a:rPr lang="ja"/>
              <a:t>ターゲット：大学生（バイト応募者・賃貸契約者・金銭の貸借契約者）</a:t>
            </a:r>
            <a:endParaRPr/>
          </a:p>
          <a:p>
            <a:pPr indent="0" lvl="0" marL="0" rtl="0" algn="l">
              <a:spcBef>
                <a:spcPts val="1200"/>
              </a:spcBef>
              <a:spcAft>
                <a:spcPts val="0"/>
              </a:spcAft>
              <a:buNone/>
            </a:pPr>
            <a:r>
              <a:rPr lang="ja"/>
              <a:t>機能：</a:t>
            </a:r>
            <a:endParaRPr/>
          </a:p>
          <a:p>
            <a:pPr indent="0" lvl="0" marL="0" rtl="0" algn="l">
              <a:spcBef>
                <a:spcPts val="1200"/>
              </a:spcBef>
              <a:spcAft>
                <a:spcPts val="0"/>
              </a:spcAft>
              <a:buClr>
                <a:schemeClr val="dk1"/>
              </a:buClr>
              <a:buSzPts val="1100"/>
              <a:buFont typeface="Arial"/>
              <a:buNone/>
            </a:pPr>
            <a:r>
              <a:rPr lang="ja"/>
              <a:t>・似た傾向の文書との比較とリスクの提示</a:t>
            </a:r>
            <a:endParaRPr/>
          </a:p>
          <a:p>
            <a:pPr indent="0" lvl="0" marL="0" rtl="0" algn="l">
              <a:spcBef>
                <a:spcPts val="1200"/>
              </a:spcBef>
              <a:spcAft>
                <a:spcPts val="0"/>
              </a:spcAft>
              <a:buClr>
                <a:schemeClr val="dk1"/>
              </a:buClr>
              <a:buSzPts val="1100"/>
              <a:buFont typeface="Arial"/>
              <a:buNone/>
            </a:pPr>
            <a:r>
              <a:rPr lang="ja"/>
              <a:t>・不利益となる可能性のある文章の検出</a:t>
            </a:r>
            <a:endParaRPr/>
          </a:p>
          <a:p>
            <a:pPr indent="0" lvl="0" marL="0" rtl="0" algn="l">
              <a:spcBef>
                <a:spcPts val="1200"/>
              </a:spcBef>
              <a:spcAft>
                <a:spcPts val="0"/>
              </a:spcAft>
              <a:buClr>
                <a:schemeClr val="dk1"/>
              </a:buClr>
              <a:buSzPts val="1100"/>
              <a:buFont typeface="Arial"/>
              <a:buNone/>
            </a:pPr>
            <a:r>
              <a:rPr lang="ja"/>
              <a:t>・文書の要約</a:t>
            </a:r>
            <a:endParaRPr/>
          </a:p>
          <a:p>
            <a:pPr indent="0" lvl="0" marL="0" rtl="0" algn="l">
              <a:spcBef>
                <a:spcPts val="1200"/>
              </a:spcBef>
              <a:spcAft>
                <a:spcPts val="0"/>
              </a:spcAft>
              <a:buClr>
                <a:schemeClr val="dk1"/>
              </a:buClr>
              <a:buSzPts val="1100"/>
              <a:buFont typeface="Arial"/>
              <a:buNone/>
            </a:pPr>
            <a:r>
              <a:rPr lang="ja"/>
              <a:t>・硬い文章の柔らかい文章への変換</a:t>
            </a:r>
            <a:endParaRPr/>
          </a:p>
          <a:p>
            <a:pPr indent="0" lvl="0" marL="0" rtl="0" algn="l">
              <a:spcBef>
                <a:spcPts val="1200"/>
              </a:spcBef>
              <a:spcAft>
                <a:spcPts val="1200"/>
              </a:spcAft>
              <a:buNone/>
            </a:pPr>
            <a:r>
              <a:rPr lang="ja"/>
              <a:t>・難しい言葉の解説or解説ページへのリンク付け</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5857950" y="2946100"/>
            <a:ext cx="2652000" cy="1536000"/>
          </a:xfrm>
          <a:prstGeom prst="wedgeRectCallout">
            <a:avLst>
              <a:gd fmla="val -155257" name="adj1"/>
              <a:gd fmla="val -110124"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ja" sz="1800">
                <a:solidFill>
                  <a:schemeClr val="dk2"/>
                </a:solidFill>
              </a:rPr>
              <a:t>LLMを使うと読み込ませることのできるデータの幅が広がる</a:t>
            </a:r>
            <a:endParaRPr/>
          </a:p>
        </p:txBody>
      </p:sp>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ja"/>
              <a:t>使用するデータ</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t>・ChatGPTがベース</a:t>
            </a:r>
            <a:endParaRPr/>
          </a:p>
          <a:p>
            <a:pPr indent="0" lvl="0" marL="0" rtl="0" algn="l">
              <a:spcBef>
                <a:spcPts val="1200"/>
              </a:spcBef>
              <a:spcAft>
                <a:spcPts val="0"/>
              </a:spcAft>
              <a:buClr>
                <a:schemeClr val="dk1"/>
              </a:buClr>
              <a:buSzPts val="1100"/>
              <a:buFont typeface="Arial"/>
              <a:buNone/>
            </a:pPr>
            <a:r>
              <a:rPr lang="ja"/>
              <a:t>・契約書類のデータを</a:t>
            </a:r>
            <a:r>
              <a:rPr lang="ja" u="sng"/>
              <a:t>LLM</a:t>
            </a:r>
            <a:r>
              <a:rPr lang="ja"/>
              <a:t>に読み込ませる</a:t>
            </a:r>
            <a:endParaRPr/>
          </a:p>
          <a:p>
            <a:pPr indent="0" lvl="0" marL="0" rtl="0" algn="l">
              <a:spcBef>
                <a:spcPts val="1200"/>
              </a:spcBef>
              <a:spcAft>
                <a:spcPts val="0"/>
              </a:spcAft>
              <a:buClr>
                <a:schemeClr val="dk1"/>
              </a:buClr>
              <a:buSzPts val="1100"/>
              <a:buFont typeface="Arial"/>
              <a:buNone/>
            </a:pPr>
            <a:r>
              <a:rPr lang="ja"/>
              <a:t>・Webサイトなどからおかしい文書の例などを学習させる</a:t>
            </a:r>
            <a:endParaRPr/>
          </a:p>
          <a:p>
            <a:pPr indent="0" lvl="0" marL="0" rtl="0" algn="l">
              <a:spcBef>
                <a:spcPts val="1200"/>
              </a:spcBef>
              <a:spcAft>
                <a:spcPts val="1200"/>
              </a:spcAft>
              <a:buClr>
                <a:schemeClr val="dk1"/>
              </a:buClr>
              <a:buSzPts val="1100"/>
              <a:buFont typeface="Arial"/>
              <a:buNone/>
            </a:pPr>
            <a:r>
              <a:rPr lang="ja"/>
              <a:t>　＝判例の学習</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86" name="Google Shape;86;p17"/>
          <p:cNvSpPr/>
          <p:nvPr/>
        </p:nvSpPr>
        <p:spPr>
          <a:xfrm>
            <a:off x="870275" y="3209525"/>
            <a:ext cx="1994700" cy="760500"/>
          </a:xfrm>
          <a:prstGeom prst="wedgeEllipseCallout">
            <a:avLst>
              <a:gd fmla="val -35782" name="adj1"/>
              <a:gd fmla="val -86289"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裁判所が公開している民事事件の記録</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ja"/>
              <a:t>LLM（Language Model for Language Model）</a:t>
            </a:r>
            <a:endParaRPr b="1"/>
          </a:p>
          <a:p>
            <a:pPr indent="-342900" lvl="0" marL="457200" rtl="0" algn="l">
              <a:lnSpc>
                <a:spcPct val="100000"/>
              </a:lnSpc>
              <a:spcBef>
                <a:spcPts val="1200"/>
              </a:spcBef>
              <a:spcAft>
                <a:spcPts val="0"/>
              </a:spcAft>
              <a:buSzPts val="1800"/>
              <a:buChar char="●"/>
            </a:pPr>
            <a:r>
              <a:rPr lang="ja"/>
              <a:t>複数の自然言語処理モデルを組み合わせる技術。</a:t>
            </a:r>
            <a:endParaRPr/>
          </a:p>
          <a:p>
            <a:pPr indent="-342900" lvl="0" marL="457200" rtl="0" algn="l">
              <a:lnSpc>
                <a:spcPct val="100000"/>
              </a:lnSpc>
              <a:spcBef>
                <a:spcPts val="0"/>
              </a:spcBef>
              <a:spcAft>
                <a:spcPts val="0"/>
              </a:spcAft>
              <a:buSzPts val="1800"/>
              <a:buChar char="●"/>
            </a:pPr>
            <a:r>
              <a:rPr lang="ja"/>
              <a:t>異なるモデルの強みを活かし、広範なタスクに対応可能。</a:t>
            </a:r>
            <a:endParaRPr/>
          </a:p>
          <a:p>
            <a:pPr indent="-342900" lvl="0" marL="457200" rtl="0" algn="l">
              <a:lnSpc>
                <a:spcPct val="100000"/>
              </a:lnSpc>
              <a:spcBef>
                <a:spcPts val="0"/>
              </a:spcBef>
              <a:spcAft>
                <a:spcPts val="0"/>
              </a:spcAft>
              <a:buSzPts val="1800"/>
              <a:buChar char="●"/>
            </a:pPr>
            <a:r>
              <a:rPr lang="ja"/>
              <a:t>モデル間の補完を通じて、タスクの多様性に対応。</a:t>
            </a:r>
            <a:endParaRPr/>
          </a:p>
          <a:p>
            <a:pPr indent="0" lvl="0" marL="0" rtl="0" algn="l">
              <a:lnSpc>
                <a:spcPct val="100000"/>
              </a:lnSpc>
              <a:spcBef>
                <a:spcPts val="1200"/>
              </a:spcBef>
              <a:spcAft>
                <a:spcPts val="0"/>
              </a:spcAft>
              <a:buClr>
                <a:schemeClr val="dk1"/>
              </a:buClr>
              <a:buSzPts val="1100"/>
              <a:buFont typeface="Arial"/>
              <a:buNone/>
            </a:pPr>
            <a:r>
              <a:rPr b="1" lang="ja"/>
              <a:t>Chat-GPT</a:t>
            </a:r>
            <a:endParaRPr b="1"/>
          </a:p>
          <a:p>
            <a:pPr indent="-342900" lvl="0" marL="457200" rtl="0" algn="l">
              <a:lnSpc>
                <a:spcPct val="100000"/>
              </a:lnSpc>
              <a:spcBef>
                <a:spcPts val="1200"/>
              </a:spcBef>
              <a:spcAft>
                <a:spcPts val="0"/>
              </a:spcAft>
              <a:buSzPts val="1800"/>
              <a:buChar char="●"/>
            </a:pPr>
            <a:r>
              <a:rPr lang="ja"/>
              <a:t>GPTの変種で、対話に特化したモデル。</a:t>
            </a:r>
            <a:endParaRPr/>
          </a:p>
          <a:p>
            <a:pPr indent="-342900" lvl="0" marL="457200" rtl="0" algn="l">
              <a:lnSpc>
                <a:spcPct val="100000"/>
              </a:lnSpc>
              <a:spcBef>
                <a:spcPts val="0"/>
              </a:spcBef>
              <a:spcAft>
                <a:spcPts val="0"/>
              </a:spcAft>
              <a:buSzPts val="1800"/>
              <a:buChar char="●"/>
            </a:pPr>
            <a:r>
              <a:rPr lang="ja"/>
              <a:t>リアルタイムの対話に適しており、自然で流暢な対話を生成。</a:t>
            </a:r>
            <a:endParaRPr/>
          </a:p>
          <a:p>
            <a:pPr indent="-342900" lvl="0" marL="457200" rtl="0" algn="l">
              <a:lnSpc>
                <a:spcPct val="100000"/>
              </a:lnSpc>
              <a:spcBef>
                <a:spcPts val="0"/>
              </a:spcBef>
              <a:spcAft>
                <a:spcPts val="0"/>
              </a:spcAft>
              <a:buSzPts val="1800"/>
              <a:buChar char="●"/>
            </a:pPr>
            <a:r>
              <a:rPr lang="ja"/>
              <a:t>対話をより自然なものに近づける能力を持つ。</a:t>
            </a:r>
            <a:endParaRPr/>
          </a:p>
        </p:txBody>
      </p:sp>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LLMとは？</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4">
            <a:alphaModFix/>
          </a:blip>
          <a:stretch>
            <a:fillRect/>
          </a:stretch>
        </p:blipFill>
        <p:spPr>
          <a:xfrm>
            <a:off x="152400" y="152400"/>
            <a:ext cx="8839200" cy="4429125"/>
          </a:xfrm>
          <a:prstGeom prst="rect">
            <a:avLst/>
          </a:prstGeom>
          <a:noFill/>
          <a:ln>
            <a:noFill/>
          </a:ln>
        </p:spPr>
      </p:pic>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システム構成図</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0"/>
          <p:cNvPicPr preferRelativeResize="0"/>
          <p:nvPr/>
        </p:nvPicPr>
        <p:blipFill>
          <a:blip r:embed="rId3">
            <a:alphaModFix/>
          </a:blip>
          <a:stretch>
            <a:fillRect/>
          </a:stretch>
        </p:blipFill>
        <p:spPr>
          <a:xfrm>
            <a:off x="-108275" y="-75798"/>
            <a:ext cx="9144003" cy="4991697"/>
          </a:xfrm>
          <a:prstGeom prst="rect">
            <a:avLst/>
          </a:prstGeom>
          <a:noFill/>
          <a:ln>
            <a:noFill/>
          </a:ln>
        </p:spPr>
      </p:pic>
      <p:sp>
        <p:nvSpPr>
          <p:cNvPr id="107" name="Google Shape;107;p20"/>
          <p:cNvSpPr txBox="1"/>
          <p:nvPr/>
        </p:nvSpPr>
        <p:spPr>
          <a:xfrm>
            <a:off x="3451225" y="0"/>
            <a:ext cx="16056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600">
                <a:solidFill>
                  <a:schemeClr val="dk2"/>
                </a:solidFill>
              </a:rPr>
              <a:t>機能</a:t>
            </a:r>
            <a:endParaRPr b="1" sz="2600">
              <a:solidFill>
                <a:schemeClr val="dk2"/>
              </a:solidFill>
            </a:endParaRPr>
          </a:p>
        </p:txBody>
      </p:sp>
      <p:sp>
        <p:nvSpPr>
          <p:cNvPr id="108" name="Google Shape;108;p20"/>
          <p:cNvSpPr txBox="1"/>
          <p:nvPr/>
        </p:nvSpPr>
        <p:spPr>
          <a:xfrm>
            <a:off x="4041425" y="54125"/>
            <a:ext cx="3527700" cy="3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2200">
                <a:solidFill>
                  <a:schemeClr val="dk2"/>
                </a:solidFill>
              </a:rPr>
              <a:t>：「要約・用語簡易化」</a:t>
            </a:r>
            <a:endParaRPr b="1" sz="2200">
              <a:solidFill>
                <a:schemeClr val="dk2"/>
              </a:solidFill>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ja"/>
              <a:t>①不利益となる可能性のある文章の検出</a:t>
            </a:r>
            <a:endParaRPr/>
          </a:p>
          <a:p>
            <a:pPr indent="0" lvl="0" marL="0" rtl="0" algn="l">
              <a:spcBef>
                <a:spcPts val="1200"/>
              </a:spcBef>
              <a:spcAft>
                <a:spcPts val="0"/>
              </a:spcAft>
              <a:buClr>
                <a:schemeClr val="dk1"/>
              </a:buClr>
              <a:buSzPts val="1100"/>
              <a:buFont typeface="Arial"/>
              <a:buNone/>
            </a:pPr>
            <a:r>
              <a:rPr lang="ja"/>
              <a:t>1. ユーザが契約書を撮影。</a:t>
            </a:r>
            <a:endParaRPr/>
          </a:p>
          <a:p>
            <a:pPr indent="0" lvl="0" marL="0" rtl="0" algn="l">
              <a:spcBef>
                <a:spcPts val="1200"/>
              </a:spcBef>
              <a:spcAft>
                <a:spcPts val="0"/>
              </a:spcAft>
              <a:buClr>
                <a:schemeClr val="dk1"/>
              </a:buClr>
              <a:buSzPts val="1100"/>
              <a:buFont typeface="Arial"/>
              <a:buNone/>
            </a:pPr>
            <a:r>
              <a:rPr lang="ja"/>
              <a:t>2. ユーザがシステムへ写真をアップロード</a:t>
            </a:r>
            <a:endParaRPr/>
          </a:p>
          <a:p>
            <a:pPr indent="0" lvl="0" marL="0" rtl="0" algn="l">
              <a:spcBef>
                <a:spcPts val="1200"/>
              </a:spcBef>
              <a:spcAft>
                <a:spcPts val="0"/>
              </a:spcAft>
              <a:buClr>
                <a:schemeClr val="dk1"/>
              </a:buClr>
              <a:buSzPts val="1100"/>
              <a:buFont typeface="Arial"/>
              <a:buNone/>
            </a:pPr>
            <a:r>
              <a:rPr lang="ja"/>
              <a:t>3. システムがテキストを受け取る。</a:t>
            </a:r>
            <a:endParaRPr/>
          </a:p>
          <a:p>
            <a:pPr indent="0" lvl="0" marL="0" rtl="0" algn="l">
              <a:spcBef>
                <a:spcPts val="1200"/>
              </a:spcBef>
              <a:spcAft>
                <a:spcPts val="0"/>
              </a:spcAft>
              <a:buClr>
                <a:schemeClr val="dk1"/>
              </a:buClr>
              <a:buSzPts val="1100"/>
              <a:buFont typeface="Arial"/>
              <a:buNone/>
            </a:pPr>
            <a:r>
              <a:rPr lang="ja"/>
              <a:t># 判例や法律を読み込ませた</a:t>
            </a:r>
            <a:r>
              <a:rPr b="1" lang="ja"/>
              <a:t>LLM</a:t>
            </a:r>
            <a:r>
              <a:rPr lang="ja"/>
              <a:t>が用意されているものとする</a:t>
            </a:r>
            <a:endParaRPr/>
          </a:p>
          <a:p>
            <a:pPr indent="0" lvl="0" marL="0" rtl="0" algn="l">
              <a:spcBef>
                <a:spcPts val="1200"/>
              </a:spcBef>
              <a:spcAft>
                <a:spcPts val="0"/>
              </a:spcAft>
              <a:buClr>
                <a:schemeClr val="dk1"/>
              </a:buClr>
              <a:buSzPts val="1100"/>
              <a:buFont typeface="Arial"/>
              <a:buNone/>
            </a:pPr>
            <a:r>
              <a:rPr lang="ja"/>
              <a:t>4. システムが法律</a:t>
            </a:r>
            <a:r>
              <a:rPr b="1" lang="ja"/>
              <a:t>LLM</a:t>
            </a:r>
            <a:r>
              <a:rPr lang="ja"/>
              <a:t>を介して契約書の問題点をピックアップ</a:t>
            </a:r>
            <a:endParaRPr/>
          </a:p>
          <a:p>
            <a:pPr indent="0" lvl="0" marL="0" rtl="0" algn="l">
              <a:spcBef>
                <a:spcPts val="1200"/>
              </a:spcBef>
              <a:spcAft>
                <a:spcPts val="0"/>
              </a:spcAft>
              <a:buClr>
                <a:schemeClr val="dk1"/>
              </a:buClr>
              <a:buSzPts val="1100"/>
              <a:buFont typeface="Arial"/>
              <a:buNone/>
            </a:pPr>
            <a:r>
              <a:rPr lang="ja"/>
              <a:t>5. システムがユーザに契約書の問題点を表示</a:t>
            </a:r>
            <a:endParaRPr/>
          </a:p>
          <a:p>
            <a:pPr indent="0" lvl="0" marL="0" rtl="0" algn="l">
              <a:spcBef>
                <a:spcPts val="1200"/>
              </a:spcBef>
              <a:spcAft>
                <a:spcPts val="1200"/>
              </a:spcAft>
              <a:buNone/>
            </a:pPr>
            <a:r>
              <a:rPr lang="ja"/>
              <a:t>6. ユーザが問題点を確認</a:t>
            </a:r>
            <a:endParaRPr/>
          </a:p>
        </p:txBody>
      </p:sp>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プロジェクトのユースケース　①リスク表示</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