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7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81915"/>
  </p:normalViewPr>
  <p:slideViewPr>
    <p:cSldViewPr snapToGrid="0">
      <p:cViewPr varScale="1">
        <p:scale>
          <a:sx n="99" d="100"/>
          <a:sy n="99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1DF6-3A99-DE4A-B03F-F2B0B4B92098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9D7D5-EC08-7143-91A4-32D099EFA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9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9D7D5-EC08-7143-91A4-32D099EFA7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日時のデータラベルは負担大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9D7D5-EC08-7143-91A4-32D099EFA7A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5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265-E72B-05F4-206C-23476BC28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C0C88-64F1-7875-FC02-6A86F6AE8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16EB4-679C-2675-838C-C87404EA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E37C-93C0-F841-9581-9ADFC32C312A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209A8-CDEB-3671-2C7A-0E5F3E8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CA613-1497-1FDA-EFF2-76CDC2C7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19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20477-6E9A-D3D7-F3E0-37A519E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5DC67B-3FF7-C10F-FD6E-D992F550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D860A-363F-E1D6-E6DA-834B74D2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99E4-E734-AB46-9232-6F3C41DA508D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9C7E7-CC6A-5BEB-750E-7F7D9D47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8B0FD-0458-B82B-6D57-D23745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2FB011-8E98-A70F-868A-FCFC631DA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2805C1-59E5-988D-4A29-20732A0B5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30CE5-A1B3-4A13-8CB1-C8BF0C43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6A31-712A-A44E-8F0D-D565922FFB02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27B7B-26FC-0CD9-DA00-9BAB1F88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51387-30FE-FF4A-F479-77C5EE3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1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AF848-B7F3-35EF-A781-3E632C0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2BAA2-03D1-3460-9033-F2775A56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5DCBD-EB2E-E69C-1C07-52DCE0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F0B-526F-B441-986E-C8B35C887601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43A9-D65F-4BC1-D25D-66BE038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92671-BDE1-EF9E-4460-166A84EE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A1A84-8E4E-146D-73DC-D2ECD24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EE955-40C1-9BE0-A74E-90343374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09E19-E980-1BEE-894F-F25D282F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0394-29CA-9344-8142-05686F8C911A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874F6-3CDF-21FC-5DC6-D66440F6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78ACB-B528-0B86-AC04-2C39154A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6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CD8A9-CBD1-F27C-CB62-F412A839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CD52-75DF-CF11-A175-C7A4A8E4F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1BA51E-F814-2EEA-C25B-2C4693E9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34C0DE-3BE5-C8E9-C323-737AC7EA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8B15-8C64-FD41-8E93-6E0717DDB441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8A8426-95A3-0363-E871-5EA7825F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E9B8B-A64A-34D8-B8E3-DEF6145D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59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A41A2-0E21-A464-A537-5F564470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9B8D7-CF3D-1756-11C2-7B8F8886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32CB27-F25B-2889-FA0F-C992B041E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0AB81C-09C1-F884-7DA0-79CF6810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E95F73-45E6-C530-BE2D-9A4FF8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4D291D-4CC4-3B1B-5D58-BAFE9BF5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0454-8D61-C44D-A913-E5DB034490FC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924392-6E68-CEBA-53AB-457EB13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EB7364-17CF-FBF1-1F15-5BB2EFF3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D5255-EB47-8500-9238-85DAF317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F0C76-682E-4068-AD49-28D6C301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07A-CCF6-044E-BF36-57AB868D158D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06EFAB-1382-0A32-00ED-2EF739DC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AFD9C0-CD26-9D1B-4439-07AB2DA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0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3DEBD3-8931-06EB-30B6-9296AB04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56D-E096-4D40-8660-883FDEE2C799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69C9B-C318-98AF-34A8-32D909EA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FBF36-CF24-112D-CD1E-F057B7D6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4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48D40-2BED-F6A5-9C16-1C0B9D86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8AE1A-22E8-C449-2DC0-F1642799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E24D42-CA84-7189-7365-25180E89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052A9-B949-9932-F923-2210E885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F947-BDE6-DB4D-9E1D-9D25FA03CDC9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620A9-A3AD-E895-B9C2-BEA0F5D2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2EE35-3D1E-5F53-282B-5ED89F7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42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3A78F-72FB-897A-DDBA-3BD6D62A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857D6-4A5C-3038-A169-220114BCE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79969-F8FE-E009-5C21-98C717E2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299872-3C12-8845-0F8D-18E82977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997C-7932-7E4D-A17B-483E3C13B5EA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99F4B7-C6A9-6CF3-38A4-41AF4C16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C8601-6855-6821-DB87-0DEA8A93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1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485D96-6503-DD69-CD7B-4F1428C8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919DD-3281-AC44-F87F-1F86BC58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EE017-041B-E010-5507-9C63BE870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F476-DEBD-4B4A-8D86-6F8724197E24}" type="datetime1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FD7DB-286B-F392-1A03-221D4DAF4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662BB-8BA1-FC5E-2FDE-3B01A9C2A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BA316-3E86-F44E-8B8C-FD8A6328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8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Kou-python/2023IT2_Summer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795FD-BD30-B099-3F70-1DE8B76A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  <a:ea typeface="+mn-ea"/>
              </a:rPr>
              <a:t>Security door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en-US" altLang="ja-JP" sz="3600" dirty="0">
                <a:ea typeface="+mn-ea"/>
              </a:rPr>
              <a:t>portable door security device</a:t>
            </a:r>
            <a:endParaRPr kumimoji="1" lang="ja-JP" altLang="en-US" sz="3600"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9A5541-65D7-DF0C-F0C8-12B507490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NE21-1084B</a:t>
            </a:r>
            <a:r>
              <a:rPr kumimoji="1" lang="ja-JP" altLang="en-US"/>
              <a:t> 笹川高聖</a:t>
            </a:r>
          </a:p>
        </p:txBody>
      </p:sp>
    </p:spTree>
    <p:extLst>
      <p:ext uri="{BB962C8B-B14F-4D97-AF65-F5344CB8AC3E}">
        <p14:creationId xmlns:p14="http://schemas.microsoft.com/office/powerpoint/2010/main" val="251469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11371-8566-D5CA-59B3-52C3A40D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課題と目的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2F28D-6AE3-E36F-5A2D-A2D0EE60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ja-JP" altLang="en-US"/>
              <a:t>家のドアで記録されないこと</a:t>
            </a:r>
            <a:endParaRPr kumimoji="1" lang="en-US" altLang="ja-JP" dirty="0"/>
          </a:p>
          <a:p>
            <a:pPr lvl="1"/>
            <a:r>
              <a:rPr kumimoji="1" lang="ja-JP" altLang="en-US"/>
              <a:t>ドアの開閉</a:t>
            </a:r>
            <a:endParaRPr kumimoji="1" lang="en-US" altLang="ja-JP" dirty="0"/>
          </a:p>
          <a:p>
            <a:pPr lvl="1"/>
            <a:r>
              <a:rPr lang="ja-JP" altLang="en-US"/>
              <a:t>ノック</a:t>
            </a:r>
            <a:endParaRPr lang="en-US" altLang="ja-JP" dirty="0"/>
          </a:p>
          <a:p>
            <a:pPr lvl="1"/>
            <a:r>
              <a:rPr lang="ja-JP" altLang="en-US"/>
              <a:t>音声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家の</a:t>
            </a:r>
            <a:r>
              <a:rPr kumimoji="1" lang="ja-JP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セキュリティや監視を強化</a:t>
            </a:r>
            <a:r>
              <a:rPr kumimoji="1" lang="ja-JP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したい</a:t>
            </a:r>
            <a:endParaRPr kumimoji="1" lang="en-US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  <a:p>
            <a:pPr marL="457200" lvl="1" indent="0" algn="ctr">
              <a:buNone/>
            </a:pP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BB57E2-253A-2884-B5F7-BB382DC5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z="1600" smtClean="0"/>
              <a:t>2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51806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グラフィックス 31" descr="閉じたドア 枠線">
            <a:extLst>
              <a:ext uri="{FF2B5EF4-FFF2-40B4-BE49-F238E27FC236}">
                <a16:creationId xmlns:a16="http://schemas.microsoft.com/office/drawing/2014/main" id="{570C2D81-2885-6D2F-B801-2874A568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501029"/>
            <a:ext cx="1808005" cy="18080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65E2C03-8DBF-1DE3-6214-540074D0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想定ユーザと利用イメージ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BD23E-C35B-0C00-5E4D-1B817FB5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想定ユーザ：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家のセキュリティに不安がある人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利用イメージ：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18871A-B8E2-AFC1-52E7-A8E7C146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28" name="グラフィックス 27" descr="プロセッサ 単色塗りつぶし">
            <a:extLst>
              <a:ext uri="{FF2B5EF4-FFF2-40B4-BE49-F238E27FC236}">
                <a16:creationId xmlns:a16="http://schemas.microsoft.com/office/drawing/2014/main" id="{4E443B2A-3CD6-D370-F848-113FB27F4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322" y="3894556"/>
            <a:ext cx="523389" cy="52338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90B5E8-8736-3CF8-79D6-ED7231E704B6}"/>
              </a:ext>
            </a:extLst>
          </p:cNvPr>
          <p:cNvSpPr txBox="1"/>
          <p:nvPr/>
        </p:nvSpPr>
        <p:spPr>
          <a:xfrm>
            <a:off x="486383" y="5702561"/>
            <a:ext cx="2159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加速度センサーを付</a:t>
            </a:r>
            <a:r>
              <a:rPr kumimoji="1" lang="ja-JP" altLang="en-US" sz="2000" u="sng"/>
              <a:t>ラズパイ</a:t>
            </a:r>
            <a:r>
              <a:rPr kumimoji="1" lang="ja-JP" altLang="en-US" sz="2000"/>
              <a:t>をドアに取り付け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356107D-FDD5-D364-FBC0-7EFBC92F2EC8}"/>
              </a:ext>
            </a:extLst>
          </p:cNvPr>
          <p:cNvCxnSpPr/>
          <p:nvPr/>
        </p:nvCxnSpPr>
        <p:spPr>
          <a:xfrm>
            <a:off x="141157" y="5516381"/>
            <a:ext cx="1196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開いたドア 枠線">
            <a:extLst>
              <a:ext uri="{FF2B5EF4-FFF2-40B4-BE49-F238E27FC236}">
                <a16:creationId xmlns:a16="http://schemas.microsoft.com/office/drawing/2014/main" id="{686B4ED7-7106-E40B-1BF8-D2AD2A2C2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0952" y="3513133"/>
            <a:ext cx="1808005" cy="180800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770A002-A38A-EDE4-BCFE-539921378600}"/>
              </a:ext>
            </a:extLst>
          </p:cNvPr>
          <p:cNvSpPr txBox="1"/>
          <p:nvPr/>
        </p:nvSpPr>
        <p:spPr>
          <a:xfrm>
            <a:off x="3867462" y="59211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開閉を検知</a:t>
            </a:r>
          </a:p>
        </p:txBody>
      </p:sp>
      <p:pic>
        <p:nvPicPr>
          <p:cNvPr id="39" name="グラフィックス 38" descr="プロセッサ 単色塗りつぶし">
            <a:extLst>
              <a:ext uri="{FF2B5EF4-FFF2-40B4-BE49-F238E27FC236}">
                <a16:creationId xmlns:a16="http://schemas.microsoft.com/office/drawing/2014/main" id="{5549D750-4A32-4435-968B-FBDD938E3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049" y="3894556"/>
            <a:ext cx="523389" cy="523389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9C92733-EA4C-D255-9602-FB4D550CC295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2646205" y="4405032"/>
            <a:ext cx="944747" cy="1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5921BC6-D7FC-AC08-8ED7-F1222BA24EE9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398957" y="4405031"/>
            <a:ext cx="1166735" cy="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びっくりイラスト／無料イラスト/フリー素材なら「イラストAC」">
            <a:extLst>
              <a:ext uri="{FF2B5EF4-FFF2-40B4-BE49-F238E27FC236}">
                <a16:creationId xmlns:a16="http://schemas.microsoft.com/office/drawing/2014/main" id="{D4520EC2-09B8-6545-5D2E-C9B7221C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10" y="3541092"/>
            <a:ext cx="1209593" cy="17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4CFCAE-3770-117F-58DC-2A3E97DFA244}"/>
              </a:ext>
            </a:extLst>
          </p:cNvPr>
          <p:cNvSpPr txBox="1"/>
          <p:nvPr/>
        </p:nvSpPr>
        <p:spPr>
          <a:xfrm rot="1119292">
            <a:off x="7071443" y="342905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「あの時の開閉は誰」</a:t>
            </a:r>
          </a:p>
        </p:txBody>
      </p:sp>
    </p:spTree>
    <p:extLst>
      <p:ext uri="{BB962C8B-B14F-4D97-AF65-F5344CB8AC3E}">
        <p14:creationId xmlns:p14="http://schemas.microsoft.com/office/powerpoint/2010/main" val="237822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43EF6-73EC-5B01-2484-E7E15487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lang="ja-JP" altLang="en-US"/>
              <a:t>システムの説明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A4782B-FE98-A836-6CE6-22E7FC05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グラフィックス 4" descr="プロセッサ 単色塗りつぶし">
            <a:extLst>
              <a:ext uri="{FF2B5EF4-FFF2-40B4-BE49-F238E27FC236}">
                <a16:creationId xmlns:a16="http://schemas.microsoft.com/office/drawing/2014/main" id="{65506B6E-E750-3250-495E-ECF8004D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35" y="1873770"/>
            <a:ext cx="982377" cy="982377"/>
          </a:xfrm>
          <a:prstGeom prst="rect">
            <a:avLst/>
          </a:prstGeom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E9AF158D-E4AF-7D79-D581-8CAF29528399}"/>
              </a:ext>
            </a:extLst>
          </p:cNvPr>
          <p:cNvSpPr/>
          <p:nvPr/>
        </p:nvSpPr>
        <p:spPr>
          <a:xfrm>
            <a:off x="764785" y="2856147"/>
            <a:ext cx="1409075" cy="509666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センサー</a:t>
            </a:r>
          </a:p>
        </p:txBody>
      </p:sp>
      <p:pic>
        <p:nvPicPr>
          <p:cNvPr id="10" name="グラフィックス 9" descr="ドキュメント 枠線">
            <a:extLst>
              <a:ext uri="{FF2B5EF4-FFF2-40B4-BE49-F238E27FC236}">
                <a16:creationId xmlns:a16="http://schemas.microsoft.com/office/drawing/2014/main" id="{F70055A4-2AC5-408D-3E5C-8176FA65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1317" y="3917924"/>
            <a:ext cx="1226695" cy="1226695"/>
          </a:xfrm>
          <a:prstGeom prst="rect">
            <a:avLst/>
          </a:prstGeom>
        </p:spPr>
      </p:pic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2C05B409-BCAB-61C2-9C24-E86FFB936EBF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1052590" y="3782544"/>
            <a:ext cx="1165459" cy="331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3E09092F-A8D7-6BC7-1D18-C720FA82E0EA}"/>
              </a:ext>
            </a:extLst>
          </p:cNvPr>
          <p:cNvSpPr/>
          <p:nvPr/>
        </p:nvSpPr>
        <p:spPr>
          <a:xfrm>
            <a:off x="2414663" y="5696730"/>
            <a:ext cx="1885014" cy="485957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データベース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B62D86-2666-A3DC-3DC4-1736F90AB84B}"/>
              </a:ext>
            </a:extLst>
          </p:cNvPr>
          <p:cNvSpPr txBox="1"/>
          <p:nvPr/>
        </p:nvSpPr>
        <p:spPr>
          <a:xfrm>
            <a:off x="1948831" y="51925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csn.log</a:t>
            </a:r>
            <a:endParaRPr kumimoji="1" lang="ja-JP" altLang="en-US"/>
          </a:p>
        </p:txBody>
      </p:sp>
      <p:pic>
        <p:nvPicPr>
          <p:cNvPr id="20" name="グラフィックス 19" descr="ドキュメント 単色塗りつぶし">
            <a:extLst>
              <a:ext uri="{FF2B5EF4-FFF2-40B4-BE49-F238E27FC236}">
                <a16:creationId xmlns:a16="http://schemas.microsoft.com/office/drawing/2014/main" id="{23493B55-186B-F534-0F77-4DE27EEDC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4779" y="3669219"/>
            <a:ext cx="1226695" cy="1226695"/>
          </a:xfrm>
          <a:prstGeom prst="rect">
            <a:avLst/>
          </a:prstGeom>
        </p:spPr>
      </p:pic>
      <p:pic>
        <p:nvPicPr>
          <p:cNvPr id="16" name="グラフィックス 15" descr="ドキュメント 単色塗りつぶし">
            <a:extLst>
              <a:ext uri="{FF2B5EF4-FFF2-40B4-BE49-F238E27FC236}">
                <a16:creationId xmlns:a16="http://schemas.microsoft.com/office/drawing/2014/main" id="{07660D6E-29F6-16DC-513F-E956720A9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5009" y="3903068"/>
            <a:ext cx="1226695" cy="122669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9D4BB3-6AEE-BEAC-7687-0EA984EDCEDE}"/>
              </a:ext>
            </a:extLst>
          </p:cNvPr>
          <p:cNvSpPr txBox="1"/>
          <p:nvPr/>
        </p:nvSpPr>
        <p:spPr>
          <a:xfrm>
            <a:off x="3750039" y="5070498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happen.py</a:t>
            </a:r>
            <a:endParaRPr kumimoji="1" lang="en-US" altLang="ja-JP" dirty="0"/>
          </a:p>
          <a:p>
            <a:r>
              <a:rPr lang="en-US" altLang="ja-JP" dirty="0" err="1"/>
              <a:t>witmotionPlot.py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5A8DF3-6C02-319D-EF7A-906D561B810A}"/>
              </a:ext>
            </a:extLst>
          </p:cNvPr>
          <p:cNvSpPr txBox="1"/>
          <p:nvPr/>
        </p:nvSpPr>
        <p:spPr>
          <a:xfrm>
            <a:off x="2505855" y="34046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加工とプロット</a:t>
            </a:r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001794-AB09-50D1-167E-0284C033FCE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028012" y="4516416"/>
            <a:ext cx="766997" cy="1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グラフィックス 26" descr="雲 枠線">
            <a:extLst>
              <a:ext uri="{FF2B5EF4-FFF2-40B4-BE49-F238E27FC236}">
                <a16:creationId xmlns:a16="http://schemas.microsoft.com/office/drawing/2014/main" id="{067945F0-4E81-AFF9-D55B-C9DA4F653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3644" y="1360792"/>
            <a:ext cx="1724712" cy="1724712"/>
          </a:xfrm>
          <a:prstGeom prst="rect">
            <a:avLst/>
          </a:prstGeom>
        </p:spPr>
      </p:pic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7FB3E32A-6E87-2036-658F-9280EB7E72A5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 flipV="1">
            <a:off x="5271474" y="3372755"/>
            <a:ext cx="836543" cy="909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レーム 29">
            <a:extLst>
              <a:ext uri="{FF2B5EF4-FFF2-40B4-BE49-F238E27FC236}">
                <a16:creationId xmlns:a16="http://schemas.microsoft.com/office/drawing/2014/main" id="{F8D28F15-7B76-F00F-4925-E4021655BDE9}"/>
              </a:ext>
            </a:extLst>
          </p:cNvPr>
          <p:cNvSpPr/>
          <p:nvPr/>
        </p:nvSpPr>
        <p:spPr>
          <a:xfrm>
            <a:off x="5165510" y="2886798"/>
            <a:ext cx="1885014" cy="485957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Google Cloud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グラフィックス 32" descr="ノート PC 枠線">
            <a:extLst>
              <a:ext uri="{FF2B5EF4-FFF2-40B4-BE49-F238E27FC236}">
                <a16:creationId xmlns:a16="http://schemas.microsoft.com/office/drawing/2014/main" id="{86BCD839-261A-CAF5-3C1B-33181465A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9216" y="1690688"/>
            <a:ext cx="1350800" cy="1350800"/>
          </a:xfrm>
          <a:prstGeom prst="rect">
            <a:avLst/>
          </a:prstGeom>
        </p:spPr>
      </p:pic>
      <p:pic>
        <p:nvPicPr>
          <p:cNvPr id="35" name="グラフィックス 34" descr="スマート フォン 枠線">
            <a:extLst>
              <a:ext uri="{FF2B5EF4-FFF2-40B4-BE49-F238E27FC236}">
                <a16:creationId xmlns:a16="http://schemas.microsoft.com/office/drawing/2014/main" id="{992EE86E-481C-6A7D-7D40-399A772C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3976" y="1761221"/>
            <a:ext cx="1057932" cy="1057932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6C0100B-CC21-125B-8236-D788AFD724EC}"/>
              </a:ext>
            </a:extLst>
          </p:cNvPr>
          <p:cNvCxnSpPr>
            <a:stCxn id="27" idx="3"/>
          </p:cNvCxnSpPr>
          <p:nvPr/>
        </p:nvCxnSpPr>
        <p:spPr>
          <a:xfrm>
            <a:off x="6958356" y="2223148"/>
            <a:ext cx="153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レーム 37">
            <a:extLst>
              <a:ext uri="{FF2B5EF4-FFF2-40B4-BE49-F238E27FC236}">
                <a16:creationId xmlns:a16="http://schemas.microsoft.com/office/drawing/2014/main" id="{E977C734-3228-018A-3E63-D9B15778A877}"/>
              </a:ext>
            </a:extLst>
          </p:cNvPr>
          <p:cNvSpPr/>
          <p:nvPr/>
        </p:nvSpPr>
        <p:spPr>
          <a:xfrm>
            <a:off x="8340466" y="3404626"/>
            <a:ext cx="2181442" cy="485957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分析結果の表示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8AC1BE2-17A0-7413-EB04-1A246D92CDA8}"/>
              </a:ext>
            </a:extLst>
          </p:cNvPr>
          <p:cNvSpPr txBox="1"/>
          <p:nvPr/>
        </p:nvSpPr>
        <p:spPr>
          <a:xfrm>
            <a:off x="8415524" y="2927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グラフと開閉日時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35F4EF-2426-C03B-9D86-9C47D6886602}"/>
              </a:ext>
            </a:extLst>
          </p:cNvPr>
          <p:cNvSpPr txBox="1"/>
          <p:nvPr/>
        </p:nvSpPr>
        <p:spPr>
          <a:xfrm>
            <a:off x="5521244" y="43555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加工済データ</a:t>
            </a:r>
          </a:p>
        </p:txBody>
      </p:sp>
    </p:spTree>
    <p:extLst>
      <p:ext uri="{BB962C8B-B14F-4D97-AF65-F5344CB8AC3E}">
        <p14:creationId xmlns:p14="http://schemas.microsoft.com/office/powerpoint/2010/main" val="19851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43EF6-73EC-5B01-2484-E7E15487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/>
              <a:t>現在の達成状況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A4782B-FE98-A836-6CE6-22E7FC05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グラフィックス 4" descr="プロセッサ 単色塗りつぶし">
            <a:extLst>
              <a:ext uri="{FF2B5EF4-FFF2-40B4-BE49-F238E27FC236}">
                <a16:creationId xmlns:a16="http://schemas.microsoft.com/office/drawing/2014/main" id="{65506B6E-E750-3250-495E-ECF8004D8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135" y="1873770"/>
            <a:ext cx="982377" cy="982377"/>
          </a:xfrm>
          <a:prstGeom prst="rect">
            <a:avLst/>
          </a:prstGeom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E9AF158D-E4AF-7D79-D581-8CAF29528399}"/>
              </a:ext>
            </a:extLst>
          </p:cNvPr>
          <p:cNvSpPr/>
          <p:nvPr/>
        </p:nvSpPr>
        <p:spPr>
          <a:xfrm>
            <a:off x="764785" y="2856147"/>
            <a:ext cx="1409075" cy="509666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センサー</a:t>
            </a:r>
          </a:p>
        </p:txBody>
      </p:sp>
      <p:pic>
        <p:nvPicPr>
          <p:cNvPr id="10" name="グラフィックス 9" descr="ドキュメント 枠線">
            <a:extLst>
              <a:ext uri="{FF2B5EF4-FFF2-40B4-BE49-F238E27FC236}">
                <a16:creationId xmlns:a16="http://schemas.microsoft.com/office/drawing/2014/main" id="{F70055A4-2AC5-408D-3E5C-8176FA650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1317" y="3917924"/>
            <a:ext cx="1226695" cy="1226695"/>
          </a:xfrm>
          <a:prstGeom prst="rect">
            <a:avLst/>
          </a:prstGeom>
        </p:spPr>
      </p:pic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2C05B409-BCAB-61C2-9C24-E86FFB936EBF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1052590" y="3782544"/>
            <a:ext cx="1165459" cy="331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3E09092F-A8D7-6BC7-1D18-C720FA82E0EA}"/>
              </a:ext>
            </a:extLst>
          </p:cNvPr>
          <p:cNvSpPr/>
          <p:nvPr/>
        </p:nvSpPr>
        <p:spPr>
          <a:xfrm>
            <a:off x="2414663" y="5696730"/>
            <a:ext cx="1885014" cy="485957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データベース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B62D86-2666-A3DC-3DC4-1736F90AB84B}"/>
              </a:ext>
            </a:extLst>
          </p:cNvPr>
          <p:cNvSpPr txBox="1"/>
          <p:nvPr/>
        </p:nvSpPr>
        <p:spPr>
          <a:xfrm>
            <a:off x="1948831" y="51925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csn.log</a:t>
            </a:r>
            <a:endParaRPr kumimoji="1" lang="ja-JP" altLang="en-US"/>
          </a:p>
        </p:txBody>
      </p:sp>
      <p:pic>
        <p:nvPicPr>
          <p:cNvPr id="20" name="グラフィックス 19" descr="ドキュメント 単色塗りつぶし">
            <a:extLst>
              <a:ext uri="{FF2B5EF4-FFF2-40B4-BE49-F238E27FC236}">
                <a16:creationId xmlns:a16="http://schemas.microsoft.com/office/drawing/2014/main" id="{23493B55-186B-F534-0F77-4DE27EEDC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4779" y="3669219"/>
            <a:ext cx="1226695" cy="1226695"/>
          </a:xfrm>
          <a:prstGeom prst="rect">
            <a:avLst/>
          </a:prstGeom>
        </p:spPr>
      </p:pic>
      <p:pic>
        <p:nvPicPr>
          <p:cNvPr id="16" name="グラフィックス 15" descr="ドキュメント 単色塗りつぶし">
            <a:extLst>
              <a:ext uri="{FF2B5EF4-FFF2-40B4-BE49-F238E27FC236}">
                <a16:creationId xmlns:a16="http://schemas.microsoft.com/office/drawing/2014/main" id="{07660D6E-29F6-16DC-513F-E956720A9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5009" y="3903068"/>
            <a:ext cx="1226695" cy="122669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9D4BB3-6AEE-BEAC-7687-0EA984EDCEDE}"/>
              </a:ext>
            </a:extLst>
          </p:cNvPr>
          <p:cNvSpPr txBox="1"/>
          <p:nvPr/>
        </p:nvSpPr>
        <p:spPr>
          <a:xfrm>
            <a:off x="3750039" y="5070498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happen.py</a:t>
            </a:r>
            <a:endParaRPr kumimoji="1" lang="en-US" altLang="ja-JP" dirty="0"/>
          </a:p>
          <a:p>
            <a:r>
              <a:rPr lang="en-US" altLang="ja-JP" dirty="0" err="1"/>
              <a:t>witmotionPlot.py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5A8DF3-6C02-319D-EF7A-906D561B810A}"/>
              </a:ext>
            </a:extLst>
          </p:cNvPr>
          <p:cNvSpPr txBox="1"/>
          <p:nvPr/>
        </p:nvSpPr>
        <p:spPr>
          <a:xfrm>
            <a:off x="2505855" y="34046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加工とプロット</a:t>
            </a:r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001794-AB09-50D1-167E-0284C033FCE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028012" y="4516416"/>
            <a:ext cx="766997" cy="1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グラフィックス 26" descr="雲 枠線">
            <a:extLst>
              <a:ext uri="{FF2B5EF4-FFF2-40B4-BE49-F238E27FC236}">
                <a16:creationId xmlns:a16="http://schemas.microsoft.com/office/drawing/2014/main" id="{067945F0-4E81-AFF9-D55B-C9DA4F6530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3644" y="1360792"/>
            <a:ext cx="1724712" cy="1724712"/>
          </a:xfrm>
          <a:prstGeom prst="rect">
            <a:avLst/>
          </a:prstGeom>
        </p:spPr>
      </p:pic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7FB3E32A-6E87-2036-658F-9280EB7E72A5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 flipV="1">
            <a:off x="5271474" y="3372755"/>
            <a:ext cx="836543" cy="909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レーム 29">
            <a:extLst>
              <a:ext uri="{FF2B5EF4-FFF2-40B4-BE49-F238E27FC236}">
                <a16:creationId xmlns:a16="http://schemas.microsoft.com/office/drawing/2014/main" id="{F8D28F15-7B76-F00F-4925-E4021655BDE9}"/>
              </a:ext>
            </a:extLst>
          </p:cNvPr>
          <p:cNvSpPr/>
          <p:nvPr/>
        </p:nvSpPr>
        <p:spPr>
          <a:xfrm>
            <a:off x="5165510" y="2886798"/>
            <a:ext cx="1885014" cy="485957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Google Cloud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グラフィックス 32" descr="ノート PC 枠線">
            <a:extLst>
              <a:ext uri="{FF2B5EF4-FFF2-40B4-BE49-F238E27FC236}">
                <a16:creationId xmlns:a16="http://schemas.microsoft.com/office/drawing/2014/main" id="{86BCD839-261A-CAF5-3C1B-33181465A5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39216" y="1690688"/>
            <a:ext cx="1350800" cy="1350800"/>
          </a:xfrm>
          <a:prstGeom prst="rect">
            <a:avLst/>
          </a:prstGeom>
        </p:spPr>
      </p:pic>
      <p:pic>
        <p:nvPicPr>
          <p:cNvPr id="35" name="グラフィックス 34" descr="スマート フォン 枠線">
            <a:extLst>
              <a:ext uri="{FF2B5EF4-FFF2-40B4-BE49-F238E27FC236}">
                <a16:creationId xmlns:a16="http://schemas.microsoft.com/office/drawing/2014/main" id="{992EE86E-481C-6A7D-7D40-399A772CD8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63976" y="1761221"/>
            <a:ext cx="1057932" cy="1057932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6C0100B-CC21-125B-8236-D788AFD724EC}"/>
              </a:ext>
            </a:extLst>
          </p:cNvPr>
          <p:cNvCxnSpPr>
            <a:stCxn id="27" idx="3"/>
          </p:cNvCxnSpPr>
          <p:nvPr/>
        </p:nvCxnSpPr>
        <p:spPr>
          <a:xfrm>
            <a:off x="6958356" y="2223148"/>
            <a:ext cx="153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レーム 37">
            <a:extLst>
              <a:ext uri="{FF2B5EF4-FFF2-40B4-BE49-F238E27FC236}">
                <a16:creationId xmlns:a16="http://schemas.microsoft.com/office/drawing/2014/main" id="{E977C734-3228-018A-3E63-D9B15778A877}"/>
              </a:ext>
            </a:extLst>
          </p:cNvPr>
          <p:cNvSpPr/>
          <p:nvPr/>
        </p:nvSpPr>
        <p:spPr>
          <a:xfrm>
            <a:off x="8340466" y="3404626"/>
            <a:ext cx="2181442" cy="485957"/>
          </a:xfrm>
          <a:prstGeom prst="fra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分析結果の表示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8AC1BE2-17A0-7413-EB04-1A246D92CDA8}"/>
              </a:ext>
            </a:extLst>
          </p:cNvPr>
          <p:cNvSpPr txBox="1"/>
          <p:nvPr/>
        </p:nvSpPr>
        <p:spPr>
          <a:xfrm>
            <a:off x="8415524" y="2927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グラフと開閉日時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31311F-C8CD-DFA6-DD20-FC64D1CCDF22}"/>
              </a:ext>
            </a:extLst>
          </p:cNvPr>
          <p:cNvSpPr/>
          <p:nvPr/>
        </p:nvSpPr>
        <p:spPr>
          <a:xfrm>
            <a:off x="589913" y="1595689"/>
            <a:ext cx="4521259" cy="48176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33EA86-417A-2D19-6F79-9E6EF30E4E12}"/>
              </a:ext>
            </a:extLst>
          </p:cNvPr>
          <p:cNvSpPr txBox="1"/>
          <p:nvPr/>
        </p:nvSpPr>
        <p:spPr>
          <a:xfrm>
            <a:off x="5521244" y="43555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加工済データ</a:t>
            </a:r>
          </a:p>
        </p:txBody>
      </p:sp>
    </p:spTree>
    <p:extLst>
      <p:ext uri="{BB962C8B-B14F-4D97-AF65-F5344CB8AC3E}">
        <p14:creationId xmlns:p14="http://schemas.microsoft.com/office/powerpoint/2010/main" val="9671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 descr="テキスト&#10;&#10;自動的に生成された説明">
            <a:extLst>
              <a:ext uri="{FF2B5EF4-FFF2-40B4-BE49-F238E27FC236}">
                <a16:creationId xmlns:a16="http://schemas.microsoft.com/office/drawing/2014/main" id="{9017BA99-2C0F-2FE2-5AE4-5FE41EF4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4540"/>
          <a:stretch/>
        </p:blipFill>
        <p:spPr>
          <a:xfrm>
            <a:off x="2142425" y="3761851"/>
            <a:ext cx="3738137" cy="269507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DEB6D-744C-9312-D215-CA4D6ED4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4C8725E-0202-EB22-2914-5B1334EE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/>
              <a:t>現在の達成状況</a:t>
            </a:r>
            <a:r>
              <a:rPr lang="en-US" altLang="ja-JP" dirty="0"/>
              <a:t> - .</a:t>
            </a:r>
            <a:r>
              <a:rPr lang="en-US" altLang="ja-JP" dirty="0" err="1"/>
              <a:t>py</a:t>
            </a:r>
            <a:r>
              <a:rPr lang="ja-JP" altLang="en-US"/>
              <a:t>詳細</a:t>
            </a:r>
            <a:endParaRPr kumimoji="1" lang="ja-JP" altLang="en-US"/>
          </a:p>
        </p:txBody>
      </p:sp>
      <p:pic>
        <p:nvPicPr>
          <p:cNvPr id="8" name="グラフィックス 7" descr="ドキュメント 単色塗りつぶし">
            <a:extLst>
              <a:ext uri="{FF2B5EF4-FFF2-40B4-BE49-F238E27FC236}">
                <a16:creationId xmlns:a16="http://schemas.microsoft.com/office/drawing/2014/main" id="{A6E37151-C919-AA99-BBBA-04DF2C0B0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893" y="1989426"/>
            <a:ext cx="1226695" cy="12266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C92F4-C731-BCA8-CDCA-52F9E5EA96DD}"/>
              </a:ext>
            </a:extLst>
          </p:cNvPr>
          <p:cNvSpPr txBox="1"/>
          <p:nvPr/>
        </p:nvSpPr>
        <p:spPr>
          <a:xfrm>
            <a:off x="854893" y="32725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h</a:t>
            </a:r>
            <a:r>
              <a:rPr kumimoji="1" lang="en-US" altLang="ja-JP" dirty="0" err="1"/>
              <a:t>appen.py</a:t>
            </a:r>
            <a:endParaRPr kumimoji="1" lang="ja-JP" altLang="en-US"/>
          </a:p>
        </p:txBody>
      </p:sp>
      <p:pic>
        <p:nvPicPr>
          <p:cNvPr id="10" name="グラフィックス 9" descr="ドキュメント 単色塗りつぶし">
            <a:extLst>
              <a:ext uri="{FF2B5EF4-FFF2-40B4-BE49-F238E27FC236}">
                <a16:creationId xmlns:a16="http://schemas.microsoft.com/office/drawing/2014/main" id="{7DFA88D2-0E3B-88D3-66D2-114BA867E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586" y="1897006"/>
            <a:ext cx="1226695" cy="122669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07E37E-2B5B-D4C9-9E8A-FAA5925B405E}"/>
              </a:ext>
            </a:extLst>
          </p:cNvPr>
          <p:cNvSpPr txBox="1"/>
          <p:nvPr/>
        </p:nvSpPr>
        <p:spPr>
          <a:xfrm>
            <a:off x="6841475" y="312370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witmotionPlot.py</a:t>
            </a:r>
            <a:endParaRPr kumimoji="1" lang="ja-JP" altLang="en-US"/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893B5113-6751-7C6D-4CB1-77A18674D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682" y="3497302"/>
            <a:ext cx="4836260" cy="322417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ABE14D-863B-4171-9480-DC34793922A6}"/>
              </a:ext>
            </a:extLst>
          </p:cNvPr>
          <p:cNvSpPr txBox="1"/>
          <p:nvPr/>
        </p:nvSpPr>
        <p:spPr>
          <a:xfrm>
            <a:off x="2842312" y="2233354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ファイルは、私の</a:t>
            </a:r>
            <a:r>
              <a:rPr kumimoji="1" lang="en-US" altLang="ja-JP" sz="1200" dirty="0" err="1"/>
              <a:t>Github</a:t>
            </a:r>
            <a:r>
              <a:rPr kumimoji="1" lang="ja-JP" altLang="en-US" sz="1200"/>
              <a:t>から見れます</a:t>
            </a:r>
            <a:endParaRPr kumimoji="1" lang="en" altLang="ja-JP" sz="1200" dirty="0"/>
          </a:p>
          <a:p>
            <a:r>
              <a:rPr kumimoji="1" lang="en" altLang="ja-JP" sz="1200" dirty="0">
                <a:hlinkClick r:id="rId7"/>
              </a:rPr>
              <a:t>https://github.com/Kou-python/2023IT2_Summer.git</a:t>
            </a:r>
            <a:endParaRPr kumimoji="1" lang="ja-JP" altLang="en-US" sz="1200"/>
          </a:p>
        </p:txBody>
      </p: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FF2AD46A-FD8C-E42A-5B5D-12EA776397BB}"/>
              </a:ext>
            </a:extLst>
          </p:cNvPr>
          <p:cNvSpPr/>
          <p:nvPr/>
        </p:nvSpPr>
        <p:spPr>
          <a:xfrm>
            <a:off x="9287219" y="1333041"/>
            <a:ext cx="2434728" cy="1177312"/>
          </a:xfrm>
          <a:prstGeom prst="wedgeRectCallout">
            <a:avLst>
              <a:gd name="adj1" fmla="val -37575"/>
              <a:gd name="adj2" fmla="val 152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サンプルとして、</a:t>
            </a:r>
            <a:r>
              <a:rPr lang="en-US" altLang="ja-JP" dirty="0"/>
              <a:t>4000</a:t>
            </a:r>
            <a:r>
              <a:rPr lang="ja-JP" altLang="en-US"/>
              <a:t>行の</a:t>
            </a:r>
            <a:r>
              <a:rPr lang="en-US" altLang="ja-JP" dirty="0" err="1"/>
              <a:t>csn.log</a:t>
            </a:r>
            <a:r>
              <a:rPr lang="ja-JP" altLang="en-US"/>
              <a:t>を</a:t>
            </a:r>
            <a:r>
              <a:rPr lang="en-US" altLang="ja-JP" dirty="0"/>
              <a:t>plot</a:t>
            </a:r>
            <a:r>
              <a:rPr lang="ja-JP" altLang="en-US"/>
              <a:t>したもの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377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BB5A7-97E7-38D8-A2F0-45CB6D47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/>
              <a:t>現在の達成状況</a:t>
            </a:r>
            <a:r>
              <a:rPr lang="en-US" altLang="ja-JP" dirty="0"/>
              <a:t> – </a:t>
            </a:r>
            <a:r>
              <a:rPr lang="en-US" altLang="ja-JP" dirty="0" err="1"/>
              <a:t>happen.py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23631-EEE6-908A-30F3-625A0175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加速度の閾値を設定し、</a:t>
            </a:r>
            <a:r>
              <a:rPr kumimoji="1" lang="en-US" altLang="ja-JP" sz="3600" dirty="0"/>
              <a:t>15</a:t>
            </a:r>
            <a:r>
              <a:rPr kumimoji="1" lang="ja-JP" altLang="en-US" sz="3600"/>
              <a:t>秒以内で再発したものはカウントしない</a:t>
            </a:r>
            <a:endParaRPr kumimoji="1" lang="en-US" altLang="ja-JP" sz="3600" dirty="0"/>
          </a:p>
          <a:p>
            <a:endParaRPr kumimoji="1" lang="ja-JP" altLang="en-US" sz="3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06DF1-4B0B-8D2B-EAC0-018F25ED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C40F4999-9E18-DB70-7D5B-8D6C6D9A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68" y="2677887"/>
            <a:ext cx="5791540" cy="3861026"/>
          </a:xfrm>
          <a:prstGeom prst="rect">
            <a:avLst/>
          </a:prstGeom>
        </p:spPr>
      </p:pic>
      <p:pic>
        <p:nvPicPr>
          <p:cNvPr id="6" name="コンテンツ プレースホルダー 5" descr="テキスト&#10;&#10;自動的に生成された説明">
            <a:extLst>
              <a:ext uri="{FF2B5EF4-FFF2-40B4-BE49-F238E27FC236}">
                <a16:creationId xmlns:a16="http://schemas.microsoft.com/office/drawing/2014/main" id="{14A91579-7942-F632-9F94-B59AACC4E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40"/>
          <a:stretch/>
        </p:blipFill>
        <p:spPr>
          <a:xfrm>
            <a:off x="2142425" y="3761851"/>
            <a:ext cx="3738137" cy="26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3A02B-E868-DAF6-7508-55228EBF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/>
              <a:t>現在の達成状況</a:t>
            </a:r>
            <a:r>
              <a:rPr lang="en-US" altLang="ja-JP" dirty="0"/>
              <a:t> – </a:t>
            </a:r>
            <a:r>
              <a:rPr lang="en-US" altLang="ja-JP" dirty="0" err="1"/>
              <a:t>witmotionPlot.py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6CADA-C453-5F5A-2864-4DDEF672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.log</a:t>
            </a:r>
            <a:r>
              <a:rPr kumimoji="1" lang="ja-JP" altLang="en-US"/>
              <a:t>の加工は、</a:t>
            </a:r>
            <a:r>
              <a:rPr kumimoji="1" lang="en-US" altLang="ja-JP" dirty="0"/>
              <a:t>4</a:t>
            </a:r>
            <a:r>
              <a:rPr kumimoji="1" lang="ja-JP" altLang="en-US"/>
              <a:t>つの配列に分けて行った。</a:t>
            </a:r>
            <a:endParaRPr kumimoji="1" lang="en-US" altLang="ja-JP" dirty="0"/>
          </a:p>
          <a:p>
            <a:r>
              <a:rPr kumimoji="1" lang="en-US" altLang="ja-JP" dirty="0" err="1"/>
              <a:t>Tmestamp</a:t>
            </a:r>
            <a:r>
              <a:rPr kumimoji="1" lang="ja-JP" altLang="en-US"/>
              <a:t>のデータラベルはプロットの際負担が大きいので今回は、非表示に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8FB21-4C99-2434-7CAE-22D5276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F6033C8E-F256-9260-D699-344B9DD2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68" y="2844091"/>
            <a:ext cx="5542232" cy="36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A0F1E-47A8-1248-BEFD-C10A7E3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52BEDE-0F4B-739F-8372-C4842AE2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A316-3E86-F44E-8B8C-FD8A63281A5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D85211C-FBC9-DF3F-CE31-42D38F04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ja-JP" altLang="en-US" sz="3200"/>
              <a:t>ドアの開閉などは、通常記録されない</a:t>
            </a:r>
            <a:endParaRPr lang="en-US" altLang="ja-JP" sz="3200" dirty="0"/>
          </a:p>
          <a:p>
            <a:pPr lvl="1"/>
            <a:r>
              <a:rPr kumimoji="1" lang="ja-JP" altLang="en-US" sz="3200">
                <a:solidFill>
                  <a:srgbClr val="FF0000"/>
                </a:solidFill>
              </a:rPr>
              <a:t>セキュリティを強化したい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sz="3200"/>
              <a:t>想定ユーザは、家のセキュリティに不安がある人</a:t>
            </a:r>
            <a:endParaRPr kumimoji="1" lang="en-US" altLang="ja-JP" sz="3200" dirty="0"/>
          </a:p>
          <a:p>
            <a:pPr lvl="1"/>
            <a:r>
              <a:rPr kumimoji="1" lang="ja-JP" altLang="en-US" sz="3200"/>
              <a:t>ドアにラズパイをセットするだけで動作</a:t>
            </a:r>
            <a:endParaRPr kumimoji="1" lang="en-US" altLang="ja-JP" sz="3200" dirty="0"/>
          </a:p>
          <a:p>
            <a:pPr lvl="1"/>
            <a:r>
              <a:rPr kumimoji="1" lang="ja-JP" altLang="en-US" sz="3200"/>
              <a:t>データの加工、プロットまで達成</a:t>
            </a:r>
            <a:endParaRPr lang="en-US" altLang="ja-JP" sz="3200" dirty="0"/>
          </a:p>
          <a:p>
            <a:pPr marL="457200" lvl="1" indent="0">
              <a:buNone/>
            </a:pPr>
            <a:r>
              <a:rPr lang="ja-JP" altLang="en-US" sz="2800"/>
              <a:t>（手動</a:t>
            </a:r>
            <a:r>
              <a:rPr lang="en-US" altLang="ja-JP" sz="2800" dirty="0"/>
              <a:t>Upload</a:t>
            </a:r>
            <a:r>
              <a:rPr lang="ja-JP" altLang="en-US" sz="2800"/>
              <a:t>の</a:t>
            </a:r>
            <a:r>
              <a:rPr lang="en-US" altLang="ja-JP" sz="2800" dirty="0" err="1"/>
              <a:t>Github</a:t>
            </a:r>
            <a:r>
              <a:rPr lang="ja-JP" altLang="en-US" sz="2800"/>
              <a:t>経由なら確認可能）</a:t>
            </a:r>
            <a:endParaRPr kumimoji="1" lang="en-US" altLang="ja-JP" sz="2800" dirty="0"/>
          </a:p>
          <a:p>
            <a:pPr lvl="1"/>
            <a:endParaRPr kumimoji="1" lang="en-US" altLang="ja-JP" sz="3200" dirty="0"/>
          </a:p>
          <a:p>
            <a:pPr lvl="1"/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5543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327</Words>
  <Application>Microsoft Macintosh PowerPoint</Application>
  <PresentationFormat>ワイド画面</PresentationFormat>
  <Paragraphs>67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Security door portable door security device</vt:lpstr>
      <vt:lpstr>1. 課題と目的</vt:lpstr>
      <vt:lpstr>2. 想定ユーザと利用イメージ</vt:lpstr>
      <vt:lpstr>3. システムの説明</vt:lpstr>
      <vt:lpstr>4. 現在の達成状況</vt:lpstr>
      <vt:lpstr>4. 現在の達成状況 - .py詳細</vt:lpstr>
      <vt:lpstr>4. 現在の達成状況 – happen.py</vt:lpstr>
      <vt:lpstr>4. 現在の達成状況 – witmotionPlot.py</vt:lpstr>
      <vt:lpstr>4.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セキュアドア</dc:title>
  <dc:creator>笹川　高聖</dc:creator>
  <cp:lastModifiedBy>笹川　高聖</cp:lastModifiedBy>
  <cp:revision>3</cp:revision>
  <dcterms:created xsi:type="dcterms:W3CDTF">2023-09-07T23:22:13Z</dcterms:created>
  <dcterms:modified xsi:type="dcterms:W3CDTF">2023-09-08T03:34:50Z</dcterms:modified>
</cp:coreProperties>
</file>