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3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01B60-1195-4BA1-A4EB-327B11A0C675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5ABB4-2128-4F0B-8141-CC324690B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075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7B5-ECF1-45C8-8D0B-54FD04741875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4E1-6C3C-4631-AB10-D79BA540516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5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7B5-ECF1-45C8-8D0B-54FD04741875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4E1-6C3C-4631-AB10-D79BA5405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9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7B5-ECF1-45C8-8D0B-54FD04741875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4E1-6C3C-4631-AB10-D79BA5405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245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7B5-ECF1-45C8-8D0B-54FD04741875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4E1-6C3C-4631-AB10-D79BA540516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2391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7B5-ECF1-45C8-8D0B-54FD04741875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4E1-6C3C-4631-AB10-D79BA5405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98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7B5-ECF1-45C8-8D0B-54FD04741875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4E1-6C3C-4631-AB10-D79BA540516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3671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7B5-ECF1-45C8-8D0B-54FD04741875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4E1-6C3C-4631-AB10-D79BA5405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097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7B5-ECF1-45C8-8D0B-54FD04741875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4E1-6C3C-4631-AB10-D79BA5405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819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7B5-ECF1-45C8-8D0B-54FD04741875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4E1-6C3C-4631-AB10-D79BA5405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43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7B5-ECF1-45C8-8D0B-54FD04741875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4E1-6C3C-4631-AB10-D79BA5405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51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7B5-ECF1-45C8-8D0B-54FD04741875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4E1-6C3C-4631-AB10-D79BA5405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91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7B5-ECF1-45C8-8D0B-54FD04741875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4E1-6C3C-4631-AB10-D79BA5405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31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7B5-ECF1-45C8-8D0B-54FD04741875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4E1-6C3C-4631-AB10-D79BA5405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50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7B5-ECF1-45C8-8D0B-54FD04741875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4E1-6C3C-4631-AB10-D79BA5405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33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7B5-ECF1-45C8-8D0B-54FD04741875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4E1-6C3C-4631-AB10-D79BA5405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00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7B5-ECF1-45C8-8D0B-54FD04741875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4E1-6C3C-4631-AB10-D79BA5405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74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7B5-ECF1-45C8-8D0B-54FD04741875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4E1-6C3C-4631-AB10-D79BA5405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73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1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7DAA7B5-ECF1-45C8-8D0B-54FD04741875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4DB4E1-6C3C-4631-AB10-D79BA5405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946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14" r:id="rId1"/>
    <p:sldLayoutId id="2147484415" r:id="rId2"/>
    <p:sldLayoutId id="2147484416" r:id="rId3"/>
    <p:sldLayoutId id="2147484417" r:id="rId4"/>
    <p:sldLayoutId id="2147484418" r:id="rId5"/>
    <p:sldLayoutId id="2147484419" r:id="rId6"/>
    <p:sldLayoutId id="2147484420" r:id="rId7"/>
    <p:sldLayoutId id="2147484421" r:id="rId8"/>
    <p:sldLayoutId id="2147484422" r:id="rId9"/>
    <p:sldLayoutId id="2147484423" r:id="rId10"/>
    <p:sldLayoutId id="2147484424" r:id="rId11"/>
    <p:sldLayoutId id="2147484425" r:id="rId12"/>
    <p:sldLayoutId id="2147484426" r:id="rId13"/>
    <p:sldLayoutId id="2147484427" r:id="rId14"/>
    <p:sldLayoutId id="2147484428" r:id="rId15"/>
    <p:sldLayoutId id="2147484429" r:id="rId16"/>
    <p:sldLayoutId id="21474844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AE09-8B9D-6BAE-DDFE-C18D86A2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937408-A829-C6EA-411B-1E6557B0D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4751294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25B4BC-F41B-BB0D-D190-C6832223D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47512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A11740-0FCD-3A5D-07AF-A04770BAC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51306"/>
            <a:ext cx="12192000" cy="3227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013D7F-60B1-CA6D-1C8E-A034179FC3C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V="1">
            <a:off x="-1" y="5074024"/>
            <a:ext cx="12191999" cy="17839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676E01-D99C-6823-B745-A2600891E29D}"/>
              </a:ext>
            </a:extLst>
          </p:cNvPr>
          <p:cNvSpPr txBox="1"/>
          <p:nvPr/>
        </p:nvSpPr>
        <p:spPr>
          <a:xfrm>
            <a:off x="317769" y="4555147"/>
            <a:ext cx="6108539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Variable Display Semil" pitchFamily="2" charset="0"/>
            </a:endParaRPr>
          </a:p>
          <a:p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Variable Display Semil" pitchFamily="2" charset="0"/>
            </a:endParaRPr>
          </a:p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Variable Display Semil" pitchFamily="2" charset="0"/>
              </a:rPr>
              <a:t> </a:t>
            </a: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Variable Display Semil" pitchFamily="2" charset="0"/>
              </a:rPr>
              <a:t>Growth 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Variable Display Semil" pitchFamily="2" charset="0"/>
              </a:rPr>
              <a:t>              With </a:t>
            </a:r>
          </a:p>
          <a:p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Variable Display Semil" pitchFamily="2" charset="0"/>
              </a:rPr>
              <a:t>        Goodness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92EF25-9361-3506-2C1E-2E6564945E8F}"/>
              </a:ext>
            </a:extLst>
          </p:cNvPr>
          <p:cNvSpPr txBox="1"/>
          <p:nvPr/>
        </p:nvSpPr>
        <p:spPr>
          <a:xfrm>
            <a:off x="7707120" y="4501169"/>
            <a:ext cx="4953000" cy="1239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9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  <a:ea typeface="Segoe UI Black" panose="020B0A02040204020203" pitchFamily="34" charset="0"/>
            </a:endParaRPr>
          </a:p>
          <a:p>
            <a:endParaRPr lang="en-IN" sz="19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  <a:ea typeface="Segoe UI Black" panose="020B0A02040204020203" pitchFamily="34" charset="0"/>
            </a:endParaRPr>
          </a:p>
          <a:p>
            <a:r>
              <a:rPr lang="en-IN" sz="1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357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ea typeface="Segoe UI Black" panose="020B0A02040204020203" pitchFamily="34" charset="0"/>
              </a:rPr>
              <a:t>Adani Group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26D93-958E-D927-3A83-99ED2510F86B}"/>
              </a:ext>
            </a:extLst>
          </p:cNvPr>
          <p:cNvSpPr txBox="1"/>
          <p:nvPr/>
        </p:nvSpPr>
        <p:spPr>
          <a:xfrm>
            <a:off x="7240851" y="5268362"/>
            <a:ext cx="3929173" cy="1589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9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ani"/>
            </a:endParaRPr>
          </a:p>
          <a:p>
            <a:endParaRPr lang="en-IN" sz="19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ani"/>
            </a:endParaRPr>
          </a:p>
          <a:p>
            <a:r>
              <a:rPr lang="en-IN" sz="1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ani"/>
              </a:rPr>
              <a:t> Stocks Price Analysis Presentation</a:t>
            </a:r>
          </a:p>
          <a:p>
            <a:r>
              <a:rPr lang="en-IN" sz="1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ani"/>
              </a:rPr>
              <a:t>                             By</a:t>
            </a:r>
          </a:p>
          <a:p>
            <a:r>
              <a:rPr lang="en-IN" sz="1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ani"/>
              </a:rPr>
              <a:t>                  Koushik Debnath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F470043-8369-D528-C22C-74C40E04D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531" y="5740176"/>
            <a:ext cx="3534375" cy="593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4186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53B3-393E-203A-2A25-85D81AF5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B3BDA-6CEF-0CE3-7494-69381114E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C62DD-BCE9-E830-5A08-AB7B4372B461}"/>
              </a:ext>
            </a:extLst>
          </p:cNvPr>
          <p:cNvSpPr txBox="1"/>
          <p:nvPr/>
        </p:nvSpPr>
        <p:spPr>
          <a:xfrm>
            <a:off x="961534" y="386547"/>
            <a:ext cx="106089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Adani Group Company Wise Average Share Price Drop (Rs.)</a:t>
            </a:r>
            <a:br>
              <a:rPr lang="en-IN" sz="2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28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354E34-6430-6A86-447E-BAA3CD76E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272618"/>
            <a:ext cx="5715000" cy="51988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57FAC2-50B2-E3DF-A051-9E24A412EB88}"/>
              </a:ext>
            </a:extLst>
          </p:cNvPr>
          <p:cNvSpPr txBox="1"/>
          <p:nvPr/>
        </p:nvSpPr>
        <p:spPr>
          <a:xfrm>
            <a:off x="6683604" y="1498862"/>
            <a:ext cx="56669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“Adani Total Gas Limited” has the highest</a:t>
            </a:r>
          </a:p>
          <a:p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average share price drop (2.1190225)</a:t>
            </a:r>
          </a:p>
          <a:p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“Adani Green Energy Limited” has the highest </a:t>
            </a:r>
          </a:p>
          <a:p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average share price rise (2.5764224)</a:t>
            </a:r>
          </a:p>
        </p:txBody>
      </p:sp>
    </p:spTree>
    <p:extLst>
      <p:ext uri="{BB962C8B-B14F-4D97-AF65-F5344CB8AC3E}">
        <p14:creationId xmlns:p14="http://schemas.microsoft.com/office/powerpoint/2010/main" val="346996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DAB8-F360-9D38-8D37-1DD87D3C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5647-74E8-A264-58FA-F1C4E173B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EEBDD-4779-2CD1-10C3-3CCC79499899}"/>
              </a:ext>
            </a:extLst>
          </p:cNvPr>
          <p:cNvSpPr txBox="1"/>
          <p:nvPr/>
        </p:nvSpPr>
        <p:spPr>
          <a:xfrm>
            <a:off x="1416564" y="269502"/>
            <a:ext cx="10091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Investor Sentiment Analysis (Company Wise)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673700-4466-9979-122D-0C2AD15C0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2" y="1091152"/>
            <a:ext cx="11965757" cy="5081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A6002F-B055-4684-D2C2-3EEAAF50306D}"/>
              </a:ext>
            </a:extLst>
          </p:cNvPr>
          <p:cNvSpPr txBox="1"/>
          <p:nvPr/>
        </p:nvSpPr>
        <p:spPr>
          <a:xfrm>
            <a:off x="1416564" y="626419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 : This figure shows the sentiment analysis graph of all companies </a:t>
            </a:r>
          </a:p>
        </p:txBody>
      </p:sp>
    </p:spTree>
    <p:extLst>
      <p:ext uri="{BB962C8B-B14F-4D97-AF65-F5344CB8AC3E}">
        <p14:creationId xmlns:p14="http://schemas.microsoft.com/office/powerpoint/2010/main" val="401526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8BF9-ADDA-D9C1-C01C-9DF15EE4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901BB-8D16-9A47-56C2-1108A52B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649A06-1DD0-2FDA-A75A-B975E463D44E}"/>
              </a:ext>
            </a:extLst>
          </p:cNvPr>
          <p:cNvSpPr txBox="1"/>
          <p:nvPr/>
        </p:nvSpPr>
        <p:spPr>
          <a:xfrm>
            <a:off x="2413262" y="278826"/>
            <a:ext cx="8443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Adani Group Volume Wise All Companies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FDB01-610F-06D2-E62E-B382FB600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9" y="1204901"/>
            <a:ext cx="5586951" cy="51823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D25630-E59B-AB8A-AD2C-73A92C87A653}"/>
              </a:ext>
            </a:extLst>
          </p:cNvPr>
          <p:cNvSpPr txBox="1"/>
          <p:nvPr/>
        </p:nvSpPr>
        <p:spPr>
          <a:xfrm>
            <a:off x="6480958" y="1397675"/>
            <a:ext cx="58256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this analysis, it can be concluded that</a:t>
            </a:r>
          </a:p>
          <a:p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“Adani Power Limited” has the highest average </a:t>
            </a:r>
          </a:p>
          <a:p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volume of 9442187.2809</a:t>
            </a:r>
          </a:p>
          <a:p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“New Delhi Television Limited” has the lowest </a:t>
            </a:r>
          </a:p>
          <a:p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average volume of 259543.0545</a:t>
            </a:r>
          </a:p>
        </p:txBody>
      </p:sp>
    </p:spTree>
    <p:extLst>
      <p:ext uri="{BB962C8B-B14F-4D97-AF65-F5344CB8AC3E}">
        <p14:creationId xmlns:p14="http://schemas.microsoft.com/office/powerpoint/2010/main" val="4351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6D78-A21A-02BE-9F0C-60A6FD1C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F3A97-3E31-F39C-1C35-960F6E75C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D94D0-0BD7-7699-3E76-270C4FA288E5}"/>
              </a:ext>
            </a:extLst>
          </p:cNvPr>
          <p:cNvSpPr txBox="1"/>
          <p:nvPr/>
        </p:nvSpPr>
        <p:spPr>
          <a:xfrm>
            <a:off x="576139" y="103554"/>
            <a:ext cx="11376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Analysing</a:t>
            </a:r>
            <a:r>
              <a:rPr lang="en-IN" sz="3600" b="1" i="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The </a:t>
            </a:r>
            <a:r>
              <a:rPr lang="en-IN" sz="3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H</a:t>
            </a:r>
            <a:r>
              <a:rPr lang="en-IN" sz="3600" b="1" i="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istory of Dividends </a:t>
            </a:r>
            <a:r>
              <a:rPr lang="en-IN" sz="3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</a:t>
            </a:r>
            <a:r>
              <a:rPr lang="en-IN" sz="3600" b="1" i="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aid </a:t>
            </a:r>
            <a:r>
              <a:rPr lang="en-IN" sz="3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B</a:t>
            </a:r>
            <a:r>
              <a:rPr lang="en-IN" sz="3600" b="1" i="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y </a:t>
            </a:r>
            <a:r>
              <a:rPr lang="en-IN" sz="3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T</a:t>
            </a:r>
            <a:r>
              <a:rPr lang="en-IN" sz="3600" b="1" i="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he Companies</a:t>
            </a:r>
            <a:endParaRPr lang="en-IN" sz="3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96E065-1E20-807E-1BF6-52F8F37A7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480" y="1076960"/>
            <a:ext cx="11668428" cy="53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3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4CAA-40CC-4CCD-7563-4E3AC0A47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BB6BB-6F80-64A0-31EA-A3C96328E7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3DC3A-3F1F-6492-D225-F3290EDEE1B4}"/>
              </a:ext>
            </a:extLst>
          </p:cNvPr>
          <p:cNvSpPr txBox="1"/>
          <p:nvPr/>
        </p:nvSpPr>
        <p:spPr>
          <a:xfrm>
            <a:off x="2641600" y="269500"/>
            <a:ext cx="7350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Hindenburg Report and Its Effect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1A3D0-E245-38BF-BC0F-87A721F082CA}"/>
              </a:ext>
            </a:extLst>
          </p:cNvPr>
          <p:cNvSpPr txBox="1"/>
          <p:nvPr/>
        </p:nvSpPr>
        <p:spPr>
          <a:xfrm>
            <a:off x="264160" y="1332130"/>
            <a:ext cx="1187055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January 24, 2023 U.S. based activist investor Hindenburg Research disclosed a short </a:t>
            </a:r>
          </a:p>
          <a:p>
            <a:r>
              <a:rPr lang="en-I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position against the Adani Group and published a report accusing the conglomerate of </a:t>
            </a:r>
          </a:p>
          <a:p>
            <a:r>
              <a:rPr lang="en-I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engaging in “brazen stock manipulation and accounting fraud scheme over the course</a:t>
            </a:r>
          </a:p>
          <a:p>
            <a:r>
              <a:rPr lang="en-I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of decades.”</a:t>
            </a:r>
          </a:p>
          <a:p>
            <a:endParaRPr lang="en-IN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Adani Group has lost $118 billion in just 10 days, a 50 percent decline since Hindenburg </a:t>
            </a:r>
          </a:p>
          <a:p>
            <a:r>
              <a:rPr lang="en-I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accused the group of stock manipulation, improper use of tax havens, money laundering </a:t>
            </a:r>
          </a:p>
          <a:p>
            <a:r>
              <a:rPr lang="en-I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and mounting debts.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EBB9BC-96C0-EB82-F881-1ADF80797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212" y="4072942"/>
            <a:ext cx="5411788" cy="2554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2997F7-F8FB-38EC-283C-4C37E348F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38" y="4072942"/>
            <a:ext cx="5626802" cy="25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43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F059-38EF-25CD-B631-2F9A74F7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E31D9-BDB6-2844-48E4-F3B1197F8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7251B-B5F3-1E9C-6C1D-BB8893597C43}"/>
              </a:ext>
            </a:extLst>
          </p:cNvPr>
          <p:cNvSpPr txBox="1"/>
          <p:nvPr/>
        </p:nvSpPr>
        <p:spPr>
          <a:xfrm>
            <a:off x="4347765" y="270301"/>
            <a:ext cx="3496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61B6B-B900-13DD-7D58-FD313EDE772E}"/>
              </a:ext>
            </a:extLst>
          </p:cNvPr>
          <p:cNvSpPr txBox="1"/>
          <p:nvPr/>
        </p:nvSpPr>
        <p:spPr>
          <a:xfrm>
            <a:off x="358633" y="1742670"/>
            <a:ext cx="1195795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After conducting a comprehensive analysis of the share market data for all companies within the Adani</a:t>
            </a:r>
          </a:p>
          <a:p>
            <a:r>
              <a:rPr lang="en-IN" sz="2000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    Group, it can be inferred that despite Mr. Adani's rise to become the 3rd richest person in the world, the </a:t>
            </a:r>
          </a:p>
          <a:p>
            <a:r>
              <a:rPr lang="en-IN" sz="2000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    publication of the Hindenburg report on January 24, 2023, has had a significant impact on most of the Adani</a:t>
            </a:r>
          </a:p>
          <a:p>
            <a:r>
              <a:rPr lang="en-IN" sz="2000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    Group's shares, rendering them non-profitable. Overall, the shares have experienced a considerable decline </a:t>
            </a:r>
          </a:p>
          <a:p>
            <a:r>
              <a:rPr lang="en-IN" sz="2000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    of 31%.</a:t>
            </a:r>
          </a:p>
          <a:p>
            <a:endParaRPr lang="en-IN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Now, the future of Adani Group remains uncertain, and only time will reveal the outcomes and prospects</a:t>
            </a:r>
          </a:p>
          <a:p>
            <a:r>
              <a:rPr lang="en-I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    </a:t>
            </a:r>
            <a:r>
              <a:rPr lang="en-IN" sz="2000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for the company. Investors and stakeholders should remain cautious and vigilant, closely monitoring the </a:t>
            </a:r>
          </a:p>
          <a:p>
            <a:r>
              <a:rPr lang="en-I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     </a:t>
            </a:r>
            <a:r>
              <a:rPr lang="en-IN" sz="2000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developments and performance of Adani Group's shares as they navigate through these challenging times.</a:t>
            </a:r>
          </a:p>
          <a:p>
            <a:r>
              <a:rPr lang="en-I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    </a:t>
            </a:r>
            <a:r>
              <a:rPr lang="en-IN" sz="2000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Prudent decision-making and attention to market dynamics will be crucial in shaping Adani's trajectory </a:t>
            </a:r>
          </a:p>
          <a:p>
            <a:r>
              <a:rPr lang="en-I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     </a:t>
            </a:r>
            <a:r>
              <a:rPr lang="en-IN" sz="2000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moving forward.</a:t>
            </a:r>
            <a:endParaRPr lang="en-IN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9401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1D54-0C86-E735-EFC2-50DEB60B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5F70B-F3EA-B924-0FC2-95B5ADB3F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E6E6A-C14E-5CD0-1FC7-18E3E49F5AD5}"/>
              </a:ext>
            </a:extLst>
          </p:cNvPr>
          <p:cNvSpPr txBox="1"/>
          <p:nvPr/>
        </p:nvSpPr>
        <p:spPr>
          <a:xfrm>
            <a:off x="4392649" y="2151727"/>
            <a:ext cx="34067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</a:t>
            </a:r>
          </a:p>
          <a:p>
            <a:pPr algn="ctr"/>
            <a:r>
              <a:rPr lang="en-IN" sz="8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You</a:t>
            </a:r>
          </a:p>
        </p:txBody>
      </p:sp>
    </p:spTree>
    <p:extLst>
      <p:ext uri="{BB962C8B-B14F-4D97-AF65-F5344CB8AC3E}">
        <p14:creationId xmlns:p14="http://schemas.microsoft.com/office/powerpoint/2010/main" val="231757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57D7-6DC9-CBE0-B2B2-16C4D1EBA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0825"/>
            <a:ext cx="12192000" cy="779239"/>
          </a:xfrm>
        </p:spPr>
        <p:txBody>
          <a:bodyPr>
            <a:normAutofit fontScale="90000"/>
          </a:bodyPr>
          <a:lstStyle/>
          <a:p>
            <a:pPr algn="ctr"/>
            <a:b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C254110-65F4-5181-297F-19D6181BF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>
              <a:solidFill>
                <a:srgbClr val="FFFF00"/>
              </a:solidFill>
            </a:endParaRPr>
          </a:p>
          <a:p>
            <a:endParaRPr lang="en-IN" dirty="0">
              <a:solidFill>
                <a:srgbClr val="FFFF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4FE67B-04C5-0240-8FA9-445A1E54C628}"/>
              </a:ext>
            </a:extLst>
          </p:cNvPr>
          <p:cNvGrpSpPr/>
          <p:nvPr/>
        </p:nvGrpSpPr>
        <p:grpSpPr>
          <a:xfrm>
            <a:off x="4667062" y="656943"/>
            <a:ext cx="6643214" cy="458426"/>
            <a:chOff x="1766277" y="283511"/>
            <a:chExt cx="2371928" cy="563616"/>
          </a:xfrm>
          <a:solidFill>
            <a:schemeClr val="accent6"/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4376E82-3740-6F9B-C4E7-72FB2186EB29}"/>
                </a:ext>
              </a:extLst>
            </p:cNvPr>
            <p:cNvSpPr/>
            <p:nvPr/>
          </p:nvSpPr>
          <p:spPr>
            <a:xfrm>
              <a:off x="1766277" y="283511"/>
              <a:ext cx="2371928" cy="56361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>
                <a:solidFill>
                  <a:srgbClr val="FFFF00"/>
                </a:solidFill>
              </a:endParaRPr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F10915D6-048D-90D9-D403-FB070F46C9F0}"/>
                </a:ext>
              </a:extLst>
            </p:cNvPr>
            <p:cNvSpPr txBox="1"/>
            <p:nvPr/>
          </p:nvSpPr>
          <p:spPr>
            <a:xfrm>
              <a:off x="1793790" y="311024"/>
              <a:ext cx="2316902" cy="508590"/>
            </a:xfrm>
            <a:prstGeom prst="rect">
              <a:avLst/>
            </a:prstGeom>
            <a:solidFill>
              <a:schemeClr val="accent6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Objectives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00848E-06C3-1B67-EAE6-D2D59C82B3E5}"/>
              </a:ext>
            </a:extLst>
          </p:cNvPr>
          <p:cNvGrpSpPr/>
          <p:nvPr/>
        </p:nvGrpSpPr>
        <p:grpSpPr>
          <a:xfrm>
            <a:off x="4635650" y="1180289"/>
            <a:ext cx="6643214" cy="430177"/>
            <a:chOff x="1766277" y="283511"/>
            <a:chExt cx="2371928" cy="563616"/>
          </a:xfrm>
          <a:solidFill>
            <a:schemeClr val="accent6"/>
          </a:solidFill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2239828-2AE5-08F3-7AE4-2E1ADD1B3469}"/>
                </a:ext>
              </a:extLst>
            </p:cNvPr>
            <p:cNvSpPr/>
            <p:nvPr/>
          </p:nvSpPr>
          <p:spPr>
            <a:xfrm>
              <a:off x="1766277" y="283511"/>
              <a:ext cx="2371928" cy="56361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>
                <a:solidFill>
                  <a:srgbClr val="FFFF00"/>
                </a:solidFill>
              </a:endParaRPr>
            </a:p>
          </p:txBody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F238FA77-34BD-9BF7-C4E9-4C22CF60CB1C}"/>
                </a:ext>
              </a:extLst>
            </p:cNvPr>
            <p:cNvSpPr txBox="1"/>
            <p:nvPr/>
          </p:nvSpPr>
          <p:spPr>
            <a:xfrm>
              <a:off x="1793790" y="311024"/>
              <a:ext cx="2316902" cy="5085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 Analysis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BF9389-E9D9-3B66-95DA-36159B51288F}"/>
              </a:ext>
            </a:extLst>
          </p:cNvPr>
          <p:cNvGrpSpPr/>
          <p:nvPr/>
        </p:nvGrpSpPr>
        <p:grpSpPr>
          <a:xfrm>
            <a:off x="4628833" y="1694259"/>
            <a:ext cx="6643215" cy="430177"/>
            <a:chOff x="1766277" y="283511"/>
            <a:chExt cx="2371928" cy="563616"/>
          </a:xfrm>
          <a:solidFill>
            <a:schemeClr val="accent6"/>
          </a:solidFill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1B51C43-30C2-1FD1-3EE2-1FB13BF01917}"/>
                </a:ext>
              </a:extLst>
            </p:cNvPr>
            <p:cNvSpPr/>
            <p:nvPr/>
          </p:nvSpPr>
          <p:spPr>
            <a:xfrm>
              <a:off x="1766277" y="283511"/>
              <a:ext cx="2371928" cy="56361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>
                <a:solidFill>
                  <a:srgbClr val="FFFF00"/>
                </a:solidFill>
              </a:endParaRPr>
            </a:p>
          </p:txBody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1CD25181-F0E9-43AF-57B6-23914DA014E3}"/>
                </a:ext>
              </a:extLst>
            </p:cNvPr>
            <p:cNvSpPr txBox="1"/>
            <p:nvPr/>
          </p:nvSpPr>
          <p:spPr>
            <a:xfrm>
              <a:off x="1793790" y="311024"/>
              <a:ext cx="2316902" cy="5085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Most Important Factors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48D611-AD20-8CB5-C142-492E12B4CC57}"/>
              </a:ext>
            </a:extLst>
          </p:cNvPr>
          <p:cNvGrpSpPr/>
          <p:nvPr/>
        </p:nvGrpSpPr>
        <p:grpSpPr>
          <a:xfrm>
            <a:off x="4656842" y="98046"/>
            <a:ext cx="6653434" cy="483701"/>
            <a:chOff x="1766277" y="283511"/>
            <a:chExt cx="2371928" cy="563616"/>
          </a:xfrm>
          <a:solidFill>
            <a:schemeClr val="accent6"/>
          </a:solidFill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FFC221B-ABDF-CB37-7A35-6CF0138B04A0}"/>
                </a:ext>
              </a:extLst>
            </p:cNvPr>
            <p:cNvSpPr/>
            <p:nvPr/>
          </p:nvSpPr>
          <p:spPr>
            <a:xfrm>
              <a:off x="1766277" y="283511"/>
              <a:ext cx="2371928" cy="56361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>
                <a:solidFill>
                  <a:srgbClr val="FFFF00"/>
                </a:solidFill>
              </a:endParaRPr>
            </a:p>
          </p:txBody>
        </p:sp>
        <p:sp>
          <p:nvSpPr>
            <p:cNvPr id="25" name="Rectangle: Rounded Corners 4">
              <a:extLst>
                <a:ext uri="{FF2B5EF4-FFF2-40B4-BE49-F238E27FC236}">
                  <a16:creationId xmlns:a16="http://schemas.microsoft.com/office/drawing/2014/main" id="{EE4AD7AA-B9C8-CB5F-1249-E49CD9DDE1C1}"/>
                </a:ext>
              </a:extLst>
            </p:cNvPr>
            <p:cNvSpPr txBox="1"/>
            <p:nvPr/>
          </p:nvSpPr>
          <p:spPr>
            <a:xfrm>
              <a:off x="1793790" y="311024"/>
              <a:ext cx="2316902" cy="507965"/>
            </a:xfrm>
            <a:prstGeom prst="rect">
              <a:avLst/>
            </a:prstGeom>
            <a:solidFill>
              <a:schemeClr val="accent6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Case Study and </a:t>
              </a:r>
              <a:r>
                <a:rPr 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Detections</a:t>
              </a:r>
              <a:endParaRPr lang="en-US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392ACB4-D028-136C-4B72-A45689C81D77}"/>
              </a:ext>
            </a:extLst>
          </p:cNvPr>
          <p:cNvGrpSpPr/>
          <p:nvPr/>
        </p:nvGrpSpPr>
        <p:grpSpPr>
          <a:xfrm>
            <a:off x="4636504" y="2217702"/>
            <a:ext cx="6635544" cy="487275"/>
            <a:chOff x="1766277" y="283511"/>
            <a:chExt cx="2371928" cy="563616"/>
          </a:xfrm>
          <a:solidFill>
            <a:schemeClr val="accent6"/>
          </a:solidFill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BFAC882-3B79-ABD4-F013-248C3E010C3B}"/>
                </a:ext>
              </a:extLst>
            </p:cNvPr>
            <p:cNvSpPr/>
            <p:nvPr/>
          </p:nvSpPr>
          <p:spPr>
            <a:xfrm>
              <a:off x="1766277" y="283511"/>
              <a:ext cx="2371928" cy="56361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>
                <a:solidFill>
                  <a:srgbClr val="FFFF00"/>
                </a:solidFill>
              </a:endParaRPr>
            </a:p>
          </p:txBody>
        </p:sp>
        <p:sp>
          <p:nvSpPr>
            <p:cNvPr id="28" name="Rectangle: Rounded Corners 4">
              <a:extLst>
                <a:ext uri="{FF2B5EF4-FFF2-40B4-BE49-F238E27FC236}">
                  <a16:creationId xmlns:a16="http://schemas.microsoft.com/office/drawing/2014/main" id="{4DC91D3B-8B64-2ACB-C3D6-B17EF2C4EEF3}"/>
                </a:ext>
              </a:extLst>
            </p:cNvPr>
            <p:cNvSpPr txBox="1"/>
            <p:nvPr/>
          </p:nvSpPr>
          <p:spPr>
            <a:xfrm>
              <a:off x="1793790" y="311023"/>
              <a:ext cx="2316902" cy="5085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Dataset Analysis</a:t>
              </a:r>
              <a:endParaRPr lang="en-US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8D42C2C-6F0F-DEBD-CFE7-FD6B4ED5968F}"/>
              </a:ext>
            </a:extLst>
          </p:cNvPr>
          <p:cNvGrpSpPr/>
          <p:nvPr/>
        </p:nvGrpSpPr>
        <p:grpSpPr>
          <a:xfrm>
            <a:off x="4627983" y="2782774"/>
            <a:ext cx="6644065" cy="526124"/>
            <a:chOff x="1766277" y="283511"/>
            <a:chExt cx="2371928" cy="563616"/>
          </a:xfrm>
          <a:solidFill>
            <a:schemeClr val="accent6"/>
          </a:solidFill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6821A2A-7908-AA10-396F-7E38C3605D66}"/>
                </a:ext>
              </a:extLst>
            </p:cNvPr>
            <p:cNvSpPr/>
            <p:nvPr/>
          </p:nvSpPr>
          <p:spPr>
            <a:xfrm>
              <a:off x="1766277" y="283511"/>
              <a:ext cx="2371928" cy="56361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>
                <a:solidFill>
                  <a:srgbClr val="FFFF00"/>
                </a:solidFill>
              </a:endParaRPr>
            </a:p>
          </p:txBody>
        </p:sp>
        <p:sp>
          <p:nvSpPr>
            <p:cNvPr id="31" name="Rectangle: Rounded Corners 4">
              <a:extLst>
                <a:ext uri="{FF2B5EF4-FFF2-40B4-BE49-F238E27FC236}">
                  <a16:creationId xmlns:a16="http://schemas.microsoft.com/office/drawing/2014/main" id="{83481CC2-85B0-DB9F-6863-CA6FA98CC392}"/>
                </a:ext>
              </a:extLst>
            </p:cNvPr>
            <p:cNvSpPr txBox="1"/>
            <p:nvPr/>
          </p:nvSpPr>
          <p:spPr>
            <a:xfrm>
              <a:off x="1793790" y="311024"/>
              <a:ext cx="2316902" cy="5085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Adani Share’s Company Wise Distribution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078C378-8822-66B3-6349-434F1CE414C4}"/>
              </a:ext>
            </a:extLst>
          </p:cNvPr>
          <p:cNvGrpSpPr/>
          <p:nvPr/>
        </p:nvGrpSpPr>
        <p:grpSpPr>
          <a:xfrm>
            <a:off x="4627983" y="3304303"/>
            <a:ext cx="6606120" cy="414890"/>
            <a:chOff x="1766277" y="283511"/>
            <a:chExt cx="2371928" cy="563616"/>
          </a:xfrm>
          <a:solidFill>
            <a:schemeClr val="accent6"/>
          </a:solid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FB4ED12-5186-9B00-461D-79FBC052BBFA}"/>
                </a:ext>
              </a:extLst>
            </p:cNvPr>
            <p:cNvSpPr/>
            <p:nvPr/>
          </p:nvSpPr>
          <p:spPr>
            <a:xfrm>
              <a:off x="1766277" y="283511"/>
              <a:ext cx="2371928" cy="56361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>
                <a:solidFill>
                  <a:srgbClr val="FFFF00"/>
                </a:solidFill>
              </a:endParaRPr>
            </a:p>
          </p:txBody>
        </p:sp>
        <p:sp>
          <p:nvSpPr>
            <p:cNvPr id="34" name="Rectangle: Rounded Corners 4">
              <a:extLst>
                <a:ext uri="{FF2B5EF4-FFF2-40B4-BE49-F238E27FC236}">
                  <a16:creationId xmlns:a16="http://schemas.microsoft.com/office/drawing/2014/main" id="{D5164563-A02B-FD0A-82AE-E14A1B2D5C7B}"/>
                </a:ext>
              </a:extLst>
            </p:cNvPr>
            <p:cNvSpPr txBox="1"/>
            <p:nvPr/>
          </p:nvSpPr>
          <p:spPr>
            <a:xfrm>
              <a:off x="1793790" y="311024"/>
              <a:ext cx="2316902" cy="5085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Stock’s Opening Prices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FE6A42-BADE-C2B0-CEF6-60A0469B5E50}"/>
              </a:ext>
            </a:extLst>
          </p:cNvPr>
          <p:cNvGrpSpPr/>
          <p:nvPr/>
        </p:nvGrpSpPr>
        <p:grpSpPr>
          <a:xfrm>
            <a:off x="4644970" y="3797193"/>
            <a:ext cx="6644065" cy="465777"/>
            <a:chOff x="1766277" y="283511"/>
            <a:chExt cx="2371928" cy="563616"/>
          </a:xfrm>
          <a:solidFill>
            <a:schemeClr val="accent6"/>
          </a:solidFill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E8D9A03-2FF3-69B3-B8F6-F5D53962B7FF}"/>
                </a:ext>
              </a:extLst>
            </p:cNvPr>
            <p:cNvSpPr/>
            <p:nvPr/>
          </p:nvSpPr>
          <p:spPr>
            <a:xfrm>
              <a:off x="1766277" y="283511"/>
              <a:ext cx="2371928" cy="56361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>
                <a:solidFill>
                  <a:srgbClr val="FFFF00"/>
                </a:solidFill>
              </a:endParaRPr>
            </a:p>
          </p:txBody>
        </p:sp>
        <p:sp>
          <p:nvSpPr>
            <p:cNvPr id="40" name="Rectangle: Rounded Corners 4">
              <a:extLst>
                <a:ext uri="{FF2B5EF4-FFF2-40B4-BE49-F238E27FC236}">
                  <a16:creationId xmlns:a16="http://schemas.microsoft.com/office/drawing/2014/main" id="{6881CA96-BD4B-F95E-E642-C357911E2C51}"/>
                </a:ext>
              </a:extLst>
            </p:cNvPr>
            <p:cNvSpPr txBox="1"/>
            <p:nvPr/>
          </p:nvSpPr>
          <p:spPr>
            <a:xfrm>
              <a:off x="1868545" y="337123"/>
              <a:ext cx="2233477" cy="5085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Adani’s Biggest and Smallest Company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51E0496-F68D-85AE-D113-AB879DC27544}"/>
              </a:ext>
            </a:extLst>
          </p:cNvPr>
          <p:cNvSpPr txBox="1"/>
          <p:nvPr/>
        </p:nvSpPr>
        <p:spPr>
          <a:xfrm>
            <a:off x="1131300" y="3110266"/>
            <a:ext cx="26565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IN" sz="4400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BDB5167-3783-F40E-46F2-EFA05E8C6A94}"/>
              </a:ext>
            </a:extLst>
          </p:cNvPr>
          <p:cNvGrpSpPr/>
          <p:nvPr/>
        </p:nvGrpSpPr>
        <p:grpSpPr>
          <a:xfrm>
            <a:off x="4568001" y="4313423"/>
            <a:ext cx="6644064" cy="452683"/>
            <a:chOff x="1766277" y="283511"/>
            <a:chExt cx="2371928" cy="563616"/>
          </a:xfrm>
          <a:solidFill>
            <a:schemeClr val="accent6"/>
          </a:solidFill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66EB42F-853F-3C7D-E5CD-E72B680C283A}"/>
                </a:ext>
              </a:extLst>
            </p:cNvPr>
            <p:cNvSpPr/>
            <p:nvPr/>
          </p:nvSpPr>
          <p:spPr>
            <a:xfrm>
              <a:off x="1766277" y="283511"/>
              <a:ext cx="2371928" cy="56361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>
                <a:solidFill>
                  <a:srgbClr val="FFFF00"/>
                </a:solidFill>
              </a:endParaRPr>
            </a:p>
          </p:txBody>
        </p:sp>
        <p:sp>
          <p:nvSpPr>
            <p:cNvPr id="55" name="Rectangle: Rounded Corners 4">
              <a:extLst>
                <a:ext uri="{FF2B5EF4-FFF2-40B4-BE49-F238E27FC236}">
                  <a16:creationId xmlns:a16="http://schemas.microsoft.com/office/drawing/2014/main" id="{766C170D-B9D4-B858-D5ED-ECCEDB358719}"/>
                </a:ext>
              </a:extLst>
            </p:cNvPr>
            <p:cNvSpPr txBox="1"/>
            <p:nvPr/>
          </p:nvSpPr>
          <p:spPr>
            <a:xfrm>
              <a:off x="1793790" y="311024"/>
              <a:ext cx="2316902" cy="5085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Adani’s Top Profit-Making Stocks</a:t>
              </a:r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53D61FD-125B-2B31-DCCB-F89FE369B5A5}"/>
              </a:ext>
            </a:extLst>
          </p:cNvPr>
          <p:cNvGrpSpPr/>
          <p:nvPr/>
        </p:nvGrpSpPr>
        <p:grpSpPr>
          <a:xfrm>
            <a:off x="4568002" y="4834954"/>
            <a:ext cx="6635544" cy="464766"/>
            <a:chOff x="1766277" y="283511"/>
            <a:chExt cx="2371928" cy="563616"/>
          </a:xfrm>
          <a:solidFill>
            <a:schemeClr val="accent6"/>
          </a:solidFill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BFE0AEB1-6FB5-026D-2067-A7C25CCEF1DB}"/>
                </a:ext>
              </a:extLst>
            </p:cNvPr>
            <p:cNvSpPr/>
            <p:nvPr/>
          </p:nvSpPr>
          <p:spPr>
            <a:xfrm>
              <a:off x="1766277" y="283511"/>
              <a:ext cx="2371928" cy="56361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>
                <a:solidFill>
                  <a:srgbClr val="FFFF00"/>
                </a:solidFill>
              </a:endParaRPr>
            </a:p>
          </p:txBody>
        </p:sp>
        <p:sp>
          <p:nvSpPr>
            <p:cNvPr id="60" name="Rectangle: Rounded Corners 4">
              <a:extLst>
                <a:ext uri="{FF2B5EF4-FFF2-40B4-BE49-F238E27FC236}">
                  <a16:creationId xmlns:a16="http://schemas.microsoft.com/office/drawing/2014/main" id="{5D225EC7-C1BD-3724-9A0E-8683F6180BF3}"/>
                </a:ext>
              </a:extLst>
            </p:cNvPr>
            <p:cNvSpPr txBox="1"/>
            <p:nvPr/>
          </p:nvSpPr>
          <p:spPr>
            <a:xfrm>
              <a:off x="1793790" y="311024"/>
              <a:ext cx="2316902" cy="5085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Adani’s Down-falling Stocks</a:t>
              </a:r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5F390CD-1A6C-BFEF-7C30-33B59C0BC398}"/>
              </a:ext>
            </a:extLst>
          </p:cNvPr>
          <p:cNvGrpSpPr/>
          <p:nvPr/>
        </p:nvGrpSpPr>
        <p:grpSpPr>
          <a:xfrm>
            <a:off x="4551812" y="5354201"/>
            <a:ext cx="6644063" cy="420190"/>
            <a:chOff x="1766277" y="283511"/>
            <a:chExt cx="2371928" cy="563616"/>
          </a:xfrm>
          <a:solidFill>
            <a:schemeClr val="accent6"/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D1E4C1C-0BBD-67B1-B111-5E2DF3E45C1B}"/>
                </a:ext>
              </a:extLst>
            </p:cNvPr>
            <p:cNvSpPr/>
            <p:nvPr/>
          </p:nvSpPr>
          <p:spPr>
            <a:xfrm>
              <a:off x="1766277" y="283511"/>
              <a:ext cx="2371928" cy="56361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>
                <a:solidFill>
                  <a:srgbClr val="FFFF00"/>
                </a:solidFill>
              </a:endParaRPr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8A03CAC8-6985-AFA1-6337-D0C0CBF8B551}"/>
                </a:ext>
              </a:extLst>
            </p:cNvPr>
            <p:cNvSpPr txBox="1"/>
            <p:nvPr/>
          </p:nvSpPr>
          <p:spPr>
            <a:xfrm>
              <a:off x="1793790" y="311025"/>
              <a:ext cx="2316902" cy="5085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Shares with Dividends and Stock Splits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5954B5B-6A1C-7E77-C7B2-84F2C55419E9}"/>
              </a:ext>
            </a:extLst>
          </p:cNvPr>
          <p:cNvGrpSpPr/>
          <p:nvPr/>
        </p:nvGrpSpPr>
        <p:grpSpPr>
          <a:xfrm>
            <a:off x="4551813" y="5837874"/>
            <a:ext cx="6663176" cy="446066"/>
            <a:chOff x="1766277" y="283511"/>
            <a:chExt cx="2371928" cy="563616"/>
          </a:xfrm>
          <a:solidFill>
            <a:schemeClr val="accent6"/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F12D0C7-D7E0-B434-AD32-09FDB4964FC6}"/>
                </a:ext>
              </a:extLst>
            </p:cNvPr>
            <p:cNvSpPr/>
            <p:nvPr/>
          </p:nvSpPr>
          <p:spPr>
            <a:xfrm>
              <a:off x="1766277" y="283511"/>
              <a:ext cx="2371928" cy="56361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>
                <a:solidFill>
                  <a:srgbClr val="FFFF00"/>
                </a:solidFill>
              </a:endParaRPr>
            </a:p>
          </p:txBody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E5C5A6BD-A4C8-F08F-4F87-1CD8449BC58F}"/>
                </a:ext>
              </a:extLst>
            </p:cNvPr>
            <p:cNvSpPr txBox="1"/>
            <p:nvPr/>
          </p:nvSpPr>
          <p:spPr>
            <a:xfrm>
              <a:off x="1793790" y="311025"/>
              <a:ext cx="2316902" cy="5085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r>
                <a:rPr lang="en-US" b="1" kern="1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indenburg </a:t>
              </a:r>
              <a:r>
                <a:rPr 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</a:t>
              </a:r>
              <a:r>
                <a:rPr lang="en-US" b="1" kern="1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eport Analysis and Its Effects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6B4CB91-745D-5B16-3C96-4B08818942E5}"/>
              </a:ext>
            </a:extLst>
          </p:cNvPr>
          <p:cNvGrpSpPr/>
          <p:nvPr/>
        </p:nvGrpSpPr>
        <p:grpSpPr>
          <a:xfrm>
            <a:off x="4538631" y="6373299"/>
            <a:ext cx="6663175" cy="420190"/>
            <a:chOff x="1766277" y="283511"/>
            <a:chExt cx="2371928" cy="563616"/>
          </a:xfrm>
          <a:solidFill>
            <a:schemeClr val="accent6"/>
          </a:solidFill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8AF9122-90D0-DDA0-B65E-5095AF68991E}"/>
                </a:ext>
              </a:extLst>
            </p:cNvPr>
            <p:cNvSpPr/>
            <p:nvPr/>
          </p:nvSpPr>
          <p:spPr>
            <a:xfrm>
              <a:off x="1766277" y="283511"/>
              <a:ext cx="2371928" cy="56361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>
                <a:solidFill>
                  <a:srgbClr val="FFFF00"/>
                </a:solidFill>
              </a:endParaRPr>
            </a:p>
          </p:txBody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213A0E28-59BF-4032-4C47-004818D08376}"/>
                </a:ext>
              </a:extLst>
            </p:cNvPr>
            <p:cNvSpPr txBox="1"/>
            <p:nvPr/>
          </p:nvSpPr>
          <p:spPr>
            <a:xfrm>
              <a:off x="1793790" y="311024"/>
              <a:ext cx="2316902" cy="5085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135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6679-DD31-0380-8A3A-20651F78B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>
                <a:solidFill>
                  <a:srgbClr val="FFFF00"/>
                </a:solidFill>
              </a:rPr>
            </a:b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04610B-5D65-2009-8586-2BF17A00D7D0}"/>
              </a:ext>
            </a:extLst>
          </p:cNvPr>
          <p:cNvSpPr txBox="1">
            <a:spLocks/>
          </p:cNvSpPr>
          <p:nvPr/>
        </p:nvSpPr>
        <p:spPr>
          <a:xfrm>
            <a:off x="684212" y="1753387"/>
            <a:ext cx="10486551" cy="2809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This case study consists of 1 data set. </a:t>
            </a:r>
          </a:p>
          <a:p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This dataset consists of all share’s details of various companies of Adani Group worldwide.</a:t>
            </a:r>
          </a:p>
          <a:p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This dataset consists of 10 columns (Timestamp, Symbol, Company, Open, High, Low, Close, Volume, Dividends, </a:t>
            </a:r>
            <a:r>
              <a:rPr lang="en-IN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Stock_Splits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I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9A5E3E-B75A-96EA-D495-2397AB075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04" y="872065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en-IN" dirty="0">
              <a:solidFill>
                <a:srgbClr val="FFFF00"/>
              </a:solidFill>
            </a:endParaRPr>
          </a:p>
          <a:p>
            <a:endParaRPr lang="en-IN" dirty="0">
              <a:solidFill>
                <a:srgbClr val="FFFF00"/>
              </a:solidFill>
            </a:endParaRPr>
          </a:p>
          <a:p>
            <a:endParaRPr lang="en-IN" dirty="0">
              <a:solidFill>
                <a:srgbClr val="FFFF00"/>
              </a:solidFill>
            </a:endParaRPr>
          </a:p>
          <a:p>
            <a:endParaRPr lang="en-IN" dirty="0">
              <a:solidFill>
                <a:srgbClr val="FFFF00"/>
              </a:solidFill>
            </a:endParaRPr>
          </a:p>
          <a:p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A2D44-16B7-CBF6-3F96-32A4D6E0B671}"/>
              </a:ext>
            </a:extLst>
          </p:cNvPr>
          <p:cNvSpPr txBox="1"/>
          <p:nvPr/>
        </p:nvSpPr>
        <p:spPr>
          <a:xfrm>
            <a:off x="4403888" y="286705"/>
            <a:ext cx="3384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838FBD-CC9E-F22E-B2E5-45ABDC58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487332"/>
            <a:ext cx="12191999" cy="237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8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0AF0-9FA3-41BB-9050-CF776DC7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F688B-3198-FBFF-9F69-3B0CD09B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C67C5-3793-B785-1C00-DEAA1EFB47C7}"/>
              </a:ext>
            </a:extLst>
          </p:cNvPr>
          <p:cNvSpPr txBox="1"/>
          <p:nvPr/>
        </p:nvSpPr>
        <p:spPr>
          <a:xfrm>
            <a:off x="4479303" y="114814"/>
            <a:ext cx="32333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90530-5B28-0219-B82B-B7DDABCD9F24}"/>
              </a:ext>
            </a:extLst>
          </p:cNvPr>
          <p:cNvSpPr txBox="1"/>
          <p:nvPr/>
        </p:nvSpPr>
        <p:spPr>
          <a:xfrm>
            <a:off x="467395" y="1117178"/>
            <a:ext cx="1082357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"</a:t>
            </a:r>
            <a:r>
              <a:rPr lang="en-IN" b="1" i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Ambuja</a:t>
            </a:r>
            <a:r>
              <a:rPr lang="en-IN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Cements Limited" has the highest number of shares in the share market among Adani Group (5134).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“Adani Wilmar Limited” has the lowest number of shares in the share market among Adani Group (261).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“Adani Transmission Limited” has the highest share value till now </a:t>
            </a: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(4236.450).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"</a:t>
            </a:r>
            <a:r>
              <a:rPr lang="en-IN" b="1" i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Ambuja</a:t>
            </a:r>
            <a:r>
              <a:rPr lang="en-IN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Cements Limited" has the lowest volume of shares in the share market (0).</a:t>
            </a:r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"Adani Enterprises" has the lowest share value (-0.011) among the Adani shares.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“Adani Total Gas Limited” has the highest growth rate with the highest rising value (382.364).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Now, </a:t>
            </a:r>
            <a:r>
              <a:rPr lang="en-IN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The number of non-profitable shares is 17451 and the number of profitable shares is 14042.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“Adani Enterprises Limited” has the re</a:t>
            </a: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cord of having the highest down fall rate with a downfall of 859.650.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"Adani Enterprises Limited" has the highest share volume percentage among the Adani Group (31.6129%).</a:t>
            </a:r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“New Delhi Television Limited” </a:t>
            </a:r>
            <a:r>
              <a:rPr lang="en-IN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has the </a:t>
            </a: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low</a:t>
            </a:r>
            <a:r>
              <a:rPr lang="en-IN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est share volume percentage among the Adani Group (1.0645%).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“Adani Enterprise Limited” has the highest volume of shares among the Adani Group (35786447777).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“New Delhi Television Limited” has the lowest volume of shares among the Adani Group (1205058402).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“ACC Limited” has the highest dividends (58).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“Adani Ports and special Economic Zone Limited” has the highest shock splits (5).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After the Hindenburg report is published, many shares of Adani Group closed with its all time lowest value.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“Adani Total Gas Limited” has the highest average share price (1068.5116041).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“Adani Power Limited” has the lowest average share price (76.4889688).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“Adani Total Gas Limited” has the highest risk assessment value (1168.0708642328673).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“Adani Power Limited” has the lowest risk assessment value (70.3965055866).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i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i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i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559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8295-403C-786E-08FD-C6E243EF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sz="2000" dirty="0"/>
            </a:br>
            <a:br>
              <a:rPr lang="en-IN" sz="2000" dirty="0"/>
            </a:b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7ADE4-D66C-CA2E-76D1-FC0F9DF4C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454" y="175065"/>
            <a:ext cx="4557091" cy="10722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FB8E6-CDD4-A1A6-4518-E3E35AA1F622}"/>
              </a:ext>
            </a:extLst>
          </p:cNvPr>
          <p:cNvSpPr txBox="1"/>
          <p:nvPr/>
        </p:nvSpPr>
        <p:spPr>
          <a:xfrm>
            <a:off x="810705" y="1598159"/>
            <a:ext cx="103883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Analysing the share prices of different companies within the Adani Group within the given timestamp.</a:t>
            </a:r>
          </a:p>
          <a:p>
            <a:endParaRPr lang="en-IN" sz="2800" b="1" i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Publishing all the detections based on the data analysis.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5221C9-7743-49AF-6527-EE3B264A8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2634"/>
            <a:ext cx="12192000" cy="262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6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1B0C-F57A-1D85-6828-B197A20F5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56915-B86F-6886-B971-7D032C58D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DB250-E363-FE62-D9C6-0B1DDEFDFD19}"/>
              </a:ext>
            </a:extLst>
          </p:cNvPr>
          <p:cNvSpPr txBox="1"/>
          <p:nvPr/>
        </p:nvSpPr>
        <p:spPr>
          <a:xfrm>
            <a:off x="4168218" y="301079"/>
            <a:ext cx="3855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CF2A0-5EF9-CD4D-78E8-59D9B1A65BC0}"/>
              </a:ext>
            </a:extLst>
          </p:cNvPr>
          <p:cNvSpPr txBox="1"/>
          <p:nvPr/>
        </p:nvSpPr>
        <p:spPr>
          <a:xfrm>
            <a:off x="684212" y="1455241"/>
            <a:ext cx="115077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analyse the data, those various factors should be considered that affect the business directly or indirectly.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this case study, there is a table called “</a:t>
            </a:r>
            <a:r>
              <a:rPr lang="en-IN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adani_stocks</a:t>
            </a:r>
            <a:r>
              <a:rPr lang="en-I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which is inside </a:t>
            </a:r>
            <a:r>
              <a:rPr lang="en-IN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</a:t>
            </a:r>
            <a:r>
              <a:rPr lang="en-I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database called “</a:t>
            </a:r>
            <a:r>
              <a:rPr lang="en-IN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adani_stocks_analysis</a:t>
            </a:r>
            <a:r>
              <a:rPr lang="en-I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which consists of 10 columns and 31493 rows which contains all details about the opening price, closing price,  timestamp, volume and so 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in this table, the primary key is the combination of two columns (Close + Volume).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8F8851-9966-4197-1149-5F22FBED3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212" y="4487332"/>
            <a:ext cx="5411788" cy="2370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936232-34D3-D9B4-B015-067FE6A6B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587" y="4487331"/>
            <a:ext cx="5723872" cy="23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A587-7C92-58E8-0A2A-C5D41796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1ED87-3E99-0995-71B6-153BDF71C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C913B-1870-6A15-47CE-A6CF5D5BC812}"/>
              </a:ext>
            </a:extLst>
          </p:cNvPr>
          <p:cNvSpPr txBox="1"/>
          <p:nvPr/>
        </p:nvSpPr>
        <p:spPr>
          <a:xfrm>
            <a:off x="1830973" y="176369"/>
            <a:ext cx="8799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Important Factors to Analyse Business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286A6-65B9-E537-6ED6-762976D27E49}"/>
              </a:ext>
            </a:extLst>
          </p:cNvPr>
          <p:cNvSpPr txBox="1"/>
          <p:nvPr/>
        </p:nvSpPr>
        <p:spPr>
          <a:xfrm>
            <a:off x="1830973" y="1326319"/>
            <a:ext cx="492474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Historical data analysis</a:t>
            </a:r>
          </a:p>
          <a:p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 analysis</a:t>
            </a:r>
          </a:p>
          <a:p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Industry and market trends</a:t>
            </a:r>
          </a:p>
          <a:p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 assessment</a:t>
            </a:r>
          </a:p>
          <a:p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Peer comparison</a:t>
            </a:r>
          </a:p>
          <a:p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Dividends and stocks splits</a:t>
            </a:r>
          </a:p>
          <a:p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wise rise or fall of share prices</a:t>
            </a:r>
          </a:p>
          <a:p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Long-term outlook</a:t>
            </a:r>
          </a:p>
          <a:p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Diversification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5F0BFE-9C69-3508-3901-FF7094A5C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1435" y="1326318"/>
            <a:ext cx="5199529" cy="24737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3B15FE-E006-6672-010C-67C70D63A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35" y="3800100"/>
            <a:ext cx="5199529" cy="25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0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307B-2F77-203E-4EF6-50CB804B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785A7-0534-8990-C7C9-10787FB69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5F693-5FAC-8837-6DAE-6C402551C148}"/>
              </a:ext>
            </a:extLst>
          </p:cNvPr>
          <p:cNvSpPr txBox="1"/>
          <p:nvPr/>
        </p:nvSpPr>
        <p:spPr>
          <a:xfrm>
            <a:off x="1423086" y="400924"/>
            <a:ext cx="9345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kern="12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Adani Share’s Company Wise Distribution</a:t>
            </a:r>
          </a:p>
          <a:p>
            <a:endParaRPr lang="en-IN" sz="3600" dirty="0">
              <a:solidFill>
                <a:srgbClr val="92D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49F4CA-D0E1-129D-B2D7-3EE040B82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284" y="1374088"/>
            <a:ext cx="5470773" cy="5082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98B609-C4FD-755D-4F39-771724292D77}"/>
              </a:ext>
            </a:extLst>
          </p:cNvPr>
          <p:cNvSpPr txBox="1"/>
          <p:nvPr/>
        </p:nvSpPr>
        <p:spPr>
          <a:xfrm>
            <a:off x="6754482" y="1270547"/>
            <a:ext cx="50702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"Adani Enterprises Limited” and “Adani Power”</a:t>
            </a:r>
          </a:p>
          <a:p>
            <a:r>
              <a:rPr lang="en-IN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     Limited together hold almost 60% of the total </a:t>
            </a:r>
          </a:p>
          <a:p>
            <a:r>
              <a:rPr lang="en-IN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     shares in the Adani Group.</a:t>
            </a:r>
          </a:p>
          <a:p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“New Delhi Television Limited” has the smallest </a:t>
            </a:r>
          </a:p>
          <a:p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     </a:t>
            </a:r>
            <a:r>
              <a:rPr lang="en-IN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share in the Adani Group.</a:t>
            </a:r>
          </a:p>
          <a:p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“New Delhi Television Limited”, </a:t>
            </a:r>
          </a:p>
          <a:p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     “Adani Total Gas Limited”, “Adani Transmission</a:t>
            </a:r>
          </a:p>
          <a:p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      Limited”, “Adani Green Energy Limited” and </a:t>
            </a:r>
          </a:p>
          <a:p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      “Adani Wilmar Limited” – They contains only</a:t>
            </a:r>
          </a:p>
          <a:p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      contain 6.95% of the total shares in the </a:t>
            </a:r>
          </a:p>
          <a:p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      Adani Group.</a:t>
            </a:r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65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FE60-1041-277B-C4DC-89E02F20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F80F9-B9BE-0DF1-6FA1-BD0362CFA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4A7F9-CB14-DAD3-07F5-3379D1374015}"/>
              </a:ext>
            </a:extLst>
          </p:cNvPr>
          <p:cNvSpPr txBox="1"/>
          <p:nvPr/>
        </p:nvSpPr>
        <p:spPr>
          <a:xfrm>
            <a:off x="2277036" y="278826"/>
            <a:ext cx="9018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Share Price In Rupees By Company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037B10-48A0-B1A5-7DCE-BAEE7869F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270575"/>
            <a:ext cx="5188687" cy="53085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D1C7FF-24A0-0918-F7F4-1E85623F7507}"/>
              </a:ext>
            </a:extLst>
          </p:cNvPr>
          <p:cNvSpPr txBox="1"/>
          <p:nvPr/>
        </p:nvSpPr>
        <p:spPr>
          <a:xfrm>
            <a:off x="6319103" y="1568720"/>
            <a:ext cx="57006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this bar graph, it has been determined </a:t>
            </a:r>
          </a:p>
          <a:p>
            <a:pPr algn="just"/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that “Adani Total Gas Limited” has the highest</a:t>
            </a:r>
          </a:p>
          <a:p>
            <a:pPr algn="just"/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average share price drop among all the </a:t>
            </a:r>
          </a:p>
          <a:p>
            <a:pPr algn="just"/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companies of Adani Group.</a:t>
            </a:r>
          </a:p>
          <a:p>
            <a:pPr algn="just"/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“Adani Power Limited” has the lowest average </a:t>
            </a:r>
          </a:p>
          <a:p>
            <a:pPr algn="just"/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share price among all the companies of </a:t>
            </a:r>
          </a:p>
          <a:p>
            <a:pPr algn="just"/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Adani Group.</a:t>
            </a:r>
          </a:p>
          <a:p>
            <a:pPr algn="just"/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085394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2266</TotalTime>
  <Words>1156</Words>
  <Application>Microsoft Office PowerPoint</Application>
  <PresentationFormat>Widescreen</PresentationFormat>
  <Paragraphs>174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Adani</vt:lpstr>
      <vt:lpstr>Arial</vt:lpstr>
      <vt:lpstr>Bahnschrift</vt:lpstr>
      <vt:lpstr>Calibri</vt:lpstr>
      <vt:lpstr>Century Gothic</vt:lpstr>
      <vt:lpstr>Segoe UI Variable Display Semil</vt:lpstr>
      <vt:lpstr>Söhne</vt:lpstr>
      <vt:lpstr>Wingdings</vt:lpstr>
      <vt:lpstr>Wingdings 3</vt:lpstr>
      <vt:lpstr>Slice</vt:lpstr>
      <vt:lpstr> </vt:lpstr>
      <vt:lpstr> </vt:lpstr>
      <vt:lpstr> </vt:lpstr>
      <vt:lpstr>  </vt:lpstr>
      <vt:lpstr>  </vt:lpstr>
      <vt:lpstr> </vt:lpstr>
      <vt:lpstr>  </vt:lpstr>
      <vt:lpstr> 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Koushik Debnath</dc:creator>
  <cp:lastModifiedBy>Koushik Debnath</cp:lastModifiedBy>
  <cp:revision>266</cp:revision>
  <dcterms:created xsi:type="dcterms:W3CDTF">2023-07-25T16:51:52Z</dcterms:created>
  <dcterms:modified xsi:type="dcterms:W3CDTF">2023-07-28T04:56:07Z</dcterms:modified>
</cp:coreProperties>
</file>