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2"/>
    <p:restoredTop sz="94672"/>
  </p:normalViewPr>
  <p:slideViewPr>
    <p:cSldViewPr snapToGrid="0" snapToObjects="1">
      <p:cViewPr>
        <p:scale>
          <a:sx n="165" d="100"/>
          <a:sy n="165" d="100"/>
        </p:scale>
        <p:origin x="1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93A8F-CB29-954D-8446-0F42B1C85AA3}" type="datetimeFigureOut">
              <a:rPr kumimoji="1" lang="zh-CN" altLang="en-US" smtClean="0"/>
              <a:t>2020/6/3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3171B-9719-CC43-8C9D-F58E97FB633A}" type="slidenum">
              <a:rPr kumimoji="1" lang="zh-CN" altLang="en-US" smtClean="0"/>
              <a:t>‹#›</a:t>
            </a:fld>
            <a:endParaRPr kumimoji="1" lang="zh-CN" altLang="en-US"/>
          </a:p>
        </p:txBody>
      </p:sp>
    </p:spTree>
    <p:extLst>
      <p:ext uri="{BB962C8B-B14F-4D97-AF65-F5344CB8AC3E}">
        <p14:creationId xmlns:p14="http://schemas.microsoft.com/office/powerpoint/2010/main" val="129691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t-IT" altLang="zh-CN" sz="1200" kern="1200" dirty="0" smtClean="0">
                <a:solidFill>
                  <a:schemeClr val="tx1"/>
                </a:solidFill>
                <a:effectLst/>
                <a:latin typeface="+mn-lt"/>
                <a:ea typeface="+mn-ea"/>
                <a:cs typeface="+mn-cs"/>
              </a:rPr>
              <a:t>2010</a:t>
            </a:r>
            <a:r>
              <a:rPr lang="zh-CN" altLang="it-IT" sz="1200" kern="1200" dirty="0" smtClean="0">
                <a:solidFill>
                  <a:schemeClr val="tx1"/>
                </a:solidFill>
                <a:effectLst/>
                <a:latin typeface="+mn-lt"/>
                <a:ea typeface="+mn-ea"/>
                <a:cs typeface="+mn-cs"/>
              </a:rPr>
              <a:t>年</a:t>
            </a:r>
            <a:r>
              <a:rPr lang="it-IT" altLang="zh-CN" sz="1200" kern="1200" dirty="0" smtClean="0">
                <a:solidFill>
                  <a:schemeClr val="tx1"/>
                </a:solidFill>
                <a:effectLst/>
                <a:latin typeface="+mn-lt"/>
                <a:ea typeface="+mn-ea"/>
                <a:cs typeface="+mn-cs"/>
              </a:rPr>
              <a:t>9</a:t>
            </a:r>
            <a:r>
              <a:rPr lang="zh-CN" altLang="it-IT" sz="1200" kern="1200" dirty="0" smtClean="0">
                <a:solidFill>
                  <a:schemeClr val="tx1"/>
                </a:solidFill>
                <a:effectLst/>
                <a:latin typeface="+mn-lt"/>
                <a:ea typeface="+mn-ea"/>
                <a:cs typeface="+mn-cs"/>
              </a:rPr>
              <a:t>月</a:t>
            </a:r>
            <a:r>
              <a:rPr lang="it-IT" altLang="zh-CN" sz="1200" kern="1200" dirty="0" smtClean="0">
                <a:solidFill>
                  <a:schemeClr val="tx1"/>
                </a:solidFill>
                <a:effectLst/>
                <a:latin typeface="+mn-lt"/>
                <a:ea typeface="+mn-ea"/>
                <a:cs typeface="+mn-cs"/>
              </a:rPr>
              <a:t>11</a:t>
            </a:r>
            <a:r>
              <a:rPr lang="zh-CN" altLang="it-IT" sz="1200" kern="1200" dirty="0" smtClean="0">
                <a:solidFill>
                  <a:schemeClr val="tx1"/>
                </a:solidFill>
                <a:effectLst/>
                <a:latin typeface="+mn-lt"/>
                <a:ea typeface="+mn-ea"/>
                <a:cs typeface="+mn-cs"/>
              </a:rPr>
              <a:t>日会发布 </a:t>
            </a:r>
            <a:r>
              <a:rPr lang="it-IT" altLang="zh-CN" sz="1200" kern="1200" dirty="0" smtClean="0">
                <a:solidFill>
                  <a:schemeClr val="tx1"/>
                </a:solidFill>
                <a:effectLst/>
                <a:latin typeface="+mn-lt"/>
                <a:ea typeface="+mn-ea"/>
                <a:cs typeface="+mn-cs"/>
              </a:rPr>
              <a:t>iPhone11 6.1</a:t>
            </a:r>
            <a:r>
              <a:rPr lang="zh-CN" altLang="it-IT" sz="1200" kern="1200" dirty="0" smtClean="0">
                <a:solidFill>
                  <a:schemeClr val="tx1"/>
                </a:solidFill>
                <a:effectLst/>
                <a:latin typeface="+mn-lt"/>
                <a:ea typeface="+mn-ea"/>
                <a:cs typeface="+mn-cs"/>
              </a:rPr>
              <a:t>，</a:t>
            </a:r>
            <a:r>
              <a:rPr lang="it-IT" altLang="zh-CN" sz="1200" kern="1200" dirty="0" err="1" smtClean="0">
                <a:solidFill>
                  <a:schemeClr val="tx1"/>
                </a:solidFill>
                <a:effectLst/>
                <a:latin typeface="+mn-lt"/>
                <a:ea typeface="+mn-ea"/>
                <a:cs typeface="+mn-cs"/>
              </a:rPr>
              <a:t>iPhone</a:t>
            </a:r>
            <a:r>
              <a:rPr lang="it-IT" altLang="zh-CN" sz="1200" kern="1200" dirty="0" smtClean="0">
                <a:solidFill>
                  <a:schemeClr val="tx1"/>
                </a:solidFill>
                <a:effectLst/>
                <a:latin typeface="+mn-lt"/>
                <a:ea typeface="+mn-ea"/>
                <a:cs typeface="+mn-cs"/>
              </a:rPr>
              <a:t> 11 Pro 5.8</a:t>
            </a:r>
            <a:r>
              <a:rPr lang="zh-CN" altLang="it-IT" sz="1200" kern="1200" dirty="0" smtClean="0">
                <a:solidFill>
                  <a:schemeClr val="tx1"/>
                </a:solidFill>
                <a:effectLst/>
                <a:latin typeface="+mn-lt"/>
                <a:ea typeface="+mn-ea"/>
                <a:cs typeface="+mn-cs"/>
              </a:rPr>
              <a:t>，</a:t>
            </a:r>
            <a:r>
              <a:rPr lang="it-IT" altLang="zh-CN" sz="1200" kern="1200" dirty="0" err="1" smtClean="0">
                <a:solidFill>
                  <a:schemeClr val="tx1"/>
                </a:solidFill>
                <a:effectLst/>
                <a:latin typeface="+mn-lt"/>
                <a:ea typeface="+mn-ea"/>
                <a:cs typeface="+mn-cs"/>
              </a:rPr>
              <a:t>iPhone</a:t>
            </a:r>
            <a:r>
              <a:rPr lang="it-IT" altLang="zh-CN" sz="1200" kern="1200" dirty="0" smtClean="0">
                <a:solidFill>
                  <a:schemeClr val="tx1"/>
                </a:solidFill>
                <a:effectLst/>
                <a:latin typeface="+mn-lt"/>
                <a:ea typeface="+mn-ea"/>
                <a:cs typeface="+mn-cs"/>
              </a:rPr>
              <a:t> 11 Pro </a:t>
            </a:r>
            <a:r>
              <a:rPr lang="it-IT" altLang="zh-CN" sz="1200" kern="1200" dirty="0" err="1" smtClean="0">
                <a:solidFill>
                  <a:schemeClr val="tx1"/>
                </a:solidFill>
                <a:effectLst/>
                <a:latin typeface="+mn-lt"/>
                <a:ea typeface="+mn-ea"/>
                <a:cs typeface="+mn-cs"/>
              </a:rPr>
              <a:t>max</a:t>
            </a:r>
            <a:r>
              <a:rPr lang="it-IT" altLang="zh-CN" sz="1200" kern="1200" dirty="0" smtClean="0">
                <a:solidFill>
                  <a:schemeClr val="tx1"/>
                </a:solidFill>
                <a:effectLst/>
                <a:latin typeface="+mn-lt"/>
                <a:ea typeface="+mn-ea"/>
                <a:cs typeface="+mn-cs"/>
              </a:rPr>
              <a:t> 6.5</a:t>
            </a:r>
            <a:r>
              <a:rPr lang="zh-CN" altLang="it-IT" sz="1200" kern="1200" dirty="0" smtClean="0">
                <a:solidFill>
                  <a:schemeClr val="tx1"/>
                </a:solidFill>
                <a:effectLst/>
                <a:latin typeface="+mn-lt"/>
                <a:ea typeface="+mn-ea"/>
                <a:cs typeface="+mn-cs"/>
              </a:rPr>
              <a:t>，具体尺寸分别对应 </a:t>
            </a:r>
            <a:r>
              <a:rPr lang="it-IT" altLang="zh-CN" sz="1200" kern="1200" dirty="0" smtClean="0">
                <a:solidFill>
                  <a:schemeClr val="tx1"/>
                </a:solidFill>
                <a:effectLst/>
                <a:latin typeface="+mn-lt"/>
                <a:ea typeface="+mn-ea"/>
                <a:cs typeface="+mn-cs"/>
              </a:rPr>
              <a:t>XR,XS,XS Max</a:t>
            </a:r>
            <a:endParaRPr kumimoji="1" lang="zh-CN" altLang="en-US" dirty="0"/>
          </a:p>
        </p:txBody>
      </p:sp>
      <p:sp>
        <p:nvSpPr>
          <p:cNvPr id="4" name="幻灯片编号占位符 3"/>
          <p:cNvSpPr>
            <a:spLocks noGrp="1"/>
          </p:cNvSpPr>
          <p:nvPr>
            <p:ph type="sldNum" sz="quarter" idx="10"/>
          </p:nvPr>
        </p:nvSpPr>
        <p:spPr/>
        <p:txBody>
          <a:bodyPr/>
          <a:lstStyle/>
          <a:p>
            <a:fld id="{8083171B-9719-CC43-8C9D-F58E97FB633A}" type="slidenum">
              <a:rPr kumimoji="1" lang="zh-CN" altLang="en-US" smtClean="0"/>
              <a:t>3</a:t>
            </a:fld>
            <a:endParaRPr kumimoji="1" lang="zh-CN" altLang="en-US"/>
          </a:p>
        </p:txBody>
      </p:sp>
    </p:spTree>
    <p:extLst>
      <p:ext uri="{BB962C8B-B14F-4D97-AF65-F5344CB8AC3E}">
        <p14:creationId xmlns:p14="http://schemas.microsoft.com/office/powerpoint/2010/main" val="27246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https://baike.baidu.com/item/iPhone" TargetMode="External"/><Relationship Id="rId1" Type="http://schemas.openxmlformats.org/officeDocument/2006/relationships/slideLayout" Target="../slideLayouts/slideLayout2.xml"/><Relationship Id="rId2" Type="http://schemas.openxmlformats.org/officeDocument/2006/relationships/hyperlink" Target="https://baike.baidu.com/item/iOS/4570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aike.baidu.com/item/C%2B%2B" TargetMode="External"/><Relationship Id="rId4" Type="http://schemas.openxmlformats.org/officeDocument/2006/relationships/hyperlink" Target="https://baike.baidu.com/item/%E9%9D%A2%E5%90%91%E5%AF%B9%E8%B1%A1%E7%BC%96%E7%A8%8B%E8%AF%AD%E8%A8%80" TargetMode="External"/><Relationship Id="rId5" Type="http://schemas.openxmlformats.org/officeDocument/2006/relationships/hyperlink" Target="https://baike.baidu.com/item/Smalltalk" TargetMode="External"/><Relationship Id="rId1" Type="http://schemas.openxmlformats.org/officeDocument/2006/relationships/slideLayout" Target="../slideLayouts/slideLayout2.xml"/><Relationship Id="rId2" Type="http://schemas.openxmlformats.org/officeDocument/2006/relationships/hyperlink" Target="https://baike.baidu.com/item/C%E8%AF%AD%E8%A8%8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9%9D%A2%E5%90%91%E5%AF%B9%E8%B1%A1" TargetMode="External"/><Relationship Id="rId4" Type="http://schemas.openxmlformats.org/officeDocument/2006/relationships/hyperlink" Target="https://baike.baidu.com/item/OO" TargetMode="External"/><Relationship Id="rId5" Type="http://schemas.openxmlformats.org/officeDocument/2006/relationships/hyperlink" Target="https://baike.baidu.com/item/Smalltalk" TargetMode="External"/><Relationship Id="rId1" Type="http://schemas.openxmlformats.org/officeDocument/2006/relationships/slideLayout" Target="../slideLayouts/slideLayout2.xml"/><Relationship Id="rId2" Type="http://schemas.openxmlformats.org/officeDocument/2006/relationships/hyperlink" Target="https://baike.baidu.com/item/%E5%A4%9A%E9%87%8D%E7%BB%A7%E6%89%BF"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baike.baidu.com/item/%E5%86%85%E8%81%94%E5%87%BD%E6%95%B0" TargetMode="External"/><Relationship Id="rId12" Type="http://schemas.openxmlformats.org/officeDocument/2006/relationships/hyperlink" Target="https://baike.baidu.com/item/%E5%B8%B8%E6%95%B0%E4%BC%A0%E6%92%AD" TargetMode="External"/><Relationship Id="rId1" Type="http://schemas.openxmlformats.org/officeDocument/2006/relationships/slideLayout" Target="../slideLayouts/slideLayout2.xml"/><Relationship Id="rId2" Type="http://schemas.openxmlformats.org/officeDocument/2006/relationships/hyperlink" Target="https://baike.baidu.com/item/Apple" TargetMode="External"/><Relationship Id="rId3" Type="http://schemas.openxmlformats.org/officeDocument/2006/relationships/hyperlink" Target="NULL" TargetMode="External"/><Relationship Id="rId4" Type="http://schemas.openxmlformats.org/officeDocument/2006/relationships/hyperlink" Target="https://baike.baidu.com/item/ARC" TargetMode="External"/><Relationship Id="rId5" Type="http://schemas.openxmlformats.org/officeDocument/2006/relationships/hyperlink" Target="https://baike.baidu.com/item/Release" TargetMode="External"/><Relationship Id="rId6" Type="http://schemas.openxmlformats.org/officeDocument/2006/relationships/hyperlink" Target="https://baike.baidu.com/item/%E7%BC%96%E8%AF%91%E5%99%A8" TargetMode="External"/><Relationship Id="rId7" Type="http://schemas.openxmlformats.org/officeDocument/2006/relationships/hyperlink" Target="https://baike.baidu.com/item/Cocoa" TargetMode="External"/><Relationship Id="rId8" Type="http://schemas.openxmlformats.org/officeDocument/2006/relationships/hyperlink" Target="https://baike.baidu.com/item/%E7%BC%96%E7%A8%8B%E7%8E%AF%E5%A2%83" TargetMode="External"/><Relationship Id="rId9" Type="http://schemas.openxmlformats.org/officeDocument/2006/relationships/hyperlink" Target="https://baike.baidu.com/item/%E5%87%BD%E6%95%B0%E8%B0%83%E7%94%A8" TargetMode="External"/><Relationship Id="rId10" Type="http://schemas.openxmlformats.org/officeDocument/2006/relationships/hyperlink" Target="https://baike.baidu.com/item/%E7%B3%BB%E7%BB%9F%E8%B0%83%E7%94%A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hyperlink" Target="https://baike.baidu.com/item/WWDC/7355675" TargetMode="External"/><Relationship Id="rId12" Type="http://schemas.openxmlformats.org/officeDocument/2006/relationships/hyperlink" Target="https://baike.baidu.com/item/Cisco/414994" TargetMode="External"/><Relationship Id="rId1" Type="http://schemas.openxmlformats.org/officeDocument/2006/relationships/slideLayout" Target="../slideLayouts/slideLayout2.xml"/><Relationship Id="rId2" Type="http://schemas.openxmlformats.org/officeDocument/2006/relationships/hyperlink" Target="https://baike.baidu.com/item/Macworld/2123073" TargetMode="External"/><Relationship Id="rId3" Type="http://schemas.openxmlformats.org/officeDocument/2006/relationships/hyperlink" Target="https://baike.baidu.com/item/iPhone/238239" TargetMode="External"/><Relationship Id="rId4" Type="http://schemas.openxmlformats.org/officeDocument/2006/relationships/hyperlink" Target="NULL" TargetMode="External"/><Relationship Id="rId5" Type="http://schemas.openxmlformats.org/officeDocument/2006/relationships/hyperlink" Target="https://baike.baidu.com/item/iPad/9849885" TargetMode="External"/><Relationship Id="rId6" Type="http://schemas.openxmlformats.org/officeDocument/2006/relationships/hyperlink" Target="https://baike.baidu.com/item/macOS/8654551" TargetMode="External"/><Relationship Id="rId7" Type="http://schemas.openxmlformats.org/officeDocument/2006/relationships/hyperlink" Target="https://baike.baidu.com/item/Unix/219943" TargetMode="External"/><Relationship Id="rId8" Type="http://schemas.openxmlformats.org/officeDocument/2006/relationships/hyperlink" Target="NULL" TargetMode="External"/><Relationship Id="rId9" Type="http://schemas.openxmlformats.org/officeDocument/2006/relationships/hyperlink" Target="NULL" TargetMode="External"/><Relationship Id="rId10" Type="http://schemas.openxmlformats.org/officeDocument/2006/relationships/hyperlink" Target="NU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8%AF%AD%E8%A8%80/72744" TargetMode="External"/><Relationship Id="rId4" Type="http://schemas.openxmlformats.org/officeDocument/2006/relationships/hyperlink" Target="https://baike.baidu.com/item/GNUstep" TargetMode="External"/><Relationship Id="rId5" Type="http://schemas.openxmlformats.org/officeDocument/2006/relationships/hyperlink" Target="https://baike.baidu.com/item/GCC/17570" TargetMode="External"/><Relationship Id="rId6" Type="http://schemas.openxmlformats.org/officeDocument/2006/relationships/hyperlink" Target="https://baike.baidu.com/item/Clang" TargetMode="External"/><Relationship Id="rId7" Type="http://schemas.openxmlformats.org/officeDocument/2006/relationships/hyperlink" Target="https://baike.baidu.com/item/%E7%BC%96%E8%AF%91%E5%99%A8/8853067" TargetMode="External"/><Relationship Id="rId8" Type="http://schemas.openxmlformats.org/officeDocument/2006/relationships/hyperlink" Target="https://baike.baidu.com/item/%E7%BC%96%E7%A8%8B/139828" TargetMode="External"/><Relationship Id="rId1" Type="http://schemas.openxmlformats.org/officeDocument/2006/relationships/slideLayout" Target="../slideLayouts/slideLayout2.xml"/><Relationship Id="rId2" Type="http://schemas.openxmlformats.org/officeDocument/2006/relationships/hyperlink" Target="https://baike.baidu.com/item/%E9%9D%A2%E5%90%91%E5%AF%B9%E8%B1%A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Objective-C" TargetMode="External"/><Relationship Id="rId4" Type="http://schemas.openxmlformats.org/officeDocument/2006/relationships/hyperlink" Target="https://baike.baidu.com/item/macOS/8654551" TargetMode="External"/><Relationship Id="rId5" Type="http://schemas.openxmlformats.org/officeDocument/2006/relationships/hyperlink" Target="https://baike.baidu.com/item/iOS/45705" TargetMode="External"/><Relationship Id="rId6" Type="http://schemas.openxmlformats.org/officeDocument/2006/relationships/hyperlink" Target="https://baike.baidu.com/item/%E8%8B%B9%E6%9E%9C" TargetMode="External"/><Relationship Id="rId1" Type="http://schemas.openxmlformats.org/officeDocument/2006/relationships/slideLayout" Target="../slideLayouts/slideLayout2.xml"/><Relationship Id="rId2" Type="http://schemas.openxmlformats.org/officeDocument/2006/relationships/hyperlink" Target="https://baike.baidu.com/item/WWD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iOS</a:t>
            </a:r>
            <a:r>
              <a:rPr kumimoji="1" lang="zh-CN" altLang="en-US" dirty="0" smtClean="0"/>
              <a:t>开发分享</a:t>
            </a:r>
            <a:endParaRPr kumimoji="1" lang="zh-CN" altLang="en-US" dirty="0"/>
          </a:p>
        </p:txBody>
      </p:sp>
      <p:sp>
        <p:nvSpPr>
          <p:cNvPr id="3" name="副标题 2"/>
          <p:cNvSpPr>
            <a:spLocks noGrp="1"/>
          </p:cNvSpPr>
          <p:nvPr>
            <p:ph type="subTitle" idx="1"/>
          </p:nvPr>
        </p:nvSpPr>
        <p:spPr/>
        <p:txBody>
          <a:bodyPr/>
          <a:lstStyle/>
          <a:p>
            <a:r>
              <a:rPr kumimoji="1" lang="zh-CN" altLang="en-US" dirty="0" smtClean="0"/>
              <a:t>对</a:t>
            </a:r>
            <a:r>
              <a:rPr kumimoji="1" lang="en-US" altLang="zh-CN" dirty="0" smtClean="0"/>
              <a:t>iOS</a:t>
            </a:r>
            <a:r>
              <a:rPr kumimoji="1" lang="zh-CN" altLang="en-US" dirty="0" smtClean="0"/>
              <a:t>开发有一个初步的了解，包括</a:t>
            </a:r>
            <a:r>
              <a:rPr kumimoji="1" lang="en-US" altLang="zh-CN" dirty="0" smtClean="0"/>
              <a:t>iOS</a:t>
            </a:r>
            <a:r>
              <a:rPr kumimoji="1" lang="zh-CN" altLang="en-US" dirty="0" smtClean="0"/>
              <a:t>简史，开发环境，开发语言，</a:t>
            </a:r>
            <a:r>
              <a:rPr kumimoji="1" lang="en-US" altLang="zh-CN" dirty="0" smtClean="0"/>
              <a:t>debug</a:t>
            </a:r>
            <a:r>
              <a:rPr kumimoji="1" lang="zh-CN" altLang="en-US" dirty="0" smtClean="0"/>
              <a:t>方式等。</a:t>
            </a:r>
            <a:endParaRPr kumimoji="1" lang="zh-CN" altLang="en-US" dirty="0"/>
          </a:p>
        </p:txBody>
      </p:sp>
    </p:spTree>
    <p:extLst>
      <p:ext uri="{BB962C8B-B14F-4D97-AF65-F5344CB8AC3E}">
        <p14:creationId xmlns:p14="http://schemas.microsoft.com/office/powerpoint/2010/main" val="45956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a:t>三、</a:t>
            </a:r>
            <a:r>
              <a:rPr lang="fr-FR" altLang="zh-CN" dirty="0"/>
              <a:t>objective-c </a:t>
            </a:r>
            <a:r>
              <a:rPr lang="zh-CN" altLang="fr-FR" dirty="0"/>
              <a:t>语言</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语言用途</a:t>
            </a:r>
          </a:p>
          <a:p>
            <a:r>
              <a:rPr lang="en-US" altLang="zh-CN" dirty="0"/>
              <a:t>Objective-C</a:t>
            </a:r>
            <a:r>
              <a:rPr lang="zh-CN" altLang="en-US" dirty="0"/>
              <a:t>是编写以下应用的利器：</a:t>
            </a:r>
          </a:p>
          <a:p>
            <a:r>
              <a:rPr lang="en-US" altLang="zh-CN" dirty="0">
                <a:hlinkClick r:id="rId2"/>
              </a:rPr>
              <a:t>iOS</a:t>
            </a:r>
            <a:r>
              <a:rPr lang="zh-CN" altLang="en-US" dirty="0"/>
              <a:t>操作系统</a:t>
            </a:r>
          </a:p>
          <a:p>
            <a:r>
              <a:rPr lang="en-US" altLang="zh-CN" dirty="0"/>
              <a:t>iOS</a:t>
            </a:r>
            <a:r>
              <a:rPr lang="zh-CN" altLang="en-US" dirty="0"/>
              <a:t>应用程序</a:t>
            </a:r>
          </a:p>
          <a:p>
            <a:r>
              <a:rPr lang="en-US" altLang="zh-CN" dirty="0"/>
              <a:t>iPad OS</a:t>
            </a:r>
            <a:r>
              <a:rPr lang="zh-CN" altLang="en-US" dirty="0"/>
              <a:t>操作系统</a:t>
            </a:r>
          </a:p>
          <a:p>
            <a:r>
              <a:rPr lang="en-US" altLang="zh-CN" dirty="0"/>
              <a:t>iPad OS</a:t>
            </a:r>
            <a:r>
              <a:rPr lang="zh-CN" altLang="en-US" dirty="0"/>
              <a:t>应用程序</a:t>
            </a:r>
          </a:p>
          <a:p>
            <a:r>
              <a:rPr lang="en-US" altLang="zh-CN" dirty="0"/>
              <a:t>Mac </a:t>
            </a:r>
            <a:r>
              <a:rPr lang="en-US" altLang="zh-CN" dirty="0">
                <a:hlinkClick r:id="rId3" invalidUrl="https://baike.baidu.com/item/OS X"/>
              </a:rPr>
              <a:t>OS X</a:t>
            </a:r>
            <a:r>
              <a:rPr lang="zh-CN" altLang="en-US" dirty="0"/>
              <a:t>操作系统</a:t>
            </a:r>
          </a:p>
          <a:p>
            <a:r>
              <a:rPr lang="en-US" altLang="zh-CN" dirty="0"/>
              <a:t>Mac OSX </a:t>
            </a:r>
            <a:r>
              <a:rPr lang="zh-CN" altLang="en-US" dirty="0"/>
              <a:t>上的应用程序</a:t>
            </a:r>
          </a:p>
          <a:p>
            <a:r>
              <a:rPr lang="en-US" altLang="zh-CN" dirty="0"/>
              <a:t>Objective-C</a:t>
            </a:r>
            <a:r>
              <a:rPr lang="zh-CN" altLang="en-US" dirty="0"/>
              <a:t>的流行归功于</a:t>
            </a:r>
            <a:r>
              <a:rPr lang="en-US" altLang="zh-CN" dirty="0">
                <a:hlinkClick r:id="rId4"/>
              </a:rPr>
              <a:t>iPhone</a:t>
            </a:r>
            <a:r>
              <a:rPr lang="zh-CN" altLang="en-US" dirty="0"/>
              <a:t>的成功。编写</a:t>
            </a:r>
            <a:r>
              <a:rPr lang="en-US" altLang="zh-CN" dirty="0"/>
              <a:t>iPhone</a:t>
            </a:r>
            <a:r>
              <a:rPr lang="zh-CN" altLang="en-US" dirty="0"/>
              <a:t>应用程序的主要编程语言是</a:t>
            </a:r>
            <a:r>
              <a:rPr lang="en-US" altLang="zh-CN" dirty="0"/>
              <a:t>Objective-C</a:t>
            </a:r>
            <a:r>
              <a:rPr lang="zh-CN" altLang="en-US" dirty="0"/>
              <a:t>。</a:t>
            </a:r>
          </a:p>
          <a:p>
            <a:endParaRPr kumimoji="1" lang="zh-CN" altLang="en-US" dirty="0"/>
          </a:p>
        </p:txBody>
      </p:sp>
    </p:spTree>
    <p:extLst>
      <p:ext uri="{BB962C8B-B14F-4D97-AF65-F5344CB8AC3E}">
        <p14:creationId xmlns:p14="http://schemas.microsoft.com/office/powerpoint/2010/main" val="9988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语言特点</a:t>
            </a:r>
          </a:p>
        </p:txBody>
      </p:sp>
      <p:sp>
        <p:nvSpPr>
          <p:cNvPr id="3" name="内容占位符 2"/>
          <p:cNvSpPr>
            <a:spLocks noGrp="1"/>
          </p:cNvSpPr>
          <p:nvPr>
            <p:ph idx="1"/>
          </p:nvPr>
        </p:nvSpPr>
        <p:spPr/>
        <p:txBody>
          <a:bodyPr>
            <a:normAutofit fontScale="92500" lnSpcReduction="20000"/>
          </a:bodyPr>
          <a:lstStyle/>
          <a:p>
            <a:r>
              <a:rPr lang="zh-CN" altLang="en-US" dirty="0"/>
              <a:t>基本特点</a:t>
            </a:r>
          </a:p>
          <a:p>
            <a:r>
              <a:rPr lang="en-US" altLang="zh-CN" dirty="0"/>
              <a:t>Objective-C</a:t>
            </a:r>
            <a:r>
              <a:rPr lang="zh-CN" altLang="en-US" dirty="0"/>
              <a:t>是非常实用的语言。它是一个用</a:t>
            </a:r>
            <a:r>
              <a:rPr lang="en-US" altLang="zh-CN" dirty="0"/>
              <a:t>C</a:t>
            </a:r>
            <a:r>
              <a:rPr lang="zh-CN" altLang="en-US" dirty="0"/>
              <a:t>写成很小的运行库，令应用程序的尺寸增加很小，和大部分</a:t>
            </a:r>
            <a:r>
              <a:rPr lang="en-US" altLang="zh-CN" dirty="0"/>
              <a:t>OO</a:t>
            </a:r>
            <a:r>
              <a:rPr lang="zh-CN" altLang="en-US" dirty="0"/>
              <a:t>系统使用极大的</a:t>
            </a:r>
            <a:r>
              <a:rPr lang="en-US" altLang="zh-CN" dirty="0"/>
              <a:t>VM</a:t>
            </a:r>
            <a:r>
              <a:rPr lang="zh-CN" altLang="en-US" dirty="0"/>
              <a:t>执行时间会取代了整个系统的运作相反。</a:t>
            </a:r>
            <a:r>
              <a:rPr lang="en-US" altLang="zh-CN" dirty="0"/>
              <a:t>Objective-C</a:t>
            </a:r>
            <a:r>
              <a:rPr lang="zh-CN" altLang="en-US" dirty="0"/>
              <a:t>写成的程序通常不会比其原始码大很多。而其函式库</a:t>
            </a:r>
            <a:r>
              <a:rPr lang="en-US" altLang="zh-CN" dirty="0"/>
              <a:t>(</a:t>
            </a:r>
            <a:r>
              <a:rPr lang="zh-CN" altLang="en-US" dirty="0"/>
              <a:t>通常没附在软件发行本</a:t>
            </a:r>
            <a:r>
              <a:rPr lang="en-US" altLang="zh-CN" dirty="0"/>
              <a:t>)</a:t>
            </a:r>
            <a:r>
              <a:rPr lang="zh-CN" altLang="en-US" dirty="0"/>
              <a:t>亦和</a:t>
            </a:r>
            <a:r>
              <a:rPr lang="en-US" altLang="zh-CN" dirty="0"/>
              <a:t>Smalltalk</a:t>
            </a:r>
            <a:r>
              <a:rPr lang="zh-CN" altLang="en-US" dirty="0"/>
              <a:t>系统要使用极大的内存来开启一个窗口的情况相反。因此，</a:t>
            </a:r>
            <a:r>
              <a:rPr lang="en-US" altLang="zh-CN" dirty="0"/>
              <a:t>Objective-C</a:t>
            </a:r>
            <a:r>
              <a:rPr lang="zh-CN" altLang="en-US" dirty="0"/>
              <a:t>它完全兼容标准</a:t>
            </a:r>
            <a:r>
              <a:rPr lang="en-US" altLang="zh-CN" dirty="0">
                <a:hlinkClick r:id="rId2"/>
              </a:rPr>
              <a:t>C</a:t>
            </a:r>
            <a:r>
              <a:rPr lang="zh-CN" altLang="en-US" dirty="0">
                <a:hlinkClick r:id="rId2"/>
              </a:rPr>
              <a:t>语言</a:t>
            </a:r>
            <a:r>
              <a:rPr lang="zh-CN" altLang="en-US" dirty="0"/>
              <a:t>（</a:t>
            </a:r>
            <a:r>
              <a:rPr lang="en-US" altLang="zh-CN" dirty="0">
                <a:hlinkClick r:id="rId3"/>
              </a:rPr>
              <a:t>C++</a:t>
            </a:r>
            <a:r>
              <a:rPr lang="zh-CN" altLang="en-US" dirty="0"/>
              <a:t>对</a:t>
            </a:r>
            <a:r>
              <a:rPr lang="en-US" altLang="zh-CN" dirty="0"/>
              <a:t>C</a:t>
            </a:r>
            <a:r>
              <a:rPr lang="zh-CN" altLang="en-US" dirty="0"/>
              <a:t>语言的兼容仅在于大部分语法上，而在</a:t>
            </a:r>
            <a:r>
              <a:rPr lang="en-US" altLang="zh-CN" dirty="0"/>
              <a:t>ABI</a:t>
            </a:r>
            <a:r>
              <a:rPr lang="zh-CN" altLang="en-US" dirty="0"/>
              <a:t>（</a:t>
            </a:r>
            <a:r>
              <a:rPr lang="en-US" altLang="zh-CN" dirty="0"/>
              <a:t>Application Binary Interface</a:t>
            </a:r>
            <a:r>
              <a:rPr lang="zh-CN" altLang="en-US" dirty="0"/>
              <a:t>）上，还需要使用</a:t>
            </a:r>
            <a:r>
              <a:rPr lang="en-US" altLang="zh-CN" dirty="0"/>
              <a:t>extern "C"</a:t>
            </a:r>
            <a:r>
              <a:rPr lang="zh-CN" altLang="en-US" dirty="0"/>
              <a:t>这种显式声明来与</a:t>
            </a:r>
            <a:r>
              <a:rPr lang="en-US" altLang="zh-CN" dirty="0"/>
              <a:t>C</a:t>
            </a:r>
            <a:r>
              <a:rPr lang="zh-CN" altLang="en-US" dirty="0"/>
              <a:t>函数进行兼容），而在此基础上增加了</a:t>
            </a:r>
            <a:r>
              <a:rPr lang="zh-CN" altLang="en-US" dirty="0">
                <a:hlinkClick r:id="rId4"/>
              </a:rPr>
              <a:t>面向对象编程语言</a:t>
            </a:r>
            <a:r>
              <a:rPr lang="zh-CN" altLang="en-US" dirty="0"/>
              <a:t>的特性以及</a:t>
            </a:r>
            <a:r>
              <a:rPr lang="en-US" altLang="zh-CN" dirty="0">
                <a:hlinkClick r:id="rId5"/>
              </a:rPr>
              <a:t>Smalltalk</a:t>
            </a:r>
            <a:r>
              <a:rPr lang="zh-CN" altLang="en-US" dirty="0"/>
              <a:t>消息机制。</a:t>
            </a:r>
            <a:r>
              <a:rPr lang="zh-CN" altLang="en-US" baseline="30000" dirty="0"/>
              <a:t> </a:t>
            </a:r>
            <a:r>
              <a:rPr lang="en-US" altLang="zh-CN" baseline="30000" dirty="0"/>
              <a:t>[1]</a:t>
            </a:r>
            <a:r>
              <a:rPr lang="zh-CN" altLang="en-US" dirty="0"/>
              <a:t> </a:t>
            </a:r>
          </a:p>
          <a:p>
            <a:r>
              <a:rPr lang="en-US" altLang="zh-CN" dirty="0"/>
              <a:t>Objective-C</a:t>
            </a:r>
            <a:r>
              <a:rPr lang="zh-CN" altLang="en-US" dirty="0"/>
              <a:t>的最初版本并不支持垃圾回收。在当时这是争论的焦点之一，很多人考虑到</a:t>
            </a:r>
            <a:r>
              <a:rPr lang="en-US" altLang="zh-CN" dirty="0"/>
              <a:t>Smalltalk</a:t>
            </a:r>
            <a:r>
              <a:rPr lang="zh-CN" altLang="en-US" dirty="0"/>
              <a:t>回收时有漫长的死亡时间，令整个系统失去功用。</a:t>
            </a:r>
            <a:r>
              <a:rPr lang="en-US" altLang="zh-CN" dirty="0"/>
              <a:t>Objective-C</a:t>
            </a:r>
            <a:r>
              <a:rPr lang="zh-CN" altLang="en-US" dirty="0"/>
              <a:t>为避免此问题才不拥有这个功能。虽然某些第三方版本已加入这个功能</a:t>
            </a:r>
            <a:r>
              <a:rPr lang="en-US" altLang="zh-CN" dirty="0"/>
              <a:t>(</a:t>
            </a:r>
            <a:r>
              <a:rPr lang="zh-CN" altLang="en-US" dirty="0"/>
              <a:t>尤是</a:t>
            </a:r>
            <a:r>
              <a:rPr lang="en-US" altLang="zh-CN" dirty="0" err="1"/>
              <a:t>GNUstep</a:t>
            </a:r>
            <a:r>
              <a:rPr lang="en-US" altLang="zh-CN" dirty="0"/>
              <a:t>), Apple</a:t>
            </a:r>
            <a:r>
              <a:rPr lang="zh-CN" altLang="en-US" dirty="0"/>
              <a:t>在其</a:t>
            </a:r>
            <a:r>
              <a:rPr lang="en-US" altLang="zh-CN" dirty="0"/>
              <a:t>Mac OS X 10.3</a:t>
            </a:r>
            <a:r>
              <a:rPr lang="zh-CN" altLang="en-US" dirty="0"/>
              <a:t>中仍未引入这个功能。</a:t>
            </a:r>
          </a:p>
          <a:p>
            <a:r>
              <a:rPr lang="zh-CN" altLang="en-US" dirty="0"/>
              <a:t>虽然</a:t>
            </a:r>
            <a:r>
              <a:rPr lang="en-US" altLang="zh-CN" dirty="0"/>
              <a:t>Objective-C</a:t>
            </a:r>
            <a:r>
              <a:rPr lang="zh-CN" altLang="en-US" dirty="0"/>
              <a:t>是</a:t>
            </a:r>
            <a:r>
              <a:rPr lang="en-US" altLang="zh-CN" dirty="0"/>
              <a:t>C</a:t>
            </a:r>
            <a:r>
              <a:rPr lang="zh-CN" altLang="en-US" dirty="0"/>
              <a:t>的超集，但它不是</a:t>
            </a:r>
            <a:r>
              <a:rPr lang="en-US" altLang="zh-CN" dirty="0"/>
              <a:t>C</a:t>
            </a:r>
            <a:r>
              <a:rPr lang="zh-CN" altLang="en-US" dirty="0"/>
              <a:t>的基本类型为第一级的对象。</a:t>
            </a:r>
          </a:p>
          <a:p>
            <a:endParaRPr kumimoji="1" lang="zh-CN" altLang="en-US" dirty="0"/>
          </a:p>
        </p:txBody>
      </p:sp>
    </p:spTree>
    <p:extLst>
      <p:ext uri="{BB962C8B-B14F-4D97-AF65-F5344CB8AC3E}">
        <p14:creationId xmlns:p14="http://schemas.microsoft.com/office/powerpoint/2010/main" val="70601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异同</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en-US" altLang="zh-CN" b="1" dirty="0"/>
              <a:t>Objective-C</a:t>
            </a:r>
            <a:r>
              <a:rPr lang="zh-CN" altLang="en-US" b="1" dirty="0"/>
              <a:t>同</a:t>
            </a:r>
            <a:r>
              <a:rPr lang="en-US" altLang="zh-CN" b="1" dirty="0"/>
              <a:t>C++</a:t>
            </a:r>
            <a:r>
              <a:rPr lang="zh-CN" altLang="en-US" b="1" dirty="0"/>
              <a:t>的异同：</a:t>
            </a:r>
            <a:endParaRPr lang="zh-CN" altLang="en-US" dirty="0"/>
          </a:p>
          <a:p>
            <a:r>
              <a:rPr lang="zh-CN" altLang="en-US" dirty="0"/>
              <a:t>和</a:t>
            </a:r>
            <a:r>
              <a:rPr lang="en-US" altLang="zh-CN" dirty="0"/>
              <a:t>C++</a:t>
            </a:r>
            <a:r>
              <a:rPr lang="zh-CN" altLang="en-US" dirty="0"/>
              <a:t>不同，</a:t>
            </a:r>
            <a:r>
              <a:rPr lang="en-US" altLang="zh-CN" dirty="0"/>
              <a:t>Objective-C</a:t>
            </a:r>
            <a:r>
              <a:rPr lang="zh-CN" altLang="en-US" dirty="0"/>
              <a:t>不支持运算符重载</a:t>
            </a:r>
            <a:r>
              <a:rPr lang="en-US" altLang="zh-CN" dirty="0"/>
              <a:t>(</a:t>
            </a:r>
            <a:r>
              <a:rPr lang="zh-CN" altLang="en-US" dirty="0"/>
              <a:t>它不支持</a:t>
            </a:r>
            <a:r>
              <a:rPr lang="en-US" altLang="zh-CN" dirty="0"/>
              <a:t>ad-hoc</a:t>
            </a:r>
            <a:r>
              <a:rPr lang="zh-CN" altLang="en-US" dirty="0"/>
              <a:t>多型</a:t>
            </a:r>
            <a:r>
              <a:rPr lang="en-US" altLang="zh-CN" dirty="0"/>
              <a:t>)</a:t>
            </a:r>
            <a:r>
              <a:rPr lang="zh-CN" altLang="en-US" dirty="0"/>
              <a:t>。亦与</a:t>
            </a:r>
            <a:r>
              <a:rPr lang="en-US" altLang="zh-CN" dirty="0"/>
              <a:t>C++</a:t>
            </a:r>
            <a:r>
              <a:rPr lang="zh-CN" altLang="en-US" dirty="0"/>
              <a:t>不同，但和</a:t>
            </a:r>
            <a:r>
              <a:rPr lang="en-US" altLang="zh-CN" dirty="0"/>
              <a:t>Java</a:t>
            </a:r>
            <a:r>
              <a:rPr lang="zh-CN" altLang="en-US" dirty="0"/>
              <a:t>相同，</a:t>
            </a:r>
            <a:r>
              <a:rPr lang="en-US" altLang="zh-CN" dirty="0"/>
              <a:t>Objective-C</a:t>
            </a:r>
            <a:r>
              <a:rPr lang="zh-CN" altLang="en-US" dirty="0"/>
              <a:t>只容许对象继承一个类别</a:t>
            </a:r>
            <a:r>
              <a:rPr lang="en-US" altLang="zh-CN" dirty="0"/>
              <a:t>(</a:t>
            </a:r>
            <a:r>
              <a:rPr lang="zh-CN" altLang="en-US" dirty="0"/>
              <a:t>不设多重继承</a:t>
            </a:r>
            <a:r>
              <a:rPr lang="en-US" altLang="zh-CN" dirty="0"/>
              <a:t>)</a:t>
            </a:r>
            <a:r>
              <a:rPr lang="zh-CN" altLang="en-US" dirty="0"/>
              <a:t>。</a:t>
            </a:r>
            <a:r>
              <a:rPr lang="en-US" altLang="zh-CN" dirty="0"/>
              <a:t>Categories</a:t>
            </a:r>
            <a:r>
              <a:rPr lang="zh-CN" altLang="en-US" dirty="0"/>
              <a:t>和</a:t>
            </a:r>
            <a:r>
              <a:rPr lang="en-US" altLang="zh-CN" dirty="0"/>
              <a:t>protocols</a:t>
            </a:r>
            <a:r>
              <a:rPr lang="zh-CN" altLang="en-US" dirty="0"/>
              <a:t>不但可以提供很多多重继承的好处，而且没有很多缺点，例如额外执行时间过重和二进制不兼容。</a:t>
            </a:r>
          </a:p>
          <a:p>
            <a:r>
              <a:rPr lang="en-US" altLang="zh-CN" dirty="0"/>
              <a:t>Objective-C</a:t>
            </a:r>
            <a:r>
              <a:rPr lang="zh-CN" altLang="en-US" dirty="0"/>
              <a:t>和</a:t>
            </a:r>
            <a:r>
              <a:rPr lang="en-US" altLang="zh-CN" dirty="0"/>
              <a:t>C++</a:t>
            </a:r>
            <a:r>
              <a:rPr lang="zh-CN" altLang="en-US" dirty="0"/>
              <a:t>的比较</a:t>
            </a:r>
          </a:p>
          <a:p>
            <a:r>
              <a:rPr lang="zh-CN" altLang="en-US" dirty="0"/>
              <a:t>单一继承：</a:t>
            </a:r>
          </a:p>
          <a:p>
            <a:r>
              <a:rPr lang="zh-CN" altLang="en-US" dirty="0"/>
              <a:t>和</a:t>
            </a:r>
            <a:r>
              <a:rPr lang="en-US" altLang="zh-CN" dirty="0"/>
              <a:t>Java</a:t>
            </a:r>
            <a:r>
              <a:rPr lang="zh-CN" altLang="en-US" dirty="0"/>
              <a:t>、</a:t>
            </a:r>
            <a:r>
              <a:rPr lang="en-US" altLang="zh-CN" dirty="0"/>
              <a:t>Smalltalk</a:t>
            </a:r>
            <a:r>
              <a:rPr lang="zh-CN" altLang="en-US" dirty="0"/>
              <a:t>一样，</a:t>
            </a:r>
            <a:r>
              <a:rPr lang="en-US" altLang="zh-CN" dirty="0"/>
              <a:t>Objective-C</a:t>
            </a:r>
            <a:r>
              <a:rPr lang="zh-CN" altLang="en-US" dirty="0"/>
              <a:t>不支持</a:t>
            </a:r>
            <a:r>
              <a:rPr lang="zh-CN" altLang="en-US" dirty="0">
                <a:hlinkClick r:id="rId2"/>
              </a:rPr>
              <a:t>多重继承</a:t>
            </a:r>
            <a:r>
              <a:rPr lang="zh-CN" altLang="en-US" dirty="0"/>
              <a:t>，而</a:t>
            </a:r>
            <a:r>
              <a:rPr lang="en-US" altLang="zh-CN" dirty="0"/>
              <a:t>C++</a:t>
            </a:r>
            <a:r>
              <a:rPr lang="zh-CN" altLang="en-US" dirty="0"/>
              <a:t>语言支持多重继承。</a:t>
            </a:r>
          </a:p>
          <a:p>
            <a:r>
              <a:rPr lang="zh-CN" altLang="en-US" dirty="0"/>
              <a:t>动态：</a:t>
            </a:r>
          </a:p>
          <a:p>
            <a:r>
              <a:rPr lang="en-US" altLang="zh-CN" dirty="0"/>
              <a:t>Objective-C</a:t>
            </a:r>
            <a:r>
              <a:rPr lang="zh-CN" altLang="en-US" dirty="0"/>
              <a:t>是动态定型（</a:t>
            </a:r>
            <a:r>
              <a:rPr lang="en-US" altLang="zh-CN" dirty="0" err="1"/>
              <a:t>dynamicaly</a:t>
            </a:r>
            <a:r>
              <a:rPr lang="en-US" altLang="zh-CN" dirty="0"/>
              <a:t> typed)</a:t>
            </a:r>
            <a:r>
              <a:rPr lang="zh-CN" altLang="en-US" dirty="0"/>
              <a:t>，它的类库比</a:t>
            </a:r>
            <a:r>
              <a:rPr lang="en-US" altLang="zh-CN" dirty="0"/>
              <a:t>C++</a:t>
            </a:r>
            <a:r>
              <a:rPr lang="zh-CN" altLang="en-US" dirty="0"/>
              <a:t>容易操作。</a:t>
            </a:r>
            <a:r>
              <a:rPr lang="en-US" altLang="zh-CN" dirty="0"/>
              <a:t>Objective-C </a:t>
            </a:r>
            <a:r>
              <a:rPr lang="zh-CN" altLang="en-US" dirty="0"/>
              <a:t>在运行时可以允许根据字符串名字来访问方法和类，还可以动态连接和添加类。</a:t>
            </a:r>
          </a:p>
          <a:p>
            <a:r>
              <a:rPr lang="en-US" altLang="zh-CN" dirty="0"/>
              <a:t>C++ </a:t>
            </a:r>
            <a:r>
              <a:rPr lang="zh-CN" altLang="en-US" dirty="0"/>
              <a:t>跟从</a:t>
            </a:r>
            <a:r>
              <a:rPr lang="zh-CN" altLang="en-US" dirty="0">
                <a:hlinkClick r:id="rId3"/>
              </a:rPr>
              <a:t>面向对象</a:t>
            </a:r>
            <a:r>
              <a:rPr lang="zh-CN" altLang="en-US" dirty="0"/>
              <a:t>编程里的</a:t>
            </a:r>
            <a:r>
              <a:rPr lang="en-US" altLang="zh-CN" dirty="0" err="1"/>
              <a:t>Simula</a:t>
            </a:r>
            <a:r>
              <a:rPr lang="en-US" altLang="zh-CN" dirty="0"/>
              <a:t> 67(</a:t>
            </a:r>
            <a:r>
              <a:rPr lang="zh-CN" altLang="en-US" dirty="0"/>
              <a:t>一种早期</a:t>
            </a:r>
            <a:r>
              <a:rPr lang="en-US" altLang="zh-CN" dirty="0">
                <a:hlinkClick r:id="rId4"/>
              </a:rPr>
              <a:t>OO</a:t>
            </a:r>
            <a:r>
              <a:rPr lang="zh-CN" altLang="en-US" dirty="0"/>
              <a:t>语言）学派，而</a:t>
            </a:r>
            <a:r>
              <a:rPr lang="en-US" altLang="zh-CN" dirty="0" err="1"/>
              <a:t>Objecive</a:t>
            </a:r>
            <a:r>
              <a:rPr lang="en-US" altLang="zh-CN" dirty="0"/>
              <a:t>-C</a:t>
            </a:r>
            <a:r>
              <a:rPr lang="zh-CN" altLang="en-US" dirty="0"/>
              <a:t>属于</a:t>
            </a:r>
            <a:r>
              <a:rPr lang="en-US" altLang="zh-CN" dirty="0">
                <a:hlinkClick r:id="rId5"/>
              </a:rPr>
              <a:t>Smalltalk</a:t>
            </a:r>
            <a:r>
              <a:rPr lang="zh-CN" altLang="en-US" dirty="0"/>
              <a:t>学派。</a:t>
            </a:r>
          </a:p>
          <a:p>
            <a:r>
              <a:rPr lang="zh-CN" altLang="en-US" dirty="0"/>
              <a:t>在</a:t>
            </a:r>
            <a:r>
              <a:rPr lang="en-US" altLang="zh-CN" dirty="0"/>
              <a:t>C++</a:t>
            </a:r>
            <a:r>
              <a:rPr lang="zh-CN" altLang="en-US" dirty="0"/>
              <a:t>里，对象的静态类型决定你是否可以发送消息给它，而对</a:t>
            </a:r>
            <a:r>
              <a:rPr lang="en-US" altLang="zh-CN" dirty="0"/>
              <a:t>Objective-C</a:t>
            </a:r>
            <a:r>
              <a:rPr lang="zh-CN" altLang="en-US" dirty="0"/>
              <a:t>来说，由动态类型来决定。</a:t>
            </a:r>
            <a:r>
              <a:rPr lang="en-US" altLang="zh-CN" dirty="0" err="1"/>
              <a:t>Simula</a:t>
            </a:r>
            <a:r>
              <a:rPr lang="en-US" altLang="zh-CN" dirty="0"/>
              <a:t> 67</a:t>
            </a:r>
            <a:r>
              <a:rPr lang="zh-CN" altLang="en-US" dirty="0"/>
              <a:t>学派更安全，因为大部分错误可以在编译时查出。 而</a:t>
            </a:r>
            <a:r>
              <a:rPr lang="en-US" altLang="zh-CN" dirty="0"/>
              <a:t>Smalltalk</a:t>
            </a:r>
            <a:r>
              <a:rPr lang="zh-CN" altLang="en-US" dirty="0"/>
              <a:t>学派更灵活，比如一些</a:t>
            </a:r>
            <a:r>
              <a:rPr lang="en-US" altLang="zh-CN" dirty="0"/>
              <a:t>Smalltalk </a:t>
            </a:r>
            <a:r>
              <a:rPr lang="zh-CN" altLang="en-US" dirty="0"/>
              <a:t>看来无误的程序拿到</a:t>
            </a:r>
            <a:r>
              <a:rPr lang="en-US" altLang="zh-CN" dirty="0"/>
              <a:t>Simualr67</a:t>
            </a:r>
            <a:r>
              <a:rPr lang="zh-CN" altLang="en-US" dirty="0"/>
              <a:t>那里就无法通过。</a:t>
            </a:r>
          </a:p>
          <a:p>
            <a:r>
              <a:rPr lang="zh-CN" altLang="en-US" dirty="0"/>
              <a:t>从很多方面来看，</a:t>
            </a:r>
            <a:r>
              <a:rPr lang="en-US" altLang="zh-CN" dirty="0"/>
              <a:t>C++</a:t>
            </a:r>
            <a:r>
              <a:rPr lang="zh-CN" altLang="en-US" dirty="0"/>
              <a:t>和</a:t>
            </a:r>
            <a:r>
              <a:rPr lang="en-US" altLang="zh-CN" dirty="0"/>
              <a:t>Objective-C</a:t>
            </a:r>
            <a:r>
              <a:rPr lang="zh-CN" altLang="en-US" dirty="0"/>
              <a:t>的差别，与其说是技术上的， 不如说是思维方式上的。你是否想更安全而舍弃灵活性？</a:t>
            </a:r>
            <a:r>
              <a:rPr lang="en-US" altLang="zh-CN" dirty="0"/>
              <a:t>Simular67</a:t>
            </a:r>
            <a:r>
              <a:rPr lang="zh-CN" altLang="en-US" dirty="0"/>
              <a:t>学派的支持者称既然程序设计出色何必再要灵活性，而 </a:t>
            </a:r>
            <a:r>
              <a:rPr lang="en-US" altLang="zh-CN" dirty="0"/>
              <a:t>Smalltalk</a:t>
            </a:r>
            <a:r>
              <a:rPr lang="zh-CN" altLang="en-US" dirty="0"/>
              <a:t>学派则称为了灵活可以容忍运行时多出错。</a:t>
            </a:r>
          </a:p>
          <a:p>
            <a:endParaRPr kumimoji="1" lang="zh-CN" altLang="en-US" dirty="0"/>
          </a:p>
        </p:txBody>
      </p:sp>
    </p:spTree>
    <p:extLst>
      <p:ext uri="{BB962C8B-B14F-4D97-AF65-F5344CB8AC3E}">
        <p14:creationId xmlns:p14="http://schemas.microsoft.com/office/powerpoint/2010/main" val="132474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优缺点</a:t>
            </a:r>
            <a:br>
              <a:rPr lang="zh-CN" altLang="en-US" dirty="0"/>
            </a:b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hlinkClick r:id="rId2"/>
              </a:rPr>
              <a:t>Apple</a:t>
            </a:r>
            <a:r>
              <a:rPr lang="zh-CN" altLang="en-US" dirty="0"/>
              <a:t>在其</a:t>
            </a:r>
            <a:r>
              <a:rPr lang="en-US" altLang="zh-CN" dirty="0">
                <a:hlinkClick r:id="rId3" invalidUrl="https://baike.baidu.com/item/Mac OS X"/>
              </a:rPr>
              <a:t>Mac OS X</a:t>
            </a:r>
            <a:r>
              <a:rPr lang="zh-CN" altLang="en-US" dirty="0"/>
              <a:t> </a:t>
            </a:r>
            <a:r>
              <a:rPr lang="en-US" altLang="zh-CN" dirty="0"/>
              <a:t>10.3</a:t>
            </a:r>
            <a:r>
              <a:rPr lang="zh-CN" altLang="en-US" dirty="0"/>
              <a:t>中仍未引入垃圾回收这个功能。不过令人欣慰的是在</a:t>
            </a:r>
            <a:r>
              <a:rPr lang="en-US" altLang="zh-CN" dirty="0"/>
              <a:t>Apple</a:t>
            </a:r>
            <a:r>
              <a:rPr lang="zh-CN" altLang="en-US" dirty="0"/>
              <a:t>发布的</a:t>
            </a:r>
            <a:r>
              <a:rPr lang="en-US" altLang="zh-CN" dirty="0"/>
              <a:t>Xcode4</a:t>
            </a:r>
            <a:r>
              <a:rPr lang="zh-CN" altLang="en-US" dirty="0"/>
              <a:t>中已经支持自动释放（不等同于严格意义上的垃圾回收，因为两者机制不同）。在</a:t>
            </a:r>
            <a:r>
              <a:rPr lang="en-US" altLang="zh-CN" dirty="0"/>
              <a:t>Xcode4</a:t>
            </a:r>
            <a:r>
              <a:rPr lang="zh-CN" altLang="en-US" dirty="0"/>
              <a:t>中的自动释放，也就是</a:t>
            </a:r>
            <a:r>
              <a:rPr lang="en-US" altLang="zh-CN" dirty="0">
                <a:hlinkClick r:id="rId4"/>
              </a:rPr>
              <a:t>ARC</a:t>
            </a:r>
            <a:r>
              <a:rPr lang="en-US" altLang="zh-CN" dirty="0"/>
              <a:t>(Automatic Reference Counting)</a:t>
            </a:r>
            <a:r>
              <a:rPr lang="zh-CN" altLang="en-US" dirty="0"/>
              <a:t>机制，不需要用户手动去</a:t>
            </a:r>
            <a:r>
              <a:rPr lang="en-US" altLang="zh-CN" dirty="0">
                <a:hlinkClick r:id="rId5"/>
              </a:rPr>
              <a:t>Release</a:t>
            </a:r>
            <a:r>
              <a:rPr lang="zh-CN" altLang="en-US" dirty="0"/>
              <a:t>一个对象，而是在编译期间，</a:t>
            </a:r>
            <a:r>
              <a:rPr lang="zh-CN" altLang="en-US" dirty="0">
                <a:hlinkClick r:id="rId6"/>
              </a:rPr>
              <a:t>编译器</a:t>
            </a:r>
            <a:r>
              <a:rPr lang="zh-CN" altLang="en-US" dirty="0"/>
              <a:t>会自动帮你添加</a:t>
            </a:r>
            <a:r>
              <a:rPr lang="en-US" altLang="zh-CN" dirty="0"/>
              <a:t>[</a:t>
            </a:r>
            <a:r>
              <a:rPr lang="en-US" altLang="zh-CN" dirty="0" err="1"/>
              <a:t>NSObject</a:t>
            </a:r>
            <a:r>
              <a:rPr lang="en-US" altLang="zh-CN" dirty="0"/>
              <a:t> release]</a:t>
            </a:r>
            <a:r>
              <a:rPr lang="zh-CN" altLang="en-US" dirty="0"/>
              <a:t>。</a:t>
            </a:r>
          </a:p>
          <a:p>
            <a:r>
              <a:rPr lang="zh-CN" altLang="en-US" dirty="0"/>
              <a:t>另一个问题是</a:t>
            </a:r>
            <a:r>
              <a:rPr lang="en-US" altLang="zh-CN" dirty="0"/>
              <a:t>Objective-C</a:t>
            </a:r>
            <a:r>
              <a:rPr lang="zh-CN" altLang="en-US" dirty="0"/>
              <a:t>不包括命名空间机制</a:t>
            </a:r>
            <a:r>
              <a:rPr lang="en-US" altLang="zh-CN" dirty="0"/>
              <a:t>(namespace mechanism)</a:t>
            </a:r>
            <a:r>
              <a:rPr lang="zh-CN" altLang="en-US" dirty="0"/>
              <a:t>，取而代之的是程序设计师必须在其类别名称加上前缀，时常引起冲突。在</a:t>
            </a:r>
            <a:r>
              <a:rPr lang="en-US" altLang="zh-CN" dirty="0"/>
              <a:t>2004</a:t>
            </a:r>
            <a:r>
              <a:rPr lang="zh-CN" altLang="en-US" dirty="0"/>
              <a:t>年，在</a:t>
            </a:r>
            <a:r>
              <a:rPr lang="en-US" altLang="zh-CN" dirty="0">
                <a:hlinkClick r:id="rId7"/>
              </a:rPr>
              <a:t>Cocoa</a:t>
            </a:r>
            <a:r>
              <a:rPr lang="zh-CN" altLang="en-US" dirty="0">
                <a:hlinkClick r:id="rId8"/>
              </a:rPr>
              <a:t>编程环境</a:t>
            </a:r>
            <a:r>
              <a:rPr lang="zh-CN" altLang="en-US" dirty="0"/>
              <a:t>中，所有</a:t>
            </a:r>
            <a:r>
              <a:rPr lang="en-US" altLang="zh-CN" dirty="0"/>
              <a:t>Mac OS X</a:t>
            </a:r>
            <a:r>
              <a:rPr lang="zh-CN" altLang="en-US" dirty="0"/>
              <a:t>类和函数均有“</a:t>
            </a:r>
            <a:r>
              <a:rPr lang="en-US" altLang="zh-CN" dirty="0"/>
              <a:t>NS”</a:t>
            </a:r>
            <a:r>
              <a:rPr lang="zh-CN" altLang="en-US" dirty="0"/>
              <a:t>作为前缀，例如</a:t>
            </a:r>
            <a:r>
              <a:rPr lang="en-US" altLang="zh-CN" dirty="0" err="1"/>
              <a:t>NSObject</a:t>
            </a:r>
            <a:r>
              <a:rPr lang="zh-CN" altLang="en-US" dirty="0"/>
              <a:t>或</a:t>
            </a:r>
            <a:r>
              <a:rPr lang="en-US" altLang="zh-CN" dirty="0" err="1"/>
              <a:t>NSButton</a:t>
            </a:r>
            <a:r>
              <a:rPr lang="zh-CN" altLang="en-US" dirty="0"/>
              <a:t>，以表明它们属于</a:t>
            </a:r>
            <a:r>
              <a:rPr lang="en-US" altLang="zh-CN" dirty="0"/>
              <a:t>Mac OS X</a:t>
            </a:r>
            <a:r>
              <a:rPr lang="zh-CN" altLang="en-US" dirty="0"/>
              <a:t>核心（使用“</a:t>
            </a:r>
            <a:r>
              <a:rPr lang="en-US" altLang="zh-CN" dirty="0"/>
              <a:t>NS”</a:t>
            </a:r>
            <a:r>
              <a:rPr lang="zh-CN" altLang="en-US" dirty="0"/>
              <a:t>是由于这些类和函数在</a:t>
            </a:r>
            <a:r>
              <a:rPr lang="en-US" altLang="zh-CN" dirty="0"/>
              <a:t>NeXT </a:t>
            </a:r>
            <a:r>
              <a:rPr lang="en-US" altLang="zh-CN" dirty="0" err="1"/>
              <a:t>OpenStep</a:t>
            </a:r>
            <a:r>
              <a:rPr lang="zh-CN" altLang="en-US" dirty="0"/>
              <a:t>开发时定下的）。</a:t>
            </a:r>
          </a:p>
          <a:p>
            <a:r>
              <a:rPr lang="zh-CN" altLang="en-US" dirty="0"/>
              <a:t>虽然</a:t>
            </a:r>
            <a:r>
              <a:rPr lang="en-US" altLang="zh-CN" dirty="0"/>
              <a:t>Objective-C</a:t>
            </a:r>
            <a:r>
              <a:rPr lang="zh-CN" altLang="en-US" dirty="0"/>
              <a:t>是</a:t>
            </a:r>
            <a:r>
              <a:rPr lang="en-US" altLang="zh-CN" dirty="0"/>
              <a:t>C</a:t>
            </a:r>
            <a:r>
              <a:rPr lang="zh-CN" altLang="en-US" dirty="0"/>
              <a:t>的超集，但它不视</a:t>
            </a:r>
            <a:r>
              <a:rPr lang="en-US" altLang="zh-CN" dirty="0"/>
              <a:t>C</a:t>
            </a:r>
            <a:r>
              <a:rPr lang="zh-CN" altLang="en-US" dirty="0"/>
              <a:t>的基本型为第一级的对象。</a:t>
            </a:r>
          </a:p>
          <a:p>
            <a:r>
              <a:rPr lang="zh-CN" altLang="en-US" dirty="0"/>
              <a:t>由于</a:t>
            </a:r>
            <a:r>
              <a:rPr lang="en-US" altLang="zh-CN" dirty="0"/>
              <a:t>Objective-C</a:t>
            </a:r>
            <a:r>
              <a:rPr lang="zh-CN" altLang="en-US" dirty="0"/>
              <a:t>使用动态运行时类型，而且所有的方法都是</a:t>
            </a:r>
            <a:r>
              <a:rPr lang="zh-CN" altLang="en-US" dirty="0">
                <a:hlinkClick r:id="rId9"/>
              </a:rPr>
              <a:t>函数调用</a:t>
            </a:r>
            <a:r>
              <a:rPr lang="zh-CN" altLang="en-US" dirty="0"/>
              <a:t>（有时甚至连</a:t>
            </a:r>
            <a:r>
              <a:rPr lang="zh-CN" altLang="en-US" dirty="0">
                <a:hlinkClick r:id="rId10"/>
              </a:rPr>
              <a:t>系统调用</a:t>
            </a:r>
            <a:r>
              <a:rPr lang="zh-CN" altLang="en-US" dirty="0"/>
              <a:t>（</a:t>
            </a:r>
            <a:r>
              <a:rPr lang="en-US" altLang="zh-CN" dirty="0" err="1"/>
              <a:t>syscalls</a:t>
            </a:r>
            <a:r>
              <a:rPr lang="zh-CN" altLang="en-US" dirty="0"/>
              <a:t>）也如此），很多常见的编译时性能优化技术失效（例如：</a:t>
            </a:r>
            <a:r>
              <a:rPr lang="zh-CN" altLang="en-US" dirty="0">
                <a:hlinkClick r:id="rId11"/>
              </a:rPr>
              <a:t>内联函数</a:t>
            </a:r>
            <a:r>
              <a:rPr lang="zh-CN" altLang="en-US" dirty="0"/>
              <a:t>、</a:t>
            </a:r>
            <a:r>
              <a:rPr lang="zh-CN" altLang="en-US" dirty="0">
                <a:hlinkClick r:id="rId12"/>
              </a:rPr>
              <a:t>常数传播</a:t>
            </a:r>
            <a:r>
              <a:rPr lang="zh-CN" altLang="en-US" dirty="0"/>
              <a:t>、交互式优化、纯量取代与聚集等）。这使得</a:t>
            </a:r>
            <a:r>
              <a:rPr lang="en-US" altLang="zh-CN" dirty="0" err="1"/>
              <a:t>Objetive</a:t>
            </a:r>
            <a:r>
              <a:rPr lang="en-US" altLang="zh-CN" dirty="0"/>
              <a:t>-C</a:t>
            </a:r>
            <a:r>
              <a:rPr lang="zh-CN" altLang="en-US" dirty="0"/>
              <a:t>性能劣于类似的对象抽象语言（如</a:t>
            </a:r>
            <a:r>
              <a:rPr lang="en-US" altLang="zh-CN" dirty="0"/>
              <a:t>C++</a:t>
            </a:r>
            <a:r>
              <a:rPr lang="zh-CN" altLang="en-US" dirty="0"/>
              <a:t>）。不过</a:t>
            </a:r>
            <a:r>
              <a:rPr lang="en-US" altLang="zh-CN" dirty="0"/>
              <a:t>Objective-C</a:t>
            </a:r>
            <a:r>
              <a:rPr lang="zh-CN" altLang="en-US" dirty="0"/>
              <a:t>拥护者认为既然</a:t>
            </a:r>
            <a:r>
              <a:rPr lang="en-US" altLang="zh-CN" dirty="0"/>
              <a:t>Objective-C</a:t>
            </a:r>
            <a:r>
              <a:rPr lang="zh-CN" altLang="en-US" dirty="0"/>
              <a:t>运行时消耗较大，</a:t>
            </a:r>
            <a:r>
              <a:rPr lang="en-US" altLang="zh-CN" dirty="0"/>
              <a:t>Objective-C</a:t>
            </a:r>
            <a:r>
              <a:rPr lang="zh-CN" altLang="en-US" dirty="0"/>
              <a:t>本来就不应应用于</a:t>
            </a:r>
            <a:r>
              <a:rPr lang="en-US" altLang="zh-CN" dirty="0"/>
              <a:t>C++</a:t>
            </a:r>
            <a:r>
              <a:rPr lang="zh-CN" altLang="en-US" dirty="0"/>
              <a:t>或</a:t>
            </a:r>
            <a:r>
              <a:rPr lang="en-US" altLang="zh-CN" dirty="0"/>
              <a:t>Java</a:t>
            </a:r>
            <a:r>
              <a:rPr lang="zh-CN" altLang="en-US" dirty="0"/>
              <a:t>常见的底层抽象。</a:t>
            </a:r>
          </a:p>
          <a:p>
            <a:endParaRPr kumimoji="1" lang="zh-CN" altLang="en-US" dirty="0"/>
          </a:p>
        </p:txBody>
      </p:sp>
    </p:spTree>
    <p:extLst>
      <p:ext uri="{BB962C8B-B14F-4D97-AF65-F5344CB8AC3E}">
        <p14:creationId xmlns:p14="http://schemas.microsoft.com/office/powerpoint/2010/main" val="171222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难度</a:t>
            </a:r>
            <a:br>
              <a:rPr lang="zh-CN" altLang="en-US" dirty="0"/>
            </a:br>
            <a:endParaRPr kumimoji="1" lang="zh-CN" altLang="en-US" dirty="0"/>
          </a:p>
        </p:txBody>
      </p:sp>
      <p:sp>
        <p:nvSpPr>
          <p:cNvPr id="3" name="内容占位符 2"/>
          <p:cNvSpPr>
            <a:spLocks noGrp="1"/>
          </p:cNvSpPr>
          <p:nvPr>
            <p:ph idx="1"/>
          </p:nvPr>
        </p:nvSpPr>
        <p:spPr/>
        <p:txBody>
          <a:bodyPr/>
          <a:lstStyle/>
          <a:p>
            <a:r>
              <a:rPr lang="zh-CN" altLang="en-US" dirty="0"/>
              <a:t>苹果公司一直在尝试降低</a:t>
            </a:r>
            <a:r>
              <a:rPr lang="en-US" altLang="zh-CN" dirty="0"/>
              <a:t>Objective-C</a:t>
            </a:r>
            <a:r>
              <a:rPr lang="zh-CN" altLang="en-US" dirty="0"/>
              <a:t>语言的复杂度 －－淘汰手动内存管理以及</a:t>
            </a:r>
            <a:r>
              <a:rPr lang="en-US" altLang="zh-CN" dirty="0"/>
              <a:t>C</a:t>
            </a:r>
            <a:r>
              <a:rPr lang="zh-CN" altLang="en-US" dirty="0"/>
              <a:t>标准头文件，引入更符合当下编程语言潮流的</a:t>
            </a:r>
            <a:r>
              <a:rPr lang="en-US" altLang="zh-CN" dirty="0"/>
              <a:t>ARC</a:t>
            </a:r>
            <a:r>
              <a:rPr lang="zh-CN" altLang="en-US" dirty="0"/>
              <a:t>机制，还有通过</a:t>
            </a:r>
            <a:r>
              <a:rPr lang="en-US" altLang="zh-CN" dirty="0"/>
              <a:t>.</a:t>
            </a:r>
            <a:r>
              <a:rPr lang="zh-CN" altLang="en-US" dirty="0"/>
              <a:t>语法来访问属性的</a:t>
            </a:r>
            <a:r>
              <a:rPr lang="en-US" altLang="zh-CN" dirty="0"/>
              <a:t>getter/setter</a:t>
            </a:r>
            <a:r>
              <a:rPr lang="zh-CN" altLang="en-US" dirty="0"/>
              <a:t>方法等等，都是为了降低</a:t>
            </a:r>
            <a:r>
              <a:rPr lang="en-US" altLang="zh-CN" dirty="0"/>
              <a:t>Objective-C</a:t>
            </a:r>
            <a:r>
              <a:rPr lang="zh-CN" altLang="en-US" dirty="0"/>
              <a:t>的学习难度。即便如此，学习</a:t>
            </a:r>
            <a:r>
              <a:rPr lang="en-US" altLang="zh-CN" dirty="0"/>
              <a:t>Objective-C</a:t>
            </a:r>
            <a:r>
              <a:rPr lang="zh-CN" altLang="en-US" dirty="0"/>
              <a:t>仍然需要克服学习门槛。它的热度完全是由基于</a:t>
            </a:r>
            <a:r>
              <a:rPr lang="en-US" altLang="zh-CN" dirty="0"/>
              <a:t>Objective-C</a:t>
            </a:r>
            <a:r>
              <a:rPr lang="zh-CN" altLang="en-US" dirty="0"/>
              <a:t>编写的热门</a:t>
            </a:r>
            <a:r>
              <a:rPr lang="en-US" altLang="zh-CN" dirty="0"/>
              <a:t>iOS</a:t>
            </a:r>
            <a:r>
              <a:rPr lang="zh-CN" altLang="en-US" dirty="0"/>
              <a:t>应用带起来。</a:t>
            </a:r>
            <a:r>
              <a:rPr lang="zh-CN" altLang="en-US" baseline="30000" dirty="0"/>
              <a:t> </a:t>
            </a:r>
            <a:r>
              <a:rPr lang="en-US" altLang="zh-CN" baseline="30000" dirty="0"/>
              <a:t>[2]</a:t>
            </a:r>
            <a:r>
              <a:rPr lang="zh-CN" altLang="en-US" dirty="0"/>
              <a:t> </a:t>
            </a:r>
            <a:endParaRPr lang="en-US" altLang="zh-CN" dirty="0" smtClean="0"/>
          </a:p>
          <a:p>
            <a:r>
              <a:rPr kumimoji="1" lang="zh-CN" altLang="en-US" dirty="0" smtClean="0"/>
              <a:t>打开工程 </a:t>
            </a:r>
            <a:r>
              <a:rPr kumimoji="1" lang="en-US" altLang="zh-CN" dirty="0" smtClean="0"/>
              <a:t>2Objective-c</a:t>
            </a:r>
            <a:endParaRPr kumimoji="1" lang="zh-CN" altLang="en-US" dirty="0"/>
          </a:p>
        </p:txBody>
      </p:sp>
    </p:spTree>
    <p:extLst>
      <p:ext uri="{BB962C8B-B14F-4D97-AF65-F5344CB8AC3E}">
        <p14:creationId xmlns:p14="http://schemas.microsoft.com/office/powerpoint/2010/main" val="106581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四、网络 ，</a:t>
            </a:r>
            <a:r>
              <a:rPr lang="en-US" altLang="zh-CN" dirty="0"/>
              <a:t>block</a:t>
            </a:r>
            <a:r>
              <a:rPr lang="zh-CN" altLang="en-US" dirty="0"/>
              <a:t>，</a:t>
            </a:r>
            <a:r>
              <a:rPr lang="en-US" altLang="zh-CN" dirty="0"/>
              <a:t>delegate</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b="1" dirty="0"/>
              <a:t>block</a:t>
            </a:r>
            <a:r>
              <a:rPr lang="zh-CN" altLang="en-US" b="1" dirty="0"/>
              <a:t>是将函数及其上下文封装起来的对象。（引用别人</a:t>
            </a:r>
            <a:r>
              <a:rPr lang="zh-CN" altLang="en-US" b="1" dirty="0" smtClean="0"/>
              <a:t>的</a:t>
            </a:r>
            <a:r>
              <a:rPr lang="en-US" altLang="zh-CN" b="1" dirty="0" smtClean="0"/>
              <a:t>)</a:t>
            </a:r>
          </a:p>
          <a:p>
            <a:r>
              <a:rPr lang="en-US" altLang="zh-CN" b="1" dirty="0"/>
              <a:t>block</a:t>
            </a:r>
            <a:r>
              <a:rPr lang="zh-CN" altLang="en-US" b="1" dirty="0"/>
              <a:t>的循环引用问题</a:t>
            </a:r>
          </a:p>
          <a:p>
            <a:r>
              <a:rPr lang="en-US" altLang="zh-CN" b="1" dirty="0"/>
              <a:t>(1)__block</a:t>
            </a:r>
          </a:p>
          <a:p>
            <a:r>
              <a:rPr lang="zh-CN" altLang="en-US" dirty="0"/>
              <a:t>在</a:t>
            </a:r>
            <a:r>
              <a:rPr lang="en-US" altLang="zh-CN" dirty="0"/>
              <a:t>ARC </a:t>
            </a:r>
            <a:r>
              <a:rPr lang="zh-CN" altLang="en-US" dirty="0"/>
              <a:t>和 </a:t>
            </a:r>
            <a:r>
              <a:rPr lang="en-US" altLang="zh-CN" dirty="0"/>
              <a:t>MRC</a:t>
            </a:r>
            <a:r>
              <a:rPr lang="zh-CN" altLang="en-US" dirty="0"/>
              <a:t>都可以使用，可以修饰对象，也可以修饰基本数据类型，可以在</a:t>
            </a:r>
            <a:r>
              <a:rPr lang="en-US" altLang="zh-CN" dirty="0"/>
              <a:t>block</a:t>
            </a:r>
            <a:r>
              <a:rPr lang="zh-CN" altLang="en-US" dirty="0"/>
              <a:t>中重新赋值。</a:t>
            </a:r>
          </a:p>
          <a:p>
            <a:r>
              <a:rPr lang="en-US" altLang="zh-CN" b="1" dirty="0"/>
              <a:t>(2)__weak</a:t>
            </a:r>
          </a:p>
          <a:p>
            <a:r>
              <a:rPr lang="zh-CN" altLang="en-US" dirty="0"/>
              <a:t>弱引用，只能在</a:t>
            </a:r>
            <a:r>
              <a:rPr lang="en-US" altLang="zh-CN" dirty="0"/>
              <a:t>ARC</a:t>
            </a:r>
            <a:r>
              <a:rPr lang="zh-CN" altLang="en-US" dirty="0"/>
              <a:t>下使用，只能修饰对象类型，在</a:t>
            </a:r>
            <a:r>
              <a:rPr lang="en-US" altLang="zh-CN" dirty="0"/>
              <a:t>block</a:t>
            </a:r>
            <a:r>
              <a:rPr lang="zh-CN" altLang="en-US" dirty="0"/>
              <a:t>中 只能使用不能修改。</a:t>
            </a:r>
          </a:p>
          <a:p>
            <a:r>
              <a:rPr lang="en-US" altLang="zh-CN" b="1" dirty="0"/>
              <a:t>(1)__strong</a:t>
            </a:r>
          </a:p>
          <a:p>
            <a:r>
              <a:rPr lang="zh-CN" altLang="en-US" dirty="0"/>
              <a:t>强引用，防止</a:t>
            </a:r>
            <a:r>
              <a:rPr lang="en-US" altLang="zh-CN" dirty="0"/>
              <a:t>block</a:t>
            </a:r>
            <a:r>
              <a:rPr lang="zh-CN" altLang="en-US" dirty="0"/>
              <a:t>中的对象 由于弱引用 被释放</a:t>
            </a:r>
          </a:p>
          <a:p>
            <a:endParaRPr kumimoji="1" lang="zh-CN" altLang="en-US" dirty="0"/>
          </a:p>
        </p:txBody>
      </p:sp>
    </p:spTree>
    <p:extLst>
      <p:ext uri="{BB962C8B-B14F-4D97-AF65-F5344CB8AC3E}">
        <p14:creationId xmlns:p14="http://schemas.microsoft.com/office/powerpoint/2010/main" val="12323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delegate</a:t>
            </a:r>
            <a:endParaRPr kumimoji="1" lang="zh-CN" altLang="en-US" dirty="0"/>
          </a:p>
        </p:txBody>
      </p:sp>
      <p:sp>
        <p:nvSpPr>
          <p:cNvPr id="3" name="内容占位符 2"/>
          <p:cNvSpPr>
            <a:spLocks noGrp="1"/>
          </p:cNvSpPr>
          <p:nvPr>
            <p:ph idx="1"/>
          </p:nvPr>
        </p:nvSpPr>
        <p:spPr/>
        <p:txBody>
          <a:bodyPr/>
          <a:lstStyle/>
          <a:p>
            <a:r>
              <a:rPr lang="zh-CN" altLang="it-IT" b="1" dirty="0"/>
              <a:t>首先介绍</a:t>
            </a:r>
            <a:r>
              <a:rPr lang="it-IT" altLang="zh-CN" b="1" dirty="0" err="1"/>
              <a:t>Protocol</a:t>
            </a:r>
            <a:endParaRPr lang="it-IT" altLang="zh-CN" b="1" dirty="0"/>
          </a:p>
          <a:p>
            <a:r>
              <a:rPr lang="en-US" altLang="zh-CN" b="1" dirty="0"/>
              <a:t>1</a:t>
            </a:r>
            <a:r>
              <a:rPr lang="zh-CN" altLang="en-US" b="1" dirty="0"/>
              <a:t>、协议</a:t>
            </a:r>
            <a:r>
              <a:rPr lang="en-US" altLang="zh-CN" b="1" dirty="0"/>
              <a:t>protocol</a:t>
            </a:r>
            <a:r>
              <a:rPr lang="zh-CN" altLang="en-US" b="1" dirty="0"/>
              <a:t>说明</a:t>
            </a:r>
          </a:p>
          <a:p>
            <a:r>
              <a:rPr lang="en-US" altLang="zh-CN" dirty="0"/>
              <a:t>protocol</a:t>
            </a:r>
            <a:r>
              <a:rPr lang="zh-CN" altLang="en-US" dirty="0"/>
              <a:t>：定义公用的一套接口，但不提供具体的实现方法。</a:t>
            </a:r>
            <a:br>
              <a:rPr lang="zh-CN" altLang="en-US" dirty="0"/>
            </a:br>
            <a:r>
              <a:rPr lang="zh-CN" altLang="en-US" dirty="0"/>
              <a:t>协议约定可选择实现的方法和必须实现的方法。</a:t>
            </a:r>
          </a:p>
          <a:p>
            <a:r>
              <a:rPr lang="en-US" altLang="zh-CN" dirty="0"/>
              <a:t>@required</a:t>
            </a:r>
            <a:r>
              <a:rPr lang="zh-CN" altLang="en-US" dirty="0"/>
              <a:t>：必须实现的方法</a:t>
            </a:r>
            <a:r>
              <a:rPr lang="zh-CN" altLang="en-US" dirty="0"/>
              <a:t/>
            </a:r>
            <a:br>
              <a:rPr lang="zh-CN" altLang="en-US" dirty="0"/>
            </a:br>
            <a:r>
              <a:rPr lang="en-US" altLang="zh-CN" dirty="0"/>
              <a:t>@optional</a:t>
            </a:r>
            <a:r>
              <a:rPr lang="zh-CN" altLang="en-US" dirty="0"/>
              <a:t>：可选是否实现的</a:t>
            </a:r>
            <a:r>
              <a:rPr lang="zh-CN" altLang="en-US" dirty="0" smtClean="0"/>
              <a:t>方法</a:t>
            </a:r>
            <a:endParaRPr lang="en-US" altLang="zh-CN" dirty="0" smtClean="0"/>
          </a:p>
          <a:p>
            <a:r>
              <a:rPr lang="zh-CN" altLang="en-US" b="1" dirty="0"/>
              <a:t>一、</a:t>
            </a:r>
            <a:r>
              <a:rPr lang="en-US" altLang="zh-CN" b="1" dirty="0"/>
              <a:t>delegate</a:t>
            </a:r>
            <a:r>
              <a:rPr lang="zh-CN" altLang="en-US" b="1" dirty="0"/>
              <a:t>简介</a:t>
            </a:r>
          </a:p>
          <a:p>
            <a:r>
              <a:rPr lang="zh-CN" altLang="en-US" dirty="0"/>
              <a:t>代理设计模式，是</a:t>
            </a:r>
            <a:r>
              <a:rPr lang="en-US" altLang="zh-CN" dirty="0"/>
              <a:t>iOS</a:t>
            </a:r>
            <a:r>
              <a:rPr lang="zh-CN" altLang="en-US" dirty="0"/>
              <a:t>中一种消息传递的方式，由代理对象、委托者、协议组成</a:t>
            </a:r>
          </a:p>
          <a:p>
            <a:endParaRPr kumimoji="1" lang="zh-CN" altLang="en-US" dirty="0"/>
          </a:p>
        </p:txBody>
      </p:sp>
    </p:spTree>
    <p:extLst>
      <p:ext uri="{BB962C8B-B14F-4D97-AF65-F5344CB8AC3E}">
        <p14:creationId xmlns:p14="http://schemas.microsoft.com/office/powerpoint/2010/main" val="4583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一、简介</a:t>
            </a:r>
            <a:endParaRPr kumimoji="1" lang="zh-CN" altLang="en-US" dirty="0"/>
          </a:p>
        </p:txBody>
      </p:sp>
      <p:sp>
        <p:nvSpPr>
          <p:cNvPr id="3" name="内容占位符 2"/>
          <p:cNvSpPr>
            <a:spLocks noGrp="1"/>
          </p:cNvSpPr>
          <p:nvPr>
            <p:ph idx="1"/>
          </p:nvPr>
        </p:nvSpPr>
        <p:spPr/>
        <p:txBody>
          <a:bodyPr>
            <a:normAutofit fontScale="92500" lnSpcReduction="10000"/>
          </a:bodyPr>
          <a:lstStyle/>
          <a:p>
            <a:endParaRPr kumimoji="1" lang="en-US" altLang="zh-CN" dirty="0" smtClean="0"/>
          </a:p>
          <a:p>
            <a:r>
              <a:rPr lang="en-US" altLang="zh-CN" dirty="0"/>
              <a:t>iOS</a:t>
            </a:r>
            <a:r>
              <a:rPr lang="zh-CN" altLang="en-US" dirty="0"/>
              <a:t>是由苹果公司开发的移动操作系统</a:t>
            </a:r>
            <a:r>
              <a:rPr lang="zh-CN" altLang="en-US" baseline="30000" dirty="0"/>
              <a:t> </a:t>
            </a:r>
            <a:r>
              <a:rPr lang="en-US" altLang="zh-CN" baseline="30000" dirty="0"/>
              <a:t>[1]</a:t>
            </a:r>
            <a:r>
              <a:rPr lang="zh-CN" altLang="en-US" dirty="0"/>
              <a:t>  。苹果公司最早于</a:t>
            </a:r>
            <a:r>
              <a:rPr lang="en-US" altLang="zh-CN" dirty="0"/>
              <a:t>2007</a:t>
            </a:r>
            <a:r>
              <a:rPr lang="zh-CN" altLang="en-US" dirty="0"/>
              <a:t>年</a:t>
            </a:r>
            <a:r>
              <a:rPr lang="en-US" altLang="zh-CN" dirty="0"/>
              <a:t>1</a:t>
            </a:r>
            <a:r>
              <a:rPr lang="zh-CN" altLang="en-US" dirty="0"/>
              <a:t>月</a:t>
            </a:r>
            <a:r>
              <a:rPr lang="en-US" altLang="zh-CN" dirty="0"/>
              <a:t>9</a:t>
            </a:r>
            <a:r>
              <a:rPr lang="zh-CN" altLang="en-US" dirty="0"/>
              <a:t>日的</a:t>
            </a:r>
            <a:r>
              <a:rPr lang="en-US" altLang="zh-CN" dirty="0">
                <a:hlinkClick r:id="rId2"/>
              </a:rPr>
              <a:t>Macworld</a:t>
            </a:r>
            <a:r>
              <a:rPr lang="zh-CN" altLang="en-US" dirty="0"/>
              <a:t>大会上公布这个系统，最初是设计给</a:t>
            </a:r>
            <a:r>
              <a:rPr lang="en-US" altLang="zh-CN" dirty="0">
                <a:hlinkClick r:id="rId3"/>
              </a:rPr>
              <a:t>iPhone</a:t>
            </a:r>
            <a:r>
              <a:rPr lang="zh-CN" altLang="en-US" dirty="0"/>
              <a:t>使用的，后来陆续套用到</a:t>
            </a:r>
            <a:r>
              <a:rPr lang="en-US" altLang="zh-CN" dirty="0">
                <a:hlinkClick r:id="rId4" invalidUrl="https://baike.baidu.com/item/iPod touch/7424923"/>
              </a:rPr>
              <a:t>iPod touch</a:t>
            </a:r>
            <a:r>
              <a:rPr lang="zh-CN" altLang="en-US" dirty="0"/>
              <a:t>、</a:t>
            </a:r>
            <a:r>
              <a:rPr lang="en-US" altLang="zh-CN" dirty="0">
                <a:hlinkClick r:id="rId5"/>
              </a:rPr>
              <a:t>iPad</a:t>
            </a:r>
            <a:r>
              <a:rPr lang="zh-CN" altLang="en-US" dirty="0"/>
              <a:t>上。</a:t>
            </a:r>
            <a:r>
              <a:rPr lang="en-US" altLang="zh-CN" dirty="0"/>
              <a:t>iOS</a:t>
            </a:r>
            <a:r>
              <a:rPr lang="zh-CN" altLang="en-US" dirty="0"/>
              <a:t>与苹果的</a:t>
            </a:r>
            <a:r>
              <a:rPr lang="en-US" altLang="zh-CN" dirty="0">
                <a:hlinkClick r:id="rId6"/>
              </a:rPr>
              <a:t>macOS</a:t>
            </a:r>
            <a:r>
              <a:rPr lang="zh-CN" altLang="en-US" dirty="0"/>
              <a:t>操作系统一样，属于类</a:t>
            </a:r>
            <a:r>
              <a:rPr lang="en-US" altLang="zh-CN" dirty="0">
                <a:hlinkClick r:id="rId7"/>
              </a:rPr>
              <a:t>Unix</a:t>
            </a:r>
            <a:r>
              <a:rPr lang="zh-CN" altLang="en-US" dirty="0"/>
              <a:t>的商业操作系统。原本这个系统名为</a:t>
            </a:r>
            <a:r>
              <a:rPr lang="en-US" altLang="zh-CN" dirty="0">
                <a:hlinkClick r:id="rId8" invalidUrl="https://baike.baidu.com/item/iPhone OS/5851458"/>
              </a:rPr>
              <a:t>iPhone OS</a:t>
            </a:r>
            <a:r>
              <a:rPr lang="zh-CN" altLang="en-US" dirty="0"/>
              <a:t>，因为</a:t>
            </a:r>
            <a:r>
              <a:rPr lang="en-US" altLang="zh-CN" dirty="0">
                <a:hlinkClick r:id="rId5"/>
              </a:rPr>
              <a:t>iPad</a:t>
            </a:r>
            <a:r>
              <a:rPr lang="zh-CN" altLang="en-US" dirty="0"/>
              <a:t>，</a:t>
            </a:r>
            <a:r>
              <a:rPr lang="en-US" altLang="zh-CN" dirty="0">
                <a:hlinkClick r:id="rId3"/>
              </a:rPr>
              <a:t>iPhone</a:t>
            </a:r>
            <a:r>
              <a:rPr lang="zh-CN" altLang="en-US" dirty="0"/>
              <a:t>，</a:t>
            </a:r>
            <a:r>
              <a:rPr lang="en-US" altLang="zh-CN" dirty="0">
                <a:hlinkClick r:id="rId9" invalidUrl="https://baike.baidu.com/item/iPod touch/7424923"/>
              </a:rPr>
              <a:t>iPod touch</a:t>
            </a:r>
            <a:r>
              <a:rPr lang="zh-CN" altLang="en-US" dirty="0"/>
              <a:t>都使用</a:t>
            </a:r>
            <a:r>
              <a:rPr lang="en-US" altLang="zh-CN" dirty="0">
                <a:hlinkClick r:id="rId10" invalidUrl="https://baike.baidu.com/item/iPhone OS/5851458"/>
              </a:rPr>
              <a:t>iPhone OS</a:t>
            </a:r>
            <a:r>
              <a:rPr lang="zh-CN" altLang="en-US" dirty="0"/>
              <a:t>，所以</a:t>
            </a:r>
            <a:r>
              <a:rPr lang="en-US" altLang="zh-CN" dirty="0"/>
              <a:t>2010</a:t>
            </a:r>
            <a:r>
              <a:rPr lang="zh-CN" altLang="en-US" dirty="0"/>
              <a:t>年</a:t>
            </a:r>
            <a:r>
              <a:rPr lang="en-US" altLang="zh-CN" dirty="0">
                <a:hlinkClick r:id="rId11"/>
              </a:rPr>
              <a:t>WWDC</a:t>
            </a:r>
            <a:r>
              <a:rPr lang="zh-CN" altLang="en-US" dirty="0"/>
              <a:t>大会上宣布改名为</a:t>
            </a:r>
            <a:r>
              <a:rPr lang="en-US" altLang="zh-CN" dirty="0"/>
              <a:t>iOS</a:t>
            </a:r>
            <a:r>
              <a:rPr lang="zh-CN" altLang="en-US" dirty="0"/>
              <a:t>（</a:t>
            </a:r>
            <a:r>
              <a:rPr lang="en-US" altLang="zh-CN" dirty="0"/>
              <a:t>iOS</a:t>
            </a:r>
            <a:r>
              <a:rPr lang="zh-CN" altLang="en-US" dirty="0"/>
              <a:t>为美国</a:t>
            </a:r>
            <a:r>
              <a:rPr lang="en-US" altLang="zh-CN" dirty="0">
                <a:hlinkClick r:id="rId12"/>
              </a:rPr>
              <a:t>Cisco</a:t>
            </a:r>
            <a:r>
              <a:rPr lang="zh-CN" altLang="en-US" dirty="0"/>
              <a:t>公司网络设备操作系统注册商标，苹果改名已获得</a:t>
            </a:r>
            <a:r>
              <a:rPr lang="en-US" altLang="zh-CN" dirty="0">
                <a:hlinkClick r:id="rId12"/>
              </a:rPr>
              <a:t>Cisco</a:t>
            </a:r>
            <a:r>
              <a:rPr lang="zh-CN" altLang="en-US" dirty="0"/>
              <a:t>公司授权）。</a:t>
            </a:r>
          </a:p>
          <a:p>
            <a:r>
              <a:rPr lang="en-US" altLang="zh-CN" dirty="0"/>
              <a:t>2016</a:t>
            </a:r>
            <a:r>
              <a:rPr lang="zh-CN" altLang="en-US" dirty="0"/>
              <a:t>年</a:t>
            </a:r>
            <a:r>
              <a:rPr lang="en-US" altLang="zh-CN" dirty="0"/>
              <a:t>1</a:t>
            </a:r>
            <a:r>
              <a:rPr lang="zh-CN" altLang="en-US" dirty="0"/>
              <a:t>月，随着</a:t>
            </a:r>
            <a:r>
              <a:rPr lang="en-US" altLang="zh-CN" dirty="0"/>
              <a:t>iOS 9.2.1</a:t>
            </a:r>
            <a:r>
              <a:rPr lang="zh-CN" altLang="en-US" dirty="0"/>
              <a:t>版本的发布，苹果修复了一个存在了</a:t>
            </a:r>
            <a:r>
              <a:rPr lang="en-US" altLang="zh-CN" dirty="0"/>
              <a:t>3</a:t>
            </a:r>
            <a:r>
              <a:rPr lang="zh-CN" altLang="en-US" dirty="0"/>
              <a:t>年的漏洞</a:t>
            </a:r>
            <a:r>
              <a:rPr lang="zh-CN" altLang="en-US" baseline="30000" dirty="0"/>
              <a:t> </a:t>
            </a:r>
            <a:r>
              <a:rPr lang="en-US" altLang="zh-CN" baseline="30000" dirty="0"/>
              <a:t>[2]</a:t>
            </a:r>
            <a:r>
              <a:rPr lang="zh-CN" altLang="en-US" dirty="0"/>
              <a:t>  。</a:t>
            </a:r>
            <a:r>
              <a:rPr lang="en-US" altLang="zh-CN" dirty="0"/>
              <a:t>2018</a:t>
            </a:r>
            <a:r>
              <a:rPr lang="zh-CN" altLang="en-US" dirty="0"/>
              <a:t>年</a:t>
            </a:r>
            <a:r>
              <a:rPr lang="en-US" altLang="zh-CN" dirty="0"/>
              <a:t>9</a:t>
            </a:r>
            <a:r>
              <a:rPr lang="zh-CN" altLang="en-US" dirty="0"/>
              <a:t>月</a:t>
            </a:r>
            <a:r>
              <a:rPr lang="en-US" altLang="zh-CN" dirty="0"/>
              <a:t>22</a:t>
            </a:r>
            <a:r>
              <a:rPr lang="zh-CN" altLang="en-US" dirty="0"/>
              <a:t>日，美国苹果公司在最新的操作系统中秘密加入了基于</a:t>
            </a:r>
            <a:r>
              <a:rPr lang="en-US" altLang="zh-CN" dirty="0">
                <a:hlinkClick r:id="rId3"/>
              </a:rPr>
              <a:t>iPhone</a:t>
            </a:r>
            <a:r>
              <a:rPr lang="zh-CN" altLang="en-US" dirty="0"/>
              <a:t>用户和该公司其他设备使用者的“信任评级”功能。</a:t>
            </a:r>
          </a:p>
          <a:p>
            <a:r>
              <a:rPr lang="en-US" altLang="zh-CN" dirty="0"/>
              <a:t>2019</a:t>
            </a:r>
            <a:r>
              <a:rPr lang="zh-CN" altLang="en-US" dirty="0"/>
              <a:t>年</a:t>
            </a:r>
            <a:r>
              <a:rPr lang="en-US" altLang="zh-CN" dirty="0"/>
              <a:t>6</a:t>
            </a:r>
            <a:r>
              <a:rPr lang="zh-CN" altLang="en-US" dirty="0"/>
              <a:t>月</a:t>
            </a:r>
            <a:r>
              <a:rPr lang="en-US" altLang="zh-CN" dirty="0"/>
              <a:t>4</a:t>
            </a:r>
            <a:r>
              <a:rPr lang="zh-CN" altLang="en-US" dirty="0"/>
              <a:t>日凌晨</a:t>
            </a:r>
            <a:r>
              <a:rPr lang="en-US" altLang="zh-CN" dirty="0"/>
              <a:t>1</a:t>
            </a:r>
            <a:r>
              <a:rPr lang="zh-CN" altLang="en-US" dirty="0"/>
              <a:t>点，在</a:t>
            </a:r>
            <a:r>
              <a:rPr lang="en-US" altLang="zh-CN" dirty="0"/>
              <a:t>2019</a:t>
            </a:r>
            <a:r>
              <a:rPr lang="zh-CN" altLang="en-US" dirty="0"/>
              <a:t>年</a:t>
            </a:r>
            <a:r>
              <a:rPr lang="en-US" altLang="zh-CN" dirty="0">
                <a:hlinkClick r:id="rId11"/>
              </a:rPr>
              <a:t>WWDC</a:t>
            </a:r>
            <a:r>
              <a:rPr lang="zh-CN" altLang="en-US" dirty="0"/>
              <a:t>全球开发者大会上，苹果发布</a:t>
            </a:r>
            <a:r>
              <a:rPr lang="en-US" altLang="zh-CN" dirty="0"/>
              <a:t>iOS</a:t>
            </a:r>
            <a:r>
              <a:rPr lang="zh-CN" altLang="en-US" dirty="0"/>
              <a:t>新版操作系统，新版的</a:t>
            </a:r>
            <a:r>
              <a:rPr lang="en-US" altLang="zh-CN" dirty="0"/>
              <a:t>iOS</a:t>
            </a:r>
            <a:r>
              <a:rPr lang="zh-CN" altLang="en-US" dirty="0"/>
              <a:t>可以实现语音控制。</a:t>
            </a:r>
          </a:p>
          <a:p>
            <a:endParaRPr kumimoji="1" lang="zh-CN" altLang="en-US" dirty="0"/>
          </a:p>
        </p:txBody>
      </p:sp>
    </p:spTree>
    <p:extLst>
      <p:ext uri="{BB962C8B-B14F-4D97-AF65-F5344CB8AC3E}">
        <p14:creationId xmlns:p14="http://schemas.microsoft.com/office/powerpoint/2010/main" val="23871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iOS </a:t>
            </a:r>
            <a:r>
              <a:rPr lang="zh-CN" altLang="en-US" dirty="0"/>
              <a:t>手机设备：</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8913" y="2603500"/>
            <a:ext cx="6738487" cy="3416300"/>
          </a:xfrm>
        </p:spPr>
      </p:pic>
    </p:spTree>
    <p:extLst>
      <p:ext uri="{BB962C8B-B14F-4D97-AF65-F5344CB8AC3E}">
        <p14:creationId xmlns:p14="http://schemas.microsoft.com/office/powerpoint/2010/main" val="85518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开发语言：</a:t>
            </a:r>
            <a:endParaRPr kumimoji="1" lang="zh-CN" altLang="en-US" dirty="0"/>
          </a:p>
        </p:txBody>
      </p:sp>
      <p:sp>
        <p:nvSpPr>
          <p:cNvPr id="3" name="内容占位符 2"/>
          <p:cNvSpPr>
            <a:spLocks noGrp="1"/>
          </p:cNvSpPr>
          <p:nvPr>
            <p:ph idx="1"/>
          </p:nvPr>
        </p:nvSpPr>
        <p:spPr/>
        <p:txBody>
          <a:bodyPr/>
          <a:lstStyle/>
          <a:p>
            <a:r>
              <a:rPr lang="is-IS" altLang="zh-CN" dirty="0"/>
              <a:t>1</a:t>
            </a:r>
            <a:r>
              <a:rPr lang="zh-CN" altLang="is-IS" dirty="0"/>
              <a:t>）官方：</a:t>
            </a:r>
            <a:r>
              <a:rPr lang="is-IS" altLang="zh-CN" dirty="0"/>
              <a:t>objective-c</a:t>
            </a:r>
            <a:r>
              <a:rPr lang="zh-CN" altLang="is-IS" dirty="0"/>
              <a:t>，</a:t>
            </a:r>
            <a:r>
              <a:rPr lang="is-IS" altLang="zh-CN" dirty="0"/>
              <a:t>swift</a:t>
            </a:r>
            <a:r>
              <a:rPr lang="zh-CN" altLang="is-IS" dirty="0"/>
              <a:t>，</a:t>
            </a:r>
            <a:r>
              <a:rPr lang="is-IS" altLang="zh-CN" dirty="0"/>
              <a:t>c</a:t>
            </a:r>
            <a:r>
              <a:rPr lang="zh-CN" altLang="is-IS" dirty="0"/>
              <a:t>，</a:t>
            </a:r>
            <a:r>
              <a:rPr lang="is-IS" altLang="zh-CN" dirty="0"/>
              <a:t>c++</a:t>
            </a:r>
            <a:r>
              <a:rPr lang="zh-CN" altLang="is-IS" dirty="0"/>
              <a:t>。</a:t>
            </a:r>
            <a:endParaRPr lang="is-IS" altLang="zh-CN" dirty="0"/>
          </a:p>
          <a:p>
            <a:r>
              <a:rPr lang="is-IS" altLang="zh-CN" dirty="0" smtClean="0"/>
              <a:t>2</a:t>
            </a:r>
            <a:r>
              <a:rPr lang="zh-CN" altLang="is-IS" dirty="0"/>
              <a:t>）</a:t>
            </a:r>
            <a:r>
              <a:rPr lang="is-IS" altLang="zh-CN" dirty="0"/>
              <a:t>Javascript</a:t>
            </a:r>
            <a:r>
              <a:rPr lang="zh-CN" altLang="is-IS" dirty="0"/>
              <a:t>，</a:t>
            </a:r>
            <a:r>
              <a:rPr lang="is-IS" altLang="zh-CN" dirty="0"/>
              <a:t>TypeScript </a:t>
            </a:r>
            <a:r>
              <a:rPr lang="zh-CN" altLang="is-IS" dirty="0"/>
              <a:t>，</a:t>
            </a:r>
            <a:r>
              <a:rPr lang="is-IS" altLang="zh-CN" dirty="0"/>
              <a:t>html</a:t>
            </a:r>
            <a:r>
              <a:rPr lang="zh-CN" altLang="is-IS" dirty="0"/>
              <a:t>，</a:t>
            </a:r>
            <a:r>
              <a:rPr lang="is-IS" altLang="zh-CN" dirty="0"/>
              <a:t>css</a:t>
            </a:r>
            <a:r>
              <a:rPr lang="zh-CN" altLang="is-IS" dirty="0"/>
              <a:t>等前端语言 </a:t>
            </a:r>
            <a:r>
              <a:rPr lang="zh-CN" altLang="is-IS" dirty="0" smtClean="0"/>
              <a:t>。 </a:t>
            </a:r>
            <a:r>
              <a:rPr lang="is-IS" altLang="zh-CN" dirty="0"/>
              <a:t>ReactNative </a:t>
            </a:r>
            <a:r>
              <a:rPr lang="zh-CN" altLang="is-IS" dirty="0"/>
              <a:t>框架（</a:t>
            </a:r>
            <a:r>
              <a:rPr lang="is-IS" altLang="zh-CN" dirty="0"/>
              <a:t>FaceBook</a:t>
            </a:r>
            <a:r>
              <a:rPr lang="zh-CN" altLang="is-IS" dirty="0"/>
              <a:t>公司）和</a:t>
            </a:r>
            <a:r>
              <a:rPr lang="is-IS" altLang="zh-CN" dirty="0"/>
              <a:t>Weex</a:t>
            </a:r>
            <a:r>
              <a:rPr lang="zh-CN" altLang="is-IS" dirty="0"/>
              <a:t>框架（阿里巴巴公司）。</a:t>
            </a:r>
            <a:endParaRPr lang="is-IS" altLang="zh-CN" dirty="0"/>
          </a:p>
          <a:p>
            <a:r>
              <a:rPr lang="is-IS" altLang="zh-CN" dirty="0" smtClean="0"/>
              <a:t>3</a:t>
            </a:r>
            <a:r>
              <a:rPr lang="zh-CN" altLang="is-IS" dirty="0"/>
              <a:t>）</a:t>
            </a:r>
            <a:r>
              <a:rPr lang="is-IS" altLang="zh-CN" dirty="0"/>
              <a:t>Dark, Flutter</a:t>
            </a:r>
            <a:r>
              <a:rPr lang="zh-CN" altLang="is-IS" dirty="0"/>
              <a:t>框架（</a:t>
            </a:r>
            <a:r>
              <a:rPr lang="is-IS" altLang="zh-CN" dirty="0"/>
              <a:t>Google</a:t>
            </a:r>
            <a:r>
              <a:rPr lang="zh-CN" altLang="is-IS" dirty="0"/>
              <a:t>公司）使用。</a:t>
            </a:r>
            <a:endParaRPr lang="is-IS" altLang="zh-CN" dirty="0"/>
          </a:p>
          <a:p>
            <a:r>
              <a:rPr lang="is-IS" altLang="zh-CN" dirty="0" smtClean="0"/>
              <a:t>4</a:t>
            </a:r>
            <a:r>
              <a:rPr lang="zh-CN" altLang="is-IS" dirty="0"/>
              <a:t>）</a:t>
            </a:r>
            <a:r>
              <a:rPr lang="is-IS" altLang="zh-CN" dirty="0"/>
              <a:t>C#, F#       xamarin </a:t>
            </a:r>
            <a:r>
              <a:rPr lang="zh-CN" altLang="is-IS" dirty="0"/>
              <a:t>框架</a:t>
            </a:r>
            <a:r>
              <a:rPr lang="is-IS" altLang="zh-CN" dirty="0"/>
              <a:t>(</a:t>
            </a:r>
            <a:r>
              <a:rPr lang="zh-CN" altLang="is-IS" dirty="0"/>
              <a:t>微软</a:t>
            </a:r>
            <a:r>
              <a:rPr lang="is-IS" altLang="zh-CN" dirty="0"/>
              <a:t>)</a:t>
            </a:r>
            <a:r>
              <a:rPr lang="zh-CN" altLang="is-IS" dirty="0"/>
              <a:t>使用。</a:t>
            </a:r>
            <a:endParaRPr lang="is-IS" altLang="zh-CN" dirty="0"/>
          </a:p>
          <a:p>
            <a:r>
              <a:rPr lang="is-IS" altLang="zh-CN" dirty="0" smtClean="0"/>
              <a:t>5</a:t>
            </a:r>
            <a:r>
              <a:rPr lang="is-IS" altLang="zh-CN" dirty="0"/>
              <a:t>)  </a:t>
            </a:r>
            <a:r>
              <a:rPr lang="zh-CN" altLang="is-IS" dirty="0"/>
              <a:t>等</a:t>
            </a:r>
            <a:r>
              <a:rPr lang="is-IS" altLang="zh-CN" dirty="0"/>
              <a:t>…</a:t>
            </a:r>
            <a:endParaRPr lang="is-IS" altLang="zh-CN" dirty="0"/>
          </a:p>
          <a:p>
            <a:endParaRPr kumimoji="1" lang="zh-CN" altLang="en-US" dirty="0"/>
          </a:p>
        </p:txBody>
      </p:sp>
    </p:spTree>
    <p:extLst>
      <p:ext uri="{BB962C8B-B14F-4D97-AF65-F5344CB8AC3E}">
        <p14:creationId xmlns:p14="http://schemas.microsoft.com/office/powerpoint/2010/main" val="61812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a:t>
            </a:r>
            <a:r>
              <a:rPr lang="en-US" altLang="zh-CN" dirty="0"/>
              <a:t>IDE</a:t>
            </a:r>
            <a:r>
              <a:rPr lang="zh-CN" altLang="en-US" dirty="0"/>
              <a:t>包括：</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is-IS" altLang="zh-CN" dirty="0"/>
              <a:t>1</a:t>
            </a:r>
            <a:r>
              <a:rPr lang="zh-CN" altLang="is-IS" dirty="0"/>
              <a:t>）</a:t>
            </a:r>
            <a:r>
              <a:rPr lang="is-IS" altLang="zh-CN" dirty="0"/>
              <a:t>xcode</a:t>
            </a:r>
            <a:r>
              <a:rPr lang="zh-CN" altLang="is-IS" dirty="0"/>
              <a:t>（官方，推荐使用），可以使用官方支持的语言进行开发，包括</a:t>
            </a:r>
            <a:r>
              <a:rPr lang="is-IS" altLang="zh-CN" dirty="0"/>
              <a:t>objective-c</a:t>
            </a:r>
            <a:r>
              <a:rPr lang="zh-CN" altLang="is-IS" dirty="0"/>
              <a:t>，</a:t>
            </a:r>
            <a:r>
              <a:rPr lang="is-IS" altLang="zh-CN" dirty="0"/>
              <a:t>swift</a:t>
            </a:r>
            <a:r>
              <a:rPr lang="zh-CN" altLang="is-IS" dirty="0"/>
              <a:t>，</a:t>
            </a:r>
            <a:r>
              <a:rPr lang="is-IS" altLang="zh-CN" dirty="0"/>
              <a:t>c</a:t>
            </a:r>
            <a:r>
              <a:rPr lang="zh-CN" altLang="is-IS" dirty="0"/>
              <a:t>，</a:t>
            </a:r>
            <a:r>
              <a:rPr lang="is-IS" altLang="zh-CN" dirty="0"/>
              <a:t>c++</a:t>
            </a:r>
            <a:r>
              <a:rPr lang="zh-CN" altLang="is-IS" dirty="0"/>
              <a:t>。</a:t>
            </a:r>
            <a:endParaRPr lang="is-IS" altLang="zh-CN" dirty="0"/>
          </a:p>
          <a:p>
            <a:r>
              <a:rPr lang="is-IS" altLang="zh-CN" dirty="0" smtClean="0"/>
              <a:t>2</a:t>
            </a:r>
            <a:r>
              <a:rPr lang="zh-CN" altLang="is-IS" dirty="0"/>
              <a:t>）</a:t>
            </a:r>
            <a:r>
              <a:rPr lang="is-IS" altLang="zh-CN" dirty="0"/>
              <a:t>WebStorm</a:t>
            </a:r>
            <a:r>
              <a:rPr lang="zh-CN" altLang="is-IS" dirty="0"/>
              <a:t>（</a:t>
            </a:r>
            <a:r>
              <a:rPr lang="is-IS" altLang="zh-CN" dirty="0"/>
              <a:t>JetBrains</a:t>
            </a:r>
            <a:r>
              <a:rPr lang="zh-CN" altLang="is-IS" dirty="0"/>
              <a:t>公司），</a:t>
            </a:r>
            <a:r>
              <a:rPr lang="is-IS" altLang="zh-CN" dirty="0"/>
              <a:t>Visual Studio Code</a:t>
            </a:r>
            <a:r>
              <a:rPr lang="zh-CN" altLang="is-IS" dirty="0"/>
              <a:t>（微软公司），可以使用前端语言进行开发，</a:t>
            </a:r>
            <a:r>
              <a:rPr lang="is-IS" altLang="zh-CN" dirty="0"/>
              <a:t>Javascript</a:t>
            </a:r>
            <a:r>
              <a:rPr lang="zh-CN" altLang="is-IS" dirty="0"/>
              <a:t>，</a:t>
            </a:r>
            <a:r>
              <a:rPr lang="is-IS" altLang="zh-CN" dirty="0"/>
              <a:t>TypeScript </a:t>
            </a:r>
            <a:r>
              <a:rPr lang="zh-CN" altLang="is-IS" dirty="0" smtClean="0"/>
              <a:t>，</a:t>
            </a:r>
            <a:r>
              <a:rPr lang="is-IS" altLang="zh-CN" dirty="0" smtClean="0"/>
              <a:t>html</a:t>
            </a:r>
            <a:r>
              <a:rPr lang="zh-CN" altLang="is-IS" dirty="0"/>
              <a:t>，</a:t>
            </a:r>
            <a:r>
              <a:rPr lang="is-IS" altLang="zh-CN" dirty="0"/>
              <a:t>css</a:t>
            </a:r>
            <a:r>
              <a:rPr lang="zh-CN" altLang="is-IS" dirty="0"/>
              <a:t>等前端语言。</a:t>
            </a:r>
            <a:endParaRPr lang="is-IS" altLang="zh-CN" dirty="0"/>
          </a:p>
          <a:p>
            <a:r>
              <a:rPr lang="is-IS" altLang="zh-CN" dirty="0" smtClean="0"/>
              <a:t>3</a:t>
            </a:r>
            <a:r>
              <a:rPr lang="zh-CN" altLang="is-IS" dirty="0"/>
              <a:t>）</a:t>
            </a:r>
            <a:r>
              <a:rPr lang="is-IS" altLang="zh-CN" dirty="0"/>
              <a:t>AndroidStudio</a:t>
            </a:r>
            <a:r>
              <a:rPr lang="zh-CN" altLang="is-IS" dirty="0"/>
              <a:t>（</a:t>
            </a:r>
            <a:r>
              <a:rPr lang="is-IS" altLang="zh-CN" dirty="0"/>
              <a:t>JetBrains</a:t>
            </a:r>
            <a:r>
              <a:rPr lang="zh-CN" altLang="is-IS" dirty="0"/>
              <a:t>）对！安卓的同事你没看错！就是你们的</a:t>
            </a:r>
            <a:r>
              <a:rPr lang="is-IS" altLang="zh-CN" dirty="0"/>
              <a:t>AndroidStudio</a:t>
            </a:r>
            <a:r>
              <a:rPr lang="zh-CN" altLang="is-IS" dirty="0"/>
              <a:t>，还有，</a:t>
            </a:r>
            <a:r>
              <a:rPr lang="is-IS" altLang="zh-CN" dirty="0"/>
              <a:t>IntelliJ IDEA</a:t>
            </a:r>
            <a:r>
              <a:rPr lang="zh-CN" altLang="is-IS" dirty="0"/>
              <a:t>（</a:t>
            </a:r>
            <a:r>
              <a:rPr lang="is-IS" altLang="zh-CN" dirty="0"/>
              <a:t>JetBrains</a:t>
            </a:r>
            <a:r>
              <a:rPr lang="zh-CN" altLang="is-IS" dirty="0"/>
              <a:t>），</a:t>
            </a:r>
            <a:r>
              <a:rPr lang="is-IS" altLang="zh-CN" dirty="0"/>
              <a:t>Visual Studio Code</a:t>
            </a:r>
            <a:r>
              <a:rPr lang="zh-CN" altLang="is-IS" dirty="0"/>
              <a:t>（微软公司），可以使用</a:t>
            </a:r>
            <a:r>
              <a:rPr lang="is-IS" altLang="zh-CN" dirty="0"/>
              <a:t>Dark</a:t>
            </a:r>
            <a:r>
              <a:rPr lang="zh-CN" altLang="is-IS" dirty="0"/>
              <a:t>语言，用</a:t>
            </a:r>
            <a:r>
              <a:rPr lang="is-IS" altLang="zh-CN" dirty="0"/>
              <a:t>Flutter</a:t>
            </a:r>
            <a:r>
              <a:rPr lang="zh-CN" altLang="is-IS" dirty="0"/>
              <a:t>框架开发。</a:t>
            </a:r>
            <a:endParaRPr lang="is-IS" altLang="zh-CN" dirty="0"/>
          </a:p>
          <a:p>
            <a:r>
              <a:rPr lang="is-IS" altLang="zh-CN" dirty="0" smtClean="0"/>
              <a:t>4</a:t>
            </a:r>
            <a:r>
              <a:rPr lang="zh-CN" altLang="is-IS" dirty="0"/>
              <a:t>）</a:t>
            </a:r>
            <a:r>
              <a:rPr lang="is-IS" altLang="zh-CN" dirty="0"/>
              <a:t>Visual Studio</a:t>
            </a:r>
            <a:r>
              <a:rPr lang="zh-CN" altLang="is-IS" dirty="0"/>
              <a:t>（微软），使用</a:t>
            </a:r>
            <a:r>
              <a:rPr lang="is-IS" altLang="zh-CN" dirty="0"/>
              <a:t>C#,F#</a:t>
            </a:r>
            <a:r>
              <a:rPr lang="zh-CN" altLang="is-IS" dirty="0"/>
              <a:t>语言，</a:t>
            </a:r>
            <a:r>
              <a:rPr lang="is-IS" altLang="zh-CN" dirty="0"/>
              <a:t>xamarin </a:t>
            </a:r>
            <a:r>
              <a:rPr lang="zh-CN" altLang="is-IS" dirty="0"/>
              <a:t>框架</a:t>
            </a:r>
            <a:r>
              <a:rPr lang="is-IS" altLang="zh-CN" dirty="0"/>
              <a:t>(</a:t>
            </a:r>
            <a:r>
              <a:rPr lang="zh-CN" altLang="is-IS" dirty="0"/>
              <a:t>微软</a:t>
            </a:r>
            <a:r>
              <a:rPr lang="is-IS" altLang="zh-CN" dirty="0"/>
              <a:t>)</a:t>
            </a:r>
            <a:r>
              <a:rPr lang="zh-CN" altLang="is-IS" dirty="0"/>
              <a:t>使用。</a:t>
            </a:r>
            <a:endParaRPr lang="is-IS" altLang="zh-CN" dirty="0"/>
          </a:p>
          <a:p>
            <a:r>
              <a:rPr lang="is-IS" altLang="zh-CN" dirty="0" smtClean="0"/>
              <a:t>5</a:t>
            </a:r>
            <a:r>
              <a:rPr lang="zh-CN" altLang="is-IS" dirty="0"/>
              <a:t>）</a:t>
            </a:r>
            <a:r>
              <a:rPr lang="is-IS" altLang="zh-CN" dirty="0"/>
              <a:t>AppCode</a:t>
            </a:r>
            <a:r>
              <a:rPr lang="zh-CN" altLang="is-IS" dirty="0"/>
              <a:t>（</a:t>
            </a:r>
            <a:r>
              <a:rPr lang="is-IS" altLang="zh-CN" dirty="0"/>
              <a:t>JetBrains</a:t>
            </a:r>
            <a:r>
              <a:rPr lang="zh-CN" altLang="is-IS" dirty="0"/>
              <a:t>公司），这个就厉害了，理论上它既 支持苹果官方的开发语言，包括</a:t>
            </a:r>
            <a:r>
              <a:rPr lang="is-IS" altLang="zh-CN" dirty="0"/>
              <a:t>objective-c</a:t>
            </a:r>
            <a:r>
              <a:rPr lang="zh-CN" altLang="is-IS" dirty="0"/>
              <a:t>，</a:t>
            </a:r>
            <a:r>
              <a:rPr lang="is-IS" altLang="zh-CN" dirty="0"/>
              <a:t>swift</a:t>
            </a:r>
            <a:r>
              <a:rPr lang="zh-CN" altLang="is-IS" dirty="0"/>
              <a:t>，</a:t>
            </a:r>
            <a:r>
              <a:rPr lang="is-IS" altLang="zh-CN" dirty="0"/>
              <a:t>c</a:t>
            </a:r>
            <a:r>
              <a:rPr lang="zh-CN" altLang="is-IS" dirty="0"/>
              <a:t>，</a:t>
            </a:r>
            <a:r>
              <a:rPr lang="is-IS" altLang="zh-CN" dirty="0"/>
              <a:t>c++</a:t>
            </a:r>
            <a:r>
              <a:rPr lang="zh-CN" altLang="is-IS" dirty="0"/>
              <a:t>。还支持</a:t>
            </a:r>
            <a:r>
              <a:rPr lang="is-IS" altLang="zh-CN" dirty="0"/>
              <a:t>JS,TS,Dark</a:t>
            </a:r>
            <a:r>
              <a:rPr lang="zh-CN" altLang="is-IS" dirty="0"/>
              <a:t>，</a:t>
            </a:r>
            <a:r>
              <a:rPr lang="is-IS" altLang="zh-CN" dirty="0"/>
              <a:t>c#</a:t>
            </a:r>
            <a:r>
              <a:rPr lang="zh-CN" altLang="is-IS" dirty="0"/>
              <a:t>等语言开发，因为他又</a:t>
            </a:r>
            <a:r>
              <a:rPr lang="is-IS" altLang="zh-CN" dirty="0"/>
              <a:t>jetbrains</a:t>
            </a:r>
            <a:r>
              <a:rPr lang="zh-CN" altLang="is-IS" dirty="0"/>
              <a:t>公司开发</a:t>
            </a:r>
            <a:r>
              <a:rPr lang="is-IS" altLang="zh-CN" dirty="0"/>
              <a:t>IDE</a:t>
            </a:r>
            <a:r>
              <a:rPr lang="zh-CN" altLang="is-IS" dirty="0"/>
              <a:t>的技术，所以理论上下载响应的语言插件就都可以使用。</a:t>
            </a:r>
            <a:endParaRPr lang="is-IS" altLang="zh-CN" dirty="0"/>
          </a:p>
          <a:p>
            <a:endParaRPr kumimoji="1" lang="zh-CN" altLang="en-US" dirty="0"/>
          </a:p>
        </p:txBody>
      </p:sp>
    </p:spTree>
    <p:extLst>
      <p:ext uri="{BB962C8B-B14F-4D97-AF65-F5344CB8AC3E}">
        <p14:creationId xmlns:p14="http://schemas.microsoft.com/office/powerpoint/2010/main" val="179879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开发模式：</a:t>
            </a:r>
            <a:endParaRPr kumimoji="1" lang="zh-CN" altLang="en-US" dirty="0"/>
          </a:p>
        </p:txBody>
      </p:sp>
      <p:sp>
        <p:nvSpPr>
          <p:cNvPr id="3" name="内容占位符 2"/>
          <p:cNvSpPr>
            <a:spLocks noGrp="1"/>
          </p:cNvSpPr>
          <p:nvPr>
            <p:ph idx="1"/>
          </p:nvPr>
        </p:nvSpPr>
        <p:spPr/>
        <p:txBody>
          <a:bodyPr>
            <a:normAutofit/>
          </a:bodyPr>
          <a:lstStyle/>
          <a:p>
            <a:r>
              <a:rPr lang="zh-CN" altLang="en-US" dirty="0"/>
              <a:t>目前主流的</a:t>
            </a:r>
            <a:r>
              <a:rPr lang="en-US" altLang="zh-CN" dirty="0"/>
              <a:t>iOS</a:t>
            </a:r>
            <a:r>
              <a:rPr lang="zh-CN" altLang="en-US" dirty="0"/>
              <a:t>开发模式分三类。</a:t>
            </a:r>
            <a:endParaRPr lang="zh-CN" altLang="en-US" dirty="0"/>
          </a:p>
          <a:p>
            <a:r>
              <a:rPr lang="en-US" altLang="zh-CN" dirty="0" smtClean="0"/>
              <a:t>1</a:t>
            </a:r>
            <a:r>
              <a:rPr lang="zh-CN" altLang="en-US" dirty="0"/>
              <a:t>）原生开发，</a:t>
            </a:r>
            <a:r>
              <a:rPr lang="en-US" altLang="zh-CN" dirty="0"/>
              <a:t>native</a:t>
            </a:r>
            <a:r>
              <a:rPr lang="zh-CN" altLang="en-US" dirty="0"/>
              <a:t>。代码直接调用苹果官方</a:t>
            </a:r>
            <a:r>
              <a:rPr lang="en-US" altLang="zh-CN" dirty="0"/>
              <a:t>API</a:t>
            </a:r>
            <a:r>
              <a:rPr lang="zh-CN" altLang="en-US" dirty="0"/>
              <a:t>，用户体验好。</a:t>
            </a:r>
            <a:endParaRPr lang="zh-CN" altLang="en-US" dirty="0"/>
          </a:p>
          <a:p>
            <a:r>
              <a:rPr lang="en-US" altLang="zh-CN" dirty="0" smtClean="0"/>
              <a:t>2</a:t>
            </a:r>
            <a:r>
              <a:rPr lang="zh-CN" altLang="en-US" dirty="0"/>
              <a:t>）</a:t>
            </a:r>
            <a:r>
              <a:rPr lang="en-US" altLang="zh-CN" dirty="0"/>
              <a:t>H5</a:t>
            </a:r>
            <a:r>
              <a:rPr lang="zh-CN" altLang="en-US" dirty="0"/>
              <a:t>开发。理论上是前端代码运行在</a:t>
            </a:r>
            <a:r>
              <a:rPr lang="en-US" altLang="zh-CN" dirty="0"/>
              <a:t>iOS</a:t>
            </a:r>
            <a:r>
              <a:rPr lang="zh-CN" altLang="en-US" dirty="0"/>
              <a:t>设备上的</a:t>
            </a:r>
            <a:r>
              <a:rPr lang="en-US" altLang="zh-CN" dirty="0" err="1"/>
              <a:t>WebView</a:t>
            </a:r>
            <a:r>
              <a:rPr lang="zh-CN" altLang="en-US" dirty="0"/>
              <a:t>上。用户体验略差。</a:t>
            </a:r>
            <a:endParaRPr lang="zh-CN" altLang="en-US" dirty="0"/>
          </a:p>
          <a:p>
            <a:r>
              <a:rPr lang="en-US" altLang="zh-CN" dirty="0" smtClean="0"/>
              <a:t>3</a:t>
            </a:r>
            <a:r>
              <a:rPr lang="zh-CN" altLang="en-US" dirty="0"/>
              <a:t>）混合开发</a:t>
            </a:r>
            <a:r>
              <a:rPr lang="en-US" altLang="zh-CN" dirty="0" err="1"/>
              <a:t>Hybird</a:t>
            </a:r>
            <a:r>
              <a:rPr lang="zh-CN" altLang="en-US" dirty="0"/>
              <a:t>。根据具体的业务划分，一部分业务用原生代码来实现，一部分代码用</a:t>
            </a:r>
            <a:r>
              <a:rPr lang="en-US" altLang="zh-CN" dirty="0"/>
              <a:t>H5</a:t>
            </a:r>
            <a:r>
              <a:rPr lang="zh-CN" altLang="en-US" dirty="0"/>
              <a:t>技术来实现。</a:t>
            </a:r>
            <a:endParaRPr lang="zh-CN" altLang="en-US" dirty="0"/>
          </a:p>
          <a:p>
            <a:r>
              <a:rPr lang="zh-CN" altLang="en-US" dirty="0"/>
              <a:t/>
            </a:r>
            <a:br>
              <a:rPr lang="zh-CN" altLang="en-US" dirty="0"/>
            </a:br>
            <a:endParaRPr lang="zh-CN" altLang="en-US" dirty="0"/>
          </a:p>
          <a:p>
            <a:r>
              <a:rPr lang="zh-CN" altLang="en-US" dirty="0" smtClean="0"/>
              <a:t>目前</a:t>
            </a:r>
            <a:r>
              <a:rPr lang="zh-CN" altLang="en-US" dirty="0"/>
              <a:t>最主流的还是</a:t>
            </a:r>
            <a:r>
              <a:rPr lang="en-US" altLang="zh-CN" dirty="0" err="1"/>
              <a:t>Hybird</a:t>
            </a:r>
            <a:r>
              <a:rPr lang="zh-CN" altLang="en-US" dirty="0"/>
              <a:t>混合开发模式。不过苹果官方也逐渐收紧</a:t>
            </a:r>
            <a:r>
              <a:rPr lang="en-US" altLang="zh-CN" dirty="0"/>
              <a:t>H5</a:t>
            </a:r>
            <a:r>
              <a:rPr lang="zh-CN" altLang="en-US" dirty="0"/>
              <a:t>实现功能这个口子。</a:t>
            </a:r>
            <a:endParaRPr lang="zh-CN" altLang="en-US" dirty="0"/>
          </a:p>
          <a:p>
            <a:endParaRPr kumimoji="1" lang="zh-CN" altLang="en-US" dirty="0"/>
          </a:p>
        </p:txBody>
      </p:sp>
    </p:spTree>
    <p:extLst>
      <p:ext uri="{BB962C8B-B14F-4D97-AF65-F5344CB8AC3E}">
        <p14:creationId xmlns:p14="http://schemas.microsoft.com/office/powerpoint/2010/main" val="193287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官方语言简介</a:t>
            </a:r>
            <a:r>
              <a:rPr lang="zh-CN" altLang="en-US" dirty="0" smtClean="0"/>
              <a:t>：</a:t>
            </a:r>
            <a:r>
              <a:rPr lang="en-US" altLang="zh-CN" dirty="0" smtClean="0"/>
              <a:t>Objective-C</a:t>
            </a:r>
            <a:r>
              <a:rPr lang="zh-CN" altLang="en-US" dirty="0" smtClean="0"/>
              <a:t>，</a:t>
            </a:r>
            <a:r>
              <a:rPr lang="en-US" altLang="zh-CN" dirty="0"/>
              <a:t>swift</a:t>
            </a:r>
            <a:endParaRPr kumimoji="1" lang="zh-CN" altLang="en-US" dirty="0"/>
          </a:p>
        </p:txBody>
      </p:sp>
      <p:sp>
        <p:nvSpPr>
          <p:cNvPr id="3" name="内容占位符 2"/>
          <p:cNvSpPr>
            <a:spLocks noGrp="1"/>
          </p:cNvSpPr>
          <p:nvPr>
            <p:ph idx="1"/>
          </p:nvPr>
        </p:nvSpPr>
        <p:spPr/>
        <p:txBody>
          <a:bodyPr/>
          <a:lstStyle/>
          <a:p>
            <a:r>
              <a:rPr lang="en-US" altLang="zh-CN" dirty="0"/>
              <a:t>objective-c</a:t>
            </a:r>
            <a:r>
              <a:rPr lang="zh-CN" altLang="en-US" dirty="0"/>
              <a:t>：</a:t>
            </a:r>
          </a:p>
          <a:p>
            <a:r>
              <a:rPr lang="en-US" altLang="zh-CN" dirty="0"/>
              <a:t>        Objective-C</a:t>
            </a:r>
            <a:r>
              <a:rPr lang="zh-CN" altLang="en-US" dirty="0"/>
              <a:t>，通常写作</a:t>
            </a:r>
            <a:r>
              <a:rPr lang="en-US" altLang="zh-CN" dirty="0" err="1"/>
              <a:t>ObjC</a:t>
            </a:r>
            <a:r>
              <a:rPr lang="zh-CN" altLang="en-US" dirty="0"/>
              <a:t>或</a:t>
            </a:r>
            <a:r>
              <a:rPr lang="en-US" altLang="zh-CN" dirty="0"/>
              <a:t>OC</a:t>
            </a:r>
            <a:r>
              <a:rPr lang="zh-CN" altLang="en-US" dirty="0"/>
              <a:t>和较少用的</a:t>
            </a:r>
            <a:r>
              <a:rPr lang="en-US" altLang="zh-CN" dirty="0"/>
              <a:t>Objective C</a:t>
            </a:r>
            <a:r>
              <a:rPr lang="zh-CN" altLang="en-US" dirty="0"/>
              <a:t>或</a:t>
            </a:r>
            <a:r>
              <a:rPr lang="en-US" altLang="zh-CN" dirty="0" err="1"/>
              <a:t>Obj</a:t>
            </a:r>
            <a:r>
              <a:rPr lang="en-US" altLang="zh-CN" dirty="0"/>
              <a:t>-C</a:t>
            </a:r>
            <a:r>
              <a:rPr lang="zh-CN" altLang="en-US" dirty="0"/>
              <a:t>，是扩充</a:t>
            </a:r>
            <a:r>
              <a:rPr lang="en-US" altLang="zh-CN" dirty="0"/>
              <a:t>C</a:t>
            </a:r>
            <a:r>
              <a:rPr lang="zh-CN" altLang="en-US" dirty="0"/>
              <a:t>的</a:t>
            </a:r>
            <a:r>
              <a:rPr lang="zh-CN" altLang="en-US" dirty="0">
                <a:hlinkClick r:id="rId2"/>
              </a:rPr>
              <a:t>面向对象</a:t>
            </a:r>
            <a:r>
              <a:rPr lang="zh-CN" altLang="en-US" dirty="0"/>
              <a:t>编程</a:t>
            </a:r>
            <a:r>
              <a:rPr lang="zh-CN" altLang="en-US" dirty="0">
                <a:hlinkClick r:id="rId3"/>
              </a:rPr>
              <a:t>语言</a:t>
            </a:r>
            <a:r>
              <a:rPr lang="zh-CN" altLang="en-US" dirty="0"/>
              <a:t>。它主要使用于</a:t>
            </a:r>
            <a:r>
              <a:rPr lang="en-US" altLang="zh-CN" dirty="0"/>
              <a:t>Mac OS X</a:t>
            </a:r>
            <a:r>
              <a:rPr lang="zh-CN" altLang="en-US" dirty="0"/>
              <a:t>和</a:t>
            </a:r>
            <a:r>
              <a:rPr lang="en-US" altLang="zh-CN" dirty="0">
                <a:hlinkClick r:id="rId4"/>
              </a:rPr>
              <a:t>GNUstep</a:t>
            </a:r>
            <a:r>
              <a:rPr lang="zh-CN" altLang="en-US" dirty="0"/>
              <a:t>这两个使用</a:t>
            </a:r>
            <a:r>
              <a:rPr lang="en-US" altLang="zh-CN" dirty="0" err="1"/>
              <a:t>OpenStep</a:t>
            </a:r>
            <a:r>
              <a:rPr lang="zh-CN" altLang="en-US" dirty="0"/>
              <a:t>标准的系统，而在</a:t>
            </a:r>
            <a:r>
              <a:rPr lang="en-US" altLang="zh-CN" dirty="0" err="1"/>
              <a:t>NeXTSTEP</a:t>
            </a:r>
            <a:r>
              <a:rPr lang="zh-CN" altLang="en-US" dirty="0"/>
              <a:t>和</a:t>
            </a:r>
            <a:r>
              <a:rPr lang="en-US" altLang="zh-CN" dirty="0" err="1"/>
              <a:t>OpenStep</a:t>
            </a:r>
            <a:r>
              <a:rPr lang="zh-CN" altLang="en-US" dirty="0"/>
              <a:t>中它更是基本语言。</a:t>
            </a:r>
            <a:endParaRPr lang="en-US" altLang="zh-CN" dirty="0"/>
          </a:p>
          <a:p>
            <a:r>
              <a:rPr lang="en-US" altLang="zh-CN" dirty="0">
                <a:hlinkClick r:id="rId5"/>
              </a:rPr>
              <a:t>GCC</a:t>
            </a:r>
            <a:r>
              <a:rPr lang="zh-CN" altLang="en-US" dirty="0"/>
              <a:t>与</a:t>
            </a:r>
            <a:r>
              <a:rPr lang="en-US" altLang="zh-CN" dirty="0">
                <a:hlinkClick r:id="rId6"/>
              </a:rPr>
              <a:t>Clang</a:t>
            </a:r>
            <a:r>
              <a:rPr lang="zh-CN" altLang="en-US" dirty="0"/>
              <a:t>含</a:t>
            </a:r>
            <a:r>
              <a:rPr lang="en-US" altLang="zh-CN" dirty="0"/>
              <a:t>Objective-C</a:t>
            </a:r>
            <a:r>
              <a:rPr lang="zh-CN" altLang="en-US" dirty="0"/>
              <a:t>的</a:t>
            </a:r>
            <a:r>
              <a:rPr lang="zh-CN" altLang="en-US" dirty="0">
                <a:hlinkClick r:id="rId7"/>
              </a:rPr>
              <a:t>编译器</a:t>
            </a:r>
            <a:r>
              <a:rPr lang="zh-CN" altLang="en-US" dirty="0"/>
              <a:t>，</a:t>
            </a:r>
            <a:r>
              <a:rPr lang="en-US" altLang="zh-CN" dirty="0"/>
              <a:t>Objective-C</a:t>
            </a:r>
            <a:r>
              <a:rPr lang="zh-CN" altLang="en-US" dirty="0"/>
              <a:t>可以在</a:t>
            </a:r>
            <a:r>
              <a:rPr lang="en-US" altLang="zh-CN" dirty="0">
                <a:hlinkClick r:id="rId5"/>
              </a:rPr>
              <a:t>GCC</a:t>
            </a:r>
            <a:r>
              <a:rPr lang="zh-CN" altLang="en-US" dirty="0"/>
              <a:t>以及</a:t>
            </a:r>
            <a:r>
              <a:rPr lang="en-US" altLang="zh-CN" dirty="0">
                <a:hlinkClick r:id="rId6"/>
              </a:rPr>
              <a:t>Clang</a:t>
            </a:r>
            <a:r>
              <a:rPr lang="zh-CN" altLang="en-US" dirty="0"/>
              <a:t>运作的系统上编译。</a:t>
            </a:r>
            <a:endParaRPr lang="en-US" altLang="zh-CN" dirty="0"/>
          </a:p>
          <a:p>
            <a:r>
              <a:rPr lang="en-US" altLang="zh-CN" dirty="0"/>
              <a:t>1980</a:t>
            </a:r>
            <a:r>
              <a:rPr lang="zh-CN" altLang="en-US" dirty="0"/>
              <a:t>年代初布莱德</a:t>
            </a:r>
            <a:r>
              <a:rPr lang="en-US" altLang="zh-CN" dirty="0"/>
              <a:t>·</a:t>
            </a:r>
            <a:r>
              <a:rPr lang="zh-CN" altLang="en-US" dirty="0"/>
              <a:t>考克斯</a:t>
            </a:r>
            <a:r>
              <a:rPr lang="en-US" altLang="zh-CN" dirty="0"/>
              <a:t>(Brad Cox)</a:t>
            </a:r>
            <a:r>
              <a:rPr lang="zh-CN" altLang="en-US" dirty="0"/>
              <a:t>在其公司</a:t>
            </a:r>
            <a:r>
              <a:rPr lang="en-US" altLang="zh-CN" dirty="0" err="1"/>
              <a:t>Stepstone</a:t>
            </a:r>
            <a:r>
              <a:rPr lang="zh-CN" altLang="en-US" dirty="0"/>
              <a:t>发明</a:t>
            </a:r>
            <a:r>
              <a:rPr lang="en-US" altLang="zh-CN" dirty="0"/>
              <a:t>Objective-C</a:t>
            </a:r>
            <a:r>
              <a:rPr lang="zh-CN" altLang="en-US" dirty="0"/>
              <a:t>。他对软件设计和</a:t>
            </a:r>
            <a:r>
              <a:rPr lang="zh-CN" altLang="en-US" dirty="0">
                <a:hlinkClick r:id="rId8"/>
              </a:rPr>
              <a:t>编程</a:t>
            </a:r>
            <a:r>
              <a:rPr lang="zh-CN" altLang="en-US" dirty="0"/>
              <a:t>里的真实可用度问题十分关心。</a:t>
            </a:r>
            <a:r>
              <a:rPr lang="en-US" altLang="zh-CN" dirty="0"/>
              <a:t>Objective-C</a:t>
            </a:r>
            <a:r>
              <a:rPr lang="zh-CN" altLang="en-US" dirty="0"/>
              <a:t>最主要的描述是他</a:t>
            </a:r>
            <a:r>
              <a:rPr lang="en-US" altLang="zh-CN" dirty="0"/>
              <a:t>1986</a:t>
            </a:r>
            <a:r>
              <a:rPr lang="zh-CN" altLang="en-US" dirty="0"/>
              <a:t>年出版的书 </a:t>
            </a:r>
            <a:r>
              <a:rPr lang="en-US" altLang="zh-CN" dirty="0"/>
              <a:t>Object Oriented Programming: An Evolutionary Approach. Addison Wesley. ISBN 0-201-54834-8.</a:t>
            </a:r>
            <a:endParaRPr lang="en-US" altLang="zh-CN" dirty="0"/>
          </a:p>
          <a:p>
            <a:endParaRPr kumimoji="1" lang="zh-CN" altLang="en-US" dirty="0"/>
          </a:p>
        </p:txBody>
      </p:sp>
    </p:spTree>
    <p:extLst>
      <p:ext uri="{BB962C8B-B14F-4D97-AF65-F5344CB8AC3E}">
        <p14:creationId xmlns:p14="http://schemas.microsoft.com/office/powerpoint/2010/main" val="177809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l-PL" altLang="zh-CN" dirty="0"/>
              <a:t> swift</a:t>
            </a:r>
            <a:r>
              <a:rPr lang="zh-CN" altLang="pl-PL" dirty="0"/>
              <a:t>：</a:t>
            </a:r>
            <a:endParaRPr kumimoji="1" lang="zh-CN" altLang="en-US" dirty="0"/>
          </a:p>
        </p:txBody>
      </p:sp>
      <p:sp>
        <p:nvSpPr>
          <p:cNvPr id="3" name="内容占位符 2"/>
          <p:cNvSpPr>
            <a:spLocks noGrp="1"/>
          </p:cNvSpPr>
          <p:nvPr>
            <p:ph idx="1"/>
          </p:nvPr>
        </p:nvSpPr>
        <p:spPr/>
        <p:txBody>
          <a:bodyPr/>
          <a:lstStyle/>
          <a:p>
            <a:r>
              <a:rPr lang="en-US" altLang="zh-CN" dirty="0"/>
              <a:t>Swift</a:t>
            </a:r>
            <a:r>
              <a:rPr lang="zh-CN" altLang="en-US" dirty="0"/>
              <a:t>，苹果于</a:t>
            </a:r>
            <a:r>
              <a:rPr lang="en-US" altLang="zh-CN" dirty="0"/>
              <a:t>2014</a:t>
            </a:r>
            <a:r>
              <a:rPr lang="zh-CN" altLang="en-US" dirty="0"/>
              <a:t>年</a:t>
            </a:r>
            <a:r>
              <a:rPr lang="en-US" altLang="zh-CN" dirty="0">
                <a:hlinkClick r:id="rId2"/>
              </a:rPr>
              <a:t>WWDC</a:t>
            </a:r>
            <a:r>
              <a:rPr lang="zh-CN" altLang="en-US" dirty="0"/>
              <a:t>（苹果开发者大会）发布的新开发语言，可与</a:t>
            </a:r>
            <a:r>
              <a:rPr lang="en-US" altLang="zh-CN" dirty="0">
                <a:hlinkClick r:id="rId3"/>
              </a:rPr>
              <a:t>Objective-C</a:t>
            </a:r>
            <a:r>
              <a:rPr lang="zh-CN" altLang="en-US" dirty="0"/>
              <a:t>*共同运行于</a:t>
            </a:r>
            <a:r>
              <a:rPr lang="en-US" altLang="zh-CN" dirty="0">
                <a:hlinkClick r:id="rId4"/>
              </a:rPr>
              <a:t>macOS</a:t>
            </a:r>
            <a:r>
              <a:rPr lang="zh-CN" altLang="en-US" dirty="0"/>
              <a:t>和</a:t>
            </a:r>
            <a:r>
              <a:rPr lang="en-US" altLang="zh-CN" dirty="0">
                <a:hlinkClick r:id="rId5"/>
              </a:rPr>
              <a:t>iOS</a:t>
            </a:r>
            <a:r>
              <a:rPr lang="zh-CN" altLang="en-US" dirty="0"/>
              <a:t>平台，用于搭建基于苹果平台的应用程序。</a:t>
            </a:r>
            <a:endParaRPr lang="zh-CN" altLang="en-US" dirty="0"/>
          </a:p>
          <a:p>
            <a:r>
              <a:rPr lang="en-US" altLang="zh-CN" dirty="0"/>
              <a:t>Swift</a:t>
            </a:r>
            <a:r>
              <a:rPr lang="zh-CN" altLang="en-US" dirty="0"/>
              <a:t>是一款易学易用的编程语言，而且它还是第一套具有与脚本语言同样的表现力和趣味性的系统编程语言。</a:t>
            </a:r>
            <a:r>
              <a:rPr lang="en-US" altLang="zh-CN" dirty="0"/>
              <a:t>Swift</a:t>
            </a:r>
            <a:r>
              <a:rPr lang="zh-CN" altLang="en-US" dirty="0"/>
              <a:t>的设计以安全为出发点，以避免各种常见的编程错误类别。</a:t>
            </a:r>
            <a:r>
              <a:rPr lang="zh-CN" altLang="en-US" baseline="30000" dirty="0"/>
              <a:t> </a:t>
            </a:r>
            <a:r>
              <a:rPr lang="en-US" altLang="zh-CN" baseline="30000" dirty="0"/>
              <a:t>[1]</a:t>
            </a:r>
            <a:r>
              <a:rPr lang="zh-CN" altLang="en-US" dirty="0"/>
              <a:t> </a:t>
            </a:r>
            <a:endParaRPr lang="zh-CN" altLang="en-US" dirty="0"/>
          </a:p>
          <a:p>
            <a:r>
              <a:rPr lang="en-US" altLang="zh-CN" dirty="0"/>
              <a:t>2015</a:t>
            </a:r>
            <a:r>
              <a:rPr lang="zh-CN" altLang="en-US" dirty="0"/>
              <a:t>年</a:t>
            </a:r>
            <a:r>
              <a:rPr lang="en-US" altLang="zh-CN" dirty="0"/>
              <a:t>12</a:t>
            </a:r>
            <a:r>
              <a:rPr lang="zh-CN" altLang="en-US" dirty="0"/>
              <a:t>月</a:t>
            </a:r>
            <a:r>
              <a:rPr lang="en-US" altLang="zh-CN" dirty="0"/>
              <a:t>4</a:t>
            </a:r>
            <a:r>
              <a:rPr lang="zh-CN" altLang="en-US" dirty="0"/>
              <a:t>日，</a:t>
            </a:r>
            <a:r>
              <a:rPr lang="zh-CN" altLang="en-US" dirty="0">
                <a:hlinkClick r:id="rId6"/>
              </a:rPr>
              <a:t>苹果</a:t>
            </a:r>
            <a:r>
              <a:rPr lang="zh-CN" altLang="en-US" dirty="0"/>
              <a:t>公司宣布其</a:t>
            </a:r>
            <a:r>
              <a:rPr lang="en-US" altLang="zh-CN" dirty="0"/>
              <a:t>Swift</a:t>
            </a:r>
            <a:r>
              <a:rPr lang="zh-CN" altLang="en-US" dirty="0"/>
              <a:t>编程语言现在开放源代码。长</a:t>
            </a:r>
            <a:r>
              <a:rPr lang="en-US" altLang="zh-CN" dirty="0"/>
              <a:t>600</a:t>
            </a:r>
            <a:r>
              <a:rPr lang="zh-CN" altLang="en-US" dirty="0"/>
              <a:t>多页的 </a:t>
            </a:r>
            <a:r>
              <a:rPr lang="en-US" altLang="zh-CN" i="1" dirty="0"/>
              <a:t>The Swift Programming Language</a:t>
            </a:r>
            <a:r>
              <a:rPr lang="zh-CN" altLang="en-US" i="1" baseline="30000" dirty="0"/>
              <a:t> </a:t>
            </a:r>
            <a:r>
              <a:rPr lang="en-US" altLang="zh-CN" i="1" baseline="30000" dirty="0"/>
              <a:t>[2]</a:t>
            </a:r>
            <a:r>
              <a:rPr lang="zh-CN" altLang="en-US" i="1" dirty="0"/>
              <a:t>  </a:t>
            </a:r>
            <a:r>
              <a:rPr lang="zh-CN" altLang="en-US" dirty="0"/>
              <a:t>可以在线免费下载。</a:t>
            </a:r>
            <a:endParaRPr lang="zh-CN" altLang="en-US" dirty="0"/>
          </a:p>
          <a:p>
            <a:endParaRPr kumimoji="1" lang="zh-CN" altLang="en-US" dirty="0"/>
          </a:p>
        </p:txBody>
      </p:sp>
    </p:spTree>
    <p:extLst>
      <p:ext uri="{BB962C8B-B14F-4D97-AF65-F5344CB8AC3E}">
        <p14:creationId xmlns:p14="http://schemas.microsoft.com/office/powerpoint/2010/main" val="2728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err="1"/>
              <a:t>Xcode</a:t>
            </a:r>
            <a:r>
              <a:rPr lang="en-US" altLang="zh-CN" dirty="0"/>
              <a:t> </a:t>
            </a:r>
            <a:r>
              <a:rPr lang="zh-CN" altLang="en-US" dirty="0"/>
              <a:t>的初步认识</a:t>
            </a:r>
            <a:endParaRPr kumimoji="1" lang="zh-CN" altLang="en-US" dirty="0"/>
          </a:p>
        </p:txBody>
      </p:sp>
      <p:sp>
        <p:nvSpPr>
          <p:cNvPr id="3" name="内容占位符 2"/>
          <p:cNvSpPr>
            <a:spLocks noGrp="1"/>
          </p:cNvSpPr>
          <p:nvPr>
            <p:ph idx="1"/>
          </p:nvPr>
        </p:nvSpPr>
        <p:spPr/>
        <p:txBody>
          <a:bodyPr/>
          <a:lstStyle/>
          <a:p>
            <a:r>
              <a:rPr lang="zh-CN" altLang="en-US" dirty="0"/>
              <a:t>新建一个</a:t>
            </a:r>
            <a:r>
              <a:rPr lang="en-US" altLang="zh-CN" dirty="0" err="1"/>
              <a:t>Xcode</a:t>
            </a:r>
            <a:r>
              <a:rPr lang="en-US" altLang="zh-CN" dirty="0"/>
              <a:t> </a:t>
            </a:r>
            <a:r>
              <a:rPr lang="zh-CN" altLang="en-US" dirty="0"/>
              <a:t>工程，简单说一下工程目录，配置</a:t>
            </a:r>
            <a:r>
              <a:rPr lang="zh-CN" altLang="en-US" dirty="0" smtClean="0"/>
              <a:t>文件</a:t>
            </a:r>
            <a:endParaRPr lang="zh-CN" altLang="en-US" dirty="0"/>
          </a:p>
          <a:p>
            <a:endParaRPr kumimoji="1" lang="zh-CN" altLang="en-US" dirty="0"/>
          </a:p>
        </p:txBody>
      </p:sp>
    </p:spTree>
    <p:extLst>
      <p:ext uri="{BB962C8B-B14F-4D97-AF65-F5344CB8AC3E}">
        <p14:creationId xmlns:p14="http://schemas.microsoft.com/office/powerpoint/2010/main" val="182852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93</TotalTime>
  <Words>1264</Words>
  <Application>Microsoft Macintosh PowerPoint</Application>
  <PresentationFormat>宽屏</PresentationFormat>
  <Paragraphs>90</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Century Gothic</vt:lpstr>
      <vt:lpstr>DengXian</vt:lpstr>
      <vt:lpstr>Wingdings 3</vt:lpstr>
      <vt:lpstr>宋体</vt:lpstr>
      <vt:lpstr>Arial</vt:lpstr>
      <vt:lpstr>离子会议室</vt:lpstr>
      <vt:lpstr>iOS开发分享</vt:lpstr>
      <vt:lpstr>一、简介</vt:lpstr>
      <vt:lpstr>iOS 手机设备：</vt:lpstr>
      <vt:lpstr>开发语言：</vt:lpstr>
      <vt:lpstr>开发IDE包括：</vt:lpstr>
      <vt:lpstr>开发模式：</vt:lpstr>
      <vt:lpstr>官方语言简介：Objective-C，swift</vt:lpstr>
      <vt:lpstr> swift：</vt:lpstr>
      <vt:lpstr>二、Xcode 的初步认识</vt:lpstr>
      <vt:lpstr>三、objective-c 语言</vt:lpstr>
      <vt:lpstr>语言特点</vt:lpstr>
      <vt:lpstr>异同</vt:lpstr>
      <vt:lpstr>优缺点 </vt:lpstr>
      <vt:lpstr>难度 </vt:lpstr>
      <vt:lpstr>四、网络 ，block，delegate</vt:lpstr>
      <vt:lpstr>delegate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iOS开发分享</dc:title>
  <dc:creator>Microsoft Office 用户</dc:creator>
  <cp:lastModifiedBy>Microsoft Office 用户</cp:lastModifiedBy>
  <cp:revision>13</cp:revision>
  <dcterms:created xsi:type="dcterms:W3CDTF">2020-06-03T09:27:02Z</dcterms:created>
  <dcterms:modified xsi:type="dcterms:W3CDTF">2020-06-03T11:00:28Z</dcterms:modified>
</cp:coreProperties>
</file>