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kaggle.com/competitions/child-mind-institute-problematic-internet-use" TargetMode="Externa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kaggle.com/competitions/child-mind-institute-problematic-internet-use/data" TargetMode="Externa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actigraphcorp.my.site.com/support/s/article/Lux-Measurements" TargetMode="Externa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u="sng">
                <a:solidFill>
                  <a:schemeClr val="hlink"/>
                </a:solidFill>
                <a:hlinkClick r:id="rId2"/>
              </a:rPr>
              <a:t>https://www.kaggle.com/competitions/child-mind-institute-problematic-internet-use</a:t>
            </a:r>
            <a:endParaRPr/>
          </a:p>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3465b3cddfb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3465b3cddfb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3465b3cddfb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3465b3cddfb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3465b3cddf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3465b3cddf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3465b3cddfb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3465b3cddfb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33e4defeac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33e4defeac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3465b3cddfb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3465b3cddfb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u="sng">
                <a:solidFill>
                  <a:schemeClr val="hlink"/>
                </a:solidFill>
                <a:hlinkClick r:id="rId2"/>
              </a:rPr>
              <a:t>https://www.kaggle.com/competitions/child-mind-institute-problematic-internet-use/data</a:t>
            </a:r>
            <a:r>
              <a:rPr lang="ja"/>
              <a:t> </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3465b3cddfb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3465b3cddfb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33e39f320aa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33e39f320aa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33e39f320aa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33e39f320aa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明るさのカテゴリについて</a:t>
            </a:r>
            <a:endParaRPr/>
          </a:p>
          <a:p>
            <a:pPr indent="0" lvl="0" marL="0" rtl="0" algn="l">
              <a:spcBef>
                <a:spcPts val="0"/>
              </a:spcBef>
              <a:spcAft>
                <a:spcPts val="0"/>
              </a:spcAft>
              <a:buNone/>
            </a:pPr>
            <a:r>
              <a:rPr lang="ja" u="sng">
                <a:solidFill>
                  <a:schemeClr val="hlink"/>
                </a:solidFill>
                <a:hlinkClick r:id="rId2"/>
              </a:rPr>
              <a:t>https://actigraphcorp.my.site.com/support/s/article/Lux-Measurements</a:t>
            </a:r>
            <a:r>
              <a:rPr lang="ja"/>
              <a:t>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3465b3cddfb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3465b3cddfb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
        <p:nvSpPr>
          <p:cNvPr id="13" name="Google Shape;13;p2"/>
          <p:cNvSpPr/>
          <p:nvPr/>
        </p:nvSpPr>
        <p:spPr>
          <a:xfrm>
            <a:off x="-38700" y="-16656"/>
            <a:ext cx="9182700" cy="393600"/>
          </a:xfrm>
          <a:prstGeom prst="rect">
            <a:avLst/>
          </a:prstGeom>
          <a:gradFill>
            <a:gsLst>
              <a:gs pos="0">
                <a:srgbClr val="D4E5F5"/>
              </a:gs>
              <a:gs pos="100000">
                <a:srgbClr val="70A4D5"/>
              </a:gs>
            </a:gsLst>
            <a:path path="circle">
              <a:fillToRect b="50%" l="50%" r="50%" t="50%"/>
            </a:path>
            <a:tileRect/>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8" name="Google Shape;48;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4" name="Shape 14"/>
        <p:cNvGrpSpPr/>
        <p:nvPr/>
      </p:nvGrpSpPr>
      <p:grpSpPr>
        <a:xfrm>
          <a:off x="0" y="0"/>
          <a:ext cx="0" cy="0"/>
          <a:chOff x="0" y="0"/>
          <a:chExt cx="0" cy="0"/>
        </a:xfrm>
      </p:grpSpPr>
      <p:sp>
        <p:nvSpPr>
          <p:cNvPr id="15" name="Google Shape;15;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9" name="Google Shape;19;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
        <p:nvSpPr>
          <p:cNvPr id="21" name="Google Shape;21;p4"/>
          <p:cNvSpPr/>
          <p:nvPr/>
        </p:nvSpPr>
        <p:spPr>
          <a:xfrm>
            <a:off x="0" y="-16650"/>
            <a:ext cx="9144000" cy="393600"/>
          </a:xfrm>
          <a:prstGeom prst="rect">
            <a:avLst/>
          </a:prstGeom>
          <a:gradFill>
            <a:gsLst>
              <a:gs pos="0">
                <a:srgbClr val="D4E5F5"/>
              </a:gs>
              <a:gs pos="100000">
                <a:srgbClr val="70A4D5"/>
              </a:gs>
            </a:gsLst>
            <a:path path="circle">
              <a:fillToRect b="50%" l="50%" r="50%" t="50%"/>
            </a:path>
            <a:tileRect/>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2" name="Shape 22"/>
        <p:cNvGrpSpPr/>
        <p:nvPr/>
      </p:nvGrpSpPr>
      <p:grpSpPr>
        <a:xfrm>
          <a:off x="0" y="0"/>
          <a:ext cx="0" cy="0"/>
          <a:chOff x="0" y="0"/>
          <a:chExt cx="0" cy="0"/>
        </a:xfrm>
      </p:grpSpPr>
      <p:sp>
        <p:nvSpPr>
          <p:cNvPr id="23" name="Google Shape;23;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4" name="Google Shape;24;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9" name="Google Shape;29;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0" name="Shape 30"/>
        <p:cNvGrpSpPr/>
        <p:nvPr/>
      </p:nvGrpSpPr>
      <p:grpSpPr>
        <a:xfrm>
          <a:off x="0" y="0"/>
          <a:ext cx="0" cy="0"/>
          <a:chOff x="0" y="0"/>
          <a:chExt cx="0" cy="0"/>
        </a:xfrm>
      </p:grpSpPr>
      <p:sp>
        <p:nvSpPr>
          <p:cNvPr id="31" name="Google Shape;31;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2" name="Google Shape;32;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4" name="Shape 34"/>
        <p:cNvGrpSpPr/>
        <p:nvPr/>
      </p:nvGrpSpPr>
      <p:grpSpPr>
        <a:xfrm>
          <a:off x="0" y="0"/>
          <a:ext cx="0" cy="0"/>
          <a:chOff x="0" y="0"/>
          <a:chExt cx="0" cy="0"/>
        </a:xfrm>
      </p:grpSpPr>
      <p:sp>
        <p:nvSpPr>
          <p:cNvPr id="35" name="Google Shape;35;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6" name="Google Shape;36;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7" name="Shape 37"/>
        <p:cNvGrpSpPr/>
        <p:nvPr/>
      </p:nvGrpSpPr>
      <p:grpSpPr>
        <a:xfrm>
          <a:off x="0" y="0"/>
          <a:ext cx="0" cy="0"/>
          <a:chOff x="0" y="0"/>
          <a:chExt cx="0" cy="0"/>
        </a:xfrm>
      </p:grpSpPr>
      <p:sp>
        <p:nvSpPr>
          <p:cNvPr id="38" name="Google Shape;38;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0" name="Google Shape;40;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1" name="Google Shape;41;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ja"/>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3"/>
          <p:cNvSpPr txBox="1"/>
          <p:nvPr>
            <p:ph type="ctrTitle"/>
          </p:nvPr>
        </p:nvSpPr>
        <p:spPr>
          <a:xfrm>
            <a:off x="348325" y="736875"/>
            <a:ext cx="8520600" cy="1260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ja" sz="1750"/>
              <a:t>kaggle CMI </a:t>
            </a:r>
            <a:br>
              <a:rPr lang="ja" sz="1750"/>
            </a:br>
            <a:r>
              <a:rPr lang="ja" sz="1750"/>
              <a:t>178th solution</a:t>
            </a:r>
            <a:endParaRPr sz="1750"/>
          </a:p>
        </p:txBody>
      </p:sp>
      <p:sp>
        <p:nvSpPr>
          <p:cNvPr id="57" name="Google Shape;57;p13"/>
          <p:cNvSpPr txBox="1"/>
          <p:nvPr>
            <p:ph idx="1" type="subTitle"/>
          </p:nvPr>
        </p:nvSpPr>
        <p:spPr>
          <a:xfrm>
            <a:off x="4572000" y="4196925"/>
            <a:ext cx="4296900" cy="792600"/>
          </a:xfrm>
          <a:prstGeom prst="rect">
            <a:avLst/>
          </a:prstGeom>
        </p:spPr>
        <p:txBody>
          <a:bodyPr anchorCtr="0" anchor="t" bIns="91425" lIns="91425" spcFirstLastPara="1" rIns="91425" wrap="square" tIns="91425">
            <a:normAutofit/>
          </a:bodyPr>
          <a:lstStyle/>
          <a:p>
            <a:pPr indent="0" lvl="0" marL="0" rtl="0" algn="r">
              <a:spcBef>
                <a:spcPts val="0"/>
              </a:spcBef>
              <a:spcAft>
                <a:spcPts val="0"/>
              </a:spcAft>
              <a:buNone/>
            </a:pPr>
            <a:r>
              <a:rPr lang="ja" sz="1750"/>
              <a:t>村瀬晃</a:t>
            </a:r>
            <a:endParaRPr sz="1750"/>
          </a:p>
        </p:txBody>
      </p:sp>
      <p:pic>
        <p:nvPicPr>
          <p:cNvPr id="58" name="Google Shape;58;p13"/>
          <p:cNvPicPr preferRelativeResize="0"/>
          <p:nvPr/>
        </p:nvPicPr>
        <p:blipFill>
          <a:blip r:embed="rId3">
            <a:alphaModFix/>
          </a:blip>
          <a:stretch>
            <a:fillRect/>
          </a:stretch>
        </p:blipFill>
        <p:spPr>
          <a:xfrm>
            <a:off x="348325" y="2070750"/>
            <a:ext cx="2052600" cy="2052600"/>
          </a:xfrm>
          <a:prstGeom prst="rect">
            <a:avLst/>
          </a:prstGeom>
          <a:noFill/>
          <a:ln>
            <a:noFill/>
          </a:ln>
        </p:spPr>
      </p:pic>
      <p:sp>
        <p:nvSpPr>
          <p:cNvPr id="59" name="Google Shape;59;p13"/>
          <p:cNvSpPr txBox="1"/>
          <p:nvPr/>
        </p:nvSpPr>
        <p:spPr>
          <a:xfrm>
            <a:off x="2918925" y="2438150"/>
            <a:ext cx="42204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dk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grpSp>
        <p:nvGrpSpPr>
          <p:cNvPr id="132" name="Google Shape;132;p22"/>
          <p:cNvGrpSpPr/>
          <p:nvPr/>
        </p:nvGrpSpPr>
        <p:grpSpPr>
          <a:xfrm>
            <a:off x="3340453" y="1281726"/>
            <a:ext cx="1968723" cy="3229040"/>
            <a:chOff x="1992253" y="1144926"/>
            <a:chExt cx="1968723" cy="3229040"/>
          </a:xfrm>
        </p:grpSpPr>
        <p:grpSp>
          <p:nvGrpSpPr>
            <p:cNvPr id="133" name="Google Shape;133;p22"/>
            <p:cNvGrpSpPr/>
            <p:nvPr/>
          </p:nvGrpSpPr>
          <p:grpSpPr>
            <a:xfrm>
              <a:off x="2060300" y="2210925"/>
              <a:ext cx="1487462" cy="2163041"/>
              <a:chOff x="-5957" y="2749840"/>
              <a:chExt cx="4690830" cy="1382400"/>
            </a:xfrm>
          </p:grpSpPr>
          <p:cxnSp>
            <p:nvCxnSpPr>
              <p:cNvPr id="134" name="Google Shape;134;p22"/>
              <p:cNvCxnSpPr/>
              <p:nvPr/>
            </p:nvCxnSpPr>
            <p:spPr>
              <a:xfrm>
                <a:off x="-5957" y="2758628"/>
                <a:ext cx="4573200" cy="6600"/>
              </a:xfrm>
              <a:prstGeom prst="straightConnector1">
                <a:avLst/>
              </a:prstGeom>
              <a:noFill/>
              <a:ln cap="flat" cmpd="sng" w="9525">
                <a:solidFill>
                  <a:schemeClr val="dk2"/>
                </a:solidFill>
                <a:prstDash val="lgDashDot"/>
                <a:round/>
                <a:headEnd len="med" w="med" type="none"/>
                <a:tailEnd len="med" w="med" type="none"/>
              </a:ln>
            </p:spPr>
          </p:cxnSp>
          <p:cxnSp>
            <p:nvCxnSpPr>
              <p:cNvPr id="135" name="Google Shape;135;p22"/>
              <p:cNvCxnSpPr/>
              <p:nvPr/>
            </p:nvCxnSpPr>
            <p:spPr>
              <a:xfrm>
                <a:off x="4656373" y="2749840"/>
                <a:ext cx="28500" cy="1382400"/>
              </a:xfrm>
              <a:prstGeom prst="straightConnector1">
                <a:avLst/>
              </a:prstGeom>
              <a:noFill/>
              <a:ln cap="flat" cmpd="sng" w="9525">
                <a:solidFill>
                  <a:schemeClr val="dk2"/>
                </a:solidFill>
                <a:prstDash val="lgDashDot"/>
                <a:round/>
                <a:headEnd len="med" w="med" type="none"/>
                <a:tailEnd len="med" w="med" type="triangle"/>
              </a:ln>
            </p:spPr>
          </p:cxnSp>
        </p:grpSp>
        <p:grpSp>
          <p:nvGrpSpPr>
            <p:cNvPr id="136" name="Google Shape;136;p22"/>
            <p:cNvGrpSpPr/>
            <p:nvPr/>
          </p:nvGrpSpPr>
          <p:grpSpPr>
            <a:xfrm>
              <a:off x="2060305" y="1668124"/>
              <a:ext cx="1693288" cy="2705758"/>
              <a:chOff x="2882070" y="2749692"/>
              <a:chExt cx="1798500" cy="1390921"/>
            </a:xfrm>
          </p:grpSpPr>
          <p:cxnSp>
            <p:nvCxnSpPr>
              <p:cNvPr id="137" name="Google Shape;137;p22"/>
              <p:cNvCxnSpPr>
                <a:stCxn id="138" idx="3"/>
              </p:cNvCxnSpPr>
              <p:nvPr/>
            </p:nvCxnSpPr>
            <p:spPr>
              <a:xfrm>
                <a:off x="2882070" y="2749692"/>
                <a:ext cx="1798500" cy="0"/>
              </a:xfrm>
              <a:prstGeom prst="straightConnector1">
                <a:avLst/>
              </a:prstGeom>
              <a:noFill/>
              <a:ln cap="flat" cmpd="sng" w="9525">
                <a:solidFill>
                  <a:schemeClr val="dk2"/>
                </a:solidFill>
                <a:prstDash val="lgDashDot"/>
                <a:round/>
                <a:headEnd len="med" w="med" type="none"/>
                <a:tailEnd len="med" w="med" type="none"/>
              </a:ln>
            </p:spPr>
          </p:cxnSp>
          <p:cxnSp>
            <p:nvCxnSpPr>
              <p:cNvPr id="139" name="Google Shape;139;p22"/>
              <p:cNvCxnSpPr/>
              <p:nvPr/>
            </p:nvCxnSpPr>
            <p:spPr>
              <a:xfrm>
                <a:off x="4672505" y="2758213"/>
                <a:ext cx="0" cy="1382400"/>
              </a:xfrm>
              <a:prstGeom prst="straightConnector1">
                <a:avLst/>
              </a:prstGeom>
              <a:noFill/>
              <a:ln cap="flat" cmpd="sng" w="9525">
                <a:solidFill>
                  <a:schemeClr val="dk2"/>
                </a:solidFill>
                <a:prstDash val="lgDashDot"/>
                <a:round/>
                <a:headEnd len="med" w="med" type="none"/>
                <a:tailEnd len="med" w="med" type="triangle"/>
              </a:ln>
            </p:spPr>
          </p:cxnSp>
        </p:grpSp>
        <p:grpSp>
          <p:nvGrpSpPr>
            <p:cNvPr id="140" name="Google Shape;140;p22"/>
            <p:cNvGrpSpPr/>
            <p:nvPr/>
          </p:nvGrpSpPr>
          <p:grpSpPr>
            <a:xfrm>
              <a:off x="1992253" y="1144926"/>
              <a:ext cx="1968723" cy="3228886"/>
              <a:chOff x="3381315" y="2750971"/>
              <a:chExt cx="1305000" cy="1380102"/>
            </a:xfrm>
          </p:grpSpPr>
          <p:cxnSp>
            <p:nvCxnSpPr>
              <p:cNvPr id="141" name="Google Shape;141;p22"/>
              <p:cNvCxnSpPr>
                <a:stCxn id="142" idx="3"/>
              </p:cNvCxnSpPr>
              <p:nvPr/>
            </p:nvCxnSpPr>
            <p:spPr>
              <a:xfrm>
                <a:off x="3381315" y="2750971"/>
                <a:ext cx="1305000" cy="0"/>
              </a:xfrm>
              <a:prstGeom prst="straightConnector1">
                <a:avLst/>
              </a:prstGeom>
              <a:noFill/>
              <a:ln cap="flat" cmpd="sng" w="9525">
                <a:solidFill>
                  <a:schemeClr val="dk2"/>
                </a:solidFill>
                <a:prstDash val="lgDashDot"/>
                <a:round/>
                <a:headEnd len="med" w="med" type="none"/>
                <a:tailEnd len="med" w="med" type="none"/>
              </a:ln>
            </p:spPr>
          </p:cxnSp>
          <p:cxnSp>
            <p:nvCxnSpPr>
              <p:cNvPr id="143" name="Google Shape;143;p22"/>
              <p:cNvCxnSpPr/>
              <p:nvPr/>
            </p:nvCxnSpPr>
            <p:spPr>
              <a:xfrm>
                <a:off x="4672493" y="2756772"/>
                <a:ext cx="0" cy="1374300"/>
              </a:xfrm>
              <a:prstGeom prst="straightConnector1">
                <a:avLst/>
              </a:prstGeom>
              <a:noFill/>
              <a:ln cap="flat" cmpd="sng" w="9525">
                <a:solidFill>
                  <a:schemeClr val="dk2"/>
                </a:solidFill>
                <a:prstDash val="lgDashDot"/>
                <a:round/>
                <a:headEnd len="med" w="med" type="none"/>
                <a:tailEnd len="med" w="med" type="triangle"/>
              </a:ln>
            </p:spPr>
          </p:cxnSp>
        </p:grpSp>
      </p:grpSp>
      <p:sp>
        <p:nvSpPr>
          <p:cNvPr id="144" name="Google Shape;144;p22"/>
          <p:cNvSpPr/>
          <p:nvPr/>
        </p:nvSpPr>
        <p:spPr>
          <a:xfrm>
            <a:off x="2094283" y="2935420"/>
            <a:ext cx="3435900" cy="9333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45" name="Google Shape;145;p22"/>
          <p:cNvSpPr/>
          <p:nvPr/>
        </p:nvSpPr>
        <p:spPr>
          <a:xfrm>
            <a:off x="2154524" y="3015410"/>
            <a:ext cx="2910600" cy="755100"/>
          </a:xfrm>
          <a:prstGeom prst="rect">
            <a:avLst/>
          </a:prstGeom>
          <a:solidFill>
            <a:srgbClr val="F3F3F3"/>
          </a:solidFill>
          <a:ln cap="flat" cmpd="sng" w="9525">
            <a:solidFill>
              <a:schemeClr val="dk2"/>
            </a:solidFill>
            <a:prstDash val="lg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46" name="Google Shape;146;p22"/>
          <p:cNvSpPr txBox="1"/>
          <p:nvPr>
            <p:ph type="title"/>
          </p:nvPr>
        </p:nvSpPr>
        <p:spPr>
          <a:xfrm>
            <a:off x="311700" y="445025"/>
            <a:ext cx="3819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解法　全体図</a:t>
            </a:r>
            <a:endParaRPr/>
          </a:p>
        </p:txBody>
      </p:sp>
      <p:grpSp>
        <p:nvGrpSpPr>
          <p:cNvPr id="147" name="Google Shape;147;p22"/>
          <p:cNvGrpSpPr/>
          <p:nvPr/>
        </p:nvGrpSpPr>
        <p:grpSpPr>
          <a:xfrm>
            <a:off x="2433541" y="1017726"/>
            <a:ext cx="974965" cy="1574396"/>
            <a:chOff x="2855000" y="1128225"/>
            <a:chExt cx="1458000" cy="2126700"/>
          </a:xfrm>
        </p:grpSpPr>
        <p:sp>
          <p:nvSpPr>
            <p:cNvPr id="138" name="Google Shape;138;p22"/>
            <p:cNvSpPr/>
            <p:nvPr/>
          </p:nvSpPr>
          <p:spPr>
            <a:xfrm>
              <a:off x="2855000" y="1128225"/>
              <a:ext cx="1458000" cy="2126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nvGrpSpPr>
            <p:cNvPr id="148" name="Google Shape;148;p22"/>
            <p:cNvGrpSpPr/>
            <p:nvPr/>
          </p:nvGrpSpPr>
          <p:grpSpPr>
            <a:xfrm>
              <a:off x="3004931" y="1260737"/>
              <a:ext cx="1206300" cy="1813322"/>
              <a:chOff x="2493731" y="1386962"/>
              <a:chExt cx="1206300" cy="1813322"/>
            </a:xfrm>
          </p:grpSpPr>
          <p:sp>
            <p:nvSpPr>
              <p:cNvPr id="142" name="Google Shape;142;p22"/>
              <p:cNvSpPr/>
              <p:nvPr/>
            </p:nvSpPr>
            <p:spPr>
              <a:xfrm>
                <a:off x="2493732" y="1386962"/>
                <a:ext cx="1206300" cy="448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1000"/>
                  <a:t>LightGBM</a:t>
                </a:r>
                <a:endParaRPr sz="1000"/>
              </a:p>
            </p:txBody>
          </p:sp>
          <p:sp>
            <p:nvSpPr>
              <p:cNvPr id="149" name="Google Shape;149;p22"/>
              <p:cNvSpPr/>
              <p:nvPr/>
            </p:nvSpPr>
            <p:spPr>
              <a:xfrm>
                <a:off x="2493731" y="2069523"/>
                <a:ext cx="1206300" cy="448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1000"/>
                  <a:t>XGBoost</a:t>
                </a:r>
                <a:endParaRPr sz="1000"/>
              </a:p>
            </p:txBody>
          </p:sp>
          <p:sp>
            <p:nvSpPr>
              <p:cNvPr id="150" name="Google Shape;150;p22"/>
              <p:cNvSpPr/>
              <p:nvPr/>
            </p:nvSpPr>
            <p:spPr>
              <a:xfrm>
                <a:off x="2493731" y="2752084"/>
                <a:ext cx="1206300" cy="448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1100"/>
                  <a:t>Catboost</a:t>
                </a:r>
                <a:endParaRPr sz="1100"/>
              </a:p>
            </p:txBody>
          </p:sp>
        </p:grpSp>
      </p:grpSp>
      <p:sp>
        <p:nvSpPr>
          <p:cNvPr id="151" name="Google Shape;151;p22"/>
          <p:cNvSpPr/>
          <p:nvPr/>
        </p:nvSpPr>
        <p:spPr>
          <a:xfrm>
            <a:off x="409460" y="1590795"/>
            <a:ext cx="1250700" cy="441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1000">
                <a:solidFill>
                  <a:schemeClr val="dk1"/>
                </a:solidFill>
              </a:rPr>
              <a:t>labeled </a:t>
            </a:r>
            <a:r>
              <a:rPr lang="ja" sz="1000">
                <a:solidFill>
                  <a:schemeClr val="dk1"/>
                </a:solidFill>
              </a:rPr>
              <a:t>train</a:t>
            </a:r>
            <a:endParaRPr sz="1000">
              <a:solidFill>
                <a:schemeClr val="dk1"/>
              </a:solidFill>
            </a:endParaRPr>
          </a:p>
        </p:txBody>
      </p:sp>
      <p:sp>
        <p:nvSpPr>
          <p:cNvPr id="152" name="Google Shape;152;p22"/>
          <p:cNvSpPr/>
          <p:nvPr/>
        </p:nvSpPr>
        <p:spPr>
          <a:xfrm>
            <a:off x="1720362" y="1596045"/>
            <a:ext cx="114900" cy="441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000"/>
          </a:p>
        </p:txBody>
      </p:sp>
      <p:cxnSp>
        <p:nvCxnSpPr>
          <p:cNvPr id="153" name="Google Shape;153;p22"/>
          <p:cNvCxnSpPr>
            <a:stCxn id="154" idx="3"/>
            <a:endCxn id="138" idx="1"/>
          </p:cNvCxnSpPr>
          <p:nvPr/>
        </p:nvCxnSpPr>
        <p:spPr>
          <a:xfrm>
            <a:off x="1932382" y="1804819"/>
            <a:ext cx="501300" cy="0"/>
          </a:xfrm>
          <a:prstGeom prst="straightConnector1">
            <a:avLst/>
          </a:prstGeom>
          <a:noFill/>
          <a:ln cap="flat" cmpd="sng" w="9525">
            <a:solidFill>
              <a:schemeClr val="dk2"/>
            </a:solidFill>
            <a:prstDash val="solid"/>
            <a:round/>
            <a:headEnd len="med" w="med" type="none"/>
            <a:tailEnd len="med" w="med" type="triangle"/>
          </a:ln>
        </p:spPr>
      </p:cxnSp>
      <p:sp>
        <p:nvSpPr>
          <p:cNvPr id="155" name="Google Shape;155;p22"/>
          <p:cNvSpPr txBox="1"/>
          <p:nvPr/>
        </p:nvSpPr>
        <p:spPr>
          <a:xfrm>
            <a:off x="1425441" y="1279006"/>
            <a:ext cx="704700" cy="165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ja" sz="1000">
                <a:solidFill>
                  <a:schemeClr val="dk1"/>
                </a:solidFill>
              </a:rPr>
              <a:t>sii</a:t>
            </a:r>
            <a:endParaRPr sz="1800">
              <a:solidFill>
                <a:schemeClr val="dk2"/>
              </a:solidFill>
            </a:endParaRPr>
          </a:p>
        </p:txBody>
      </p:sp>
      <p:grpSp>
        <p:nvGrpSpPr>
          <p:cNvPr id="156" name="Google Shape;156;p22"/>
          <p:cNvGrpSpPr/>
          <p:nvPr/>
        </p:nvGrpSpPr>
        <p:grpSpPr>
          <a:xfrm>
            <a:off x="353467" y="2340026"/>
            <a:ext cx="1578672" cy="441679"/>
            <a:chOff x="625850" y="2702975"/>
            <a:chExt cx="1824000" cy="530100"/>
          </a:xfrm>
        </p:grpSpPr>
        <p:sp>
          <p:nvSpPr>
            <p:cNvPr id="157" name="Google Shape;157;p22"/>
            <p:cNvSpPr/>
            <p:nvPr/>
          </p:nvSpPr>
          <p:spPr>
            <a:xfrm>
              <a:off x="694975" y="2816525"/>
              <a:ext cx="1445100" cy="303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1000"/>
                <a:t>non labeled train</a:t>
              </a:r>
              <a:endParaRPr sz="1000"/>
            </a:p>
          </p:txBody>
        </p:sp>
        <p:sp>
          <p:nvSpPr>
            <p:cNvPr id="158" name="Google Shape;158;p22"/>
            <p:cNvSpPr/>
            <p:nvPr/>
          </p:nvSpPr>
          <p:spPr>
            <a:xfrm>
              <a:off x="2209550" y="2816525"/>
              <a:ext cx="132600" cy="303000"/>
            </a:xfrm>
            <a:prstGeom prst="rect">
              <a:avLst/>
            </a:prstGeom>
            <a:noFill/>
            <a:ln cap="flat" cmpd="sng" w="9525">
              <a:solidFill>
                <a:schemeClr val="dk2"/>
              </a:solidFill>
              <a:prstDash val="dot"/>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59" name="Google Shape;159;p22"/>
            <p:cNvSpPr/>
            <p:nvPr/>
          </p:nvSpPr>
          <p:spPr>
            <a:xfrm>
              <a:off x="625850" y="2702975"/>
              <a:ext cx="1824000" cy="5301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160" name="Google Shape;160;p22"/>
          <p:cNvSpPr/>
          <p:nvPr/>
        </p:nvSpPr>
        <p:spPr>
          <a:xfrm>
            <a:off x="2391456" y="3182439"/>
            <a:ext cx="1023000" cy="383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1000">
                <a:solidFill>
                  <a:schemeClr val="dk1"/>
                </a:solidFill>
              </a:rPr>
              <a:t>labeled train</a:t>
            </a:r>
            <a:endParaRPr sz="1000">
              <a:solidFill>
                <a:schemeClr val="dk1"/>
              </a:solidFill>
            </a:endParaRPr>
          </a:p>
        </p:txBody>
      </p:sp>
      <p:sp>
        <p:nvSpPr>
          <p:cNvPr id="161" name="Google Shape;161;p22"/>
          <p:cNvSpPr/>
          <p:nvPr/>
        </p:nvSpPr>
        <p:spPr>
          <a:xfrm>
            <a:off x="5225701" y="3182443"/>
            <a:ext cx="93900" cy="383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000"/>
          </a:p>
        </p:txBody>
      </p:sp>
      <p:sp>
        <p:nvSpPr>
          <p:cNvPr id="162" name="Google Shape;162;p22"/>
          <p:cNvSpPr txBox="1"/>
          <p:nvPr/>
        </p:nvSpPr>
        <p:spPr>
          <a:xfrm>
            <a:off x="5065126" y="3672075"/>
            <a:ext cx="465000" cy="116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ja" sz="1000">
                <a:solidFill>
                  <a:schemeClr val="dk1"/>
                </a:solidFill>
              </a:rPr>
              <a:t>label</a:t>
            </a:r>
            <a:endParaRPr sz="1800">
              <a:solidFill>
                <a:schemeClr val="dk2"/>
              </a:solidFill>
            </a:endParaRPr>
          </a:p>
        </p:txBody>
      </p:sp>
      <p:sp>
        <p:nvSpPr>
          <p:cNvPr id="163" name="Google Shape;163;p22"/>
          <p:cNvSpPr txBox="1"/>
          <p:nvPr/>
        </p:nvSpPr>
        <p:spPr>
          <a:xfrm>
            <a:off x="1895450" y="1919650"/>
            <a:ext cx="549300" cy="252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ja" sz="1000">
                <a:solidFill>
                  <a:schemeClr val="dk2"/>
                </a:solidFill>
              </a:rPr>
              <a:t>learn</a:t>
            </a:r>
            <a:endParaRPr sz="1000">
              <a:solidFill>
                <a:schemeClr val="dk2"/>
              </a:solidFill>
            </a:endParaRPr>
          </a:p>
        </p:txBody>
      </p:sp>
      <p:cxnSp>
        <p:nvCxnSpPr>
          <p:cNvPr id="164" name="Google Shape;164;p22"/>
          <p:cNvCxnSpPr/>
          <p:nvPr/>
        </p:nvCxnSpPr>
        <p:spPr>
          <a:xfrm flipH="1">
            <a:off x="2928429" y="2533351"/>
            <a:ext cx="3600" cy="668400"/>
          </a:xfrm>
          <a:prstGeom prst="straightConnector1">
            <a:avLst/>
          </a:prstGeom>
          <a:noFill/>
          <a:ln cap="flat" cmpd="sng" w="9525">
            <a:solidFill>
              <a:schemeClr val="dk2"/>
            </a:solidFill>
            <a:prstDash val="lgDashDot"/>
            <a:round/>
            <a:headEnd len="med" w="med" type="none"/>
            <a:tailEnd len="med" w="med" type="triangle"/>
          </a:ln>
        </p:spPr>
      </p:cxnSp>
      <p:sp>
        <p:nvSpPr>
          <p:cNvPr id="165" name="Google Shape;165;p22"/>
          <p:cNvSpPr txBox="1"/>
          <p:nvPr/>
        </p:nvSpPr>
        <p:spPr>
          <a:xfrm>
            <a:off x="2106054" y="2741957"/>
            <a:ext cx="649800" cy="116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ja" sz="1000">
                <a:solidFill>
                  <a:schemeClr val="dk2"/>
                </a:solidFill>
              </a:rPr>
              <a:t>predict</a:t>
            </a:r>
            <a:endParaRPr sz="1000">
              <a:solidFill>
                <a:schemeClr val="dk2"/>
              </a:solidFill>
            </a:endParaRPr>
          </a:p>
        </p:txBody>
      </p:sp>
      <p:grpSp>
        <p:nvGrpSpPr>
          <p:cNvPr id="166" name="Google Shape;166;p22"/>
          <p:cNvGrpSpPr/>
          <p:nvPr/>
        </p:nvGrpSpPr>
        <p:grpSpPr>
          <a:xfrm>
            <a:off x="3396920" y="2220572"/>
            <a:ext cx="247012" cy="980905"/>
            <a:chOff x="4322700" y="2832350"/>
            <a:chExt cx="362400" cy="1299900"/>
          </a:xfrm>
        </p:grpSpPr>
        <p:cxnSp>
          <p:nvCxnSpPr>
            <p:cNvPr id="167" name="Google Shape;167;p22"/>
            <p:cNvCxnSpPr/>
            <p:nvPr/>
          </p:nvCxnSpPr>
          <p:spPr>
            <a:xfrm>
              <a:off x="4322700" y="2832350"/>
              <a:ext cx="349800" cy="0"/>
            </a:xfrm>
            <a:prstGeom prst="straightConnector1">
              <a:avLst/>
            </a:prstGeom>
            <a:noFill/>
            <a:ln cap="flat" cmpd="sng" w="9525">
              <a:solidFill>
                <a:schemeClr val="dk2"/>
              </a:solidFill>
              <a:prstDash val="lgDashDot"/>
              <a:round/>
              <a:headEnd len="med" w="med" type="none"/>
              <a:tailEnd len="med" w="med" type="none"/>
            </a:ln>
          </p:spPr>
        </p:cxnSp>
        <p:cxnSp>
          <p:nvCxnSpPr>
            <p:cNvPr id="168" name="Google Shape;168;p22"/>
            <p:cNvCxnSpPr/>
            <p:nvPr/>
          </p:nvCxnSpPr>
          <p:spPr>
            <a:xfrm>
              <a:off x="4672500" y="2832350"/>
              <a:ext cx="12600" cy="1299900"/>
            </a:xfrm>
            <a:prstGeom prst="straightConnector1">
              <a:avLst/>
            </a:prstGeom>
            <a:noFill/>
            <a:ln cap="flat" cmpd="sng" w="9525">
              <a:solidFill>
                <a:schemeClr val="dk2"/>
              </a:solidFill>
              <a:prstDash val="lgDashDot"/>
              <a:round/>
              <a:headEnd len="med" w="med" type="none"/>
              <a:tailEnd len="med" w="med" type="triangle"/>
            </a:ln>
          </p:spPr>
        </p:cxnSp>
      </p:grpSp>
      <p:grpSp>
        <p:nvGrpSpPr>
          <p:cNvPr id="169" name="Google Shape;169;p22"/>
          <p:cNvGrpSpPr/>
          <p:nvPr/>
        </p:nvGrpSpPr>
        <p:grpSpPr>
          <a:xfrm>
            <a:off x="3382129" y="1720381"/>
            <a:ext cx="423048" cy="1485705"/>
            <a:chOff x="4322700" y="2832350"/>
            <a:chExt cx="349800" cy="1308300"/>
          </a:xfrm>
        </p:grpSpPr>
        <p:cxnSp>
          <p:nvCxnSpPr>
            <p:cNvPr id="170" name="Google Shape;170;p22"/>
            <p:cNvCxnSpPr/>
            <p:nvPr/>
          </p:nvCxnSpPr>
          <p:spPr>
            <a:xfrm>
              <a:off x="4322700" y="2832350"/>
              <a:ext cx="349800" cy="0"/>
            </a:xfrm>
            <a:prstGeom prst="straightConnector1">
              <a:avLst/>
            </a:prstGeom>
            <a:noFill/>
            <a:ln cap="flat" cmpd="sng" w="9525">
              <a:solidFill>
                <a:schemeClr val="dk2"/>
              </a:solidFill>
              <a:prstDash val="lgDashDot"/>
              <a:round/>
              <a:headEnd len="med" w="med" type="none"/>
              <a:tailEnd len="med" w="med" type="none"/>
            </a:ln>
          </p:spPr>
        </p:cxnSp>
        <p:cxnSp>
          <p:nvCxnSpPr>
            <p:cNvPr id="171" name="Google Shape;171;p22"/>
            <p:cNvCxnSpPr/>
            <p:nvPr/>
          </p:nvCxnSpPr>
          <p:spPr>
            <a:xfrm>
              <a:off x="4672500" y="2832350"/>
              <a:ext cx="0" cy="1308300"/>
            </a:xfrm>
            <a:prstGeom prst="straightConnector1">
              <a:avLst/>
            </a:prstGeom>
            <a:noFill/>
            <a:ln cap="flat" cmpd="sng" w="9525">
              <a:solidFill>
                <a:schemeClr val="dk2"/>
              </a:solidFill>
              <a:prstDash val="lgDashDot"/>
              <a:round/>
              <a:headEnd len="med" w="med" type="none"/>
              <a:tailEnd len="med" w="med" type="triangle"/>
            </a:ln>
          </p:spPr>
        </p:cxnSp>
      </p:grpSp>
      <p:grpSp>
        <p:nvGrpSpPr>
          <p:cNvPr id="172" name="Google Shape;172;p22"/>
          <p:cNvGrpSpPr/>
          <p:nvPr/>
        </p:nvGrpSpPr>
        <p:grpSpPr>
          <a:xfrm>
            <a:off x="3382041" y="1220229"/>
            <a:ext cx="612185" cy="1981039"/>
            <a:chOff x="4322700" y="2832350"/>
            <a:chExt cx="349800" cy="1298701"/>
          </a:xfrm>
        </p:grpSpPr>
        <p:cxnSp>
          <p:nvCxnSpPr>
            <p:cNvPr id="173" name="Google Shape;173;p22"/>
            <p:cNvCxnSpPr/>
            <p:nvPr/>
          </p:nvCxnSpPr>
          <p:spPr>
            <a:xfrm>
              <a:off x="4322700" y="2832350"/>
              <a:ext cx="349800" cy="0"/>
            </a:xfrm>
            <a:prstGeom prst="straightConnector1">
              <a:avLst/>
            </a:prstGeom>
            <a:noFill/>
            <a:ln cap="flat" cmpd="sng" w="9525">
              <a:solidFill>
                <a:schemeClr val="dk2"/>
              </a:solidFill>
              <a:prstDash val="lgDashDot"/>
              <a:round/>
              <a:headEnd len="med" w="med" type="none"/>
              <a:tailEnd len="med" w="med" type="none"/>
            </a:ln>
          </p:spPr>
        </p:cxnSp>
        <p:cxnSp>
          <p:nvCxnSpPr>
            <p:cNvPr id="174" name="Google Shape;174;p22"/>
            <p:cNvCxnSpPr/>
            <p:nvPr/>
          </p:nvCxnSpPr>
          <p:spPr>
            <a:xfrm>
              <a:off x="4672498" y="2832351"/>
              <a:ext cx="0" cy="1298700"/>
            </a:xfrm>
            <a:prstGeom prst="straightConnector1">
              <a:avLst/>
            </a:prstGeom>
            <a:noFill/>
            <a:ln cap="flat" cmpd="sng" w="9525">
              <a:solidFill>
                <a:schemeClr val="dk2"/>
              </a:solidFill>
              <a:prstDash val="lgDashDot"/>
              <a:round/>
              <a:headEnd len="med" w="med" type="none"/>
              <a:tailEnd len="med" w="med" type="triangle"/>
            </a:ln>
          </p:spPr>
        </p:cxnSp>
      </p:grpSp>
      <p:sp>
        <p:nvSpPr>
          <p:cNvPr id="175" name="Google Shape;175;p22"/>
          <p:cNvSpPr/>
          <p:nvPr/>
        </p:nvSpPr>
        <p:spPr>
          <a:xfrm rot="-5400000">
            <a:off x="3788171" y="3403753"/>
            <a:ext cx="59700" cy="527700"/>
          </a:xfrm>
          <a:prstGeom prst="leftBrace">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nvGrpSpPr>
          <p:cNvPr id="176" name="Google Shape;176;p22"/>
          <p:cNvGrpSpPr/>
          <p:nvPr/>
        </p:nvGrpSpPr>
        <p:grpSpPr>
          <a:xfrm>
            <a:off x="3595785" y="3199819"/>
            <a:ext cx="444481" cy="384661"/>
            <a:chOff x="3613860" y="3258594"/>
            <a:chExt cx="444481" cy="384661"/>
          </a:xfrm>
        </p:grpSpPr>
        <p:sp>
          <p:nvSpPr>
            <p:cNvPr id="177" name="Google Shape;177;p22"/>
            <p:cNvSpPr/>
            <p:nvPr/>
          </p:nvSpPr>
          <p:spPr>
            <a:xfrm>
              <a:off x="3613860" y="3260156"/>
              <a:ext cx="93900" cy="383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000"/>
            </a:p>
          </p:txBody>
        </p:sp>
        <p:sp>
          <p:nvSpPr>
            <p:cNvPr id="178" name="Google Shape;178;p22"/>
            <p:cNvSpPr/>
            <p:nvPr/>
          </p:nvSpPr>
          <p:spPr>
            <a:xfrm>
              <a:off x="3789161" y="3258594"/>
              <a:ext cx="93900" cy="383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000"/>
            </a:p>
          </p:txBody>
        </p:sp>
        <p:sp>
          <p:nvSpPr>
            <p:cNvPr id="179" name="Google Shape;179;p22"/>
            <p:cNvSpPr/>
            <p:nvPr/>
          </p:nvSpPr>
          <p:spPr>
            <a:xfrm>
              <a:off x="3964440" y="3260156"/>
              <a:ext cx="93900" cy="383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000"/>
            </a:p>
          </p:txBody>
        </p:sp>
      </p:grpSp>
      <p:sp>
        <p:nvSpPr>
          <p:cNvPr id="180" name="Google Shape;180;p22"/>
          <p:cNvSpPr txBox="1"/>
          <p:nvPr/>
        </p:nvSpPr>
        <p:spPr>
          <a:xfrm>
            <a:off x="1932387" y="3788800"/>
            <a:ext cx="1332900" cy="25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ja" sz="1000">
                <a:solidFill>
                  <a:schemeClr val="dk2"/>
                </a:solidFill>
              </a:rPr>
              <a:t>phase 2 : features</a:t>
            </a:r>
            <a:endParaRPr sz="1000">
              <a:solidFill>
                <a:schemeClr val="dk2"/>
              </a:solidFill>
            </a:endParaRPr>
          </a:p>
        </p:txBody>
      </p:sp>
      <p:sp>
        <p:nvSpPr>
          <p:cNvPr id="181" name="Google Shape;181;p22"/>
          <p:cNvSpPr txBox="1"/>
          <p:nvPr/>
        </p:nvSpPr>
        <p:spPr>
          <a:xfrm>
            <a:off x="372286" y="2060074"/>
            <a:ext cx="1332900" cy="25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ja" sz="1000">
                <a:solidFill>
                  <a:schemeClr val="dk2"/>
                </a:solidFill>
              </a:rPr>
              <a:t>phase 1 : features</a:t>
            </a:r>
            <a:endParaRPr sz="1000">
              <a:solidFill>
                <a:schemeClr val="dk2"/>
              </a:solidFill>
            </a:endParaRPr>
          </a:p>
        </p:txBody>
      </p:sp>
      <p:sp>
        <p:nvSpPr>
          <p:cNvPr id="154" name="Google Shape;154;p22"/>
          <p:cNvSpPr/>
          <p:nvPr/>
        </p:nvSpPr>
        <p:spPr>
          <a:xfrm>
            <a:off x="353482" y="1528969"/>
            <a:ext cx="1578900" cy="551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182" name="Google Shape;182;p22"/>
          <p:cNvCxnSpPr>
            <a:stCxn id="144" idx="3"/>
            <a:endCxn id="183" idx="1"/>
          </p:cNvCxnSpPr>
          <p:nvPr/>
        </p:nvCxnSpPr>
        <p:spPr>
          <a:xfrm>
            <a:off x="5530183" y="3402070"/>
            <a:ext cx="211200" cy="300"/>
          </a:xfrm>
          <a:prstGeom prst="straightConnector1">
            <a:avLst/>
          </a:prstGeom>
          <a:noFill/>
          <a:ln cap="flat" cmpd="sng" w="9525">
            <a:solidFill>
              <a:schemeClr val="dk2"/>
            </a:solidFill>
            <a:prstDash val="solid"/>
            <a:round/>
            <a:headEnd len="med" w="med" type="none"/>
            <a:tailEnd len="med" w="med" type="triangle"/>
          </a:ln>
        </p:spPr>
      </p:cxnSp>
      <p:sp>
        <p:nvSpPr>
          <p:cNvPr id="184" name="Google Shape;184;p22"/>
          <p:cNvSpPr/>
          <p:nvPr/>
        </p:nvSpPr>
        <p:spPr>
          <a:xfrm>
            <a:off x="5777325" y="687125"/>
            <a:ext cx="883800" cy="330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1000">
                <a:solidFill>
                  <a:schemeClr val="dk1"/>
                </a:solidFill>
              </a:rPr>
              <a:t>aggregated sensor data</a:t>
            </a:r>
            <a:endParaRPr sz="1000">
              <a:solidFill>
                <a:schemeClr val="dk1"/>
              </a:solidFill>
            </a:endParaRPr>
          </a:p>
        </p:txBody>
      </p:sp>
      <p:sp>
        <p:nvSpPr>
          <p:cNvPr id="185" name="Google Shape;185;p22"/>
          <p:cNvSpPr/>
          <p:nvPr/>
        </p:nvSpPr>
        <p:spPr>
          <a:xfrm>
            <a:off x="4131188" y="3182450"/>
            <a:ext cx="883800" cy="383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1000">
                <a:solidFill>
                  <a:schemeClr val="dk1"/>
                </a:solidFill>
              </a:rPr>
              <a:t>aggregated sensor data</a:t>
            </a:r>
            <a:endParaRPr sz="1000">
              <a:solidFill>
                <a:schemeClr val="dk1"/>
              </a:solidFill>
            </a:endParaRPr>
          </a:p>
        </p:txBody>
      </p:sp>
      <p:grpSp>
        <p:nvGrpSpPr>
          <p:cNvPr id="186" name="Google Shape;186;p22"/>
          <p:cNvGrpSpPr/>
          <p:nvPr/>
        </p:nvGrpSpPr>
        <p:grpSpPr>
          <a:xfrm>
            <a:off x="5717604" y="2631143"/>
            <a:ext cx="974965" cy="1485713"/>
            <a:chOff x="2855000" y="1128225"/>
            <a:chExt cx="1458000" cy="2126700"/>
          </a:xfrm>
        </p:grpSpPr>
        <p:sp>
          <p:nvSpPr>
            <p:cNvPr id="187" name="Google Shape;187;p22"/>
            <p:cNvSpPr/>
            <p:nvPr/>
          </p:nvSpPr>
          <p:spPr>
            <a:xfrm>
              <a:off x="2855000" y="1128225"/>
              <a:ext cx="1458000" cy="2126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nvGrpSpPr>
            <p:cNvPr id="188" name="Google Shape;188;p22"/>
            <p:cNvGrpSpPr/>
            <p:nvPr/>
          </p:nvGrpSpPr>
          <p:grpSpPr>
            <a:xfrm>
              <a:off x="3004931" y="1260737"/>
              <a:ext cx="1206300" cy="1813322"/>
              <a:chOff x="2493731" y="1386962"/>
              <a:chExt cx="1206300" cy="1813322"/>
            </a:xfrm>
          </p:grpSpPr>
          <p:sp>
            <p:nvSpPr>
              <p:cNvPr id="189" name="Google Shape;189;p22"/>
              <p:cNvSpPr/>
              <p:nvPr/>
            </p:nvSpPr>
            <p:spPr>
              <a:xfrm>
                <a:off x="2493732" y="1386962"/>
                <a:ext cx="1206300" cy="448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1000"/>
                  <a:t>LightGBM</a:t>
                </a:r>
                <a:endParaRPr sz="1000"/>
              </a:p>
            </p:txBody>
          </p:sp>
          <p:sp>
            <p:nvSpPr>
              <p:cNvPr id="190" name="Google Shape;190;p22"/>
              <p:cNvSpPr/>
              <p:nvPr/>
            </p:nvSpPr>
            <p:spPr>
              <a:xfrm>
                <a:off x="2493731" y="2069523"/>
                <a:ext cx="1206300" cy="448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1000"/>
                  <a:t>XGBoost</a:t>
                </a:r>
                <a:endParaRPr sz="1000"/>
              </a:p>
            </p:txBody>
          </p:sp>
          <p:sp>
            <p:nvSpPr>
              <p:cNvPr id="191" name="Google Shape;191;p22"/>
              <p:cNvSpPr/>
              <p:nvPr/>
            </p:nvSpPr>
            <p:spPr>
              <a:xfrm>
                <a:off x="2493731" y="2752084"/>
                <a:ext cx="1206300" cy="448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1100"/>
                  <a:t>Catboost</a:t>
                </a:r>
                <a:endParaRPr sz="1100"/>
              </a:p>
            </p:txBody>
          </p:sp>
        </p:grpSp>
      </p:grpSp>
      <p:grpSp>
        <p:nvGrpSpPr>
          <p:cNvPr id="192" name="Google Shape;192;p22"/>
          <p:cNvGrpSpPr/>
          <p:nvPr/>
        </p:nvGrpSpPr>
        <p:grpSpPr>
          <a:xfrm>
            <a:off x="4858961" y="4496794"/>
            <a:ext cx="444481" cy="384661"/>
            <a:chOff x="3613860" y="3258594"/>
            <a:chExt cx="444481" cy="384661"/>
          </a:xfrm>
        </p:grpSpPr>
        <p:sp>
          <p:nvSpPr>
            <p:cNvPr id="193" name="Google Shape;193;p22"/>
            <p:cNvSpPr/>
            <p:nvPr/>
          </p:nvSpPr>
          <p:spPr>
            <a:xfrm>
              <a:off x="3613860" y="3260156"/>
              <a:ext cx="93900" cy="383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000"/>
            </a:p>
          </p:txBody>
        </p:sp>
        <p:sp>
          <p:nvSpPr>
            <p:cNvPr id="194" name="Google Shape;194;p22"/>
            <p:cNvSpPr/>
            <p:nvPr/>
          </p:nvSpPr>
          <p:spPr>
            <a:xfrm>
              <a:off x="3789161" y="3258594"/>
              <a:ext cx="93900" cy="383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000"/>
            </a:p>
          </p:txBody>
        </p:sp>
        <p:sp>
          <p:nvSpPr>
            <p:cNvPr id="195" name="Google Shape;195;p22"/>
            <p:cNvSpPr/>
            <p:nvPr/>
          </p:nvSpPr>
          <p:spPr>
            <a:xfrm>
              <a:off x="3964440" y="3260156"/>
              <a:ext cx="93900" cy="383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000"/>
            </a:p>
          </p:txBody>
        </p:sp>
      </p:grpSp>
      <p:sp>
        <p:nvSpPr>
          <p:cNvPr id="196" name="Google Shape;196;p22"/>
          <p:cNvSpPr/>
          <p:nvPr/>
        </p:nvSpPr>
        <p:spPr>
          <a:xfrm>
            <a:off x="3736175" y="4510025"/>
            <a:ext cx="1023000" cy="384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1000"/>
              <a:t>test data</a:t>
            </a:r>
            <a:endParaRPr sz="1000"/>
          </a:p>
        </p:txBody>
      </p:sp>
      <p:sp>
        <p:nvSpPr>
          <p:cNvPr id="197" name="Google Shape;197;p22"/>
          <p:cNvSpPr txBox="1"/>
          <p:nvPr/>
        </p:nvSpPr>
        <p:spPr>
          <a:xfrm>
            <a:off x="3481575" y="3247700"/>
            <a:ext cx="587100" cy="2526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ja" sz="700">
                <a:solidFill>
                  <a:schemeClr val="dk2"/>
                </a:solidFill>
              </a:rPr>
              <a:t>predicted label</a:t>
            </a:r>
            <a:endParaRPr sz="700">
              <a:solidFill>
                <a:schemeClr val="dk2"/>
              </a:solidFill>
            </a:endParaRPr>
          </a:p>
        </p:txBody>
      </p:sp>
      <p:sp>
        <p:nvSpPr>
          <p:cNvPr id="198" name="Google Shape;198;p22"/>
          <p:cNvSpPr/>
          <p:nvPr/>
        </p:nvSpPr>
        <p:spPr>
          <a:xfrm>
            <a:off x="631425" y="4496825"/>
            <a:ext cx="1023000" cy="384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1000"/>
              <a:t>test data</a:t>
            </a:r>
            <a:endParaRPr sz="1000"/>
          </a:p>
        </p:txBody>
      </p:sp>
      <p:sp>
        <p:nvSpPr>
          <p:cNvPr id="199" name="Google Shape;199;p22"/>
          <p:cNvSpPr/>
          <p:nvPr/>
        </p:nvSpPr>
        <p:spPr>
          <a:xfrm>
            <a:off x="5475913" y="4510775"/>
            <a:ext cx="883800" cy="383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1000">
                <a:solidFill>
                  <a:schemeClr val="dk1"/>
                </a:solidFill>
              </a:rPr>
              <a:t>aggregated sensor data</a:t>
            </a:r>
            <a:endParaRPr sz="1000">
              <a:solidFill>
                <a:schemeClr val="dk1"/>
              </a:solidFill>
            </a:endParaRPr>
          </a:p>
        </p:txBody>
      </p:sp>
      <p:sp>
        <p:nvSpPr>
          <p:cNvPr id="200" name="Google Shape;200;p22"/>
          <p:cNvSpPr/>
          <p:nvPr/>
        </p:nvSpPr>
        <p:spPr>
          <a:xfrm>
            <a:off x="3306525" y="4354925"/>
            <a:ext cx="3435900" cy="668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201" name="Google Shape;201;p22"/>
          <p:cNvCxnSpPr/>
          <p:nvPr/>
        </p:nvCxnSpPr>
        <p:spPr>
          <a:xfrm>
            <a:off x="6530079" y="4041401"/>
            <a:ext cx="2100" cy="307500"/>
          </a:xfrm>
          <a:prstGeom prst="straightConnector1">
            <a:avLst/>
          </a:prstGeom>
          <a:noFill/>
          <a:ln cap="flat" cmpd="sng" w="9525">
            <a:solidFill>
              <a:schemeClr val="dk2"/>
            </a:solidFill>
            <a:prstDash val="lgDashDot"/>
            <a:round/>
            <a:headEnd len="med" w="med" type="none"/>
            <a:tailEnd len="med" w="med" type="triangle"/>
          </a:ln>
        </p:spPr>
      </p:cxnSp>
      <p:sp>
        <p:nvSpPr>
          <p:cNvPr id="202" name="Google Shape;202;p22"/>
          <p:cNvSpPr txBox="1"/>
          <p:nvPr/>
        </p:nvSpPr>
        <p:spPr>
          <a:xfrm>
            <a:off x="6530075" y="4136800"/>
            <a:ext cx="1332900" cy="116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ja" sz="1000">
                <a:solidFill>
                  <a:schemeClr val="dk2"/>
                </a:solidFill>
              </a:rPr>
              <a:t>predict + </a:t>
            </a:r>
            <a:endParaRPr sz="1000">
              <a:solidFill>
                <a:schemeClr val="dk2"/>
              </a:solidFill>
            </a:endParaRPr>
          </a:p>
          <a:p>
            <a:pPr indent="0" lvl="0" marL="0" rtl="0" algn="ctr">
              <a:spcBef>
                <a:spcPts val="0"/>
              </a:spcBef>
              <a:spcAft>
                <a:spcPts val="0"/>
              </a:spcAft>
              <a:buNone/>
            </a:pPr>
            <a:r>
              <a:rPr lang="ja" sz="1000">
                <a:solidFill>
                  <a:schemeClr val="dk2"/>
                </a:solidFill>
              </a:rPr>
              <a:t>optimize threshold</a:t>
            </a:r>
            <a:endParaRPr sz="1000">
              <a:solidFill>
                <a:schemeClr val="dk2"/>
              </a:solidFill>
            </a:endParaRPr>
          </a:p>
        </p:txBody>
      </p:sp>
      <p:sp>
        <p:nvSpPr>
          <p:cNvPr id="203" name="Google Shape;203;p22"/>
          <p:cNvSpPr/>
          <p:nvPr/>
        </p:nvSpPr>
        <p:spPr>
          <a:xfrm>
            <a:off x="6484176" y="4510768"/>
            <a:ext cx="93900" cy="3831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000"/>
          </a:p>
        </p:txBody>
      </p:sp>
      <p:cxnSp>
        <p:nvCxnSpPr>
          <p:cNvPr id="204" name="Google Shape;204;p22"/>
          <p:cNvCxnSpPr>
            <a:stCxn id="203" idx="3"/>
          </p:cNvCxnSpPr>
          <p:nvPr/>
        </p:nvCxnSpPr>
        <p:spPr>
          <a:xfrm>
            <a:off x="6578076" y="4702318"/>
            <a:ext cx="850800" cy="0"/>
          </a:xfrm>
          <a:prstGeom prst="straightConnector1">
            <a:avLst/>
          </a:prstGeom>
          <a:noFill/>
          <a:ln cap="flat" cmpd="sng" w="19050">
            <a:solidFill>
              <a:schemeClr val="dk2"/>
            </a:solidFill>
            <a:prstDash val="solid"/>
            <a:round/>
            <a:headEnd len="med" w="med" type="none"/>
            <a:tailEnd len="med" w="med" type="triangle"/>
          </a:ln>
        </p:spPr>
      </p:cxnSp>
      <p:sp>
        <p:nvSpPr>
          <p:cNvPr id="205" name="Google Shape;205;p22"/>
          <p:cNvSpPr txBox="1"/>
          <p:nvPr/>
        </p:nvSpPr>
        <p:spPr>
          <a:xfrm>
            <a:off x="7536050" y="4619525"/>
            <a:ext cx="1332900" cy="165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ja" sz="1800">
                <a:solidFill>
                  <a:schemeClr val="dk2"/>
                </a:solidFill>
              </a:rPr>
              <a:t>last output</a:t>
            </a:r>
            <a:endParaRPr sz="1800">
              <a:solidFill>
                <a:schemeClr val="dk2"/>
              </a:solidFill>
            </a:endParaRPr>
          </a:p>
        </p:txBody>
      </p:sp>
      <p:sp>
        <p:nvSpPr>
          <p:cNvPr id="206" name="Google Shape;206;p22"/>
          <p:cNvSpPr txBox="1"/>
          <p:nvPr/>
        </p:nvSpPr>
        <p:spPr>
          <a:xfrm>
            <a:off x="4824000" y="4576025"/>
            <a:ext cx="587100" cy="2526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ja" sz="700">
                <a:solidFill>
                  <a:schemeClr val="dk2"/>
                </a:solidFill>
              </a:rPr>
              <a:t>predicted label</a:t>
            </a:r>
            <a:endParaRPr sz="700">
              <a:solidFill>
                <a:schemeClr val="dk2"/>
              </a:solidFill>
            </a:endParaRPr>
          </a:p>
        </p:txBody>
      </p:sp>
      <p:sp>
        <p:nvSpPr>
          <p:cNvPr id="207" name="Google Shape;207;p22"/>
          <p:cNvSpPr/>
          <p:nvPr/>
        </p:nvSpPr>
        <p:spPr>
          <a:xfrm>
            <a:off x="7247475" y="687125"/>
            <a:ext cx="1136100" cy="820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a:t>sensor data</a:t>
            </a:r>
            <a:endParaRPr/>
          </a:p>
        </p:txBody>
      </p:sp>
      <p:cxnSp>
        <p:nvCxnSpPr>
          <p:cNvPr id="208" name="Google Shape;208;p22"/>
          <p:cNvCxnSpPr/>
          <p:nvPr/>
        </p:nvCxnSpPr>
        <p:spPr>
          <a:xfrm rot="10800000">
            <a:off x="6661025" y="852425"/>
            <a:ext cx="611700" cy="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結果</a:t>
            </a:r>
            <a:endParaRPr/>
          </a:p>
        </p:txBody>
      </p:sp>
      <p:sp>
        <p:nvSpPr>
          <p:cNvPr id="214" name="Google Shape;214;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ja"/>
              <a:t>スコア 0.448で178</a:t>
            </a:r>
            <a:r>
              <a:rPr lang="ja"/>
              <a:t>位だった</a:t>
            </a:r>
            <a:endParaRPr/>
          </a:p>
          <a:p>
            <a:pPr indent="0" lvl="0" marL="0" rtl="0" algn="l">
              <a:spcBef>
                <a:spcPts val="1200"/>
              </a:spcBef>
              <a:spcAft>
                <a:spcPts val="1200"/>
              </a:spcAft>
              <a:buNone/>
            </a:pPr>
            <a:r>
              <a:rPr lang="ja"/>
              <a:t>seedを変更して最終アプローチの精度も確認した</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コンペ概要</a:t>
            </a:r>
            <a:endParaRPr/>
          </a:p>
        </p:txBody>
      </p:sp>
      <p:sp>
        <p:nvSpPr>
          <p:cNvPr id="65" name="Google Shape;65;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ja"/>
              <a:t>装着型デバイスをつけた被験者（10代~20代前半）の事前調査とセンサーから得られる日々の活動量やセンサーに入り込む光の強度からインターネットの依存度合いを推定し、その精度を競うコンペティション</a:t>
            </a:r>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データ概要</a:t>
            </a:r>
            <a:endParaRPr/>
          </a:p>
        </p:txBody>
      </p:sp>
      <p:sp>
        <p:nvSpPr>
          <p:cNvPr id="71" name="Google Shape;71;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ja"/>
              <a:t>1</a:t>
            </a:r>
            <a:r>
              <a:rPr lang="ja"/>
              <a:t>被験者につき、デバイスから取得されたセンサーデータとメタデータが提供されていた</a:t>
            </a:r>
            <a:br>
              <a:rPr lang="ja"/>
            </a:br>
            <a:r>
              <a:rPr lang="ja"/>
              <a:t>ラベルは</a:t>
            </a:r>
            <a:r>
              <a:rPr lang="ja"/>
              <a:t>Parent-Child Internet Addiction Testというインターネットの中毒性を測るテストから算出されるsiiスコア</a:t>
            </a:r>
            <a:br>
              <a:rPr lang="ja"/>
            </a:br>
            <a:r>
              <a:rPr lang="ja"/>
              <a:t>sii : 0は「なし」、1は「軽度」、2は「中度」、3は「重度」となる</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評価指標</a:t>
            </a:r>
            <a:endParaRPr/>
          </a:p>
        </p:txBody>
      </p:sp>
      <p:sp>
        <p:nvSpPr>
          <p:cNvPr id="77" name="Google Shape;77;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ja"/>
              <a:t>quadratic weighted kappa</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ja"/>
              <a:t>２者の一致度合いを測る指標</a:t>
            </a:r>
            <a:endParaRPr/>
          </a:p>
          <a:p>
            <a:pPr indent="0" lvl="0" marL="0" rtl="0" algn="l">
              <a:spcBef>
                <a:spcPts val="1200"/>
              </a:spcBef>
              <a:spcAft>
                <a:spcPts val="1200"/>
              </a:spcAft>
              <a:buNone/>
            </a:pPr>
            <a:r>
              <a:rPr lang="ja"/>
              <a:t>正解ラベルと予測ラベルの一致度合いを計算する</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データの具体的な中身</a:t>
            </a:r>
            <a:endParaRPr/>
          </a:p>
        </p:txBody>
      </p:sp>
      <p:sp>
        <p:nvSpPr>
          <p:cNvPr id="83" name="Google Shape;83;p17"/>
          <p:cNvSpPr txBox="1"/>
          <p:nvPr>
            <p:ph idx="1" type="body"/>
          </p:nvPr>
        </p:nvSpPr>
        <p:spPr>
          <a:xfrm>
            <a:off x="110900" y="1127225"/>
            <a:ext cx="4788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ja"/>
              <a:t>全被験者が3960人</a:t>
            </a:r>
            <a:endParaRPr/>
          </a:p>
          <a:p>
            <a:pPr indent="0" lvl="0" marL="0" rtl="0" algn="l">
              <a:spcBef>
                <a:spcPts val="1200"/>
              </a:spcBef>
              <a:spcAft>
                <a:spcPts val="0"/>
              </a:spcAft>
              <a:buNone/>
            </a:pPr>
            <a:r>
              <a:rPr lang="ja"/>
              <a:t>ラベルがつけられている被験者が1224人</a:t>
            </a:r>
            <a:endParaRPr/>
          </a:p>
          <a:p>
            <a:pPr indent="0" lvl="0" marL="0" rtl="0" algn="l">
              <a:spcBef>
                <a:spcPts val="1200"/>
              </a:spcBef>
              <a:spcAft>
                <a:spcPts val="0"/>
              </a:spcAft>
              <a:buNone/>
            </a:pPr>
            <a:r>
              <a:rPr lang="ja"/>
              <a:t>センサーデータがある被験者が996人</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8"/>
          <p:cNvSpPr txBox="1"/>
          <p:nvPr>
            <p:ph idx="1" type="body"/>
          </p:nvPr>
        </p:nvSpPr>
        <p:spPr>
          <a:xfrm>
            <a:off x="311700" y="1051500"/>
            <a:ext cx="7951800" cy="3907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ja"/>
              <a:t>インターネットの依存度合いを推定するためには、その人がどれだけ長期的にインターネットに接続しているデバイスを扱っているかを定量化する必要がある。</a:t>
            </a:r>
            <a:endParaRPr/>
          </a:p>
          <a:p>
            <a:pPr indent="0" lvl="0" marL="0" rtl="0" algn="l">
              <a:spcBef>
                <a:spcPts val="1200"/>
              </a:spcBef>
              <a:spcAft>
                <a:spcPts val="0"/>
              </a:spcAft>
              <a:buNone/>
            </a:pPr>
            <a:r>
              <a:rPr lang="ja"/>
              <a:t>センサーデータをもとに、「その明るさの下で取られる行動の統計量」がインターネット中毒者かどうかを識別するのに役立つのではないか</a:t>
            </a:r>
            <a:endParaRPr/>
          </a:p>
          <a:p>
            <a:pPr indent="0" lvl="0" marL="0" rtl="0" algn="l">
              <a:spcBef>
                <a:spcPts val="1200"/>
              </a:spcBef>
              <a:spcAft>
                <a:spcPts val="0"/>
              </a:spcAft>
              <a:buNone/>
            </a:pPr>
            <a:r>
              <a:rPr lang="ja"/>
              <a:t>→明るいのに活動量が小さいと、インターネットやテレビなどの電子機器に没頭している可能性が高くスコアが高い傾向になるのではないか。</a:t>
            </a:r>
            <a:endParaRPr/>
          </a:p>
          <a:p>
            <a:pPr indent="0" lvl="0" marL="0" rtl="0" algn="l">
              <a:spcBef>
                <a:spcPts val="1200"/>
              </a:spcBef>
              <a:spcAft>
                <a:spcPts val="0"/>
              </a:spcAft>
              <a:buNone/>
            </a:pPr>
            <a:r>
              <a:rPr lang="ja"/>
              <a:t>→明るい時に活動量が大きいと、屋外での活動をしており、少なくともインターネットに依存する確率が低くなるのではないか</a:t>
            </a:r>
            <a:endParaRPr/>
          </a:p>
          <a:p>
            <a:pPr indent="0" lvl="0" marL="0" rtl="0" algn="l">
              <a:spcBef>
                <a:spcPts val="1200"/>
              </a:spcBef>
              <a:spcAft>
                <a:spcPts val="1200"/>
              </a:spcAft>
              <a:buNone/>
            </a:pPr>
            <a:r>
              <a:t/>
            </a:r>
            <a:endParaRPr/>
          </a:p>
        </p:txBody>
      </p:sp>
      <p:sp>
        <p:nvSpPr>
          <p:cNvPr id="89" name="Google Shape;89;p18"/>
          <p:cNvSpPr txBox="1"/>
          <p:nvPr>
            <p:ph type="title"/>
          </p:nvPr>
        </p:nvSpPr>
        <p:spPr>
          <a:xfrm>
            <a:off x="311700" y="445025"/>
            <a:ext cx="30483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仮説</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仮説を裏付ける可視化 1</a:t>
            </a:r>
            <a:endParaRPr/>
          </a:p>
        </p:txBody>
      </p:sp>
      <p:sp>
        <p:nvSpPr>
          <p:cNvPr id="95" name="Google Shape;95;p19"/>
          <p:cNvSpPr txBox="1"/>
          <p:nvPr>
            <p:ph idx="1" type="body"/>
          </p:nvPr>
        </p:nvSpPr>
        <p:spPr>
          <a:xfrm>
            <a:off x="311700" y="1152475"/>
            <a:ext cx="3975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ja"/>
              <a:t> </a:t>
            </a:r>
            <a:r>
              <a:rPr lang="ja"/>
              <a:t>ある適当なsiiが0の被験者とsiiが3の被験者の2人とを比べたところ以下のことが確認された</a:t>
            </a:r>
            <a:endParaRPr/>
          </a:p>
          <a:p>
            <a:pPr indent="-342900" lvl="0" marL="457200" rtl="0" algn="l">
              <a:spcBef>
                <a:spcPts val="1200"/>
              </a:spcBef>
              <a:spcAft>
                <a:spcPts val="0"/>
              </a:spcAft>
              <a:buSzPts val="1800"/>
              <a:buChar char="-"/>
            </a:pPr>
            <a:r>
              <a:rPr lang="ja"/>
              <a:t>sii3のユーザは比較的、暗い場所で活動している</a:t>
            </a:r>
            <a:endParaRPr/>
          </a:p>
          <a:p>
            <a:pPr indent="-342900" lvl="0" marL="457200" rtl="0" algn="l">
              <a:spcBef>
                <a:spcPts val="0"/>
              </a:spcBef>
              <a:spcAft>
                <a:spcPts val="0"/>
              </a:spcAft>
              <a:buSzPts val="1800"/>
              <a:buChar char="-"/>
            </a:pPr>
            <a:r>
              <a:rPr lang="ja"/>
              <a:t>加速度で見比べた時にsii=0のユーザは明るい場所で値が分散している</a:t>
            </a:r>
            <a:endParaRPr/>
          </a:p>
        </p:txBody>
      </p:sp>
      <p:pic>
        <p:nvPicPr>
          <p:cNvPr id="96" name="Google Shape;96;p19"/>
          <p:cNvPicPr preferRelativeResize="0"/>
          <p:nvPr/>
        </p:nvPicPr>
        <p:blipFill>
          <a:blip r:embed="rId3">
            <a:alphaModFix/>
          </a:blip>
          <a:stretch>
            <a:fillRect/>
          </a:stretch>
        </p:blipFill>
        <p:spPr>
          <a:xfrm>
            <a:off x="4832534" y="1017725"/>
            <a:ext cx="4281908" cy="3110117"/>
          </a:xfrm>
          <a:prstGeom prst="rect">
            <a:avLst/>
          </a:prstGeom>
          <a:noFill/>
          <a:ln>
            <a:noFill/>
          </a:ln>
        </p:spPr>
      </p:pic>
      <p:sp>
        <p:nvSpPr>
          <p:cNvPr id="97" name="Google Shape;97;p19"/>
          <p:cNvSpPr/>
          <p:nvPr/>
        </p:nvSpPr>
        <p:spPr>
          <a:xfrm>
            <a:off x="4832511" y="2004523"/>
            <a:ext cx="4281900" cy="350400"/>
          </a:xfrm>
          <a:prstGeom prst="rect">
            <a:avLst/>
          </a:prstGeom>
          <a:noFill/>
          <a:ln cap="flat" cmpd="sng" w="3810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98" name="Google Shape;98;p19"/>
          <p:cNvSpPr/>
          <p:nvPr/>
        </p:nvSpPr>
        <p:spPr>
          <a:xfrm>
            <a:off x="4862049" y="3501944"/>
            <a:ext cx="4281900" cy="350400"/>
          </a:xfrm>
          <a:prstGeom prst="rect">
            <a:avLst/>
          </a:prstGeom>
          <a:noFill/>
          <a:ln cap="flat" cmpd="sng" w="3810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99" name="Google Shape;99;p19"/>
          <p:cNvSpPr/>
          <p:nvPr/>
        </p:nvSpPr>
        <p:spPr>
          <a:xfrm>
            <a:off x="4862050" y="1017725"/>
            <a:ext cx="4281900" cy="1518900"/>
          </a:xfrm>
          <a:prstGeom prst="rect">
            <a:avLst/>
          </a:prstGeom>
          <a:noFill/>
          <a:ln cap="flat" cmpd="sng" w="76200">
            <a:solidFill>
              <a:srgbClr val="6AA84F"/>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0" name="Google Shape;100;p19"/>
          <p:cNvSpPr/>
          <p:nvPr/>
        </p:nvSpPr>
        <p:spPr>
          <a:xfrm>
            <a:off x="4832511" y="2609010"/>
            <a:ext cx="4281900" cy="1518900"/>
          </a:xfrm>
          <a:prstGeom prst="rect">
            <a:avLst/>
          </a:prstGeom>
          <a:noFill/>
          <a:ln cap="flat" cmpd="sng" w="76200">
            <a:solidFill>
              <a:srgbClr val="FFD966"/>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1" name="Google Shape;101;p19"/>
          <p:cNvSpPr txBox="1"/>
          <p:nvPr/>
        </p:nvSpPr>
        <p:spPr>
          <a:xfrm>
            <a:off x="4235050" y="736821"/>
            <a:ext cx="627000" cy="35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ja" sz="1800">
                <a:solidFill>
                  <a:schemeClr val="dk2"/>
                </a:solidFill>
              </a:rPr>
              <a:t>sii:0</a:t>
            </a:r>
            <a:endParaRPr sz="1800">
              <a:solidFill>
                <a:schemeClr val="dk2"/>
              </a:solidFill>
            </a:endParaRPr>
          </a:p>
        </p:txBody>
      </p:sp>
      <p:sp>
        <p:nvSpPr>
          <p:cNvPr id="102" name="Google Shape;102;p19"/>
          <p:cNvSpPr txBox="1"/>
          <p:nvPr/>
        </p:nvSpPr>
        <p:spPr>
          <a:xfrm>
            <a:off x="4235038" y="2645639"/>
            <a:ext cx="627000" cy="35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ja" sz="1800">
                <a:solidFill>
                  <a:schemeClr val="dk2"/>
                </a:solidFill>
              </a:rPr>
              <a:t>sii:3</a:t>
            </a:r>
            <a:endParaRPr sz="1800">
              <a:solidFill>
                <a:schemeClr val="dk2"/>
              </a:solidFill>
            </a:endParaRPr>
          </a:p>
        </p:txBody>
      </p:sp>
      <p:sp>
        <p:nvSpPr>
          <p:cNvPr id="103" name="Google Shape;103;p19"/>
          <p:cNvSpPr txBox="1"/>
          <p:nvPr/>
        </p:nvSpPr>
        <p:spPr>
          <a:xfrm>
            <a:off x="4832522" y="4324525"/>
            <a:ext cx="3888900" cy="35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ja" sz="1000">
                <a:solidFill>
                  <a:schemeClr val="dk2"/>
                </a:solidFill>
              </a:rPr>
              <a:t>黄色の濃さが強いほど明るい場所にいることを表している</a:t>
            </a:r>
            <a:br>
              <a:rPr lang="ja" sz="1000">
                <a:solidFill>
                  <a:schemeClr val="dk2"/>
                </a:solidFill>
              </a:rPr>
            </a:br>
            <a:r>
              <a:rPr lang="ja" sz="1000">
                <a:solidFill>
                  <a:schemeClr val="dk2"/>
                </a:solidFill>
              </a:rPr>
              <a:t>青枠は加速度の時系列プロット</a:t>
            </a:r>
            <a:endParaRPr sz="1000">
              <a:solidFill>
                <a:schemeClr val="dk2"/>
              </a:solidFill>
            </a:endParaRPr>
          </a:p>
          <a:p>
            <a:pPr indent="0" lvl="0" marL="0" rtl="0" algn="l">
              <a:spcBef>
                <a:spcPts val="0"/>
              </a:spcBef>
              <a:spcAft>
                <a:spcPts val="0"/>
              </a:spcAft>
              <a:buNone/>
            </a:pPr>
            <a:r>
              <a:rPr lang="ja" sz="1000">
                <a:solidFill>
                  <a:schemeClr val="dk2"/>
                </a:solidFill>
              </a:rPr>
              <a:t>上からx,y,z,enmo(加速度),lightを時系列に並んでいる</a:t>
            </a:r>
            <a:endParaRPr sz="1000">
              <a:solidFill>
                <a:schemeClr val="dk2"/>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0"/>
          <p:cNvSpPr txBox="1"/>
          <p:nvPr>
            <p:ph type="title"/>
          </p:nvPr>
        </p:nvSpPr>
        <p:spPr>
          <a:xfrm>
            <a:off x="311700" y="445025"/>
            <a:ext cx="39555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仮説を裏付ける可視化 2</a:t>
            </a:r>
            <a:endParaRPr/>
          </a:p>
        </p:txBody>
      </p:sp>
      <p:sp>
        <p:nvSpPr>
          <p:cNvPr id="109" name="Google Shape;109;p20"/>
          <p:cNvSpPr txBox="1"/>
          <p:nvPr>
            <p:ph idx="1" type="body"/>
          </p:nvPr>
        </p:nvSpPr>
        <p:spPr>
          <a:xfrm>
            <a:off x="311700" y="1153475"/>
            <a:ext cx="4260300" cy="3415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ja"/>
              <a:t>明るさを16カテゴリに分類し、</a:t>
            </a:r>
            <a:endParaRPr/>
          </a:p>
          <a:p>
            <a:pPr indent="0" lvl="0" marL="0" rtl="0" algn="l">
              <a:spcBef>
                <a:spcPts val="1200"/>
              </a:spcBef>
              <a:spcAft>
                <a:spcPts val="0"/>
              </a:spcAft>
              <a:buNone/>
            </a:pPr>
            <a:r>
              <a:rPr lang="ja"/>
              <a:t>各ラベル群ごとにその明るさでの加速度(enmo)の平均値を並べた図</a:t>
            </a:r>
            <a:endParaRPr/>
          </a:p>
          <a:p>
            <a:pPr indent="0" lvl="0" marL="0" rtl="0" algn="l">
              <a:spcBef>
                <a:spcPts val="1200"/>
              </a:spcBef>
              <a:spcAft>
                <a:spcPts val="1200"/>
              </a:spcAft>
              <a:buNone/>
            </a:pPr>
            <a:r>
              <a:rPr lang="ja"/>
              <a:t>siiが高くなるに従って明るい場所では、enmoの平均値の平均が下がっていることから、siiが高い被験者は明るい場所では活動量が低下していると考えられる。</a:t>
            </a:r>
            <a:endParaRPr/>
          </a:p>
        </p:txBody>
      </p:sp>
      <p:pic>
        <p:nvPicPr>
          <p:cNvPr id="110" name="Google Shape;110;p20"/>
          <p:cNvPicPr preferRelativeResize="0"/>
          <p:nvPr/>
        </p:nvPicPr>
        <p:blipFill>
          <a:blip r:embed="rId3">
            <a:alphaModFix/>
          </a:blip>
          <a:stretch>
            <a:fillRect/>
          </a:stretch>
        </p:blipFill>
        <p:spPr>
          <a:xfrm>
            <a:off x="4724400" y="1170125"/>
            <a:ext cx="4267201" cy="2206363"/>
          </a:xfrm>
          <a:prstGeom prst="rect">
            <a:avLst/>
          </a:prstGeom>
          <a:noFill/>
          <a:ln>
            <a:noFill/>
          </a:ln>
        </p:spPr>
      </p:pic>
      <p:sp>
        <p:nvSpPr>
          <p:cNvPr id="111" name="Google Shape;111;p20"/>
          <p:cNvSpPr/>
          <p:nvPr/>
        </p:nvSpPr>
        <p:spPr>
          <a:xfrm>
            <a:off x="4855600" y="3829350"/>
            <a:ext cx="997200" cy="176700"/>
          </a:xfrm>
          <a:prstGeom prst="rightArrow">
            <a:avLst>
              <a:gd fmla="val 50000" name="adj1"/>
              <a:gd fmla="val 50000" name="adj2"/>
            </a:avLst>
          </a:prstGeom>
          <a:gradFill>
            <a:gsLst>
              <a:gs pos="0">
                <a:schemeClr val="dk1"/>
              </a:gs>
              <a:gs pos="100000">
                <a:srgbClr val="FFFF00"/>
              </a:gs>
            </a:gsLst>
            <a:lin ang="0"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2" name="Google Shape;112;p20"/>
          <p:cNvSpPr/>
          <p:nvPr/>
        </p:nvSpPr>
        <p:spPr>
          <a:xfrm>
            <a:off x="5942050" y="3829350"/>
            <a:ext cx="997200" cy="176700"/>
          </a:xfrm>
          <a:prstGeom prst="rightArrow">
            <a:avLst>
              <a:gd fmla="val 50000" name="adj1"/>
              <a:gd fmla="val 50000" name="adj2"/>
            </a:avLst>
          </a:prstGeom>
          <a:gradFill>
            <a:gsLst>
              <a:gs pos="0">
                <a:schemeClr val="dk1"/>
              </a:gs>
              <a:gs pos="100000">
                <a:srgbClr val="FFFF00"/>
              </a:gs>
            </a:gsLst>
            <a:lin ang="0"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3" name="Google Shape;113;p20"/>
          <p:cNvSpPr/>
          <p:nvPr/>
        </p:nvSpPr>
        <p:spPr>
          <a:xfrm>
            <a:off x="7028500" y="3829350"/>
            <a:ext cx="997200" cy="176700"/>
          </a:xfrm>
          <a:prstGeom prst="rightArrow">
            <a:avLst>
              <a:gd fmla="val 50000" name="adj1"/>
              <a:gd fmla="val 50000" name="adj2"/>
            </a:avLst>
          </a:prstGeom>
          <a:gradFill>
            <a:gsLst>
              <a:gs pos="0">
                <a:schemeClr val="dk1"/>
              </a:gs>
              <a:gs pos="100000">
                <a:srgbClr val="FFFF00"/>
              </a:gs>
            </a:gsLst>
            <a:lin ang="0"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4" name="Google Shape;114;p20"/>
          <p:cNvSpPr/>
          <p:nvPr/>
        </p:nvSpPr>
        <p:spPr>
          <a:xfrm>
            <a:off x="8083350" y="3829350"/>
            <a:ext cx="997200" cy="176700"/>
          </a:xfrm>
          <a:prstGeom prst="rightArrow">
            <a:avLst>
              <a:gd fmla="val 50000" name="adj1"/>
              <a:gd fmla="val 50000" name="adj2"/>
            </a:avLst>
          </a:prstGeom>
          <a:gradFill>
            <a:gsLst>
              <a:gs pos="0">
                <a:schemeClr val="dk1"/>
              </a:gs>
              <a:gs pos="100000">
                <a:srgbClr val="FFFF00"/>
              </a:gs>
            </a:gsLst>
            <a:lin ang="0"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5" name="Google Shape;115;p20"/>
          <p:cNvSpPr txBox="1"/>
          <p:nvPr/>
        </p:nvSpPr>
        <p:spPr>
          <a:xfrm>
            <a:off x="5328925" y="4226950"/>
            <a:ext cx="1053900" cy="38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ja" sz="1800">
                <a:solidFill>
                  <a:schemeClr val="dk2"/>
                </a:solidFill>
              </a:rPr>
              <a:t>明るさ</a:t>
            </a:r>
            <a:endParaRPr sz="1800">
              <a:solidFill>
                <a:schemeClr val="dk2"/>
              </a:solidFill>
            </a:endParaRPr>
          </a:p>
        </p:txBody>
      </p:sp>
      <p:sp>
        <p:nvSpPr>
          <p:cNvPr id="116" name="Google Shape;116;p20"/>
          <p:cNvSpPr/>
          <p:nvPr/>
        </p:nvSpPr>
        <p:spPr>
          <a:xfrm rot="-5400000">
            <a:off x="3580650" y="2232750"/>
            <a:ext cx="2110800" cy="176700"/>
          </a:xfrm>
          <a:prstGeom prst="rightArrow">
            <a:avLst>
              <a:gd fmla="val 50000" name="adj1"/>
              <a:gd fmla="val 50000" name="adj2"/>
            </a:avLst>
          </a:prstGeom>
          <a:gradFill>
            <a:gsLst>
              <a:gs pos="0">
                <a:schemeClr val="dk1"/>
              </a:gs>
              <a:gs pos="100000">
                <a:srgbClr val="FF9900"/>
              </a:gs>
            </a:gsLst>
            <a:lin ang="0"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7" name="Google Shape;117;p20"/>
          <p:cNvSpPr txBox="1"/>
          <p:nvPr/>
        </p:nvSpPr>
        <p:spPr>
          <a:xfrm>
            <a:off x="4200150" y="910050"/>
            <a:ext cx="871800" cy="176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ja" sz="1800">
                <a:solidFill>
                  <a:schemeClr val="dk2"/>
                </a:solidFill>
              </a:rPr>
              <a:t>加速度</a:t>
            </a:r>
            <a:endParaRPr sz="1800">
              <a:solidFill>
                <a:schemeClr val="dk2"/>
              </a:solidFill>
            </a:endParaRPr>
          </a:p>
        </p:txBody>
      </p:sp>
      <p:sp>
        <p:nvSpPr>
          <p:cNvPr id="118" name="Google Shape;118;p20"/>
          <p:cNvSpPr/>
          <p:nvPr/>
        </p:nvSpPr>
        <p:spPr>
          <a:xfrm>
            <a:off x="8195250" y="652650"/>
            <a:ext cx="600300" cy="3186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1000"/>
              <a:t>高</a:t>
            </a:r>
            <a:endParaRPr sz="1000"/>
          </a:p>
        </p:txBody>
      </p:sp>
      <p:sp>
        <p:nvSpPr>
          <p:cNvPr id="119" name="Google Shape;119;p20"/>
          <p:cNvSpPr/>
          <p:nvPr/>
        </p:nvSpPr>
        <p:spPr>
          <a:xfrm>
            <a:off x="5054050" y="652650"/>
            <a:ext cx="600300" cy="3186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1000"/>
              <a:t>低</a:t>
            </a:r>
            <a:endParaRPr sz="1000"/>
          </a:p>
        </p:txBody>
      </p:sp>
      <p:cxnSp>
        <p:nvCxnSpPr>
          <p:cNvPr id="120" name="Google Shape;120;p20"/>
          <p:cNvCxnSpPr/>
          <p:nvPr/>
        </p:nvCxnSpPr>
        <p:spPr>
          <a:xfrm>
            <a:off x="5354200" y="842700"/>
            <a:ext cx="0" cy="311400"/>
          </a:xfrm>
          <a:prstGeom prst="straightConnector1">
            <a:avLst/>
          </a:prstGeom>
          <a:noFill/>
          <a:ln cap="flat" cmpd="sng" w="9525">
            <a:solidFill>
              <a:schemeClr val="dk2"/>
            </a:solidFill>
            <a:prstDash val="solid"/>
            <a:round/>
            <a:headEnd len="med" w="med" type="none"/>
            <a:tailEnd len="med" w="med" type="triangle"/>
          </a:ln>
        </p:spPr>
      </p:cxnSp>
      <p:cxnSp>
        <p:nvCxnSpPr>
          <p:cNvPr id="121" name="Google Shape;121;p20"/>
          <p:cNvCxnSpPr/>
          <p:nvPr/>
        </p:nvCxnSpPr>
        <p:spPr>
          <a:xfrm>
            <a:off x="8495400" y="858725"/>
            <a:ext cx="0" cy="3114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アプローチ</a:t>
            </a:r>
            <a:endParaRPr/>
          </a:p>
        </p:txBody>
      </p:sp>
      <p:sp>
        <p:nvSpPr>
          <p:cNvPr id="127" name="Google Shape;127;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ja"/>
              <a:t>センシングされた明るさ（lux）から18段階のlux categoryを割り出し、各lux category内での活動量の統計量を算出し、モデルの特徴量とした</a:t>
            </a:r>
            <a:endParaRPr/>
          </a:p>
          <a:p>
            <a:pPr indent="0" lvl="0" marL="0" rtl="0" algn="l">
              <a:spcBef>
                <a:spcPts val="1200"/>
              </a:spcBef>
              <a:spcAft>
                <a:spcPts val="1200"/>
              </a:spcAft>
              <a:buNone/>
            </a:pPr>
            <a:r>
              <a:rPr lang="ja"/>
              <a:t>xgboost, catboost, lightgbmを用いた2階層のstacking modelingで予測</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