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Nuni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Nunito-bold.fntdata"/><Relationship Id="rId12" Type="http://schemas.openxmlformats.org/officeDocument/2006/relationships/slide" Target="slides/slide7.xml"/><Relationship Id="rId56" Type="http://schemas.openxmlformats.org/officeDocument/2006/relationships/font" Target="fonts/Nunito-regular.fntdata"/><Relationship Id="rId15" Type="http://schemas.openxmlformats.org/officeDocument/2006/relationships/slide" Target="slides/slide10.xml"/><Relationship Id="rId59" Type="http://schemas.openxmlformats.org/officeDocument/2006/relationships/font" Target="fonts/Nunito-boldItalic.fntdata"/><Relationship Id="rId14" Type="http://schemas.openxmlformats.org/officeDocument/2006/relationships/slide" Target="slides/slide9.xml"/><Relationship Id="rId58" Type="http://schemas.openxmlformats.org/officeDocument/2006/relationships/font" Target="fonts/Nuni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rPr lang="fr"/>
              <a:t>JP Bonjour </a:t>
            </a:r>
            <a:endParaRPr/>
          </a:p>
          <a:p>
            <a:pPr indent="0" lvl="0" marL="0" rtl="0" algn="l">
              <a:spcBef>
                <a:spcPts val="0"/>
              </a:spcBef>
              <a:spcAft>
                <a:spcPts val="0"/>
              </a:spcAft>
              <a:buNone/>
            </a:pPr>
            <a:r>
              <a:rPr lang="fr"/>
              <a:t>-Je suis Gnebehi Bagre Jean Philippe et je suis avec mes collègues</a:t>
            </a:r>
            <a:endParaRPr/>
          </a:p>
          <a:p>
            <a:pPr indent="0" lvl="0" marL="0" rtl="0" algn="l">
              <a:spcBef>
                <a:spcPts val="0"/>
              </a:spcBef>
              <a:spcAft>
                <a:spcPts val="0"/>
              </a:spcAft>
              <a:buNone/>
            </a:pPr>
            <a:r>
              <a:rPr lang="fr"/>
              <a:t>-Sujet de TER intitulé Analyse d’articles scientifiques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7a0362a57_1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7a0362a57_1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FF"/>
              </a:buClr>
              <a:buSzPts val="1200"/>
              <a:buChar char="●"/>
            </a:pPr>
            <a:r>
              <a:rPr b="1" lang="fr" sz="1200">
                <a:solidFill>
                  <a:srgbClr val="0000FF"/>
                </a:solidFill>
              </a:rPr>
              <a:t>JP</a:t>
            </a:r>
            <a:endParaRPr b="1" sz="1200">
              <a:solidFill>
                <a:srgbClr val="0000FF"/>
              </a:solidFill>
            </a:endParaRPr>
          </a:p>
          <a:p>
            <a:pPr indent="-304800" lvl="0" marL="457200" rtl="0" algn="l">
              <a:spcBef>
                <a:spcPts val="0"/>
              </a:spcBef>
              <a:spcAft>
                <a:spcPts val="0"/>
              </a:spcAft>
              <a:buClr>
                <a:srgbClr val="0000FF"/>
              </a:buClr>
              <a:buSzPts val="1200"/>
              <a:buChar char="●"/>
            </a:pPr>
            <a:r>
              <a:rPr b="1" lang="fr" sz="1200">
                <a:solidFill>
                  <a:srgbClr val="0000FF"/>
                </a:solidFill>
              </a:rPr>
              <a:t>Après quoi nous pourrions faire une analyse deux logiciels de textométrie aussi proposé par la maitrise d’ouvrage</a:t>
            </a:r>
            <a:endParaRPr b="1" sz="1200">
              <a:solidFill>
                <a:srgbClr val="0000FF"/>
              </a:solidFill>
            </a:endParaRPr>
          </a:p>
          <a:p>
            <a:pPr indent="-304800" lvl="0" marL="457200" rtl="0" algn="l">
              <a:spcBef>
                <a:spcPts val="0"/>
              </a:spcBef>
              <a:spcAft>
                <a:spcPts val="0"/>
              </a:spcAft>
              <a:buClr>
                <a:srgbClr val="0000FF"/>
              </a:buClr>
              <a:buSzPts val="1200"/>
              <a:buChar char="●"/>
            </a:pPr>
            <a:r>
              <a:rPr b="1" lang="fr" sz="1200">
                <a:solidFill>
                  <a:srgbClr val="0000FF"/>
                </a:solidFill>
              </a:rPr>
              <a:t>afin d’avoir l’evolution , de confirmer les méta-sessions définies manuellement par la maitrise d’ouvrage</a:t>
            </a:r>
            <a:endParaRPr b="1" sz="1200">
              <a:solidFill>
                <a:srgbClr val="0000FF"/>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a311545f3_0_1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a311545f3_0_1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200">
                <a:solidFill>
                  <a:srgbClr val="0000FF"/>
                </a:solidFill>
              </a:rPr>
              <a:t>Maryline</a:t>
            </a:r>
            <a:endParaRPr/>
          </a:p>
          <a:p>
            <a:pPr indent="0" lvl="0" marL="0" rtl="0" algn="l">
              <a:spcBef>
                <a:spcPts val="0"/>
              </a:spcBef>
              <a:spcAft>
                <a:spcPts val="0"/>
              </a:spcAft>
              <a:buNone/>
            </a:pPr>
            <a:r>
              <a:rPr lang="fr"/>
              <a:t>Le projet soulevé donc trois aspects importants :</a:t>
            </a:r>
            <a:endParaRPr/>
          </a:p>
          <a:p>
            <a:pPr indent="-298450" lvl="0" marL="457200" rtl="0" algn="l">
              <a:spcBef>
                <a:spcPts val="0"/>
              </a:spcBef>
              <a:spcAft>
                <a:spcPts val="0"/>
              </a:spcAft>
              <a:buSzPts val="1100"/>
              <a:buChar char="●"/>
            </a:pPr>
            <a:r>
              <a:rPr lang="fr"/>
              <a:t>L’utilisations des logiciels textométriques Iramuteq et TXM pour l’analyse de thèmes.</a:t>
            </a:r>
            <a:endParaRPr/>
          </a:p>
          <a:p>
            <a:pPr indent="-298450" lvl="0" marL="457200" rtl="0" algn="l">
              <a:spcBef>
                <a:spcPts val="0"/>
              </a:spcBef>
              <a:spcAft>
                <a:spcPts val="0"/>
              </a:spcAft>
              <a:buSzPts val="1100"/>
              <a:buChar char="●"/>
            </a:pPr>
            <a:r>
              <a:rPr lang="fr"/>
              <a:t>L’utilisation de l’outils Grobid visant à structurer des données textuelles en fichier TEI XML.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5a311545f3_0_1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5a311545f3_0_1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800">
                <a:solidFill>
                  <a:srgbClr val="FF0000"/>
                </a:solidFill>
              </a:rPr>
              <a:t>SLIDE TRANSITION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a311545f3_0_1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a311545f3_0_1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200">
                <a:solidFill>
                  <a:srgbClr val="0000FF"/>
                </a:solidFill>
              </a:rPr>
              <a:t>Maryline</a:t>
            </a:r>
            <a:endParaRPr b="1" sz="1200">
              <a:solidFill>
                <a:srgbClr val="0000FF"/>
              </a:solidFill>
            </a:endParaRPr>
          </a:p>
          <a:p>
            <a:pPr indent="0" lvl="0" marL="0" rtl="0" algn="l">
              <a:spcBef>
                <a:spcPts val="0"/>
              </a:spcBef>
              <a:spcAft>
                <a:spcPts val="0"/>
              </a:spcAft>
              <a:buNone/>
            </a:pPr>
            <a:r>
              <a:t/>
            </a:r>
            <a:endParaRPr b="1" sz="1200">
              <a:solidFill>
                <a:srgbClr val="0000FF"/>
              </a:solidFill>
            </a:endParaRPr>
          </a:p>
          <a:p>
            <a:pPr indent="0" lvl="0" marL="0" rtl="0" algn="l">
              <a:spcBef>
                <a:spcPts val="0"/>
              </a:spcBef>
              <a:spcAft>
                <a:spcPts val="0"/>
              </a:spcAft>
              <a:buNone/>
            </a:pPr>
            <a:r>
              <a:rPr lang="fr" sz="1200"/>
              <a:t>Dans un premier temps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a:t>Puis ...</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793093c0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793093c0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200">
                <a:solidFill>
                  <a:srgbClr val="0000FF"/>
                </a:solidFill>
              </a:rPr>
              <a:t>Josuah</a:t>
            </a:r>
            <a:endParaRPr b="1" sz="1200">
              <a:solidFill>
                <a:srgbClr val="0000FF"/>
              </a:solidFill>
            </a:endParaRPr>
          </a:p>
          <a:p>
            <a:pPr indent="0" lvl="0" marL="0" rtl="0" algn="l">
              <a:spcBef>
                <a:spcPts val="0"/>
              </a:spcBef>
              <a:spcAft>
                <a:spcPts val="0"/>
              </a:spcAft>
              <a:buNone/>
            </a:pPr>
            <a:r>
              <a:t/>
            </a:r>
            <a:endParaRPr sz="900"/>
          </a:p>
          <a:p>
            <a:pPr indent="0" lvl="0" marL="0" rtl="0" algn="l">
              <a:spcBef>
                <a:spcPts val="0"/>
              </a:spcBef>
              <a:spcAft>
                <a:spcPts val="0"/>
              </a:spcAft>
              <a:buNone/>
            </a:pPr>
            <a:r>
              <a:rPr b="1" lang="fr" sz="1400">
                <a:solidFill>
                  <a:srgbClr val="FF0000"/>
                </a:solidFill>
              </a:rPr>
              <a:t>TRANSITION</a:t>
            </a:r>
            <a:endParaRPr b="1" sz="1400">
              <a:solidFill>
                <a:srgbClr val="FF0000"/>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5a38adff4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a38adff4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200">
                <a:solidFill>
                  <a:srgbClr val="0000FF"/>
                </a:solidFill>
              </a:rPr>
              <a:t>Josuah</a:t>
            </a:r>
            <a:endParaRPr b="1" sz="1200">
              <a:solidFill>
                <a:srgbClr val="0000FF"/>
              </a:solidFill>
            </a:endParaRPr>
          </a:p>
          <a:p>
            <a:pPr indent="0" lvl="0" marL="0" rtl="0" algn="l">
              <a:spcBef>
                <a:spcPts val="0"/>
              </a:spcBef>
              <a:spcAft>
                <a:spcPts val="0"/>
              </a:spcAft>
              <a:buNone/>
            </a:pPr>
            <a:r>
              <a:t/>
            </a:r>
            <a:endParaRPr sz="900"/>
          </a:p>
          <a:p>
            <a:pPr indent="0" lvl="0" marL="0" rtl="0" algn="l">
              <a:spcBef>
                <a:spcPts val="0"/>
              </a:spcBef>
              <a:spcAft>
                <a:spcPts val="0"/>
              </a:spcAft>
              <a:buNone/>
            </a:pPr>
            <a:r>
              <a:rPr lang="fr" sz="900"/>
              <a:t>GROBID est une bibliothèque d’apprentissage automatique permettant d’extraire, d’analyser et de restructurer des documents bruts au format PDF par exemple en des documents structurés codés en TEI.</a:t>
            </a:r>
            <a:endParaRPr sz="900"/>
          </a:p>
          <a:p>
            <a:pPr indent="0" lvl="0" marL="0" rtl="0" algn="l">
              <a:spcBef>
                <a:spcPts val="0"/>
              </a:spcBef>
              <a:spcAft>
                <a:spcPts val="0"/>
              </a:spcAft>
              <a:buNone/>
            </a:pPr>
            <a:r>
              <a:rPr lang="fr" sz="900"/>
              <a:t>Dans notre cas nous nous intéresserons à sa fonctionnalités de structuration, cependant celui-ci permets d’autres traitements tel que l’analyse lexicale ou l’annotation de documents scientifiques afin d’obtenir pour chaques mots scientifiques d’un article sa définition.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fr" sz="900"/>
              <a:t>Grobid est un logiciel open source disponible sur navigateur depuis n'importe quel système d'exploitation ou par application Python ou Java.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fr" sz="900"/>
              <a:t> Appréhender Grobid ne fût pas compliqué car il existe une large documentation, des forums d’utilisateurs et tutoriels pour installer son propre serveur et utiliser celui-ci.</a:t>
            </a:r>
            <a:endParaRPr sz="9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5a38adff4c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a38adff4c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200">
                <a:solidFill>
                  <a:srgbClr val="0000FF"/>
                </a:solidFill>
              </a:rPr>
              <a:t>Josuah</a:t>
            </a:r>
            <a:endParaRPr b="1" sz="1200">
              <a:solidFill>
                <a:srgbClr val="0000FF"/>
              </a:solidFill>
            </a:endParaRPr>
          </a:p>
          <a:p>
            <a:pPr indent="0" lvl="0" marL="0" rtl="0" algn="l">
              <a:spcBef>
                <a:spcPts val="0"/>
              </a:spcBef>
              <a:spcAft>
                <a:spcPts val="0"/>
              </a:spcAft>
              <a:buNone/>
            </a:pPr>
            <a:r>
              <a:t/>
            </a:r>
            <a:endParaRPr sz="900"/>
          </a:p>
          <a:p>
            <a:pPr indent="0" lvl="0" marL="0" rtl="0" algn="l">
              <a:spcBef>
                <a:spcPts val="0"/>
              </a:spcBef>
              <a:spcAft>
                <a:spcPts val="0"/>
              </a:spcAft>
              <a:buNone/>
            </a:pPr>
            <a:r>
              <a:rPr b="1" lang="fr" sz="1400">
                <a:solidFill>
                  <a:srgbClr val="FF0000"/>
                </a:solidFill>
              </a:rPr>
              <a:t>TRANSITION</a:t>
            </a:r>
            <a:endParaRPr b="1" sz="1400">
              <a:solidFill>
                <a:srgbClr val="FF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a38adff4c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a38adff4c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200">
                <a:solidFill>
                  <a:srgbClr val="0000FF"/>
                </a:solidFill>
              </a:rPr>
              <a:t>Josuah</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fr" sz="900"/>
              <a:t>Celui-ci exploite des documents au format PDF.</a:t>
            </a:r>
            <a:endParaRPr sz="900"/>
          </a:p>
          <a:p>
            <a:pPr indent="0" lvl="0" marL="0" rtl="0" algn="l">
              <a:spcBef>
                <a:spcPts val="0"/>
              </a:spcBef>
              <a:spcAft>
                <a:spcPts val="0"/>
              </a:spcAft>
              <a:buNone/>
            </a:pPr>
            <a:r>
              <a:rPr lang="fr" sz="900"/>
              <a:t>Cependant ce service sur son application web ne permet de passer qu’un document au format PDF à la fois.</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fr" sz="900"/>
              <a:t>Au vu du nombre d’articles a traiter, le faire manuellement aurait requis un trop gros volume de temps de travail.</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fr" sz="900"/>
              <a:t>Les annexes CSV nous ayant été fournies comprenant un champ permettant l’accès à l’url du pdf de chaque articles nous avons automatiser le processus</a:t>
            </a:r>
            <a:endParaRPr b="1" sz="900">
              <a:solidFill>
                <a:srgbClr val="FF0000"/>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5a38adff4c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5a38adff4c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200">
                <a:solidFill>
                  <a:srgbClr val="0000FF"/>
                </a:solidFill>
              </a:rPr>
              <a:t>Josuah</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fr" sz="900"/>
              <a:t>N’ayant pas à proprement parler une librairie de PDF à utiliser sur Grobid nous ne disposions que d’annexes au format CSV.</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b="1" lang="fr"/>
              <a:t>Comme vous pouvez le voir,</a:t>
            </a:r>
            <a:endParaRPr b="1"/>
          </a:p>
          <a:p>
            <a:pPr indent="0" lvl="0" marL="0" rtl="0" algn="l">
              <a:spcBef>
                <a:spcPts val="0"/>
              </a:spcBef>
              <a:spcAft>
                <a:spcPts val="0"/>
              </a:spcAft>
              <a:buNone/>
            </a:pPr>
            <a:r>
              <a:rPr lang="fr" sz="900"/>
              <a:t>Une ligne décrit un article de conférence.</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fr" sz="900"/>
              <a:t>Vous pouvez içi voir son titre, son ou ses auteurs mais également </a:t>
            </a:r>
            <a:r>
              <a:rPr lang="fr" sz="900"/>
              <a:t>un champ contenant le lien url de la ressource pdf de chaque articles.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5a38adff4c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5a38adff4c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a:solidFill>
                  <a:srgbClr val="0000FF"/>
                </a:solidFill>
              </a:rPr>
              <a:t>Josuah</a:t>
            </a:r>
            <a:endParaRPr b="1" sz="1400">
              <a:solidFill>
                <a:srgbClr val="0000FF"/>
              </a:solidFill>
            </a:endParaRPr>
          </a:p>
          <a:p>
            <a:pPr indent="0" lvl="0" marL="0" rtl="0" algn="l">
              <a:spcBef>
                <a:spcPts val="0"/>
              </a:spcBef>
              <a:spcAft>
                <a:spcPts val="0"/>
              </a:spcAft>
              <a:buNone/>
            </a:pPr>
            <a:r>
              <a:t/>
            </a:r>
            <a:endParaRPr b="1" sz="1400">
              <a:solidFill>
                <a:srgbClr val="0000FF"/>
              </a:solidFill>
            </a:endParaRPr>
          </a:p>
          <a:p>
            <a:pPr indent="0" lvl="0" marL="0" rtl="0" algn="l">
              <a:spcBef>
                <a:spcPts val="0"/>
              </a:spcBef>
              <a:spcAft>
                <a:spcPts val="0"/>
              </a:spcAft>
              <a:buNone/>
            </a:pPr>
            <a:r>
              <a:rPr lang="fr" sz="900"/>
              <a:t>Vous pouvez voir içi un exemple d’article de conférence récupéré de manière automatique.</a:t>
            </a:r>
            <a:endParaRPr sz="900"/>
          </a:p>
          <a:p>
            <a:pPr indent="0" lvl="0" marL="0" rtl="0" algn="l">
              <a:spcBef>
                <a:spcPts val="0"/>
              </a:spcBef>
              <a:spcAft>
                <a:spcPts val="0"/>
              </a:spcAft>
              <a:buNone/>
            </a:pPr>
            <a:r>
              <a:rPr lang="fr" sz="900"/>
              <a:t>On va ainsi utiliser sur chaques articles la fonctionnalités de structuration de Grobid et obtenir le résultat suivant.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a311545f3_0_1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a311545f3_0_1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200">
                <a:solidFill>
                  <a:srgbClr val="0000FF"/>
                </a:solidFill>
              </a:rPr>
              <a:t>Josuah</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fr" sz="1400"/>
              <a:t>En premier temps nous allons aborder le contexte de l’étude.</a:t>
            </a:r>
            <a:endParaRPr sz="1400"/>
          </a:p>
          <a:p>
            <a:pPr indent="0" lvl="0" marL="0" rtl="0" algn="l">
              <a:spcBef>
                <a:spcPts val="0"/>
              </a:spcBef>
              <a:spcAft>
                <a:spcPts val="0"/>
              </a:spcAft>
              <a:buNone/>
            </a:pPr>
            <a:r>
              <a:rPr lang="fr" sz="1400"/>
              <a:t>Dans un second temps, nous présenterons la mise en oeuvre du travail qui nous avaient été confiées.</a:t>
            </a:r>
            <a:endParaRPr sz="1400"/>
          </a:p>
          <a:p>
            <a:pPr indent="0" lvl="0" marL="0" rtl="0" algn="l">
              <a:spcBef>
                <a:spcPts val="0"/>
              </a:spcBef>
              <a:spcAft>
                <a:spcPts val="0"/>
              </a:spcAft>
              <a:buNone/>
            </a:pPr>
            <a:r>
              <a:rPr lang="fr" sz="1400"/>
              <a:t>Dans un troisième temps nous détaillerons la méthode de gestion de projet que nous avons mis en oeuvre.</a:t>
            </a:r>
            <a:endParaRPr sz="1400"/>
          </a:p>
          <a:p>
            <a:pPr indent="0" lvl="0" marL="0" rtl="0" algn="l">
              <a:spcBef>
                <a:spcPts val="0"/>
              </a:spcBef>
              <a:spcAft>
                <a:spcPts val="0"/>
              </a:spcAft>
              <a:buNone/>
            </a:pPr>
            <a:r>
              <a:rPr lang="fr" sz="1400"/>
              <a:t>P</a:t>
            </a:r>
            <a:r>
              <a:rPr lang="fr" sz="1400"/>
              <a:t>our conclure nous dresserons rapidement un bilan des compétences acquises et les perspectives de modification ou d’améliorations possibles.</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a311545f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a311545f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200">
                <a:solidFill>
                  <a:srgbClr val="0000FF"/>
                </a:solidFill>
              </a:rPr>
              <a:t>Josuah</a:t>
            </a:r>
            <a:endParaRPr b="1" sz="1200">
              <a:solidFill>
                <a:srgbClr val="0000FF"/>
              </a:solidFill>
            </a:endParaRPr>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fr" sz="900"/>
              <a:t>Comme vous pouvez le voir, l’article vu précédemment a été structuré de manière automatique avec Grobid.</a:t>
            </a:r>
            <a:endParaRPr sz="900"/>
          </a:p>
          <a:p>
            <a:pPr indent="0" lvl="0" marL="0" rtl="0" algn="l">
              <a:spcBef>
                <a:spcPts val="0"/>
              </a:spcBef>
              <a:spcAft>
                <a:spcPts val="0"/>
              </a:spcAft>
              <a:buNone/>
            </a:pPr>
            <a:r>
              <a:rPr lang="fr" sz="900"/>
              <a:t>Ainsi chaques informations de l’article a été stockée dans des balises communes à tous les articles tel que le nom de l’auteur (</a:t>
            </a:r>
            <a:r>
              <a:rPr b="1" lang="fr" sz="900">
                <a:solidFill>
                  <a:srgbClr val="FF0000"/>
                </a:solidFill>
              </a:rPr>
              <a:t>MONTRER) </a:t>
            </a:r>
            <a:r>
              <a:rPr lang="fr" sz="900"/>
              <a:t>mais également d’autres informations comme celles contenues dans la balise SETTLEMENT.</a:t>
            </a:r>
            <a:endParaRPr sz="900"/>
          </a:p>
          <a:p>
            <a:pPr indent="0" lvl="0" marL="0" rtl="0" algn="l">
              <a:spcBef>
                <a:spcPts val="0"/>
              </a:spcBef>
              <a:spcAft>
                <a:spcPts val="0"/>
              </a:spcAft>
              <a:buNone/>
            </a:pPr>
            <a:r>
              <a:t/>
            </a:r>
            <a:endParaRPr b="1" sz="900">
              <a:solidFill>
                <a:srgbClr val="FF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5a38adff4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5a38adff4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200">
                <a:solidFill>
                  <a:srgbClr val="0000FF"/>
                </a:solidFill>
              </a:rPr>
              <a:t>Josuah</a:t>
            </a:r>
            <a:endParaRPr b="1" sz="1200">
              <a:solidFill>
                <a:srgbClr val="0000FF"/>
              </a:solidFill>
            </a:endParaRPr>
          </a:p>
          <a:p>
            <a:pPr indent="0" lvl="0" marL="0" rtl="0" algn="l">
              <a:spcBef>
                <a:spcPts val="0"/>
              </a:spcBef>
              <a:spcAft>
                <a:spcPts val="0"/>
              </a:spcAft>
              <a:buNone/>
            </a:pPr>
            <a:r>
              <a:t/>
            </a:r>
            <a:endParaRPr b="1" sz="1200">
              <a:solidFill>
                <a:srgbClr val="0000FF"/>
              </a:solidFill>
            </a:endParaRPr>
          </a:p>
          <a:p>
            <a:pPr indent="0" lvl="0" marL="0" rtl="0" algn="l">
              <a:spcBef>
                <a:spcPts val="0"/>
              </a:spcBef>
              <a:spcAft>
                <a:spcPts val="0"/>
              </a:spcAft>
              <a:buNone/>
            </a:pPr>
            <a:r>
              <a:rPr b="1" lang="fr" sz="1200">
                <a:solidFill>
                  <a:srgbClr val="0000FF"/>
                </a:solidFill>
              </a:rPr>
              <a:t>Grâce à ce procédé et la balise SETTLEMENT il nous est ainsi possible d’extraire de manière automatique chaques lieux liés à un article et ainsi pouvoir le géolocaliser</a:t>
            </a:r>
            <a:endParaRPr b="1" sz="1200">
              <a:solidFill>
                <a:srgbClr val="0000FF"/>
              </a:solidFill>
            </a:endParaRPr>
          </a:p>
          <a:p>
            <a:pPr indent="0" lvl="0" marL="0" rtl="0" algn="l">
              <a:spcBef>
                <a:spcPts val="0"/>
              </a:spcBef>
              <a:spcAft>
                <a:spcPts val="0"/>
              </a:spcAft>
              <a:buNone/>
            </a:pPr>
            <a:r>
              <a:rPr b="1" lang="fr" sz="1200">
                <a:solidFill>
                  <a:srgbClr val="0000FF"/>
                </a:solidFill>
              </a:rPr>
              <a:t>dans la continuité de l’automatisation du processus qui autrefois avait été fait manuellement par nos encadrants.</a:t>
            </a:r>
            <a:endParaRPr b="1" sz="1200">
              <a:solidFill>
                <a:srgbClr val="0000FF"/>
              </a:solidFill>
            </a:endParaRPr>
          </a:p>
          <a:p>
            <a:pPr indent="0" lvl="0" marL="0" rtl="0" algn="l">
              <a:spcBef>
                <a:spcPts val="0"/>
              </a:spcBef>
              <a:spcAft>
                <a:spcPts val="0"/>
              </a:spcAft>
              <a:buNone/>
            </a:pPr>
            <a:r>
              <a:t/>
            </a:r>
            <a:endParaRPr b="1" sz="1200">
              <a:solidFill>
                <a:srgbClr val="0000FF"/>
              </a:solidFill>
            </a:endParaRPr>
          </a:p>
          <a:p>
            <a:pPr indent="0" lvl="0" marL="0" rtl="0" algn="l">
              <a:spcBef>
                <a:spcPts val="0"/>
              </a:spcBef>
              <a:spcAft>
                <a:spcPts val="0"/>
              </a:spcAft>
              <a:buNone/>
            </a:pPr>
            <a:r>
              <a:rPr b="1" lang="fr" sz="900" u="sng">
                <a:solidFill>
                  <a:schemeClr val="dk2"/>
                </a:solidFill>
              </a:rPr>
              <a:t>SETTLEMENT : Extraire ce contenu de manière automatique (placeAut) et le géolocaliser</a:t>
            </a:r>
            <a:endParaRPr b="1" sz="900" u="sng">
              <a:solidFill>
                <a:schemeClr val="dk2"/>
              </a:solidFill>
            </a:endParaRPr>
          </a:p>
          <a:p>
            <a:pPr indent="0" lvl="0" marL="0" rtl="0" algn="l">
              <a:spcBef>
                <a:spcPts val="0"/>
              </a:spcBef>
              <a:spcAft>
                <a:spcPts val="0"/>
              </a:spcAft>
              <a:buNone/>
            </a:pPr>
            <a:r>
              <a:t/>
            </a:r>
            <a:endParaRPr b="1" sz="900" u="sng">
              <a:solidFill>
                <a:schemeClr val="dk2"/>
              </a:solidFill>
            </a:endParaRPr>
          </a:p>
          <a:p>
            <a:pPr indent="0" lvl="0" marL="0" rtl="0" algn="l">
              <a:spcBef>
                <a:spcPts val="0"/>
              </a:spcBef>
              <a:spcAft>
                <a:spcPts val="0"/>
              </a:spcAft>
              <a:buNone/>
            </a:pPr>
            <a:r>
              <a:rPr b="1" lang="fr" sz="900" u="sng">
                <a:solidFill>
                  <a:schemeClr val="dk2"/>
                </a:solidFill>
              </a:rPr>
              <a:t>VERIFIER LA QUALITE : XSLT</a:t>
            </a:r>
            <a:endParaRPr b="1" sz="900" u="sng">
              <a:solidFill>
                <a:schemeClr val="dk2"/>
              </a:solidFill>
            </a:endParaRPr>
          </a:p>
          <a:p>
            <a:pPr indent="0" lvl="0" marL="0" rtl="0" algn="l">
              <a:spcBef>
                <a:spcPts val="0"/>
              </a:spcBef>
              <a:spcAft>
                <a:spcPts val="0"/>
              </a:spcAft>
              <a:buNone/>
            </a:pPr>
            <a:r>
              <a:t/>
            </a:r>
            <a:endParaRPr b="1" sz="900">
              <a:solidFill>
                <a:srgbClr val="FF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5a311545f3_0_1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5a311545f3_0_1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fr" sz="1200">
                <a:solidFill>
                  <a:srgbClr val="4A86E8"/>
                </a:solidFill>
              </a:rPr>
              <a:t>Maryline</a:t>
            </a:r>
            <a:endParaRPr b="1" i="1" sz="1200">
              <a:solidFill>
                <a:srgbClr val="4A86E8"/>
              </a:solidFill>
            </a:endParaRPr>
          </a:p>
          <a:p>
            <a:pPr indent="0" lvl="0" marL="0" rtl="0" algn="l">
              <a:spcBef>
                <a:spcPts val="0"/>
              </a:spcBef>
              <a:spcAft>
                <a:spcPts val="0"/>
              </a:spcAft>
              <a:buNone/>
            </a:pPr>
            <a:r>
              <a:t/>
            </a:r>
            <a:endParaRPr b="1" i="1" sz="1200">
              <a:solidFill>
                <a:srgbClr val="4A86E8"/>
              </a:solidFill>
            </a:endParaRPr>
          </a:p>
          <a:p>
            <a:pPr indent="0" lvl="0" marL="0" rtl="0" algn="l">
              <a:spcBef>
                <a:spcPts val="0"/>
              </a:spcBef>
              <a:spcAft>
                <a:spcPts val="0"/>
              </a:spcAft>
              <a:buNone/>
            </a:pPr>
            <a:r>
              <a:rPr i="1" lang="fr">
                <a:solidFill>
                  <a:srgbClr val="38761D"/>
                </a:solidFill>
              </a:rPr>
              <a:t>(Parler brièvement de TXM) </a:t>
            </a:r>
            <a:endParaRPr i="1">
              <a:solidFill>
                <a:srgbClr val="38761D"/>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fr"/>
              <a:t>TXM a été utilisé comme un logiciel d’analyse lexicale et grammaticale, il permet de nous fournir un lexique des articles des conférences.</a:t>
            </a:r>
            <a:endParaRPr/>
          </a:p>
          <a:p>
            <a:pPr indent="0" lvl="0" marL="0" rtl="0" algn="l">
              <a:spcBef>
                <a:spcPts val="0"/>
              </a:spcBef>
              <a:spcAft>
                <a:spcPts val="0"/>
              </a:spcAft>
              <a:buNone/>
            </a:pPr>
            <a:r>
              <a:rPr lang="fr"/>
              <a:t>L’outils attendant un format spécial de données une étape de préparation des données qui nous avaient été fournies </a:t>
            </a:r>
            <a:r>
              <a:rPr lang="fr"/>
              <a:t>au préalable </a:t>
            </a:r>
            <a:r>
              <a:rPr lang="fr"/>
              <a:t>a été nécessaire.</a:t>
            </a:r>
            <a:endParaRPr/>
          </a:p>
          <a:p>
            <a:pPr indent="0" lvl="0" marL="0" rtl="0" algn="l">
              <a:spcBef>
                <a:spcPts val="0"/>
              </a:spcBef>
              <a:spcAft>
                <a:spcPts val="0"/>
              </a:spcAft>
              <a:buNone/>
            </a:pPr>
            <a:r>
              <a:rPr lang="fr"/>
              <a:t>Le lexique obtenu nous permet ainsi d’alimenter le logiciel Iramuteq.</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5a38adff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5a38adff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fr" sz="1200">
                <a:solidFill>
                  <a:srgbClr val="4A86E8"/>
                </a:solidFill>
              </a:rPr>
              <a:t>Maryline</a:t>
            </a:r>
            <a:endParaRPr b="1" i="1" sz="1200">
              <a:solidFill>
                <a:srgbClr val="4A86E8"/>
              </a:solidFill>
            </a:endParaRPr>
          </a:p>
          <a:p>
            <a:pPr indent="0" lvl="0" marL="0" rtl="0" algn="l">
              <a:spcBef>
                <a:spcPts val="0"/>
              </a:spcBef>
              <a:spcAft>
                <a:spcPts val="0"/>
              </a:spcAft>
              <a:buNone/>
            </a:pPr>
            <a:r>
              <a:t/>
            </a:r>
            <a:endParaRPr b="1" i="1" sz="1200">
              <a:solidFill>
                <a:srgbClr val="4A86E8"/>
              </a:solidFill>
            </a:endParaRPr>
          </a:p>
          <a:p>
            <a:pPr indent="0" lvl="0" marL="0" rtl="0" algn="l">
              <a:spcBef>
                <a:spcPts val="0"/>
              </a:spcBef>
              <a:spcAft>
                <a:spcPts val="0"/>
              </a:spcAft>
              <a:buNone/>
            </a:pPr>
            <a:r>
              <a:rPr i="1" lang="fr">
                <a:solidFill>
                  <a:srgbClr val="38761D"/>
                </a:solidFill>
              </a:rPr>
              <a:t>(Parler brièvement de TXM) </a:t>
            </a:r>
            <a:endParaRPr i="1">
              <a:solidFill>
                <a:srgbClr val="38761D"/>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fr"/>
              <a:t>TXM a été utilisé comme un logiciel d’analyse lexicale et grammaticale, il permet de nous fournir un lexique des articles des conférences.</a:t>
            </a:r>
            <a:endParaRPr/>
          </a:p>
          <a:p>
            <a:pPr indent="0" lvl="0" marL="0" rtl="0" algn="l">
              <a:spcBef>
                <a:spcPts val="0"/>
              </a:spcBef>
              <a:spcAft>
                <a:spcPts val="0"/>
              </a:spcAft>
              <a:buNone/>
            </a:pPr>
            <a:r>
              <a:rPr lang="fr"/>
              <a:t>L’outils attendant un format spécial de données une étape de préparation des données qui nous avaient été fournies au préalable a été nécessaire.</a:t>
            </a:r>
            <a:endParaRPr/>
          </a:p>
          <a:p>
            <a:pPr indent="0" lvl="0" marL="0" rtl="0" algn="l">
              <a:spcBef>
                <a:spcPts val="0"/>
              </a:spcBef>
              <a:spcAft>
                <a:spcPts val="0"/>
              </a:spcAft>
              <a:buNone/>
            </a:pPr>
            <a:r>
              <a:rPr lang="fr"/>
              <a:t>Le lexique obtenu nous permet ainsi d’alimenter le logiciel Iramuteq.</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5a38adff4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5a38adff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fr" sz="1200">
                <a:solidFill>
                  <a:srgbClr val="4A86E8"/>
                </a:solidFill>
              </a:rPr>
              <a:t>Maryline</a:t>
            </a:r>
            <a:endParaRPr b="1" i="1" sz="1200">
              <a:solidFill>
                <a:srgbClr val="4A86E8"/>
              </a:solidFill>
            </a:endParaRPr>
          </a:p>
          <a:p>
            <a:pPr indent="0" lvl="0" marL="0" rtl="0" algn="l">
              <a:spcBef>
                <a:spcPts val="0"/>
              </a:spcBef>
              <a:spcAft>
                <a:spcPts val="0"/>
              </a:spcAft>
              <a:buNone/>
            </a:pPr>
            <a:r>
              <a:t/>
            </a:r>
            <a:endParaRPr b="1" i="1" sz="1200">
              <a:solidFill>
                <a:srgbClr val="4A86E8"/>
              </a:solidFill>
            </a:endParaRPr>
          </a:p>
          <a:p>
            <a:pPr indent="0" lvl="0" marL="0" rtl="0" algn="l">
              <a:spcBef>
                <a:spcPts val="0"/>
              </a:spcBef>
              <a:spcAft>
                <a:spcPts val="0"/>
              </a:spcAft>
              <a:buNone/>
            </a:pPr>
            <a:r>
              <a:rPr i="1" lang="fr">
                <a:solidFill>
                  <a:srgbClr val="38761D"/>
                </a:solidFill>
              </a:rPr>
              <a:t>(Parler brièvement de TXM) </a:t>
            </a:r>
            <a:endParaRPr i="1">
              <a:solidFill>
                <a:srgbClr val="38761D"/>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fr"/>
              <a:t>TXM a été utilisé comme un logiciel d’analyse lexicale et grammaticale, il permet de nous fournir un lexique des articles des conférences.</a:t>
            </a:r>
            <a:endParaRPr/>
          </a:p>
          <a:p>
            <a:pPr indent="0" lvl="0" marL="0" rtl="0" algn="l">
              <a:spcBef>
                <a:spcPts val="0"/>
              </a:spcBef>
              <a:spcAft>
                <a:spcPts val="0"/>
              </a:spcAft>
              <a:buNone/>
            </a:pPr>
            <a:r>
              <a:rPr lang="fr"/>
              <a:t>L’outils attendant un format spécial de données une étape de préparation des données qui nous avaient été fournies au préalable a été nécessaire.</a:t>
            </a:r>
            <a:endParaRPr/>
          </a:p>
          <a:p>
            <a:pPr indent="0" lvl="0" marL="0" rtl="0" algn="l">
              <a:spcBef>
                <a:spcPts val="0"/>
              </a:spcBef>
              <a:spcAft>
                <a:spcPts val="0"/>
              </a:spcAft>
              <a:buNone/>
            </a:pPr>
            <a:r>
              <a:rPr lang="fr"/>
              <a:t>Le lexique obtenu nous permet ainsi d’alimenter le logiciel Iramuteq.</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5a311545f3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5a311545f3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a:solidFill>
                  <a:srgbClr val="0000FF"/>
                </a:solidFill>
              </a:rPr>
              <a:t>JP</a:t>
            </a:r>
            <a:endParaRPr b="1" sz="1400">
              <a:solidFill>
                <a:srgbClr val="0000FF"/>
              </a:solidFill>
            </a:endParaRPr>
          </a:p>
          <a:p>
            <a:pPr indent="0" lvl="0" marL="0" rtl="0" algn="l">
              <a:spcBef>
                <a:spcPts val="0"/>
              </a:spcBef>
              <a:spcAft>
                <a:spcPts val="0"/>
              </a:spcAft>
              <a:buNone/>
            </a:pPr>
            <a:r>
              <a:rPr b="1" lang="fr" sz="1400">
                <a:solidFill>
                  <a:srgbClr val="0000FF"/>
                </a:solidFill>
              </a:rPr>
              <a:t>Afin d’utiliser le logiciel Iramuteq nous avons dévéloppé une application javascript selon les normes</a:t>
            </a:r>
            <a:endParaRPr b="1" sz="1400">
              <a:solidFill>
                <a:srgbClr val="0000FF"/>
              </a:solidFill>
            </a:endParaRPr>
          </a:p>
          <a:p>
            <a:pPr indent="0" lvl="0" marL="0" rtl="0" algn="l">
              <a:spcBef>
                <a:spcPts val="0"/>
              </a:spcBef>
              <a:spcAft>
                <a:spcPts val="0"/>
              </a:spcAft>
              <a:buNone/>
            </a:pPr>
            <a:r>
              <a:rPr b="1" lang="fr" sz="1400">
                <a:solidFill>
                  <a:srgbClr val="0000FF"/>
                </a:solidFill>
              </a:rPr>
              <a:t>du logiciel</a:t>
            </a:r>
            <a:endParaRPr b="1" sz="1400">
              <a:solidFill>
                <a:srgbClr val="0000FF"/>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fr"/>
              <a:t>Comme vu précédemment, nous allons désormais présenter chaques outils en définissant celui-ci brièvement.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57a0df498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57a0df498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a:solidFill>
                  <a:srgbClr val="0000FF"/>
                </a:solidFill>
              </a:rPr>
              <a:t>JP</a:t>
            </a:r>
            <a:endParaRPr b="1" sz="1400">
              <a:solidFill>
                <a:srgbClr val="0000FF"/>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fr"/>
              <a:t>Comme vu précédemment, nous allons désormais présenter chaques outils en définissant celui-ci brièvement.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5a311545f3_1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a311545f3_1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fr" sz="1200">
                <a:solidFill>
                  <a:srgbClr val="4A86E8"/>
                </a:solidFill>
              </a:rPr>
              <a:t>Maryline</a:t>
            </a:r>
            <a:endParaRPr b="1" i="1" sz="1200">
              <a:solidFill>
                <a:srgbClr val="4A86E8"/>
              </a:solidFill>
            </a:endParaRPr>
          </a:p>
          <a:p>
            <a:pPr indent="0" lvl="0" marL="0" rtl="0" algn="l">
              <a:spcBef>
                <a:spcPts val="0"/>
              </a:spcBef>
              <a:spcAft>
                <a:spcPts val="0"/>
              </a:spcAft>
              <a:buNone/>
            </a:pPr>
            <a:r>
              <a:t/>
            </a:r>
            <a:endParaRPr b="1" i="1" sz="1200">
              <a:solidFill>
                <a:srgbClr val="4A86E8"/>
              </a:solidFill>
            </a:endParaRPr>
          </a:p>
          <a:p>
            <a:pPr indent="0" lvl="0" marL="0" rtl="0" algn="l">
              <a:spcBef>
                <a:spcPts val="0"/>
              </a:spcBef>
              <a:spcAft>
                <a:spcPts val="0"/>
              </a:spcAft>
              <a:buNone/>
            </a:pPr>
            <a:r>
              <a:rPr i="1" lang="fr">
                <a:solidFill>
                  <a:srgbClr val="38761D"/>
                </a:solidFill>
              </a:rPr>
              <a:t>(Explication d’une requête et expliquer brièvement le vocabulaire de la requête) </a:t>
            </a:r>
            <a:endParaRPr i="1">
              <a:solidFill>
                <a:srgbClr val="38761D"/>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fr"/>
              <a:t>Suite à … (l’analyse lexicale effectuée ?) j’ai pu réaliser des requêtes directement sur le corpus obtenu.</a:t>
            </a:r>
            <a:endParaRPr/>
          </a:p>
          <a:p>
            <a:pPr indent="0" lvl="0" marL="0" rtl="0" algn="l">
              <a:spcBef>
                <a:spcPts val="0"/>
              </a:spcBef>
              <a:spcAft>
                <a:spcPts val="0"/>
              </a:spcAft>
              <a:buNone/>
            </a:pPr>
            <a:r>
              <a:rPr lang="fr"/>
              <a:t>Ma requête avait ainsi pour but de chercher une liste de vocabulaire ……………………………….. (les mots de longueur 99999) .</a:t>
            </a:r>
            <a:endParaRPr/>
          </a:p>
          <a:p>
            <a:pPr indent="0" lvl="0" marL="0" rtl="0" algn="l">
              <a:spcBef>
                <a:spcPts val="0"/>
              </a:spcBef>
              <a:spcAft>
                <a:spcPts val="0"/>
              </a:spcAft>
              <a:buNone/>
            </a:pPr>
            <a:r>
              <a:rPr lang="fr"/>
              <a:t>La réalisation de requête m’a ainsi montré la puissance de l’outils et de son langage de requêtage permettant … (explication générale de à quoi sert une requête)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5a311545f3_1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a311545f3_1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fr" sz="1200">
                <a:solidFill>
                  <a:srgbClr val="4A86E8"/>
                </a:solidFill>
              </a:rPr>
              <a:t>Maryline</a:t>
            </a:r>
            <a:endParaRPr b="1" i="1" sz="1200">
              <a:solidFill>
                <a:srgbClr val="4A86E8"/>
              </a:solidFill>
            </a:endParaRPr>
          </a:p>
          <a:p>
            <a:pPr indent="0" lvl="0" marL="0" rtl="0" algn="l">
              <a:spcBef>
                <a:spcPts val="0"/>
              </a:spcBef>
              <a:spcAft>
                <a:spcPts val="0"/>
              </a:spcAft>
              <a:buNone/>
            </a:pPr>
            <a:r>
              <a:t/>
            </a:r>
            <a:endParaRPr b="1" i="1" sz="1200">
              <a:solidFill>
                <a:srgbClr val="4A86E8"/>
              </a:solidFill>
            </a:endParaRPr>
          </a:p>
          <a:p>
            <a:pPr indent="0" lvl="0" marL="0" rtl="0" algn="l">
              <a:spcBef>
                <a:spcPts val="0"/>
              </a:spcBef>
              <a:spcAft>
                <a:spcPts val="0"/>
              </a:spcAft>
              <a:buNone/>
            </a:pPr>
            <a:r>
              <a:rPr i="1" lang="fr">
                <a:solidFill>
                  <a:srgbClr val="38761D"/>
                </a:solidFill>
              </a:rPr>
              <a:t>(Explication d’une requête et expliquer brièvement le vocabulaire de la requête)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579ad1920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579ad1920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a:solidFill>
                  <a:srgbClr val="0000FF"/>
                </a:solidFill>
              </a:rPr>
              <a:t>Maryline</a:t>
            </a:r>
            <a:endParaRPr b="1" sz="1400">
              <a:solidFill>
                <a:srgbClr val="0000FF"/>
              </a:solidFill>
            </a:endParaRPr>
          </a:p>
          <a:p>
            <a:pPr indent="0" lvl="0" marL="0" rtl="0" algn="l">
              <a:spcBef>
                <a:spcPts val="0"/>
              </a:spcBef>
              <a:spcAft>
                <a:spcPts val="0"/>
              </a:spcAft>
              <a:buNone/>
            </a:pPr>
            <a:r>
              <a:t/>
            </a:r>
            <a:endParaRPr b="1" sz="1400">
              <a:solidFill>
                <a:srgbClr val="0000FF"/>
              </a:solidFill>
            </a:endParaRPr>
          </a:p>
          <a:p>
            <a:pPr indent="0" lvl="0" marL="0" rtl="0" algn="l">
              <a:spcBef>
                <a:spcPts val="0"/>
              </a:spcBef>
              <a:spcAft>
                <a:spcPts val="0"/>
              </a:spcAft>
              <a:buNone/>
            </a:pPr>
            <a:r>
              <a:t/>
            </a:r>
            <a:endParaRPr b="1" sz="1400">
              <a:solidFill>
                <a:srgbClr val="0000FF"/>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a311545f3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a311545f3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a:solidFill>
                  <a:srgbClr val="FF0000"/>
                </a:solidFill>
              </a:rPr>
              <a:t>SLIDE TRANSITION</a:t>
            </a:r>
            <a:endParaRPr b="1" sz="1400">
              <a:solidFill>
                <a:srgbClr val="FF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579ad1920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579ad1920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a:solidFill>
                  <a:srgbClr val="0000FF"/>
                </a:solidFill>
              </a:rPr>
              <a:t>Maryline</a:t>
            </a:r>
            <a:endParaRPr b="1" sz="1400">
              <a:solidFill>
                <a:srgbClr val="0000FF"/>
              </a:solidFill>
            </a:endParaRPr>
          </a:p>
          <a:p>
            <a:pPr indent="0" lvl="0" marL="0" rtl="0" algn="l">
              <a:spcBef>
                <a:spcPts val="0"/>
              </a:spcBef>
              <a:spcAft>
                <a:spcPts val="0"/>
              </a:spcAft>
              <a:buNone/>
            </a:pPr>
            <a:r>
              <a:t/>
            </a:r>
            <a:endParaRPr b="1" sz="1400">
              <a:solidFill>
                <a:srgbClr val="0000FF"/>
              </a:solidFill>
            </a:endParaRPr>
          </a:p>
          <a:p>
            <a:pPr indent="0" lvl="0" marL="0" rtl="0" algn="l">
              <a:spcBef>
                <a:spcPts val="0"/>
              </a:spcBef>
              <a:spcAft>
                <a:spcPts val="0"/>
              </a:spcAft>
              <a:buNone/>
            </a:pPr>
            <a:r>
              <a:rPr b="1" lang="fr" sz="1400">
                <a:solidFill>
                  <a:srgbClr val="0000FF"/>
                </a:solidFill>
              </a:rPr>
              <a:t>PHYLOGRAM -&gt; Exposer l’ensemble des classes dans le corpus</a:t>
            </a:r>
            <a:endParaRPr b="1" sz="1400">
              <a:solidFill>
                <a:srgbClr val="0000FF"/>
              </a:solidFill>
            </a:endParaRPr>
          </a:p>
          <a:p>
            <a:pPr indent="0" lvl="0" marL="0" rtl="0" algn="l">
              <a:spcBef>
                <a:spcPts val="0"/>
              </a:spcBef>
              <a:spcAft>
                <a:spcPts val="0"/>
              </a:spcAft>
              <a:buNone/>
            </a:pPr>
            <a:r>
              <a:rPr b="1" lang="fr" sz="1400">
                <a:solidFill>
                  <a:srgbClr val="0000FF"/>
                </a:solidFill>
              </a:rPr>
              <a:t>Chaque forme </a:t>
            </a:r>
            <a:endParaRPr b="1" sz="1400">
              <a:solidFill>
                <a:srgbClr val="0000FF"/>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5a38adff4c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5a38adff4c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a:solidFill>
                  <a:srgbClr val="0000FF"/>
                </a:solidFill>
              </a:rPr>
              <a:t>JP Voici la liste des méta-session</a:t>
            </a:r>
            <a:endParaRPr b="1" sz="1400">
              <a:solidFill>
                <a:srgbClr val="0000FF"/>
              </a:solidFill>
            </a:endParaRPr>
          </a:p>
          <a:p>
            <a:pPr indent="0" lvl="0" marL="0" rtl="0" algn="l">
              <a:spcBef>
                <a:spcPts val="0"/>
              </a:spcBef>
              <a:spcAft>
                <a:spcPts val="0"/>
              </a:spcAft>
              <a:buNone/>
            </a:pPr>
            <a:r>
              <a:rPr b="1" lang="fr" sz="1400">
                <a:solidFill>
                  <a:srgbClr val="0000FF"/>
                </a:solidFill>
              </a:rPr>
              <a:t>qui  nous ont été donnés par la maitrise d’ouvrage .</a:t>
            </a:r>
            <a:endParaRPr b="1" sz="1400">
              <a:solidFill>
                <a:srgbClr val="0000FF"/>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579ad1920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579ad1920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a:solidFill>
                  <a:srgbClr val="0000FF"/>
                </a:solidFill>
              </a:rPr>
              <a:t>JP</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5a38adff4c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5a38adff4c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a:solidFill>
                  <a:srgbClr val="0000FF"/>
                </a:solidFill>
              </a:rPr>
              <a:t>JP</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5a38adff4c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5a38adff4c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a:solidFill>
                  <a:srgbClr val="0000FF"/>
                </a:solidFill>
              </a:rPr>
              <a:t>JP</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5a38adff4c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5a38adff4c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a:solidFill>
                  <a:srgbClr val="0000FF"/>
                </a:solidFill>
              </a:rPr>
              <a:t>JP</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5a38adff4c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5a38adff4c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a:solidFill>
                  <a:srgbClr val="0000FF"/>
                </a:solidFill>
              </a:rPr>
              <a:t>JP</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5a38adff4c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5a38adff4c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a:solidFill>
                  <a:srgbClr val="0000FF"/>
                </a:solidFill>
              </a:rPr>
              <a:t>JP</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579ad1920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579ad1920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a:solidFill>
                  <a:srgbClr val="0000FF"/>
                </a:solidFill>
              </a:rPr>
              <a:t>JP LA classe  6 organisation des connaissances très représenté sur les articles de l’année 2005</a:t>
            </a:r>
            <a:endParaRPr b="1" sz="1400">
              <a:solidFill>
                <a:srgbClr val="0000FF"/>
              </a:solidFill>
            </a:endParaRPr>
          </a:p>
          <a:p>
            <a:pPr indent="0" lvl="0" marL="0" rtl="0" algn="l">
              <a:spcBef>
                <a:spcPts val="0"/>
              </a:spcBef>
              <a:spcAft>
                <a:spcPts val="0"/>
              </a:spcAft>
              <a:buNone/>
            </a:pPr>
            <a:r>
              <a:rPr b="1" lang="fr" sz="1400">
                <a:solidFill>
                  <a:srgbClr val="0000FF"/>
                </a:solidFill>
              </a:rPr>
              <a:t>absente en 2006 en 2007 et réapparaît en 2009 et en 2010 avant de disparaître totalement</a:t>
            </a:r>
            <a:endParaRPr b="1" sz="1400">
              <a:solidFill>
                <a:srgbClr val="0000FF"/>
              </a:solidFill>
            </a:endParaRPr>
          </a:p>
          <a:p>
            <a:pPr indent="0" lvl="0" marL="0" rtl="0" algn="l">
              <a:spcBef>
                <a:spcPts val="0"/>
              </a:spcBef>
              <a:spcAft>
                <a:spcPts val="0"/>
              </a:spcAft>
              <a:buNone/>
            </a:pPr>
            <a:r>
              <a:t/>
            </a:r>
            <a:endParaRPr b="1" sz="1400">
              <a:solidFill>
                <a:srgbClr val="0000FF"/>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5a311545f3_0_1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5a311545f3_0_1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a:solidFill>
                  <a:srgbClr val="0000FF"/>
                </a:solidFill>
              </a:rPr>
              <a:t>M</a:t>
            </a:r>
            <a:r>
              <a:rPr b="1" lang="fr" sz="1400">
                <a:solidFill>
                  <a:srgbClr val="0000FF"/>
                </a:solidFill>
              </a:rPr>
              <a:t>aryline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a311545f3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a311545f3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200">
                <a:solidFill>
                  <a:srgbClr val="0000FF"/>
                </a:solidFill>
              </a:rPr>
              <a:t>Maryline</a:t>
            </a:r>
            <a:r>
              <a:rPr lang="fr"/>
              <a:t>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Notre étude se basait en grande partie sur l’étude et la compréhension de la textométrie dont je vais à présent vous donner une </a:t>
            </a:r>
            <a:r>
              <a:rPr lang="fr"/>
              <a:t>brève</a:t>
            </a:r>
            <a:r>
              <a:rPr lang="fr"/>
              <a:t> définition.</a:t>
            </a:r>
            <a:endParaRPr/>
          </a:p>
          <a:p>
            <a:pPr indent="0" lvl="0" marL="0" rtl="0" algn="l">
              <a:spcBef>
                <a:spcPts val="0"/>
              </a:spcBef>
              <a:spcAft>
                <a:spcPts val="0"/>
              </a:spcAft>
              <a:buNone/>
            </a:pPr>
            <a:r>
              <a:rPr lang="fr"/>
              <a:t>L</a:t>
            </a:r>
            <a:r>
              <a:rPr lang="fr"/>
              <a:t>'analyse de données textuelles (ou ADT) est une approche des sciences humaines qui envisage les textes comme des données organisées qui, constituées en corpus, peuvent être analysées indépendamment de leur énonciataire, voire de leur énonciation.</a:t>
            </a:r>
            <a:endParaRPr/>
          </a:p>
          <a:p>
            <a:pPr indent="0" lvl="0" marL="0" rtl="0" algn="l">
              <a:spcBef>
                <a:spcPts val="0"/>
              </a:spcBef>
              <a:spcAft>
                <a:spcPts val="0"/>
              </a:spcAft>
              <a:buNone/>
            </a:pPr>
            <a:r>
              <a:rPr lang="fr"/>
              <a:t>Elle cherche à qualifier les éléments des textes à l'aide de catégories et à les quantifier en analysant leur répartition statistique et est appliquée strictement au lexique.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57a0df49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57a0df49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800">
                <a:solidFill>
                  <a:srgbClr val="FF0000"/>
                </a:solidFill>
              </a:rPr>
              <a:t>SLIDE TRANSITION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5a311545f3_0_1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5a311545f3_0_1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a:solidFill>
                  <a:srgbClr val="0000FF"/>
                </a:solidFill>
              </a:rPr>
              <a:t>Maryline</a:t>
            </a:r>
            <a:endParaRPr b="1" sz="1400">
              <a:solidFill>
                <a:srgbClr val="0000FF"/>
              </a:solidFill>
            </a:endParaRPr>
          </a:p>
          <a:p>
            <a:pPr indent="0" lvl="0" marL="0" rtl="0" algn="l">
              <a:spcBef>
                <a:spcPts val="0"/>
              </a:spcBef>
              <a:spcAft>
                <a:spcPts val="0"/>
              </a:spcAft>
              <a:buNone/>
            </a:pPr>
            <a:r>
              <a:t/>
            </a:r>
            <a:endParaRPr b="1" sz="1400">
              <a:solidFill>
                <a:srgbClr val="0000FF"/>
              </a:solidFill>
            </a:endParaRPr>
          </a:p>
          <a:p>
            <a:pPr indent="0" lvl="0" marL="0" rtl="0" algn="l">
              <a:spcBef>
                <a:spcPts val="0"/>
              </a:spcBef>
              <a:spcAft>
                <a:spcPts val="0"/>
              </a:spcAft>
              <a:buNone/>
            </a:pPr>
            <a:r>
              <a:rPr lang="fr"/>
              <a:t>Nous allons désormais aborder la partie organisation du travail en présentant les méthodes que nous avons utilisés.</a:t>
            </a:r>
            <a:endParaRPr/>
          </a:p>
          <a:p>
            <a:pPr indent="0" lvl="0" marL="0" rtl="0" algn="l">
              <a:spcBef>
                <a:spcPts val="0"/>
              </a:spcBef>
              <a:spcAft>
                <a:spcPts val="0"/>
              </a:spcAft>
              <a:buNone/>
            </a:pPr>
            <a:r>
              <a:rPr lang="fr"/>
              <a:t>En premier temps il a été nécessaire d’avoir une interaction hebdomadaire entre la maîtrise d’ouvrage (représenté par les encadrants de notre projet nous ayant fournis un cahier des charges) et les maîtres d’oeuvres (représenté par nous).</a:t>
            </a:r>
            <a:endParaRPr/>
          </a:p>
          <a:p>
            <a:pPr indent="0" lvl="0" marL="0" rtl="0" algn="l">
              <a:spcBef>
                <a:spcPts val="0"/>
              </a:spcBef>
              <a:spcAft>
                <a:spcPts val="0"/>
              </a:spcAft>
              <a:buNone/>
            </a:pPr>
            <a:r>
              <a:rPr lang="fr"/>
              <a:t>Cette tâche à notamment permis d’améliorer nos connaissances dans un point de vue de communication et collaboration.</a:t>
            </a:r>
            <a:endParaRPr/>
          </a:p>
          <a:p>
            <a:pPr indent="0" lvl="0" marL="0" rtl="0" algn="l">
              <a:spcBef>
                <a:spcPts val="0"/>
              </a:spcBef>
              <a:spcAft>
                <a:spcPts val="0"/>
              </a:spcAft>
              <a:buNone/>
            </a:pPr>
            <a:r>
              <a:rPr lang="fr"/>
              <a:t>La collaboration entre nous a également été basée sur la communication, la collaboration mais également la répartition des tâches.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5a311545f3_0_1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5a311545f3_0_1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a:solidFill>
                  <a:srgbClr val="0000FF"/>
                </a:solidFill>
              </a:rPr>
              <a:t>JP</a:t>
            </a:r>
            <a:endParaRPr b="1" sz="1400">
              <a:solidFill>
                <a:srgbClr val="0000FF"/>
              </a:solidFill>
            </a:endParaRPr>
          </a:p>
          <a:p>
            <a:pPr indent="0" lvl="0" marL="0" rtl="0" algn="l">
              <a:spcBef>
                <a:spcPts val="0"/>
              </a:spcBef>
              <a:spcAft>
                <a:spcPts val="0"/>
              </a:spcAft>
              <a:buNone/>
            </a:pPr>
            <a:r>
              <a:t/>
            </a:r>
            <a:endParaRPr b="1" sz="1400">
              <a:solidFill>
                <a:srgbClr val="0000FF"/>
              </a:solidFill>
            </a:endParaRPr>
          </a:p>
          <a:p>
            <a:pPr indent="0" lvl="0" marL="0" rtl="0" algn="l">
              <a:spcBef>
                <a:spcPts val="0"/>
              </a:spcBef>
              <a:spcAft>
                <a:spcPts val="0"/>
              </a:spcAft>
              <a:buNone/>
            </a:pPr>
            <a:r>
              <a:rPr lang="fr"/>
              <a:t>Nous allons désormais aborder la partie organisation du travail en présentant les méthodes que nous avons utilisés.</a:t>
            </a:r>
            <a:endParaRPr/>
          </a:p>
          <a:p>
            <a:pPr indent="0" lvl="0" marL="0" rtl="0" algn="l">
              <a:spcBef>
                <a:spcPts val="0"/>
              </a:spcBef>
              <a:spcAft>
                <a:spcPts val="0"/>
              </a:spcAft>
              <a:buNone/>
            </a:pPr>
            <a:r>
              <a:rPr lang="fr"/>
              <a:t>En premier temps il a été nécessaire d’avoir une interaction hebdomadaire entre la maîtrise d’ouvrage (représenté par les encadrants de notre projet nous ayant fournis un cahier des charges) et les maîtres d’oeuvres (représenté par nous).</a:t>
            </a:r>
            <a:endParaRPr/>
          </a:p>
          <a:p>
            <a:pPr indent="0" lvl="0" marL="0" rtl="0" algn="l">
              <a:spcBef>
                <a:spcPts val="0"/>
              </a:spcBef>
              <a:spcAft>
                <a:spcPts val="0"/>
              </a:spcAft>
              <a:buNone/>
            </a:pPr>
            <a:r>
              <a:rPr lang="fr"/>
              <a:t>Cette tâche à notamment permis d’améliorer nos connaissances dans un point de vue de communication et collaboration.</a:t>
            </a:r>
            <a:endParaRPr/>
          </a:p>
          <a:p>
            <a:pPr indent="0" lvl="0" marL="0" rtl="0" algn="l">
              <a:spcBef>
                <a:spcPts val="0"/>
              </a:spcBef>
              <a:spcAft>
                <a:spcPts val="0"/>
              </a:spcAft>
              <a:buNone/>
            </a:pPr>
            <a:r>
              <a:rPr lang="fr"/>
              <a:t>La collaboration entre nous a également été basée sur la communication, la collaboration mais également la répartition des tâches.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5a311545f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5a311545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a:solidFill>
                  <a:srgbClr val="0000FF"/>
                </a:solidFill>
              </a:rPr>
              <a:t>Maryline</a:t>
            </a:r>
            <a:endParaRPr b="1" sz="1400">
              <a:solidFill>
                <a:srgbClr val="0000FF"/>
              </a:solidFill>
            </a:endParaRPr>
          </a:p>
          <a:p>
            <a:pPr indent="0" lvl="0" marL="0" rtl="0" algn="l">
              <a:spcBef>
                <a:spcPts val="0"/>
              </a:spcBef>
              <a:spcAft>
                <a:spcPts val="0"/>
              </a:spcAft>
              <a:buNone/>
            </a:pPr>
            <a:r>
              <a:t/>
            </a:r>
            <a:endParaRPr b="1" sz="1400">
              <a:solidFill>
                <a:srgbClr val="0000FF"/>
              </a:solidFill>
            </a:endParaRPr>
          </a:p>
          <a:p>
            <a:pPr indent="0" lvl="0" marL="0" rtl="0" algn="l">
              <a:spcBef>
                <a:spcPts val="0"/>
              </a:spcBef>
              <a:spcAft>
                <a:spcPts val="0"/>
              </a:spcAft>
              <a:buNone/>
            </a:pPr>
            <a:r>
              <a:rPr lang="fr"/>
              <a:t>Vous pouvez voir </a:t>
            </a:r>
            <a:r>
              <a:rPr lang="fr"/>
              <a:t>ici</a:t>
            </a:r>
            <a:r>
              <a:rPr lang="fr"/>
              <a:t> l’élaboration d’un diagramme de Gantt que nous avons </a:t>
            </a:r>
            <a:r>
              <a:rPr lang="fr"/>
              <a:t>mis</a:t>
            </a:r>
            <a:r>
              <a:rPr lang="fr"/>
              <a:t> en oeuvre.</a:t>
            </a:r>
            <a:endParaRPr/>
          </a:p>
          <a:p>
            <a:pPr indent="0" lvl="0" marL="0" rtl="0" algn="l">
              <a:spcBef>
                <a:spcPts val="0"/>
              </a:spcBef>
              <a:spcAft>
                <a:spcPts val="0"/>
              </a:spcAft>
              <a:buNone/>
            </a:pPr>
            <a:r>
              <a:rPr lang="fr"/>
              <a:t>Celui-ci a pour but de définir </a:t>
            </a:r>
            <a:r>
              <a:rPr lang="fr"/>
              <a:t>précisément</a:t>
            </a:r>
            <a:r>
              <a:rPr lang="fr"/>
              <a:t> la répartition des outils mais également les tâches et livrables à produire au cours du projet.</a:t>
            </a:r>
            <a:endParaRPr/>
          </a:p>
          <a:p>
            <a:pPr indent="0" lvl="0" marL="0" rtl="0" algn="l">
              <a:spcBef>
                <a:spcPts val="0"/>
              </a:spcBef>
              <a:spcAft>
                <a:spcPts val="0"/>
              </a:spcAft>
              <a:buNone/>
            </a:pPr>
            <a:r>
              <a:rPr lang="fr"/>
              <a:t>Nous avons choisi de diviser les tâches en plusieures étapes comme vous pouvez le voir </a:t>
            </a:r>
            <a:r>
              <a:rPr lang="fr"/>
              <a:t>ici</a:t>
            </a:r>
            <a:r>
              <a:rPr lang="fr"/>
              <a:t>.</a:t>
            </a:r>
            <a:endParaRPr/>
          </a:p>
          <a:p>
            <a:pPr indent="-298450" lvl="0" marL="457200" rtl="0" algn="l">
              <a:spcBef>
                <a:spcPts val="0"/>
              </a:spcBef>
              <a:spcAft>
                <a:spcPts val="0"/>
              </a:spcAft>
              <a:buSzPts val="1100"/>
              <a:buChar char="●"/>
            </a:pPr>
            <a:r>
              <a:rPr lang="fr"/>
              <a:t>La documentation et la prise en main des logiciels Grobid, TXM et Grobid.</a:t>
            </a:r>
            <a:endParaRPr/>
          </a:p>
          <a:p>
            <a:pPr indent="-298450" lvl="1" marL="914400" rtl="0" algn="l">
              <a:spcBef>
                <a:spcPts val="0"/>
              </a:spcBef>
              <a:spcAft>
                <a:spcPts val="0"/>
              </a:spcAft>
              <a:buSzPts val="1100"/>
              <a:buChar char="○"/>
            </a:pPr>
            <a:r>
              <a:rPr lang="fr"/>
              <a:t>Il nous avait également été demandé d’analyser l’outils entity fishing pendant une semaine,cependant celui-ci n’a pas été retenu de par le faible nombre de fonctionnalités qu’il proposait</a:t>
            </a:r>
            <a:endParaRPr/>
          </a:p>
          <a:p>
            <a:pPr indent="0" lvl="0" marL="914400" rtl="0" algn="l">
              <a:spcBef>
                <a:spcPts val="0"/>
              </a:spcBef>
              <a:spcAft>
                <a:spcPts val="0"/>
              </a:spcAft>
              <a:buNone/>
            </a:pPr>
            <a:r>
              <a:t/>
            </a:r>
            <a:endParaRPr/>
          </a:p>
          <a:p>
            <a:pPr indent="-298450" lvl="0" marL="457200" rtl="0" algn="l">
              <a:spcBef>
                <a:spcPts val="0"/>
              </a:spcBef>
              <a:spcAft>
                <a:spcPts val="0"/>
              </a:spcAft>
              <a:buSzPts val="1100"/>
              <a:buChar char="●"/>
            </a:pPr>
            <a:r>
              <a:rPr lang="fr"/>
              <a:t>La création d’une application de préparation de données pour chaques outils suite aux formats différents d’annexes que nous possédions qui n’étaient pas compatible dans leur format actuel avec nos outils</a:t>
            </a:r>
            <a:endParaRPr/>
          </a:p>
          <a:p>
            <a:pPr indent="-298450" lvl="0" marL="457200" rtl="0" algn="l">
              <a:spcBef>
                <a:spcPts val="0"/>
              </a:spcBef>
              <a:spcAft>
                <a:spcPts val="0"/>
              </a:spcAft>
              <a:buSzPts val="1100"/>
              <a:buChar char="●"/>
            </a:pPr>
            <a:r>
              <a:rPr lang="fr"/>
              <a:t>L’exploitation des logiciels cités </a:t>
            </a:r>
            <a:r>
              <a:rPr lang="fr"/>
              <a:t>précédemment</a:t>
            </a:r>
            <a:r>
              <a:rPr lang="fr"/>
              <a:t> afin différents types de résultats.</a:t>
            </a:r>
            <a:endParaRPr/>
          </a:p>
          <a:p>
            <a:pPr indent="-298450" lvl="0" marL="457200" rtl="0" algn="l">
              <a:spcBef>
                <a:spcPts val="0"/>
              </a:spcBef>
              <a:spcAft>
                <a:spcPts val="0"/>
              </a:spcAft>
              <a:buSzPts val="1100"/>
              <a:buChar char="●"/>
            </a:pPr>
            <a:r>
              <a:rPr lang="fr"/>
              <a:t>La visualisation de ces données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57a0df498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57a0df498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800">
                <a:solidFill>
                  <a:srgbClr val="FF0000"/>
                </a:solidFill>
              </a:rPr>
              <a:t>SLIDE TRANSITION</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5a311545f3_0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5a311545f3_0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sz="1800">
                <a:solidFill>
                  <a:schemeClr val="dk2"/>
                </a:solidFill>
                <a:latin typeface="Calibri"/>
                <a:ea typeface="Calibri"/>
                <a:cs typeface="Calibri"/>
                <a:sym typeface="Calibri"/>
              </a:rPr>
              <a:t>Philippe</a:t>
            </a:r>
            <a:endParaRPr b="1" sz="1800">
              <a:solidFill>
                <a:schemeClr val="dk2"/>
              </a:solidFill>
              <a:latin typeface="Calibri"/>
              <a:ea typeface="Calibri"/>
              <a:cs typeface="Calibri"/>
              <a:sym typeface="Calibri"/>
            </a:endParaRPr>
          </a:p>
          <a:p>
            <a:pPr indent="0" lvl="0" marL="2743200" rtl="0" algn="l">
              <a:lnSpc>
                <a:spcPct val="115000"/>
              </a:lnSpc>
              <a:spcBef>
                <a:spcPts val="1600"/>
              </a:spcBef>
              <a:spcAft>
                <a:spcPts val="0"/>
              </a:spcAft>
              <a:buNone/>
            </a:pPr>
            <a:r>
              <a:t/>
            </a:r>
            <a:endParaRPr b="1" sz="1800">
              <a:solidFill>
                <a:schemeClr val="dk2"/>
              </a:solidFill>
              <a:latin typeface="Calibri"/>
              <a:ea typeface="Calibri"/>
              <a:cs typeface="Calibri"/>
              <a:sym typeface="Calibri"/>
            </a:endParaRPr>
          </a:p>
          <a:p>
            <a:pPr indent="-342900" lvl="1" marL="2743200" rtl="0" algn="l">
              <a:lnSpc>
                <a:spcPct val="115000"/>
              </a:lnSpc>
              <a:spcBef>
                <a:spcPts val="1600"/>
              </a:spcBef>
              <a:spcAft>
                <a:spcPts val="0"/>
              </a:spcAft>
              <a:buClr>
                <a:schemeClr val="dk2"/>
              </a:buClr>
              <a:buSzPts val="1800"/>
              <a:buFont typeface="Calibri"/>
              <a:buChar char="➢"/>
            </a:pPr>
            <a:r>
              <a:rPr b="1" lang="fr" sz="1800">
                <a:solidFill>
                  <a:schemeClr val="dk2"/>
                </a:solidFill>
                <a:latin typeface="Calibri"/>
                <a:ea typeface="Calibri"/>
                <a:cs typeface="Calibri"/>
                <a:sym typeface="Calibri"/>
              </a:rPr>
              <a:t>Peut-on automatiser l’enrichissement de certains articles de conférences?</a:t>
            </a:r>
            <a:endParaRPr b="1" sz="1800">
              <a:solidFill>
                <a:schemeClr val="dk2"/>
              </a:solidFill>
              <a:latin typeface="Calibri"/>
              <a:ea typeface="Calibri"/>
              <a:cs typeface="Calibri"/>
              <a:sym typeface="Calibri"/>
            </a:endParaRPr>
          </a:p>
          <a:p>
            <a:pPr indent="0" lvl="0" marL="2743200" rtl="0" algn="l">
              <a:lnSpc>
                <a:spcPct val="115000"/>
              </a:lnSpc>
              <a:spcBef>
                <a:spcPts val="1600"/>
              </a:spcBef>
              <a:spcAft>
                <a:spcPts val="0"/>
              </a:spcAft>
              <a:buNone/>
            </a:pPr>
            <a:r>
              <a:rPr lang="fr" sz="1200">
                <a:latin typeface="Calibri"/>
                <a:ea typeface="Calibri"/>
                <a:cs typeface="Calibri"/>
                <a:sym typeface="Calibri"/>
              </a:rPr>
              <a:t>Grâce à la combinaison de Grobid et de notre application Python il est donc possible de structurer de manière automatique chaques types d’articles, y compris pour les années de conférences à venir.</a:t>
            </a:r>
            <a:endParaRPr sz="1200">
              <a:latin typeface="Calibri"/>
              <a:ea typeface="Calibri"/>
              <a:cs typeface="Calibri"/>
              <a:sym typeface="Calibri"/>
            </a:endParaRPr>
          </a:p>
          <a:p>
            <a:pPr indent="0" lvl="0" marL="2743200" rtl="0" algn="l">
              <a:lnSpc>
                <a:spcPct val="115000"/>
              </a:lnSpc>
              <a:spcBef>
                <a:spcPts val="1600"/>
              </a:spcBef>
              <a:spcAft>
                <a:spcPts val="0"/>
              </a:spcAft>
              <a:buNone/>
            </a:pPr>
            <a:r>
              <a:rPr lang="fr" sz="1200">
                <a:latin typeface="Calibri"/>
                <a:ea typeface="Calibri"/>
                <a:cs typeface="Calibri"/>
                <a:sym typeface="Calibri"/>
              </a:rPr>
              <a:t>Grobid structurant de la même manière chaques articles en fonction des données qu’il va rencontrer, nous aurons donc toujours la même structure.</a:t>
            </a:r>
            <a:endParaRPr sz="1200">
              <a:latin typeface="Calibri"/>
              <a:ea typeface="Calibri"/>
              <a:cs typeface="Calibri"/>
              <a:sym typeface="Calibri"/>
            </a:endParaRPr>
          </a:p>
          <a:p>
            <a:pPr indent="0" lvl="0" marL="2743200" rtl="0" algn="l">
              <a:lnSpc>
                <a:spcPct val="115000"/>
              </a:lnSpc>
              <a:spcBef>
                <a:spcPts val="1600"/>
              </a:spcBef>
              <a:spcAft>
                <a:spcPts val="1600"/>
              </a:spcAft>
              <a:buNone/>
            </a:pPr>
            <a:r>
              <a:rPr lang="fr" sz="1200">
                <a:latin typeface="Calibri"/>
                <a:ea typeface="Calibri"/>
                <a:cs typeface="Calibri"/>
                <a:sym typeface="Calibri"/>
              </a:rPr>
              <a:t>Après une analyse grâce à un programme XSLT il nous a donc été possible de vérifier la validité des documents TEI générés par Grobid afin de pouvoir transformer ceux-ci en JSON et les intégrer à la base de données ElasticSearch.</a:t>
            </a:r>
            <a:endParaRPr sz="1200">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5793093c0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5793093c0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a:solidFill>
                  <a:srgbClr val="0000FF"/>
                </a:solidFill>
              </a:rPr>
              <a:t>Josuah</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SAGEO : Partir d’un autre type de conférence</a:t>
            </a:r>
            <a:endParaRPr/>
          </a:p>
          <a:p>
            <a:pPr indent="0" lvl="0" marL="0" rtl="0" algn="l">
              <a:spcBef>
                <a:spcPts val="0"/>
              </a:spcBef>
              <a:spcAft>
                <a:spcPts val="0"/>
              </a:spcAft>
              <a:buNone/>
            </a:pPr>
            <a:r>
              <a:rPr lang="fr"/>
              <a:t>Permettre que l’outils puisse le traiter après un travail de préparation des données</a:t>
            </a:r>
            <a:endParaRPr/>
          </a:p>
          <a:p>
            <a:pPr indent="0" lvl="0" marL="0" rtl="0" algn="l">
              <a:spcBef>
                <a:spcPts val="0"/>
              </a:spcBef>
              <a:spcAft>
                <a:spcPts val="0"/>
              </a:spcAft>
              <a:buNone/>
            </a:pPr>
            <a:r>
              <a:rPr lang="fr"/>
              <a:t>Passer ces articles sur Grobid afin d’obtenir un TEI XML et ensuite un fichier JSON au format nécessaire requis par Elastic Seach</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5a311545f3_0_1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5a311545f3_0_1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a:solidFill>
                  <a:srgbClr val="0000FF"/>
                </a:solidFill>
              </a:rPr>
              <a:t>Josuah</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5793093c0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5793093c0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a:solidFill>
                  <a:srgbClr val="0000FF"/>
                </a:solidFill>
              </a:rPr>
              <a:t>Maryline</a:t>
            </a:r>
            <a:endParaRPr b="1" sz="1400">
              <a:solidFill>
                <a:srgbClr val="0000FF"/>
              </a:solidFill>
            </a:endParaRPr>
          </a:p>
          <a:p>
            <a:pPr indent="0" lvl="0" marL="0" rtl="0" algn="l">
              <a:spcBef>
                <a:spcPts val="0"/>
              </a:spcBef>
              <a:spcAft>
                <a:spcPts val="0"/>
              </a:spcAft>
              <a:buNone/>
            </a:pPr>
            <a:r>
              <a:t/>
            </a:r>
            <a:endParaRPr b="1" sz="1400">
              <a:solidFill>
                <a:srgbClr val="0000FF"/>
              </a:solidFill>
            </a:endParaRPr>
          </a:p>
          <a:p>
            <a:pPr indent="0" lvl="0" marL="0" rtl="0" algn="l">
              <a:spcBef>
                <a:spcPts val="0"/>
              </a:spcBef>
              <a:spcAft>
                <a:spcPts val="0"/>
              </a:spcAft>
              <a:buNone/>
            </a:pPr>
            <a:r>
              <a:rPr b="1" lang="fr" sz="1400"/>
              <a:t>COMME VOUS POUVEZ LE VOIR :</a:t>
            </a:r>
            <a:r>
              <a:rPr b="1" lang="fr" sz="1400">
                <a:solidFill>
                  <a:srgbClr val="FF0000"/>
                </a:solidFill>
              </a:rPr>
              <a:t> QUELQUES EXEMPLES DE VISUALISATION DE </a:t>
            </a:r>
            <a:r>
              <a:rPr b="1" lang="fr" sz="1400">
                <a:solidFill>
                  <a:srgbClr val="FF0000"/>
                </a:solidFill>
              </a:rPr>
              <a:t>RÉSULTATS</a:t>
            </a:r>
            <a:r>
              <a:rPr b="1" lang="fr" sz="1400">
                <a:solidFill>
                  <a:srgbClr val="FF0000"/>
                </a:solidFill>
              </a:rPr>
              <a:t> DE IRAMUTEQ.</a:t>
            </a:r>
            <a:endParaRPr b="1" sz="1400">
              <a:solidFill>
                <a:srgbClr val="FF0000"/>
              </a:solidFill>
            </a:endParaRPr>
          </a:p>
          <a:p>
            <a:pPr indent="0" lvl="0" marL="0" rtl="0" algn="l">
              <a:spcBef>
                <a:spcPts val="0"/>
              </a:spcBef>
              <a:spcAft>
                <a:spcPts val="0"/>
              </a:spcAft>
              <a:buNone/>
            </a:pPr>
            <a:r>
              <a:t/>
            </a:r>
            <a:endParaRPr b="1" sz="1400">
              <a:solidFill>
                <a:srgbClr val="FF0000"/>
              </a:solidFill>
            </a:endParaRPr>
          </a:p>
          <a:p>
            <a:pPr indent="0" lvl="0" marL="0" rtl="0" algn="l">
              <a:spcBef>
                <a:spcPts val="0"/>
              </a:spcBef>
              <a:spcAft>
                <a:spcPts val="0"/>
              </a:spcAft>
              <a:buNone/>
            </a:pPr>
            <a:r>
              <a:rPr b="1" lang="fr" sz="1400"/>
              <a:t>Nous vous remercions pour votre attention et </a:t>
            </a:r>
            <a:r>
              <a:rPr b="1" lang="fr" sz="1400"/>
              <a:t>serions</a:t>
            </a:r>
            <a:r>
              <a:rPr b="1" lang="fr" sz="1400"/>
              <a:t> heureux de répondre à toutes questions que vous vous poseriez à la suite de cette présentation.</a:t>
            </a:r>
            <a:endParaRPr b="1" sz="140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5a311545f3_0_1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5a311545f3_0_1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200">
                <a:solidFill>
                  <a:srgbClr val="0000FF"/>
                </a:solidFill>
              </a:rPr>
              <a:t>Josuah</a:t>
            </a:r>
            <a:endParaRPr b="1" sz="1200">
              <a:solidFill>
                <a:srgbClr val="0000FF"/>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fr"/>
              <a:t>Vous pouvez ci-joint voir le modèle de CSV.</a:t>
            </a:r>
            <a:endParaRPr/>
          </a:p>
          <a:p>
            <a:pPr indent="0" lvl="0" marL="0" rtl="0" algn="l">
              <a:spcBef>
                <a:spcPts val="0"/>
              </a:spcBef>
              <a:spcAft>
                <a:spcPts val="0"/>
              </a:spcAft>
              <a:buNone/>
            </a:pPr>
            <a:r>
              <a:rPr lang="fr"/>
              <a:t>Celui-ci comporte ainsi les informations liées à chaques articles mais </a:t>
            </a:r>
            <a:r>
              <a:rPr lang="fr"/>
              <a:t>notamment</a:t>
            </a:r>
            <a:r>
              <a:rPr lang="fr"/>
              <a:t> le lien de récupération de son article au format PDF et sa meta session.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a311545f3_0_1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a311545f3_0_1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FF"/>
              </a:buClr>
              <a:buSzPts val="1200"/>
              <a:buChar char="●"/>
            </a:pPr>
            <a:r>
              <a:rPr b="1" lang="fr" sz="1200">
                <a:solidFill>
                  <a:srgbClr val="0000FF"/>
                </a:solidFill>
              </a:rPr>
              <a:t>JP</a:t>
            </a:r>
            <a:endParaRPr b="1" sz="1200">
              <a:solidFill>
                <a:srgbClr val="0000FF"/>
              </a:solidFill>
            </a:endParaRPr>
          </a:p>
          <a:p>
            <a:pPr indent="-304800" lvl="0" marL="457200" rtl="0" algn="l">
              <a:spcBef>
                <a:spcPts val="0"/>
              </a:spcBef>
              <a:spcAft>
                <a:spcPts val="0"/>
              </a:spcAft>
              <a:buClr>
                <a:srgbClr val="0000FF"/>
              </a:buClr>
              <a:buSzPts val="1200"/>
              <a:buChar char="●"/>
            </a:pPr>
            <a:r>
              <a:rPr b="1" lang="fr" sz="1200">
                <a:solidFill>
                  <a:srgbClr val="0000FF"/>
                </a:solidFill>
              </a:rPr>
              <a:t>Accroissement prodigieux d’articles scienco</a:t>
            </a:r>
            <a:endParaRPr b="1" sz="1200">
              <a:solidFill>
                <a:srgbClr val="0000FF"/>
              </a:solidFill>
            </a:endParaRPr>
          </a:p>
          <a:p>
            <a:pPr indent="-304800" lvl="0" marL="457200" rtl="0" algn="l">
              <a:spcBef>
                <a:spcPts val="0"/>
              </a:spcBef>
              <a:spcAft>
                <a:spcPts val="0"/>
              </a:spcAft>
              <a:buClr>
                <a:srgbClr val="0000FF"/>
              </a:buClr>
              <a:buSzPts val="1200"/>
              <a:buChar char="●"/>
            </a:pPr>
            <a:r>
              <a:rPr b="1" lang="fr" sz="1200">
                <a:solidFill>
                  <a:srgbClr val="0000FF"/>
                </a:solidFill>
              </a:rPr>
              <a:t>semi-automatique pour l’analyse de l’évolution dans le temps et dans l’espace d’un ensemble d’articles scientifique</a:t>
            </a:r>
            <a:endParaRPr b="1" sz="1200">
              <a:solidFill>
                <a:srgbClr val="0000FF"/>
              </a:solidFill>
            </a:endParaRPr>
          </a:p>
          <a:p>
            <a:pPr indent="-304800" lvl="0" marL="457200" rtl="0" algn="l">
              <a:spcBef>
                <a:spcPts val="0"/>
              </a:spcBef>
              <a:spcAft>
                <a:spcPts val="0"/>
              </a:spcAft>
              <a:buClr>
                <a:srgbClr val="0000FF"/>
              </a:buClr>
              <a:buSzPts val="1200"/>
              <a:buChar char="●"/>
            </a:pPr>
            <a:r>
              <a:rPr b="1" lang="fr" sz="1200">
                <a:solidFill>
                  <a:srgbClr val="0000FF"/>
                </a:solidFill>
              </a:rPr>
              <a:t>partant de +1000 articles relatifs au conférences</a:t>
            </a:r>
            <a:endParaRPr b="1" sz="1200">
              <a:solidFill>
                <a:srgbClr val="0000FF"/>
              </a:solidFill>
            </a:endParaRPr>
          </a:p>
          <a:p>
            <a:pPr indent="-304800" lvl="0" marL="457200" rtl="0" algn="l">
              <a:spcBef>
                <a:spcPts val="0"/>
              </a:spcBef>
              <a:spcAft>
                <a:spcPts val="0"/>
              </a:spcAft>
              <a:buClr>
                <a:srgbClr val="0000FF"/>
              </a:buClr>
              <a:buSzPts val="1200"/>
              <a:buChar char="●"/>
            </a:pPr>
            <a:r>
              <a:rPr b="1" lang="fr" sz="1200">
                <a:solidFill>
                  <a:srgbClr val="0000FF"/>
                </a:solidFill>
              </a:rPr>
              <a:t>MOA a effectuer travail d’analyse liés au thèmes , aux relations entre les auteurs,evolution thèmes par année</a:t>
            </a:r>
            <a:endParaRPr b="1" sz="1200">
              <a:solidFill>
                <a:srgbClr val="0000FF"/>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g579ad1920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579ad1920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200">
                <a:solidFill>
                  <a:srgbClr val="0000FF"/>
                </a:solidFill>
              </a:rPr>
              <a:t>mARYLINE</a:t>
            </a:r>
            <a:endParaRPr b="1" sz="1200">
              <a:solidFill>
                <a:srgbClr val="0000FF"/>
              </a:solidFill>
            </a:endParaRPr>
          </a:p>
          <a:p>
            <a:pPr indent="0" lvl="0" marL="0" rtl="0" algn="l">
              <a:spcBef>
                <a:spcPts val="0"/>
              </a:spcBef>
              <a:spcAft>
                <a:spcPts val="0"/>
              </a:spcAft>
              <a:buNone/>
            </a:pPr>
            <a:r>
              <a:t/>
            </a:r>
            <a:endParaRPr b="1" sz="1200">
              <a:solidFill>
                <a:srgbClr val="0000FF"/>
              </a:solidFill>
            </a:endParaRPr>
          </a:p>
          <a:p>
            <a:pPr indent="-342900" lvl="1" marL="2743200" rtl="0" algn="l">
              <a:lnSpc>
                <a:spcPct val="115000"/>
              </a:lnSpc>
              <a:spcBef>
                <a:spcPts val="0"/>
              </a:spcBef>
              <a:spcAft>
                <a:spcPts val="0"/>
              </a:spcAft>
              <a:buClr>
                <a:schemeClr val="dk2"/>
              </a:buClr>
              <a:buSzPts val="1800"/>
              <a:buFont typeface="Calibri"/>
              <a:buChar char="➢"/>
            </a:pPr>
            <a:r>
              <a:rPr b="1" lang="fr" sz="1800">
                <a:solidFill>
                  <a:schemeClr val="dk2"/>
                </a:solidFill>
                <a:latin typeface="Calibri"/>
                <a:ea typeface="Calibri"/>
                <a:cs typeface="Calibri"/>
                <a:sym typeface="Calibri"/>
              </a:rPr>
              <a:t>Peut-on confirmer les thèmes dégagés manuellement d’une façon automatique ?</a:t>
            </a:r>
            <a:endParaRPr b="1" sz="1200">
              <a:solidFill>
                <a:srgbClr val="0000FF"/>
              </a:solidFill>
            </a:endParaRPr>
          </a:p>
          <a:p>
            <a:pPr indent="0" lvl="0" marL="0" rtl="0" algn="l">
              <a:spcBef>
                <a:spcPts val="1600"/>
              </a:spcBef>
              <a:spcAft>
                <a:spcPts val="0"/>
              </a:spcAft>
              <a:buNone/>
            </a:pPr>
            <a:r>
              <a:t/>
            </a:r>
            <a:endParaRPr b="1" sz="1200">
              <a:solidFill>
                <a:srgbClr val="0000FF"/>
              </a:solidFill>
            </a:endParaRPr>
          </a:p>
          <a:p>
            <a:pPr indent="0" lvl="0" marL="0" rtl="0" algn="l">
              <a:spcBef>
                <a:spcPts val="0"/>
              </a:spcBef>
              <a:spcAft>
                <a:spcPts val="0"/>
              </a:spcAft>
              <a:buNone/>
            </a:pPr>
            <a:r>
              <a:rPr lang="fr"/>
              <a:t>Notre travail mené à étudier le système déjà établi précédemment.</a:t>
            </a:r>
            <a:endParaRPr/>
          </a:p>
          <a:p>
            <a:pPr indent="0" lvl="0" marL="0" rtl="0" algn="l">
              <a:spcBef>
                <a:spcPts val="0"/>
              </a:spcBef>
              <a:spcAft>
                <a:spcPts val="0"/>
              </a:spcAft>
              <a:buNone/>
            </a:pPr>
            <a:r>
              <a:rPr lang="fr"/>
              <a:t>Nous avons ensuite dû travailler sur un corpus de documents qui nous avez été fournis sous différents formats de fichiers (tel que CSV, PDF ou JSON) pour les conférences EGC de 2004 à 2018.</a:t>
            </a:r>
            <a:endParaRPr/>
          </a:p>
          <a:p>
            <a:pPr indent="0" lvl="0" marL="0" rtl="0" algn="l">
              <a:spcBef>
                <a:spcPts val="0"/>
              </a:spcBef>
              <a:spcAft>
                <a:spcPts val="0"/>
              </a:spcAft>
              <a:buNone/>
            </a:pPr>
            <a:r>
              <a:rPr lang="fr"/>
              <a:t>Il nous fallait donc trouver des solutions pour plusieurs problématiques.</a:t>
            </a:r>
            <a:endParaRPr/>
          </a:p>
          <a:p>
            <a:pPr indent="-298450" lvl="0" marL="457200" rtl="0" algn="l">
              <a:spcBef>
                <a:spcPts val="0"/>
              </a:spcBef>
              <a:spcAft>
                <a:spcPts val="0"/>
              </a:spcAft>
              <a:buSzPts val="1100"/>
              <a:buChar char="●"/>
            </a:pPr>
            <a:r>
              <a:rPr lang="fr"/>
              <a:t>Temporelle avec le fait de savoir si l’on pouvait grâce à une analyse lexicale fournie depuis le logiciel TXM définir sur Iramuteq une évolution des thèmes abordés par années de conférences.</a:t>
            </a:r>
            <a:endParaRPr/>
          </a:p>
          <a:p>
            <a:pPr indent="-298450" lvl="0" marL="457200" rtl="0" algn="l">
              <a:spcBef>
                <a:spcPts val="0"/>
              </a:spcBef>
              <a:spcAft>
                <a:spcPts val="0"/>
              </a:spcAft>
              <a:buSzPts val="1100"/>
              <a:buChar char="●"/>
            </a:pPr>
            <a:r>
              <a:rPr lang="fr"/>
              <a:t>Peut on automatiser le processus de structuration tout en respectant le format de structuration déjà établi les années </a:t>
            </a:r>
            <a:r>
              <a:rPr lang="fr"/>
              <a:t>précédentes</a:t>
            </a:r>
            <a:r>
              <a:rPr lang="fr"/>
              <a:t> pour la base de données ElasticSearch?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7a0362a57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7a0362a57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FF"/>
              </a:buClr>
              <a:buSzPts val="1200"/>
              <a:buChar char="●"/>
            </a:pPr>
            <a:r>
              <a:rPr b="1" lang="fr" sz="1200">
                <a:solidFill>
                  <a:srgbClr val="0000FF"/>
                </a:solidFill>
              </a:rPr>
              <a:t>JP</a:t>
            </a:r>
            <a:endParaRPr b="1" sz="1200">
              <a:solidFill>
                <a:srgbClr val="0000FF"/>
              </a:solidFill>
            </a:endParaRPr>
          </a:p>
          <a:p>
            <a:pPr indent="-304800" lvl="0" marL="457200" rtl="0" algn="l">
              <a:spcBef>
                <a:spcPts val="0"/>
              </a:spcBef>
              <a:spcAft>
                <a:spcPts val="0"/>
              </a:spcAft>
              <a:buClr>
                <a:srgbClr val="0000FF"/>
              </a:buClr>
              <a:buSzPts val="1200"/>
              <a:buChar char="●"/>
            </a:pPr>
            <a:r>
              <a:rPr b="1" lang="fr" sz="1200">
                <a:solidFill>
                  <a:srgbClr val="0000FF"/>
                </a:solidFill>
              </a:rPr>
              <a:t>En effet ces articles sont contenus dans un fichier au format csv conteant</a:t>
            </a:r>
            <a:endParaRPr b="1" sz="1200">
              <a:solidFill>
                <a:srgbClr val="0000FF"/>
              </a:solidFill>
            </a:endParaRPr>
          </a:p>
          <a:p>
            <a:pPr indent="-304800" lvl="0" marL="457200" rtl="0" algn="l">
              <a:spcBef>
                <a:spcPts val="0"/>
              </a:spcBef>
              <a:spcAft>
                <a:spcPts val="0"/>
              </a:spcAft>
              <a:buClr>
                <a:srgbClr val="0000FF"/>
              </a:buClr>
              <a:buSzPts val="1200"/>
              <a:buChar char="●"/>
            </a:pPr>
            <a:r>
              <a:t/>
            </a:r>
            <a:endParaRPr b="1" sz="1200">
              <a:solidFill>
                <a:srgbClr val="0000FF"/>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7a0362a57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7a0362a57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FF"/>
              </a:buClr>
              <a:buSzPts val="1200"/>
              <a:buChar char="●"/>
            </a:pPr>
            <a:r>
              <a:rPr b="1" lang="fr" sz="1200">
                <a:solidFill>
                  <a:srgbClr val="0000FF"/>
                </a:solidFill>
              </a:rPr>
              <a:t>JP</a:t>
            </a:r>
            <a:endParaRPr b="1" sz="1200">
              <a:solidFill>
                <a:srgbClr val="0000FF"/>
              </a:solidFill>
            </a:endParaRPr>
          </a:p>
          <a:p>
            <a:pPr indent="-304800" lvl="0" marL="457200" rtl="0" algn="l">
              <a:spcBef>
                <a:spcPts val="0"/>
              </a:spcBef>
              <a:spcAft>
                <a:spcPts val="0"/>
              </a:spcAft>
              <a:buClr>
                <a:srgbClr val="0000FF"/>
              </a:buClr>
              <a:buSzPts val="1200"/>
              <a:buChar char="●"/>
            </a:pPr>
            <a:r>
              <a:rPr b="1" lang="fr" sz="1200">
                <a:solidFill>
                  <a:srgbClr val="0000FF"/>
                </a:solidFill>
              </a:rPr>
              <a:t>De ces articles , un enrichissement à été fait manuellement par la MOA avec MS et coordonnée géographique de l’auteur</a:t>
            </a:r>
            <a:endParaRPr b="1" sz="1200">
              <a:solidFill>
                <a:srgbClr val="0000FF"/>
              </a:solidFill>
            </a:endParaRPr>
          </a:p>
          <a:p>
            <a:pPr indent="-304800" lvl="0" marL="457200" rtl="0" algn="l">
              <a:spcBef>
                <a:spcPts val="0"/>
              </a:spcBef>
              <a:spcAft>
                <a:spcPts val="0"/>
              </a:spcAft>
              <a:buClr>
                <a:srgbClr val="0000FF"/>
              </a:buClr>
              <a:buSzPts val="1200"/>
              <a:buChar char="●"/>
            </a:pPr>
            <a:r>
              <a:rPr b="1" lang="fr" sz="1200">
                <a:solidFill>
                  <a:srgbClr val="0000FF"/>
                </a:solidFill>
              </a:rPr>
              <a:t>afin de procéder à l’analyse d’ordre thématique , spaciale et temporelle</a:t>
            </a:r>
            <a:endParaRPr b="1" sz="1200">
              <a:solidFill>
                <a:srgbClr val="0000FF"/>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7a0df498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7a0df498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FF"/>
              </a:buClr>
              <a:buSzPts val="1200"/>
              <a:buChar char="●"/>
            </a:pPr>
            <a:r>
              <a:rPr b="1" lang="fr" sz="1200">
                <a:solidFill>
                  <a:srgbClr val="0000FF"/>
                </a:solidFill>
              </a:rPr>
              <a:t>JP</a:t>
            </a:r>
            <a:endParaRPr b="1" sz="1200">
              <a:solidFill>
                <a:srgbClr val="0000FF"/>
              </a:solidFill>
            </a:endParaRPr>
          </a:p>
          <a:p>
            <a:pPr indent="-304800" lvl="0" marL="457200" rtl="0" algn="l">
              <a:spcBef>
                <a:spcPts val="0"/>
              </a:spcBef>
              <a:spcAft>
                <a:spcPts val="0"/>
              </a:spcAft>
              <a:buClr>
                <a:srgbClr val="0000FF"/>
              </a:buClr>
              <a:buSzPts val="1200"/>
              <a:buChar char="●"/>
            </a:pPr>
            <a:r>
              <a:rPr b="1" lang="fr" sz="1200">
                <a:solidFill>
                  <a:srgbClr val="0000FF"/>
                </a:solidFill>
              </a:rPr>
              <a:t>Aujourdh’ui MO souhaiten elargir son travail sur les conférences EGC 2016-2018</a:t>
            </a:r>
            <a:endParaRPr b="1" sz="1200">
              <a:solidFill>
                <a:srgbClr val="0000FF"/>
              </a:solidFill>
            </a:endParaRPr>
          </a:p>
          <a:p>
            <a:pPr indent="-304800" lvl="0" marL="457200" rtl="0" algn="l">
              <a:spcBef>
                <a:spcPts val="0"/>
              </a:spcBef>
              <a:spcAft>
                <a:spcPts val="0"/>
              </a:spcAft>
              <a:buClr>
                <a:srgbClr val="0000FF"/>
              </a:buClr>
              <a:buSzPts val="1200"/>
              <a:buChar char="●"/>
            </a:pPr>
            <a:r>
              <a:rPr b="1" lang="fr" sz="1200">
                <a:solidFill>
                  <a:srgbClr val="0000FF"/>
                </a:solidFill>
              </a:rPr>
              <a:t>Format csv nous été donné </a:t>
            </a:r>
            <a:endParaRPr b="1" sz="1200">
              <a:solidFill>
                <a:srgbClr val="0000FF"/>
              </a:solidFill>
            </a:endParaRPr>
          </a:p>
          <a:p>
            <a:pPr indent="-304800" lvl="0" marL="457200" rtl="0" algn="l">
              <a:spcBef>
                <a:spcPts val="0"/>
              </a:spcBef>
              <a:spcAft>
                <a:spcPts val="0"/>
              </a:spcAft>
              <a:buClr>
                <a:srgbClr val="0000FF"/>
              </a:buClr>
              <a:buSzPts val="1200"/>
              <a:buChar char="●"/>
            </a:pPr>
            <a:r>
              <a:rPr b="1" lang="fr" sz="1200">
                <a:solidFill>
                  <a:srgbClr val="0000FF"/>
                </a:solidFill>
              </a:rPr>
              <a:t>Il nous a été demandé de procéder à un enrichissment automatique des artilces</a:t>
            </a:r>
            <a:endParaRPr b="1" sz="1200">
              <a:solidFill>
                <a:srgbClr val="0000FF"/>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7a0362a57_1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7a0362a57_1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FF"/>
              </a:buClr>
              <a:buSzPts val="1200"/>
              <a:buChar char="●"/>
            </a:pPr>
            <a:r>
              <a:rPr b="1" lang="fr" sz="1200">
                <a:solidFill>
                  <a:srgbClr val="0000FF"/>
                </a:solidFill>
              </a:rPr>
              <a:t>JP</a:t>
            </a:r>
            <a:endParaRPr b="1" sz="1200">
              <a:solidFill>
                <a:srgbClr val="0000FF"/>
              </a:solidFill>
            </a:endParaRPr>
          </a:p>
          <a:p>
            <a:pPr indent="-304800" lvl="0" marL="457200" rtl="0" algn="l">
              <a:spcBef>
                <a:spcPts val="0"/>
              </a:spcBef>
              <a:spcAft>
                <a:spcPts val="0"/>
              </a:spcAft>
              <a:buClr>
                <a:srgbClr val="0000FF"/>
              </a:buClr>
              <a:buSzPts val="1200"/>
              <a:buChar char="●"/>
            </a:pPr>
            <a:r>
              <a:rPr b="1" lang="fr" sz="1200">
                <a:solidFill>
                  <a:srgbClr val="0000FF"/>
                </a:solidFill>
              </a:rPr>
              <a:t>Pour cela la MO nous a proposé une  application de structuration de donnée grobid</a:t>
            </a:r>
            <a:endParaRPr b="1" sz="1200">
              <a:solidFill>
                <a:srgbClr val="0000FF"/>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fr.wikipedia.org/wiki/Iramuteq_(logicie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3.png"/><Relationship Id="rId4" Type="http://schemas.openxmlformats.org/officeDocument/2006/relationships/image" Target="../media/image20.png"/><Relationship Id="rId5" Type="http://schemas.openxmlformats.org/officeDocument/2006/relationships/image" Target="../media/image19.png"/><Relationship Id="rId6"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7.png"/><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08750" y="1450375"/>
            <a:ext cx="5361300" cy="153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fr"/>
              <a:t>Analyse d’articles</a:t>
            </a:r>
            <a:endParaRPr b="1"/>
          </a:p>
          <a:p>
            <a:pPr indent="0" lvl="0" marL="0" rtl="0" algn="ctr">
              <a:spcBef>
                <a:spcPts val="0"/>
              </a:spcBef>
              <a:spcAft>
                <a:spcPts val="0"/>
              </a:spcAft>
              <a:buNone/>
            </a:pPr>
            <a:r>
              <a:rPr b="1" lang="fr"/>
              <a:t>Scientifiques</a:t>
            </a:r>
            <a:endParaRPr b="1"/>
          </a:p>
        </p:txBody>
      </p:sp>
      <p:sp>
        <p:nvSpPr>
          <p:cNvPr id="129" name="Google Shape;129;p13"/>
          <p:cNvSpPr txBox="1"/>
          <p:nvPr>
            <p:ph idx="1" type="subTitle"/>
          </p:nvPr>
        </p:nvSpPr>
        <p:spPr>
          <a:xfrm>
            <a:off x="671475" y="3128700"/>
            <a:ext cx="7802700" cy="58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a:t>Master 1 Technologie de l’Internet</a:t>
            </a:r>
            <a:endParaRPr b="1"/>
          </a:p>
          <a:p>
            <a:pPr indent="0" lvl="0" marL="0" rtl="0" algn="ctr">
              <a:spcBef>
                <a:spcPts val="0"/>
              </a:spcBef>
              <a:spcAft>
                <a:spcPts val="0"/>
              </a:spcAft>
              <a:buNone/>
            </a:pPr>
            <a:r>
              <a:rPr b="1" lang="fr"/>
              <a:t>2018-2019</a:t>
            </a:r>
            <a:endParaRPr b="1"/>
          </a:p>
        </p:txBody>
      </p:sp>
      <p:sp>
        <p:nvSpPr>
          <p:cNvPr id="130" name="Google Shape;130;p1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fr" sz="1200"/>
              <a:t>‹#›</a:t>
            </a:fld>
            <a:endParaRPr b="1" sz="1200"/>
          </a:p>
        </p:txBody>
      </p:sp>
      <p:sp>
        <p:nvSpPr>
          <p:cNvPr id="131" name="Google Shape;131;p13"/>
          <p:cNvSpPr txBox="1"/>
          <p:nvPr/>
        </p:nvSpPr>
        <p:spPr>
          <a:xfrm>
            <a:off x="6512425" y="4002850"/>
            <a:ext cx="2427000" cy="5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200">
                <a:solidFill>
                  <a:schemeClr val="lt1"/>
                </a:solidFill>
                <a:latin typeface="Calibri"/>
                <a:ea typeface="Calibri"/>
                <a:cs typeface="Calibri"/>
                <a:sym typeface="Calibri"/>
              </a:rPr>
              <a:t>Présenté par:</a:t>
            </a:r>
            <a:endParaRPr b="1" sz="1200">
              <a:solidFill>
                <a:schemeClr val="lt1"/>
              </a:solidFill>
              <a:latin typeface="Calibri"/>
              <a:ea typeface="Calibri"/>
              <a:cs typeface="Calibri"/>
              <a:sym typeface="Calibri"/>
            </a:endParaRPr>
          </a:p>
          <a:p>
            <a:pPr indent="0" lvl="0" marL="0" rtl="0" algn="l">
              <a:spcBef>
                <a:spcPts val="0"/>
              </a:spcBef>
              <a:spcAft>
                <a:spcPts val="0"/>
              </a:spcAft>
              <a:buNone/>
            </a:pPr>
            <a:r>
              <a:rPr b="1" lang="fr" sz="1200">
                <a:solidFill>
                  <a:schemeClr val="lt1"/>
                </a:solidFill>
                <a:latin typeface="Calibri"/>
                <a:ea typeface="Calibri"/>
                <a:cs typeface="Calibri"/>
                <a:sym typeface="Calibri"/>
              </a:rPr>
              <a:t>Kouamé-Kodia Maryline</a:t>
            </a:r>
            <a:endParaRPr b="1" sz="1200">
              <a:solidFill>
                <a:schemeClr val="lt1"/>
              </a:solidFill>
              <a:latin typeface="Calibri"/>
              <a:ea typeface="Calibri"/>
              <a:cs typeface="Calibri"/>
              <a:sym typeface="Calibri"/>
            </a:endParaRPr>
          </a:p>
          <a:p>
            <a:pPr indent="0" lvl="0" marL="0" rtl="0" algn="l">
              <a:spcBef>
                <a:spcPts val="0"/>
              </a:spcBef>
              <a:spcAft>
                <a:spcPts val="0"/>
              </a:spcAft>
              <a:buNone/>
            </a:pPr>
            <a:r>
              <a:rPr b="1" lang="fr" sz="1200">
                <a:solidFill>
                  <a:schemeClr val="lt1"/>
                </a:solidFill>
                <a:latin typeface="Calibri"/>
                <a:ea typeface="Calibri"/>
                <a:cs typeface="Calibri"/>
                <a:sym typeface="Calibri"/>
              </a:rPr>
              <a:t>Gnebehi Bagré Jean-Philippe</a:t>
            </a:r>
            <a:endParaRPr b="1" sz="1200">
              <a:solidFill>
                <a:schemeClr val="lt1"/>
              </a:solidFill>
              <a:latin typeface="Calibri"/>
              <a:ea typeface="Calibri"/>
              <a:cs typeface="Calibri"/>
              <a:sym typeface="Calibri"/>
            </a:endParaRPr>
          </a:p>
          <a:p>
            <a:pPr indent="0" lvl="0" marL="0" rtl="0" algn="l">
              <a:spcBef>
                <a:spcPts val="0"/>
              </a:spcBef>
              <a:spcAft>
                <a:spcPts val="0"/>
              </a:spcAft>
              <a:buNone/>
            </a:pPr>
            <a:r>
              <a:rPr b="1" lang="fr" sz="1200">
                <a:solidFill>
                  <a:schemeClr val="lt1"/>
                </a:solidFill>
                <a:latin typeface="Calibri"/>
                <a:ea typeface="Calibri"/>
                <a:cs typeface="Calibri"/>
                <a:sym typeface="Calibri"/>
              </a:rPr>
              <a:t>Perrot Josuah</a:t>
            </a:r>
            <a:endParaRPr b="1" sz="1200">
              <a:solidFill>
                <a:schemeClr val="lt1"/>
              </a:solidFill>
              <a:latin typeface="Calibri"/>
              <a:ea typeface="Calibri"/>
              <a:cs typeface="Calibri"/>
              <a:sym typeface="Calibri"/>
            </a:endParaRPr>
          </a:p>
        </p:txBody>
      </p:sp>
      <p:sp>
        <p:nvSpPr>
          <p:cNvPr id="132" name="Google Shape;132;p13"/>
          <p:cNvSpPr txBox="1"/>
          <p:nvPr/>
        </p:nvSpPr>
        <p:spPr>
          <a:xfrm>
            <a:off x="3076100" y="4002850"/>
            <a:ext cx="2536800" cy="7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200">
                <a:solidFill>
                  <a:schemeClr val="lt1"/>
                </a:solidFill>
                <a:latin typeface="Calibri"/>
                <a:ea typeface="Calibri"/>
                <a:cs typeface="Calibri"/>
                <a:sym typeface="Calibri"/>
              </a:rPr>
              <a:t>Tuteurs :</a:t>
            </a:r>
            <a:endParaRPr b="1" sz="1200">
              <a:solidFill>
                <a:schemeClr val="lt1"/>
              </a:solidFill>
              <a:latin typeface="Calibri"/>
              <a:ea typeface="Calibri"/>
              <a:cs typeface="Calibri"/>
              <a:sym typeface="Calibri"/>
            </a:endParaRPr>
          </a:p>
          <a:p>
            <a:pPr indent="0" lvl="0" marL="0" rtl="0" algn="l">
              <a:spcBef>
                <a:spcPts val="0"/>
              </a:spcBef>
              <a:spcAft>
                <a:spcPts val="0"/>
              </a:spcAft>
              <a:buNone/>
            </a:pPr>
            <a:r>
              <a:rPr b="1" lang="fr" sz="1200">
                <a:solidFill>
                  <a:schemeClr val="lt1"/>
                </a:solidFill>
                <a:latin typeface="Calibri"/>
                <a:ea typeface="Calibri"/>
                <a:cs typeface="Calibri"/>
                <a:sym typeface="Calibri"/>
              </a:rPr>
              <a:t>Marie-Noël Bessagnet</a:t>
            </a:r>
            <a:endParaRPr b="1" sz="1200">
              <a:solidFill>
                <a:schemeClr val="lt1"/>
              </a:solidFill>
              <a:latin typeface="Calibri"/>
              <a:ea typeface="Calibri"/>
              <a:cs typeface="Calibri"/>
              <a:sym typeface="Calibri"/>
            </a:endParaRPr>
          </a:p>
          <a:p>
            <a:pPr indent="0" lvl="0" marL="0" rtl="0" algn="l">
              <a:spcBef>
                <a:spcPts val="0"/>
              </a:spcBef>
              <a:spcAft>
                <a:spcPts val="0"/>
              </a:spcAft>
              <a:buNone/>
            </a:pPr>
            <a:r>
              <a:rPr b="1" lang="fr" sz="1200">
                <a:solidFill>
                  <a:schemeClr val="lt1"/>
                </a:solidFill>
                <a:latin typeface="Calibri"/>
                <a:ea typeface="Calibri"/>
                <a:cs typeface="Calibri"/>
                <a:sym typeface="Calibri"/>
              </a:rPr>
              <a:t>Annig Lacayrelle</a:t>
            </a:r>
            <a:endParaRPr b="1" sz="1200">
              <a:solidFill>
                <a:schemeClr val="lt1"/>
              </a:solidFill>
              <a:latin typeface="Calibri"/>
              <a:ea typeface="Calibri"/>
              <a:cs typeface="Calibri"/>
              <a:sym typeface="Calibri"/>
            </a:endParaRPr>
          </a:p>
          <a:p>
            <a:pPr indent="0" lvl="0" marL="0" rtl="0" algn="l">
              <a:spcBef>
                <a:spcPts val="0"/>
              </a:spcBef>
              <a:spcAft>
                <a:spcPts val="0"/>
              </a:spcAft>
              <a:buNone/>
            </a:pPr>
            <a:r>
              <a:rPr b="1" lang="fr" sz="1200">
                <a:solidFill>
                  <a:schemeClr val="lt1"/>
                </a:solidFill>
                <a:latin typeface="Calibri"/>
                <a:ea typeface="Calibri"/>
                <a:cs typeface="Calibri"/>
                <a:sym typeface="Calibri"/>
              </a:rPr>
              <a:t>Christian Sallaberry</a:t>
            </a:r>
            <a:endParaRPr b="1" sz="1200">
              <a:solidFill>
                <a:schemeClr val="lt1"/>
              </a:solidFill>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p:txBody>
      </p:sp>
      <p:pic>
        <p:nvPicPr>
          <p:cNvPr id="133" name="Google Shape;133;p13"/>
          <p:cNvPicPr preferRelativeResize="0"/>
          <p:nvPr/>
        </p:nvPicPr>
        <p:blipFill>
          <a:blip r:embed="rId3">
            <a:alphaModFix/>
          </a:blip>
          <a:stretch>
            <a:fillRect/>
          </a:stretch>
        </p:blipFill>
        <p:spPr>
          <a:xfrm>
            <a:off x="3357350" y="475950"/>
            <a:ext cx="2264105" cy="974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22"/>
          <p:cNvSpPr txBox="1"/>
          <p:nvPr>
            <p:ph type="title"/>
          </p:nvPr>
        </p:nvSpPr>
        <p:spPr>
          <a:xfrm>
            <a:off x="819150" y="510325"/>
            <a:ext cx="7505700" cy="9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Contexte de l’étude</a:t>
            </a:r>
            <a:endParaRPr b="1"/>
          </a:p>
        </p:txBody>
      </p:sp>
      <p:sp>
        <p:nvSpPr>
          <p:cNvPr id="283" name="Google Shape;283;p22"/>
          <p:cNvSpPr txBox="1"/>
          <p:nvPr>
            <p:ph idx="1" type="body"/>
          </p:nvPr>
        </p:nvSpPr>
        <p:spPr>
          <a:xfrm>
            <a:off x="644625" y="1181800"/>
            <a:ext cx="8111400" cy="325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fr" sz="1400">
                <a:solidFill>
                  <a:srgbClr val="000000"/>
                </a:solidFill>
              </a:rPr>
              <a:t> </a:t>
            </a:r>
            <a:endParaRPr b="1" sz="1400">
              <a:solidFill>
                <a:srgbClr val="000000"/>
              </a:solidFill>
            </a:endParaRPr>
          </a:p>
        </p:txBody>
      </p:sp>
      <p:sp>
        <p:nvSpPr>
          <p:cNvPr id="284" name="Google Shape;284;p2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85" name="Google Shape;285;p22"/>
          <p:cNvSpPr/>
          <p:nvPr/>
        </p:nvSpPr>
        <p:spPr>
          <a:xfrm>
            <a:off x="1208675" y="1423525"/>
            <a:ext cx="1087800" cy="651300"/>
          </a:xfrm>
          <a:prstGeom prst="snip1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EGC </a:t>
            </a:r>
            <a:endParaRPr b="1"/>
          </a:p>
          <a:p>
            <a:pPr indent="0" lvl="0" marL="0" rtl="0" algn="ctr">
              <a:spcBef>
                <a:spcPts val="0"/>
              </a:spcBef>
              <a:spcAft>
                <a:spcPts val="0"/>
              </a:spcAft>
              <a:buNone/>
            </a:pPr>
            <a:r>
              <a:rPr b="1" lang="fr"/>
              <a:t>2004-2015</a:t>
            </a:r>
            <a:endParaRPr b="1"/>
          </a:p>
        </p:txBody>
      </p:sp>
      <p:sp>
        <p:nvSpPr>
          <p:cNvPr id="286" name="Google Shape;286;p22"/>
          <p:cNvSpPr/>
          <p:nvPr/>
        </p:nvSpPr>
        <p:spPr>
          <a:xfrm>
            <a:off x="1208675" y="3174025"/>
            <a:ext cx="1087800" cy="651300"/>
          </a:xfrm>
          <a:prstGeom prst="snip1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EGC </a:t>
            </a:r>
            <a:endParaRPr b="1"/>
          </a:p>
          <a:p>
            <a:pPr indent="0" lvl="0" marL="0" rtl="0" algn="ctr">
              <a:spcBef>
                <a:spcPts val="0"/>
              </a:spcBef>
              <a:spcAft>
                <a:spcPts val="0"/>
              </a:spcAft>
              <a:buNone/>
            </a:pPr>
            <a:r>
              <a:rPr b="1" lang="fr"/>
              <a:t>2016-2018</a:t>
            </a:r>
            <a:endParaRPr b="1"/>
          </a:p>
        </p:txBody>
      </p:sp>
      <p:sp>
        <p:nvSpPr>
          <p:cNvPr id="287" name="Google Shape;287;p22"/>
          <p:cNvSpPr/>
          <p:nvPr/>
        </p:nvSpPr>
        <p:spPr>
          <a:xfrm>
            <a:off x="3209650" y="1423500"/>
            <a:ext cx="1584600" cy="6513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Enrichissement manuel</a:t>
            </a:r>
            <a:endParaRPr b="1"/>
          </a:p>
        </p:txBody>
      </p:sp>
      <p:sp>
        <p:nvSpPr>
          <p:cNvPr id="288" name="Google Shape;288;p22"/>
          <p:cNvSpPr/>
          <p:nvPr/>
        </p:nvSpPr>
        <p:spPr>
          <a:xfrm>
            <a:off x="3209650" y="3174025"/>
            <a:ext cx="1584600" cy="651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Grobid</a:t>
            </a:r>
            <a:endParaRPr b="1"/>
          </a:p>
        </p:txBody>
      </p:sp>
      <p:cxnSp>
        <p:nvCxnSpPr>
          <p:cNvPr id="289" name="Google Shape;289;p22"/>
          <p:cNvCxnSpPr>
            <a:stCxn id="285" idx="0"/>
            <a:endCxn id="287" idx="1"/>
          </p:cNvCxnSpPr>
          <p:nvPr/>
        </p:nvCxnSpPr>
        <p:spPr>
          <a:xfrm>
            <a:off x="2296475" y="1749175"/>
            <a:ext cx="913200" cy="0"/>
          </a:xfrm>
          <a:prstGeom prst="straightConnector1">
            <a:avLst/>
          </a:prstGeom>
          <a:noFill/>
          <a:ln cap="flat" cmpd="sng" w="9525">
            <a:solidFill>
              <a:schemeClr val="dk2"/>
            </a:solidFill>
            <a:prstDash val="solid"/>
            <a:round/>
            <a:headEnd len="med" w="med" type="none"/>
            <a:tailEnd len="med" w="med" type="triangle"/>
          </a:ln>
        </p:spPr>
      </p:cxnSp>
      <p:cxnSp>
        <p:nvCxnSpPr>
          <p:cNvPr id="290" name="Google Shape;290;p22"/>
          <p:cNvCxnSpPr>
            <a:stCxn id="286" idx="0"/>
            <a:endCxn id="288" idx="1"/>
          </p:cNvCxnSpPr>
          <p:nvPr/>
        </p:nvCxnSpPr>
        <p:spPr>
          <a:xfrm>
            <a:off x="2296475" y="3499675"/>
            <a:ext cx="913200" cy="0"/>
          </a:xfrm>
          <a:prstGeom prst="straightConnector1">
            <a:avLst/>
          </a:prstGeom>
          <a:noFill/>
          <a:ln cap="flat" cmpd="sng" w="9525">
            <a:solidFill>
              <a:schemeClr val="dk2"/>
            </a:solidFill>
            <a:prstDash val="solid"/>
            <a:round/>
            <a:headEnd len="med" w="med" type="none"/>
            <a:tailEnd len="med" w="med" type="triangle"/>
          </a:ln>
        </p:spPr>
      </p:cxnSp>
      <p:sp>
        <p:nvSpPr>
          <p:cNvPr id="291" name="Google Shape;291;p22"/>
          <p:cNvSpPr/>
          <p:nvPr/>
        </p:nvSpPr>
        <p:spPr>
          <a:xfrm>
            <a:off x="5224075" y="2121850"/>
            <a:ext cx="1302675" cy="1052175"/>
          </a:xfrm>
          <a:prstGeom prst="flowChartProcess">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rPr b="1" lang="fr" sz="1800">
                <a:latin typeface="Calibri"/>
                <a:ea typeface="Calibri"/>
                <a:cs typeface="Calibri"/>
                <a:sym typeface="Calibri"/>
              </a:rPr>
              <a:t>TXM</a:t>
            </a:r>
            <a:endParaRPr b="1" sz="1800">
              <a:latin typeface="Calibri"/>
              <a:ea typeface="Calibri"/>
              <a:cs typeface="Calibri"/>
              <a:sym typeface="Calibri"/>
            </a:endParaRPr>
          </a:p>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rPr b="1" lang="fr" sz="1800">
                <a:latin typeface="Calibri"/>
                <a:ea typeface="Calibri"/>
                <a:cs typeface="Calibri"/>
                <a:sym typeface="Calibri"/>
              </a:rPr>
              <a:t>IraMuteQ</a:t>
            </a:r>
            <a:endParaRPr b="1" sz="1800">
              <a:latin typeface="Calibri"/>
              <a:ea typeface="Calibri"/>
              <a:cs typeface="Calibri"/>
              <a:sym typeface="Calibri"/>
            </a:endParaRPr>
          </a:p>
          <a:p>
            <a:pPr indent="0" lvl="0" marL="0" rtl="0" algn="l">
              <a:spcBef>
                <a:spcPts val="0"/>
              </a:spcBef>
              <a:spcAft>
                <a:spcPts val="0"/>
              </a:spcAft>
              <a:buNone/>
            </a:pPr>
            <a:r>
              <a:t/>
            </a:r>
            <a:endParaRPr/>
          </a:p>
        </p:txBody>
      </p:sp>
      <p:sp>
        <p:nvSpPr>
          <p:cNvPr id="292" name="Google Shape;292;p22"/>
          <p:cNvSpPr txBox="1"/>
          <p:nvPr/>
        </p:nvSpPr>
        <p:spPr>
          <a:xfrm>
            <a:off x="5318075" y="1681275"/>
            <a:ext cx="1087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800">
              <a:latin typeface="Calibri"/>
              <a:ea typeface="Calibri"/>
              <a:cs typeface="Calibri"/>
              <a:sym typeface="Calibri"/>
            </a:endParaRPr>
          </a:p>
        </p:txBody>
      </p:sp>
      <p:cxnSp>
        <p:nvCxnSpPr>
          <p:cNvPr id="293" name="Google Shape;293;p22"/>
          <p:cNvCxnSpPr>
            <a:stCxn id="287" idx="3"/>
            <a:endCxn id="291" idx="1"/>
          </p:cNvCxnSpPr>
          <p:nvPr/>
        </p:nvCxnSpPr>
        <p:spPr>
          <a:xfrm>
            <a:off x="4794250" y="1749150"/>
            <a:ext cx="429900" cy="898800"/>
          </a:xfrm>
          <a:prstGeom prst="straightConnector1">
            <a:avLst/>
          </a:prstGeom>
          <a:noFill/>
          <a:ln cap="flat" cmpd="sng" w="9525">
            <a:solidFill>
              <a:schemeClr val="dk2"/>
            </a:solidFill>
            <a:prstDash val="solid"/>
            <a:round/>
            <a:headEnd len="med" w="med" type="none"/>
            <a:tailEnd len="med" w="med" type="triangle"/>
          </a:ln>
        </p:spPr>
      </p:cxnSp>
      <p:cxnSp>
        <p:nvCxnSpPr>
          <p:cNvPr id="294" name="Google Shape;294;p22"/>
          <p:cNvCxnSpPr>
            <a:stCxn id="288" idx="3"/>
            <a:endCxn id="291" idx="1"/>
          </p:cNvCxnSpPr>
          <p:nvPr/>
        </p:nvCxnSpPr>
        <p:spPr>
          <a:xfrm flipH="1" rot="10800000">
            <a:off x="4794250" y="2647975"/>
            <a:ext cx="429900" cy="851700"/>
          </a:xfrm>
          <a:prstGeom prst="straightConnector1">
            <a:avLst/>
          </a:prstGeom>
          <a:noFill/>
          <a:ln cap="flat" cmpd="sng" w="9525">
            <a:solidFill>
              <a:schemeClr val="dk2"/>
            </a:solidFill>
            <a:prstDash val="solid"/>
            <a:round/>
            <a:headEnd len="med" w="med" type="none"/>
            <a:tailEnd len="med" w="med" type="triangle"/>
          </a:ln>
        </p:spPr>
      </p:cxnSp>
      <p:pic>
        <p:nvPicPr>
          <p:cNvPr id="295" name="Google Shape;295;p22" title="Points scored"/>
          <p:cNvPicPr preferRelativeResize="0"/>
          <p:nvPr/>
        </p:nvPicPr>
        <p:blipFill>
          <a:blip r:embed="rId3">
            <a:alphaModFix/>
          </a:blip>
          <a:stretch>
            <a:fillRect/>
          </a:stretch>
        </p:blipFill>
        <p:spPr>
          <a:xfrm>
            <a:off x="7254378" y="1323325"/>
            <a:ext cx="1377423" cy="851699"/>
          </a:xfrm>
          <a:prstGeom prst="rect">
            <a:avLst/>
          </a:prstGeom>
          <a:noFill/>
          <a:ln>
            <a:noFill/>
          </a:ln>
        </p:spPr>
      </p:pic>
      <p:cxnSp>
        <p:nvCxnSpPr>
          <p:cNvPr id="296" name="Google Shape;296;p22"/>
          <p:cNvCxnSpPr>
            <a:stCxn id="291" idx="3"/>
          </p:cNvCxnSpPr>
          <p:nvPr/>
        </p:nvCxnSpPr>
        <p:spPr>
          <a:xfrm flipH="1" rot="10800000">
            <a:off x="6526750" y="2202438"/>
            <a:ext cx="537300" cy="445500"/>
          </a:xfrm>
          <a:prstGeom prst="straightConnector1">
            <a:avLst/>
          </a:prstGeom>
          <a:noFill/>
          <a:ln cap="flat" cmpd="sng" w="9525">
            <a:solidFill>
              <a:schemeClr val="dk2"/>
            </a:solidFill>
            <a:prstDash val="solid"/>
            <a:round/>
            <a:headEnd len="med" w="med" type="none"/>
            <a:tailEnd len="med" w="med" type="triangle"/>
          </a:ln>
        </p:spPr>
      </p:cxnSp>
      <p:cxnSp>
        <p:nvCxnSpPr>
          <p:cNvPr id="297" name="Google Shape;297;p22"/>
          <p:cNvCxnSpPr>
            <a:stCxn id="291" idx="3"/>
          </p:cNvCxnSpPr>
          <p:nvPr/>
        </p:nvCxnSpPr>
        <p:spPr>
          <a:xfrm>
            <a:off x="6526750" y="2647938"/>
            <a:ext cx="631200" cy="830400"/>
          </a:xfrm>
          <a:prstGeom prst="straightConnector1">
            <a:avLst/>
          </a:prstGeom>
          <a:noFill/>
          <a:ln cap="flat" cmpd="sng" w="9525">
            <a:solidFill>
              <a:schemeClr val="dk2"/>
            </a:solidFill>
            <a:prstDash val="solid"/>
            <a:round/>
            <a:headEnd len="med" w="med" type="none"/>
            <a:tailEnd len="med" w="med" type="triangle"/>
          </a:ln>
        </p:spPr>
      </p:cxnSp>
      <p:sp>
        <p:nvSpPr>
          <p:cNvPr id="298" name="Google Shape;298;p22"/>
          <p:cNvSpPr txBox="1"/>
          <p:nvPr/>
        </p:nvSpPr>
        <p:spPr>
          <a:xfrm>
            <a:off x="7171350" y="2215875"/>
            <a:ext cx="14604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latin typeface="Calibri"/>
                <a:ea typeface="Calibri"/>
                <a:cs typeface="Calibri"/>
                <a:sym typeface="Calibri"/>
              </a:rPr>
              <a:t>Evolution des thèmes par année</a:t>
            </a:r>
            <a:endParaRPr b="1">
              <a:latin typeface="Calibri"/>
              <a:ea typeface="Calibri"/>
              <a:cs typeface="Calibri"/>
              <a:sym typeface="Calibri"/>
            </a:endParaRPr>
          </a:p>
        </p:txBody>
      </p:sp>
      <p:pic>
        <p:nvPicPr>
          <p:cNvPr id="299" name="Google Shape;299;p22" title="Points scored"/>
          <p:cNvPicPr preferRelativeResize="0"/>
          <p:nvPr/>
        </p:nvPicPr>
        <p:blipFill>
          <a:blip r:embed="rId4">
            <a:alphaModFix/>
          </a:blip>
          <a:stretch>
            <a:fillRect/>
          </a:stretch>
        </p:blipFill>
        <p:spPr>
          <a:xfrm>
            <a:off x="7444950" y="3250025"/>
            <a:ext cx="913200" cy="564636"/>
          </a:xfrm>
          <a:prstGeom prst="rect">
            <a:avLst/>
          </a:prstGeom>
          <a:noFill/>
          <a:ln>
            <a:noFill/>
          </a:ln>
        </p:spPr>
      </p:pic>
      <p:sp>
        <p:nvSpPr>
          <p:cNvPr id="300" name="Google Shape;300;p22"/>
          <p:cNvSpPr txBox="1"/>
          <p:nvPr/>
        </p:nvSpPr>
        <p:spPr>
          <a:xfrm>
            <a:off x="7254375" y="3939525"/>
            <a:ext cx="14604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latin typeface="Calibri"/>
                <a:ea typeface="Calibri"/>
                <a:cs typeface="Calibri"/>
                <a:sym typeface="Calibri"/>
              </a:rPr>
              <a:t>Confirmation des</a:t>
            </a:r>
            <a:endParaRPr b="1">
              <a:latin typeface="Calibri"/>
              <a:ea typeface="Calibri"/>
              <a:cs typeface="Calibri"/>
              <a:sym typeface="Calibri"/>
            </a:endParaRPr>
          </a:p>
          <a:p>
            <a:pPr indent="0" lvl="0" marL="0" rtl="0" algn="l">
              <a:spcBef>
                <a:spcPts val="0"/>
              </a:spcBef>
              <a:spcAft>
                <a:spcPts val="0"/>
              </a:spcAft>
              <a:buNone/>
            </a:pPr>
            <a:r>
              <a:rPr b="1" lang="fr">
                <a:latin typeface="Calibri"/>
                <a:ea typeface="Calibri"/>
                <a:cs typeface="Calibri"/>
                <a:sym typeface="Calibri"/>
              </a:rPr>
              <a:t>méta-sessions</a:t>
            </a:r>
            <a:endParaRPr b="1">
              <a:latin typeface="Calibri"/>
              <a:ea typeface="Calibri"/>
              <a:cs typeface="Calibri"/>
              <a:sym typeface="Calibri"/>
            </a:endParaRPr>
          </a:p>
        </p:txBody>
      </p:sp>
      <p:sp>
        <p:nvSpPr>
          <p:cNvPr id="301" name="Google Shape;301;p22"/>
          <p:cNvSpPr/>
          <p:nvPr/>
        </p:nvSpPr>
        <p:spPr>
          <a:xfrm>
            <a:off x="354125" y="2148625"/>
            <a:ext cx="2600400" cy="951600"/>
          </a:xfrm>
          <a:prstGeom prst="horizontalScroll">
            <a:avLst>
              <a:gd fmla="val 12500" name="adj"/>
            </a:avLst>
          </a:prstGeom>
          <a:solidFill>
            <a:srgbClr val="A4C2F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p>
          <a:p>
            <a:pPr indent="0" lvl="0" marL="0" rtl="0" algn="l">
              <a:spcBef>
                <a:spcPts val="0"/>
              </a:spcBef>
              <a:spcAft>
                <a:spcPts val="0"/>
              </a:spcAft>
              <a:buNone/>
            </a:pPr>
            <a:r>
              <a:rPr b="1" lang="fr" sz="1200"/>
              <a:t>Id,series,booktitle,year,title,</a:t>
            </a:r>
            <a:endParaRPr b="1" sz="1200"/>
          </a:p>
          <a:p>
            <a:pPr indent="0" lvl="0" marL="0" rtl="0" algn="l">
              <a:spcBef>
                <a:spcPts val="0"/>
              </a:spcBef>
              <a:spcAft>
                <a:spcPts val="0"/>
              </a:spcAft>
              <a:buNone/>
            </a:pPr>
            <a:r>
              <a:rPr b="1" lang="fr" sz="1200"/>
              <a:t>abstract,authors,pdf1page,</a:t>
            </a:r>
            <a:endParaRPr b="1" sz="1200"/>
          </a:p>
          <a:p>
            <a:pPr indent="0" lvl="0" marL="0" rtl="0" algn="l">
              <a:spcBef>
                <a:spcPts val="0"/>
              </a:spcBef>
              <a:spcAft>
                <a:spcPts val="0"/>
              </a:spcAft>
              <a:buNone/>
            </a:pPr>
            <a:r>
              <a:rPr b="1" lang="fr" sz="1200"/>
              <a:t>pdfarticle</a:t>
            </a:r>
            <a:endParaRPr b="1" sz="1200"/>
          </a:p>
          <a:p>
            <a:pPr indent="0" lvl="0" marL="0" rtl="0" algn="l">
              <a:spcBef>
                <a:spcPts val="0"/>
              </a:spcBef>
              <a:spcAft>
                <a:spcPts val="0"/>
              </a:spcAft>
              <a:buNone/>
            </a:pPr>
            <a:r>
              <a:t/>
            </a:r>
            <a:endParaRPr sz="1200"/>
          </a:p>
        </p:txBody>
      </p:sp>
      <p:sp>
        <p:nvSpPr>
          <p:cNvPr id="302" name="Google Shape;302;p22"/>
          <p:cNvSpPr/>
          <p:nvPr/>
        </p:nvSpPr>
        <p:spPr>
          <a:xfrm>
            <a:off x="3075350" y="2005000"/>
            <a:ext cx="1839300" cy="1052100"/>
          </a:xfrm>
          <a:prstGeom prst="horizontalScroll">
            <a:avLst>
              <a:gd fmla="val 12500" name="adj"/>
            </a:avLst>
          </a:prstGeom>
          <a:solidFill>
            <a:srgbClr val="A4C2F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fr" sz="1200"/>
              <a:t>MS et coordonnées géographique des auteurs</a:t>
            </a:r>
            <a:endParaRPr b="1" sz="1200"/>
          </a:p>
          <a:p>
            <a:pPr indent="0" lvl="0" marL="0" rtl="0" algn="l">
              <a:spcBef>
                <a:spcPts val="0"/>
              </a:spcBef>
              <a:spcAft>
                <a:spcPts val="0"/>
              </a:spcAft>
              <a:buNone/>
            </a:pPr>
            <a:r>
              <a:t/>
            </a:r>
            <a:endParaRPr/>
          </a:p>
        </p:txBody>
      </p:sp>
      <p:sp>
        <p:nvSpPr>
          <p:cNvPr id="303" name="Google Shape;303;p22"/>
          <p:cNvSpPr/>
          <p:nvPr/>
        </p:nvSpPr>
        <p:spPr>
          <a:xfrm>
            <a:off x="452375" y="3825325"/>
            <a:ext cx="2600400" cy="951600"/>
          </a:xfrm>
          <a:prstGeom prst="horizontalScroll">
            <a:avLst>
              <a:gd fmla="val 12500" name="adj"/>
            </a:avLst>
          </a:prstGeom>
          <a:solidFill>
            <a:srgbClr val="A4C2F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p>
          <a:p>
            <a:pPr indent="0" lvl="0" marL="0" rtl="0" algn="l">
              <a:spcBef>
                <a:spcPts val="0"/>
              </a:spcBef>
              <a:spcAft>
                <a:spcPts val="0"/>
              </a:spcAft>
              <a:buNone/>
            </a:pPr>
            <a:r>
              <a:rPr b="1" lang="fr" sz="1200"/>
              <a:t>Id,series,booktitle,year,title,</a:t>
            </a:r>
            <a:endParaRPr b="1" sz="1200"/>
          </a:p>
          <a:p>
            <a:pPr indent="0" lvl="0" marL="0" rtl="0" algn="l">
              <a:spcBef>
                <a:spcPts val="0"/>
              </a:spcBef>
              <a:spcAft>
                <a:spcPts val="0"/>
              </a:spcAft>
              <a:buNone/>
            </a:pPr>
            <a:r>
              <a:rPr b="1" lang="fr" sz="1200"/>
              <a:t>abstract,authors,pdf1page,</a:t>
            </a:r>
            <a:endParaRPr b="1" sz="1200"/>
          </a:p>
          <a:p>
            <a:pPr indent="0" lvl="0" marL="0" rtl="0" algn="l">
              <a:spcBef>
                <a:spcPts val="0"/>
              </a:spcBef>
              <a:spcAft>
                <a:spcPts val="0"/>
              </a:spcAft>
              <a:buNone/>
            </a:pPr>
            <a:r>
              <a:rPr b="1" lang="fr" sz="1200"/>
              <a:t>pdfarticle,MS</a:t>
            </a:r>
            <a:endParaRPr b="1" sz="1200"/>
          </a:p>
          <a:p>
            <a:pPr indent="0" lvl="0" marL="0" rtl="0" algn="l">
              <a:spcBef>
                <a:spcPts val="0"/>
              </a:spcBef>
              <a:spcAft>
                <a:spcPts val="0"/>
              </a:spcAft>
              <a:buNone/>
            </a:pPr>
            <a:r>
              <a:t/>
            </a:r>
            <a:endParaRPr sz="1200"/>
          </a:p>
        </p:txBody>
      </p:sp>
      <p:sp>
        <p:nvSpPr>
          <p:cNvPr id="304" name="Google Shape;304;p22"/>
          <p:cNvSpPr/>
          <p:nvPr/>
        </p:nvSpPr>
        <p:spPr>
          <a:xfrm>
            <a:off x="5801650" y="2486850"/>
            <a:ext cx="107400" cy="322200"/>
          </a:xfrm>
          <a:prstGeom prst="downArrow">
            <a:avLst>
              <a:gd fmla="val 50000" name="adj1"/>
              <a:gd fmla="val 500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2400"/>
              <a:t>Caractéristique du projet</a:t>
            </a:r>
            <a:r>
              <a:rPr b="1" lang="fr" sz="2400"/>
              <a:t> </a:t>
            </a:r>
            <a:endParaRPr b="1" sz="2400"/>
          </a:p>
          <a:p>
            <a:pPr indent="0" lvl="0" marL="0" rtl="0" algn="l">
              <a:spcBef>
                <a:spcPts val="0"/>
              </a:spcBef>
              <a:spcAft>
                <a:spcPts val="0"/>
              </a:spcAft>
              <a:buNone/>
            </a:pPr>
            <a:r>
              <a:t/>
            </a:r>
            <a:endParaRPr/>
          </a:p>
        </p:txBody>
      </p:sp>
      <p:sp>
        <p:nvSpPr>
          <p:cNvPr id="310" name="Google Shape;310;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800"/>
              <a:t>Deux caractéristiques principales :</a:t>
            </a:r>
            <a:endParaRPr b="1" sz="1800"/>
          </a:p>
          <a:p>
            <a:pPr indent="-342900" lvl="0" marL="1371600" rtl="0" algn="l">
              <a:spcBef>
                <a:spcPts val="1600"/>
              </a:spcBef>
              <a:spcAft>
                <a:spcPts val="0"/>
              </a:spcAft>
              <a:buSzPts val="1800"/>
              <a:buChar char="❖"/>
            </a:pPr>
            <a:r>
              <a:rPr b="1" lang="fr" sz="1800"/>
              <a:t>Utilisation de deux logiciels </a:t>
            </a:r>
            <a:r>
              <a:rPr b="1" lang="fr" sz="1800"/>
              <a:t>textométriques pour l’analyse thématiques.</a:t>
            </a:r>
            <a:endParaRPr b="1" sz="1800"/>
          </a:p>
          <a:p>
            <a:pPr indent="-342900" lvl="1" marL="1828800" rtl="0" algn="l">
              <a:spcBef>
                <a:spcPts val="0"/>
              </a:spcBef>
              <a:spcAft>
                <a:spcPts val="0"/>
              </a:spcAft>
              <a:buSzPts val="1800"/>
              <a:buChar char="➢"/>
            </a:pPr>
            <a:r>
              <a:rPr b="1" lang="fr" sz="1800"/>
              <a:t>IraMuteQ</a:t>
            </a:r>
            <a:endParaRPr b="1" sz="1800"/>
          </a:p>
          <a:p>
            <a:pPr indent="-342900" lvl="1" marL="1828800" rtl="0" algn="l">
              <a:spcBef>
                <a:spcPts val="0"/>
              </a:spcBef>
              <a:spcAft>
                <a:spcPts val="0"/>
              </a:spcAft>
              <a:buSzPts val="1800"/>
              <a:buChar char="➢"/>
            </a:pPr>
            <a:r>
              <a:rPr b="1" lang="fr" sz="1800"/>
              <a:t>TXM</a:t>
            </a:r>
            <a:endParaRPr b="1" sz="1800"/>
          </a:p>
          <a:p>
            <a:pPr indent="-342900" lvl="0" marL="1371600" rtl="0" algn="l">
              <a:spcBef>
                <a:spcPts val="0"/>
              </a:spcBef>
              <a:spcAft>
                <a:spcPts val="0"/>
              </a:spcAft>
              <a:buSzPts val="1800"/>
              <a:buChar char="❖"/>
            </a:pPr>
            <a:r>
              <a:rPr b="1" lang="fr" sz="1800"/>
              <a:t>Utilisation de l’application Grobid pour la structuration des données</a:t>
            </a:r>
            <a:endParaRPr b="1" sz="1800"/>
          </a:p>
          <a:p>
            <a:pPr indent="0" lvl="0" marL="0" rtl="0" algn="l">
              <a:spcBef>
                <a:spcPts val="1600"/>
              </a:spcBef>
              <a:spcAft>
                <a:spcPts val="0"/>
              </a:spcAft>
              <a:buNone/>
            </a:pPr>
            <a:r>
              <a:t/>
            </a:r>
            <a:endParaRPr b="1" sz="1800"/>
          </a:p>
          <a:p>
            <a:pPr indent="0" lvl="0" marL="0" rtl="0" algn="l">
              <a:spcBef>
                <a:spcPts val="1600"/>
              </a:spcBef>
              <a:spcAft>
                <a:spcPts val="1600"/>
              </a:spcAft>
              <a:buNone/>
            </a:pPr>
            <a:r>
              <a:t/>
            </a:r>
            <a:endParaRPr b="1" sz="1800"/>
          </a:p>
        </p:txBody>
      </p:sp>
      <p:sp>
        <p:nvSpPr>
          <p:cNvPr id="311" name="Google Shape;311;p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path path="circle">
            <a:fillToRect b="50%" l="50%" r="50%" t="50%"/>
          </a:path>
          <a:tileRect/>
        </a:gradFill>
      </p:bgPr>
    </p:bg>
    <p:spTree>
      <p:nvGrpSpPr>
        <p:cNvPr id="315" name="Shape 315"/>
        <p:cNvGrpSpPr/>
        <p:nvPr/>
      </p:nvGrpSpPr>
      <p:grpSpPr>
        <a:xfrm>
          <a:off x="0" y="0"/>
          <a:ext cx="0" cy="0"/>
          <a:chOff x="0" y="0"/>
          <a:chExt cx="0" cy="0"/>
        </a:xfrm>
      </p:grpSpPr>
      <p:sp>
        <p:nvSpPr>
          <p:cNvPr id="316" name="Google Shape;316;p24"/>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a:t>MISE EN OEUVRE</a:t>
            </a:r>
            <a:endParaRPr b="1"/>
          </a:p>
          <a:p>
            <a:pPr indent="0" lvl="0" marL="0" rtl="0" algn="ctr">
              <a:spcBef>
                <a:spcPts val="0"/>
              </a:spcBef>
              <a:spcAft>
                <a:spcPts val="0"/>
              </a:spcAft>
              <a:buNone/>
            </a:pPr>
            <a:r>
              <a:t/>
            </a:r>
            <a:endParaRPr b="1"/>
          </a:p>
        </p:txBody>
      </p:sp>
      <p:sp>
        <p:nvSpPr>
          <p:cNvPr id="317" name="Google Shape;317;p2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Mise en oeuvre</a:t>
            </a:r>
            <a:endParaRPr b="1"/>
          </a:p>
        </p:txBody>
      </p:sp>
      <p:sp>
        <p:nvSpPr>
          <p:cNvPr id="323" name="Google Shape;323;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914400" rtl="0" algn="l">
              <a:spcBef>
                <a:spcPts val="0"/>
              </a:spcBef>
              <a:spcAft>
                <a:spcPts val="0"/>
              </a:spcAft>
              <a:buSzPts val="1800"/>
              <a:buChar char="❖"/>
            </a:pPr>
            <a:r>
              <a:rPr b="1" lang="fr" sz="1800"/>
              <a:t>Enrichissement automatique via l’application Grobid</a:t>
            </a:r>
            <a:endParaRPr b="1" sz="1800"/>
          </a:p>
          <a:p>
            <a:pPr indent="0" lvl="0" marL="914400" rtl="0" algn="l">
              <a:spcBef>
                <a:spcPts val="1600"/>
              </a:spcBef>
              <a:spcAft>
                <a:spcPts val="0"/>
              </a:spcAft>
              <a:buNone/>
            </a:pPr>
            <a:r>
              <a:t/>
            </a:r>
            <a:endParaRPr b="1" sz="1800"/>
          </a:p>
          <a:p>
            <a:pPr indent="-342900" lvl="0" marL="914400" rtl="0" algn="l">
              <a:spcBef>
                <a:spcPts val="1600"/>
              </a:spcBef>
              <a:spcAft>
                <a:spcPts val="0"/>
              </a:spcAft>
              <a:buSzPts val="1800"/>
              <a:buChar char="❖"/>
            </a:pPr>
            <a:r>
              <a:rPr b="1" lang="fr" sz="1800"/>
              <a:t>Analyse thématique et temporelle via les logiciels TXM et IraMuteQ</a:t>
            </a:r>
            <a:endParaRPr b="1" sz="1800"/>
          </a:p>
          <a:p>
            <a:pPr indent="0" lvl="0" marL="914400" rtl="0" algn="l">
              <a:spcBef>
                <a:spcPts val="1600"/>
              </a:spcBef>
              <a:spcAft>
                <a:spcPts val="0"/>
              </a:spcAft>
              <a:buNone/>
            </a:pPr>
            <a:r>
              <a:t/>
            </a:r>
            <a:endParaRPr b="1" sz="1800"/>
          </a:p>
          <a:p>
            <a:pPr indent="0" lvl="0" marL="1371600" rtl="0" algn="l">
              <a:spcBef>
                <a:spcPts val="1600"/>
              </a:spcBef>
              <a:spcAft>
                <a:spcPts val="0"/>
              </a:spcAft>
              <a:buNone/>
            </a:pPr>
            <a:r>
              <a:t/>
            </a:r>
            <a:endParaRPr b="1" sz="1800"/>
          </a:p>
          <a:p>
            <a:pPr indent="0" lvl="0" marL="914400" rtl="0" algn="l">
              <a:spcBef>
                <a:spcPts val="1600"/>
              </a:spcBef>
              <a:spcAft>
                <a:spcPts val="1600"/>
              </a:spcAft>
              <a:buNone/>
            </a:pPr>
            <a:r>
              <a:t/>
            </a:r>
            <a:endParaRPr b="1"/>
          </a:p>
        </p:txBody>
      </p:sp>
      <p:sp>
        <p:nvSpPr>
          <p:cNvPr id="324" name="Google Shape;324;p2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Enrichissement automatique</a:t>
            </a:r>
            <a:endParaRPr b="1"/>
          </a:p>
        </p:txBody>
      </p:sp>
      <p:sp>
        <p:nvSpPr>
          <p:cNvPr id="330" name="Google Shape;330;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fr" sz="1800"/>
              <a:t>Grobid</a:t>
            </a:r>
            <a:endParaRPr b="1" sz="1800"/>
          </a:p>
          <a:p>
            <a:pPr indent="-342900" lvl="1" marL="914400" rtl="0" algn="l">
              <a:spcBef>
                <a:spcPts val="0"/>
              </a:spcBef>
              <a:spcAft>
                <a:spcPts val="0"/>
              </a:spcAft>
              <a:buSzPts val="1800"/>
              <a:buChar char="■"/>
            </a:pPr>
            <a:r>
              <a:rPr b="1" lang="fr" sz="1800"/>
              <a:t>Qu’est ce que Grobid et quelle est son utilité ?</a:t>
            </a:r>
            <a:endParaRPr b="1" sz="1800"/>
          </a:p>
        </p:txBody>
      </p:sp>
      <p:sp>
        <p:nvSpPr>
          <p:cNvPr id="331" name="Google Shape;331;p2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Enrichissement automatique</a:t>
            </a:r>
            <a:endParaRPr b="1"/>
          </a:p>
        </p:txBody>
      </p:sp>
      <p:sp>
        <p:nvSpPr>
          <p:cNvPr id="337" name="Google Shape;337;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fr" sz="1800"/>
              <a:t>Grobid</a:t>
            </a:r>
            <a:endParaRPr b="1" sz="1800"/>
          </a:p>
          <a:p>
            <a:pPr indent="-342900" lvl="1" marL="914400" rtl="0" algn="l">
              <a:spcBef>
                <a:spcPts val="0"/>
              </a:spcBef>
              <a:spcAft>
                <a:spcPts val="0"/>
              </a:spcAft>
              <a:buSzPts val="1800"/>
              <a:buChar char="■"/>
            </a:pPr>
            <a:r>
              <a:rPr b="1" lang="fr" sz="1800"/>
              <a:t>Quelle est son utilité ?</a:t>
            </a:r>
            <a:endParaRPr b="1" sz="1800"/>
          </a:p>
          <a:p>
            <a:pPr indent="-342900" lvl="2" marL="1371600" rtl="0" algn="l">
              <a:spcBef>
                <a:spcPts val="0"/>
              </a:spcBef>
              <a:spcAft>
                <a:spcPts val="0"/>
              </a:spcAft>
              <a:buSzPts val="1800"/>
              <a:buChar char="➢"/>
            </a:pPr>
            <a:r>
              <a:rPr b="1" lang="fr" sz="1800"/>
              <a:t>Extraire, analyser et structurer des documents</a:t>
            </a:r>
            <a:endParaRPr b="1" sz="1800"/>
          </a:p>
        </p:txBody>
      </p:sp>
      <p:sp>
        <p:nvSpPr>
          <p:cNvPr id="338" name="Google Shape;338;p2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Enrichissement automatique</a:t>
            </a:r>
            <a:endParaRPr b="1"/>
          </a:p>
        </p:txBody>
      </p:sp>
      <p:sp>
        <p:nvSpPr>
          <p:cNvPr id="344" name="Google Shape;344;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fr" sz="1800"/>
              <a:t>Grobid</a:t>
            </a:r>
            <a:endParaRPr b="1" sz="1800"/>
          </a:p>
          <a:p>
            <a:pPr indent="-342900" lvl="1" marL="914400" rtl="0" algn="l">
              <a:spcBef>
                <a:spcPts val="0"/>
              </a:spcBef>
              <a:spcAft>
                <a:spcPts val="0"/>
              </a:spcAft>
              <a:buSzPts val="1800"/>
              <a:buChar char="■"/>
            </a:pPr>
            <a:r>
              <a:rPr b="1" lang="fr" sz="1800"/>
              <a:t>Quelle est son utilité ?</a:t>
            </a:r>
            <a:endParaRPr b="1" sz="1800"/>
          </a:p>
          <a:p>
            <a:pPr indent="-342900" lvl="2" marL="1371600" rtl="0" algn="l">
              <a:spcBef>
                <a:spcPts val="0"/>
              </a:spcBef>
              <a:spcAft>
                <a:spcPts val="0"/>
              </a:spcAft>
              <a:buSzPts val="1800"/>
              <a:buChar char="➢"/>
            </a:pPr>
            <a:r>
              <a:rPr b="1" lang="fr" sz="1800"/>
              <a:t>Extraire, analyser et structurer des documents</a:t>
            </a:r>
            <a:endParaRPr b="1" sz="1800"/>
          </a:p>
          <a:p>
            <a:pPr indent="-342900" lvl="1" marL="914400" rtl="0" algn="l">
              <a:spcBef>
                <a:spcPts val="0"/>
              </a:spcBef>
              <a:spcAft>
                <a:spcPts val="0"/>
              </a:spcAft>
              <a:buSzPts val="1800"/>
              <a:buChar char="■"/>
            </a:pPr>
            <a:r>
              <a:rPr b="1" lang="fr" sz="1800"/>
              <a:t>Que peut-on obtenir ?</a:t>
            </a:r>
            <a:endParaRPr b="1" sz="1800"/>
          </a:p>
        </p:txBody>
      </p:sp>
      <p:sp>
        <p:nvSpPr>
          <p:cNvPr id="345" name="Google Shape;345;p2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Enrichissement automatique</a:t>
            </a:r>
            <a:endParaRPr b="1"/>
          </a:p>
        </p:txBody>
      </p:sp>
      <p:sp>
        <p:nvSpPr>
          <p:cNvPr id="351" name="Google Shape;351;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fr" sz="1800"/>
              <a:t>Grobid</a:t>
            </a:r>
            <a:endParaRPr b="1" sz="1800"/>
          </a:p>
          <a:p>
            <a:pPr indent="-342900" lvl="1" marL="914400" rtl="0" algn="l">
              <a:spcBef>
                <a:spcPts val="0"/>
              </a:spcBef>
              <a:spcAft>
                <a:spcPts val="0"/>
              </a:spcAft>
              <a:buSzPts val="1800"/>
              <a:buChar char="■"/>
            </a:pPr>
            <a:r>
              <a:rPr b="1" lang="fr" sz="1800"/>
              <a:t>Quelle est son utilité ?</a:t>
            </a:r>
            <a:endParaRPr b="1" sz="1800"/>
          </a:p>
          <a:p>
            <a:pPr indent="-342900" lvl="2" marL="1371600" rtl="0" algn="l">
              <a:spcBef>
                <a:spcPts val="0"/>
              </a:spcBef>
              <a:spcAft>
                <a:spcPts val="0"/>
              </a:spcAft>
              <a:buSzPts val="1800"/>
              <a:buChar char="➢"/>
            </a:pPr>
            <a:r>
              <a:rPr b="1" lang="fr" sz="1800"/>
              <a:t>Extraire, analyser </a:t>
            </a:r>
            <a:r>
              <a:rPr b="1" lang="fr" sz="1800"/>
              <a:t>et structurer</a:t>
            </a:r>
            <a:r>
              <a:rPr b="1" lang="fr" sz="1800"/>
              <a:t> des documents</a:t>
            </a:r>
            <a:endParaRPr b="1" sz="1800"/>
          </a:p>
          <a:p>
            <a:pPr indent="-342900" lvl="1" marL="914400" rtl="0" algn="l">
              <a:spcBef>
                <a:spcPts val="0"/>
              </a:spcBef>
              <a:spcAft>
                <a:spcPts val="0"/>
              </a:spcAft>
              <a:buSzPts val="1800"/>
              <a:buChar char="■"/>
            </a:pPr>
            <a:r>
              <a:rPr b="1" lang="fr" sz="1800"/>
              <a:t>Que peut-on obtenir ?</a:t>
            </a:r>
            <a:endParaRPr b="1" sz="1800"/>
          </a:p>
          <a:p>
            <a:pPr indent="-342900" lvl="2" marL="1371600" rtl="0" algn="l">
              <a:spcBef>
                <a:spcPts val="0"/>
              </a:spcBef>
              <a:spcAft>
                <a:spcPts val="0"/>
              </a:spcAft>
              <a:buSzPts val="1800"/>
              <a:buChar char="➢"/>
            </a:pPr>
            <a:r>
              <a:rPr b="1" lang="fr" sz="1800"/>
              <a:t>Structuration en fichiers TEI XML</a:t>
            </a:r>
            <a:endParaRPr b="1" sz="1800"/>
          </a:p>
        </p:txBody>
      </p:sp>
      <p:sp>
        <p:nvSpPr>
          <p:cNvPr id="352" name="Google Shape;352;p2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Enrichissement automatique</a:t>
            </a:r>
            <a:endParaRPr b="1"/>
          </a:p>
        </p:txBody>
      </p:sp>
      <p:sp>
        <p:nvSpPr>
          <p:cNvPr id="358" name="Google Shape;358;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fr" sz="1800"/>
              <a:t>Grobid - Processus</a:t>
            </a:r>
            <a:endParaRPr b="1" sz="1800"/>
          </a:p>
          <a:p>
            <a:pPr indent="-342900" lvl="1" marL="914400" rtl="0" algn="l">
              <a:spcBef>
                <a:spcPts val="0"/>
              </a:spcBef>
              <a:spcAft>
                <a:spcPts val="0"/>
              </a:spcAft>
              <a:buSzPts val="1800"/>
              <a:buChar char="■"/>
            </a:pPr>
            <a:r>
              <a:rPr b="1" lang="fr" sz="1800"/>
              <a:t>Récupérations des informations</a:t>
            </a:r>
            <a:endParaRPr b="1" sz="1800"/>
          </a:p>
          <a:p>
            <a:pPr indent="0" lvl="0" marL="0" rtl="0" algn="l">
              <a:spcBef>
                <a:spcPts val="1600"/>
              </a:spcBef>
              <a:spcAft>
                <a:spcPts val="1600"/>
              </a:spcAft>
              <a:buNone/>
            </a:pPr>
            <a:r>
              <a:t/>
            </a:r>
            <a:endParaRPr b="1" sz="1800"/>
          </a:p>
        </p:txBody>
      </p:sp>
      <p:sp>
        <p:nvSpPr>
          <p:cNvPr id="359" name="Google Shape;359;p3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360" name="Google Shape;360;p30"/>
          <p:cNvPicPr preferRelativeResize="0"/>
          <p:nvPr/>
        </p:nvPicPr>
        <p:blipFill>
          <a:blip r:embed="rId3">
            <a:alphaModFix/>
          </a:blip>
          <a:stretch>
            <a:fillRect/>
          </a:stretch>
        </p:blipFill>
        <p:spPr>
          <a:xfrm>
            <a:off x="874412" y="3061875"/>
            <a:ext cx="7395176" cy="874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31"/>
          <p:cNvSpPr txBox="1"/>
          <p:nvPr>
            <p:ph type="title"/>
          </p:nvPr>
        </p:nvSpPr>
        <p:spPr>
          <a:xfrm>
            <a:off x="352425" y="2762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Enrichissement automatique</a:t>
            </a:r>
            <a:endParaRPr b="1"/>
          </a:p>
        </p:txBody>
      </p:sp>
      <p:sp>
        <p:nvSpPr>
          <p:cNvPr id="366" name="Google Shape;366;p31"/>
          <p:cNvSpPr txBox="1"/>
          <p:nvPr>
            <p:ph idx="1" type="body"/>
          </p:nvPr>
        </p:nvSpPr>
        <p:spPr>
          <a:xfrm>
            <a:off x="352425" y="1591063"/>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sz="1800"/>
              <a:t>Grobid - Processus :</a:t>
            </a:r>
            <a:endParaRPr sz="1800"/>
          </a:p>
          <a:p>
            <a:pPr indent="-342900" lvl="1" marL="914400" rtl="0" algn="l">
              <a:spcBef>
                <a:spcPts val="0"/>
              </a:spcBef>
              <a:spcAft>
                <a:spcPts val="0"/>
              </a:spcAft>
              <a:buSzPts val="1800"/>
              <a:buChar char="➢"/>
            </a:pPr>
            <a:r>
              <a:rPr lang="fr" sz="1800"/>
              <a:t>Exemple de ressource récupérée :</a:t>
            </a:r>
            <a:endParaRPr sz="1800"/>
          </a:p>
        </p:txBody>
      </p:sp>
      <p:sp>
        <p:nvSpPr>
          <p:cNvPr id="367" name="Google Shape;367;p3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368" name="Google Shape;368;p31"/>
          <p:cNvPicPr preferRelativeResize="0"/>
          <p:nvPr/>
        </p:nvPicPr>
        <p:blipFill>
          <a:blip r:embed="rId3">
            <a:alphaModFix/>
          </a:blip>
          <a:stretch>
            <a:fillRect/>
          </a:stretch>
        </p:blipFill>
        <p:spPr>
          <a:xfrm>
            <a:off x="5316350" y="826050"/>
            <a:ext cx="3265400" cy="39780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Sommaire</a:t>
            </a:r>
            <a:endParaRPr b="1"/>
          </a:p>
        </p:txBody>
      </p:sp>
      <p:sp>
        <p:nvSpPr>
          <p:cNvPr id="139" name="Google Shape;139;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2000">
              <a:solidFill>
                <a:srgbClr val="000000"/>
              </a:solidFill>
              <a:latin typeface="Arial"/>
              <a:ea typeface="Arial"/>
              <a:cs typeface="Arial"/>
              <a:sym typeface="Arial"/>
            </a:endParaRPr>
          </a:p>
          <a:p>
            <a:pPr indent="-273050" lvl="0" marL="730250" rtl="0" algn="l">
              <a:lnSpc>
                <a:spcPct val="100000"/>
              </a:lnSpc>
              <a:spcBef>
                <a:spcPts val="0"/>
              </a:spcBef>
              <a:spcAft>
                <a:spcPts val="0"/>
              </a:spcAft>
              <a:buClr>
                <a:srgbClr val="000000"/>
              </a:buClr>
              <a:buSzPts val="2000"/>
              <a:buFont typeface="Arial"/>
              <a:buChar char="❖"/>
            </a:pPr>
            <a:r>
              <a:rPr b="1" lang="fr" sz="2000">
                <a:solidFill>
                  <a:srgbClr val="000000"/>
                </a:solidFill>
                <a:latin typeface="Arial"/>
                <a:ea typeface="Arial"/>
                <a:cs typeface="Arial"/>
                <a:sym typeface="Arial"/>
              </a:rPr>
              <a:t>Contexte de l’étude</a:t>
            </a:r>
            <a:endParaRPr b="1" sz="2000">
              <a:solidFill>
                <a:srgbClr val="000000"/>
              </a:solidFill>
              <a:latin typeface="Arial"/>
              <a:ea typeface="Arial"/>
              <a:cs typeface="Arial"/>
              <a:sym typeface="Arial"/>
            </a:endParaRPr>
          </a:p>
          <a:p>
            <a:pPr indent="-273050" lvl="0" marL="730250" rtl="0" algn="l">
              <a:lnSpc>
                <a:spcPct val="100000"/>
              </a:lnSpc>
              <a:spcBef>
                <a:spcPts val="0"/>
              </a:spcBef>
              <a:spcAft>
                <a:spcPts val="0"/>
              </a:spcAft>
              <a:buClr>
                <a:srgbClr val="000000"/>
              </a:buClr>
              <a:buSzPts val="2000"/>
              <a:buFont typeface="Georgia"/>
              <a:buChar char="❖"/>
            </a:pPr>
            <a:r>
              <a:rPr b="1" lang="fr" sz="2000">
                <a:solidFill>
                  <a:srgbClr val="000000"/>
                </a:solidFill>
                <a:latin typeface="Arial"/>
                <a:ea typeface="Arial"/>
                <a:cs typeface="Arial"/>
                <a:sym typeface="Arial"/>
              </a:rPr>
              <a:t>Mise en oeuvre</a:t>
            </a:r>
            <a:endParaRPr b="1" sz="2000">
              <a:solidFill>
                <a:srgbClr val="000000"/>
              </a:solidFill>
              <a:latin typeface="Arial"/>
              <a:ea typeface="Arial"/>
              <a:cs typeface="Arial"/>
              <a:sym typeface="Arial"/>
            </a:endParaRPr>
          </a:p>
          <a:p>
            <a:pPr indent="-273050" lvl="0" marL="730250" rtl="0" algn="l">
              <a:lnSpc>
                <a:spcPct val="100000"/>
              </a:lnSpc>
              <a:spcBef>
                <a:spcPts val="0"/>
              </a:spcBef>
              <a:spcAft>
                <a:spcPts val="0"/>
              </a:spcAft>
              <a:buClr>
                <a:srgbClr val="000000"/>
              </a:buClr>
              <a:buSzPts val="2000"/>
              <a:buFont typeface="Arial"/>
              <a:buChar char="❖"/>
            </a:pPr>
            <a:r>
              <a:rPr b="1" lang="fr" sz="2000">
                <a:solidFill>
                  <a:srgbClr val="000000"/>
                </a:solidFill>
                <a:latin typeface="Arial"/>
                <a:ea typeface="Arial"/>
                <a:cs typeface="Arial"/>
                <a:sym typeface="Arial"/>
              </a:rPr>
              <a:t>Gestion de Projet</a:t>
            </a:r>
            <a:endParaRPr b="1" sz="2000">
              <a:solidFill>
                <a:srgbClr val="000000"/>
              </a:solidFill>
              <a:latin typeface="Arial"/>
              <a:ea typeface="Arial"/>
              <a:cs typeface="Arial"/>
              <a:sym typeface="Arial"/>
            </a:endParaRPr>
          </a:p>
          <a:p>
            <a:pPr indent="-273050" lvl="0" marL="730250" rtl="0" algn="l">
              <a:lnSpc>
                <a:spcPct val="100000"/>
              </a:lnSpc>
              <a:spcBef>
                <a:spcPts val="0"/>
              </a:spcBef>
              <a:spcAft>
                <a:spcPts val="0"/>
              </a:spcAft>
              <a:buClr>
                <a:srgbClr val="000000"/>
              </a:buClr>
              <a:buSzPts val="2000"/>
              <a:buFont typeface="Arial"/>
              <a:buChar char="❖"/>
            </a:pPr>
            <a:r>
              <a:rPr b="1" lang="fr" sz="2000">
                <a:solidFill>
                  <a:srgbClr val="000000"/>
                </a:solidFill>
                <a:latin typeface="Arial"/>
                <a:ea typeface="Arial"/>
                <a:cs typeface="Arial"/>
                <a:sym typeface="Arial"/>
              </a:rPr>
              <a:t>Bilan</a:t>
            </a:r>
            <a:endParaRPr b="1" sz="2000">
              <a:solidFill>
                <a:srgbClr val="000000"/>
              </a:solidFill>
              <a:latin typeface="Arial"/>
              <a:ea typeface="Arial"/>
              <a:cs typeface="Arial"/>
              <a:sym typeface="Arial"/>
            </a:endParaRPr>
          </a:p>
        </p:txBody>
      </p:sp>
      <p:sp>
        <p:nvSpPr>
          <p:cNvPr id="140" name="Google Shape;140;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41" name="Google Shape;141;p14"/>
          <p:cNvSpPr txBox="1"/>
          <p:nvPr/>
        </p:nvSpPr>
        <p:spPr>
          <a:xfrm>
            <a:off x="828950" y="195525"/>
            <a:ext cx="5752800" cy="6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32"/>
          <p:cNvSpPr txBox="1"/>
          <p:nvPr>
            <p:ph type="title"/>
          </p:nvPr>
        </p:nvSpPr>
        <p:spPr>
          <a:xfrm>
            <a:off x="259675" y="87050"/>
            <a:ext cx="7038900" cy="48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Enrichissement automatique</a:t>
            </a:r>
            <a:endParaRPr b="1"/>
          </a:p>
          <a:p>
            <a:pPr indent="0" lvl="0" marL="0" rtl="0" algn="l">
              <a:spcBef>
                <a:spcPts val="0"/>
              </a:spcBef>
              <a:spcAft>
                <a:spcPts val="0"/>
              </a:spcAft>
              <a:buNone/>
            </a:pPr>
            <a:r>
              <a:t/>
            </a:r>
            <a:endParaRPr b="1"/>
          </a:p>
        </p:txBody>
      </p:sp>
      <p:sp>
        <p:nvSpPr>
          <p:cNvPr id="374" name="Google Shape;374;p3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375" name="Google Shape;375;p32"/>
          <p:cNvPicPr preferRelativeResize="0"/>
          <p:nvPr/>
        </p:nvPicPr>
        <p:blipFill>
          <a:blip r:embed="rId3">
            <a:alphaModFix/>
          </a:blip>
          <a:stretch>
            <a:fillRect/>
          </a:stretch>
        </p:blipFill>
        <p:spPr>
          <a:xfrm>
            <a:off x="1182425" y="619465"/>
            <a:ext cx="7038900" cy="431781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33"/>
          <p:cNvSpPr txBox="1"/>
          <p:nvPr>
            <p:ph type="title"/>
          </p:nvPr>
        </p:nvSpPr>
        <p:spPr>
          <a:xfrm>
            <a:off x="270675" y="164150"/>
            <a:ext cx="7038900" cy="48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Enrichissement automatique</a:t>
            </a:r>
            <a:endParaRPr b="1"/>
          </a:p>
          <a:p>
            <a:pPr indent="0" lvl="0" marL="0" rtl="0" algn="l">
              <a:spcBef>
                <a:spcPts val="0"/>
              </a:spcBef>
              <a:spcAft>
                <a:spcPts val="0"/>
              </a:spcAft>
              <a:buNone/>
            </a:pPr>
            <a:r>
              <a:t/>
            </a:r>
            <a:endParaRPr b="1"/>
          </a:p>
        </p:txBody>
      </p:sp>
      <p:sp>
        <p:nvSpPr>
          <p:cNvPr id="381" name="Google Shape;381;p3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382" name="Google Shape;382;p33"/>
          <p:cNvPicPr preferRelativeResize="0"/>
          <p:nvPr/>
        </p:nvPicPr>
        <p:blipFill>
          <a:blip r:embed="rId3">
            <a:alphaModFix/>
          </a:blip>
          <a:stretch>
            <a:fillRect/>
          </a:stretch>
        </p:blipFill>
        <p:spPr>
          <a:xfrm>
            <a:off x="428650" y="1134249"/>
            <a:ext cx="8286699" cy="2117500"/>
          </a:xfrm>
          <a:prstGeom prst="rect">
            <a:avLst/>
          </a:prstGeom>
          <a:noFill/>
          <a:ln>
            <a:noFill/>
          </a:ln>
        </p:spPr>
      </p:pic>
      <p:pic>
        <p:nvPicPr>
          <p:cNvPr id="383" name="Google Shape;383;p33"/>
          <p:cNvPicPr preferRelativeResize="0"/>
          <p:nvPr/>
        </p:nvPicPr>
        <p:blipFill>
          <a:blip r:embed="rId4">
            <a:alphaModFix/>
          </a:blip>
          <a:stretch>
            <a:fillRect/>
          </a:stretch>
        </p:blipFill>
        <p:spPr>
          <a:xfrm>
            <a:off x="6235100" y="2824749"/>
            <a:ext cx="2155625" cy="1975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Analyse Thématique et Temporelle</a:t>
            </a:r>
            <a:endParaRPr b="1"/>
          </a:p>
        </p:txBody>
      </p:sp>
      <p:sp>
        <p:nvSpPr>
          <p:cNvPr id="389" name="Google Shape;389;p3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1" marL="1371600" rtl="0" algn="l">
              <a:spcBef>
                <a:spcPts val="0"/>
              </a:spcBef>
              <a:spcAft>
                <a:spcPts val="0"/>
              </a:spcAft>
              <a:buSzPts val="1800"/>
              <a:buChar char="➢"/>
            </a:pPr>
            <a:r>
              <a:rPr b="1" lang="fr" sz="1800"/>
              <a:t>TXM</a:t>
            </a:r>
            <a:endParaRPr b="1" sz="1800"/>
          </a:p>
          <a:p>
            <a:pPr indent="-342900" lvl="2" marL="1828800" rtl="0" algn="l">
              <a:spcBef>
                <a:spcPts val="0"/>
              </a:spcBef>
              <a:spcAft>
                <a:spcPts val="0"/>
              </a:spcAft>
              <a:buSzPts val="1800"/>
              <a:buChar char="■"/>
            </a:pPr>
            <a:r>
              <a:rPr b="1" lang="fr" sz="1800"/>
              <a:t>Analyse lexicale et grammaticale</a:t>
            </a:r>
            <a:endParaRPr b="1" sz="1800"/>
          </a:p>
          <a:p>
            <a:pPr indent="0" lvl="0" marL="1828800" rtl="0" algn="l">
              <a:spcBef>
                <a:spcPts val="1600"/>
              </a:spcBef>
              <a:spcAft>
                <a:spcPts val="0"/>
              </a:spcAft>
              <a:buNone/>
            </a:pPr>
            <a:r>
              <a:t/>
            </a:r>
            <a:endParaRPr b="1" sz="1800"/>
          </a:p>
          <a:p>
            <a:pPr indent="0" lvl="0" marL="0" rtl="0" algn="l">
              <a:spcBef>
                <a:spcPts val="1600"/>
              </a:spcBef>
              <a:spcAft>
                <a:spcPts val="0"/>
              </a:spcAft>
              <a:buNone/>
            </a:pPr>
            <a:r>
              <a:t/>
            </a:r>
            <a:endParaRPr b="1" sz="1800"/>
          </a:p>
          <a:p>
            <a:pPr indent="0" lvl="0" marL="1828800" rtl="0" algn="l">
              <a:lnSpc>
                <a:spcPct val="100000"/>
              </a:lnSpc>
              <a:spcBef>
                <a:spcPts val="1600"/>
              </a:spcBef>
              <a:spcAft>
                <a:spcPts val="0"/>
              </a:spcAft>
              <a:buNone/>
            </a:pPr>
            <a:r>
              <a:t/>
            </a:r>
            <a:endParaRPr b="1" sz="1000">
              <a:solidFill>
                <a:srgbClr val="000000"/>
              </a:solidFill>
              <a:latin typeface="Arial"/>
              <a:ea typeface="Arial"/>
              <a:cs typeface="Arial"/>
              <a:sym typeface="Arial"/>
            </a:endParaRPr>
          </a:p>
          <a:p>
            <a:pPr indent="0" lvl="0" marL="0" rtl="0" algn="l">
              <a:spcBef>
                <a:spcPts val="0"/>
              </a:spcBef>
              <a:spcAft>
                <a:spcPts val="0"/>
              </a:spcAft>
              <a:buNone/>
            </a:pPr>
            <a:r>
              <a:t/>
            </a:r>
            <a:endParaRPr b="1" sz="1800"/>
          </a:p>
          <a:p>
            <a:pPr indent="0" lvl="0" marL="914400" rtl="0" algn="l">
              <a:spcBef>
                <a:spcPts val="1600"/>
              </a:spcBef>
              <a:spcAft>
                <a:spcPts val="1600"/>
              </a:spcAft>
              <a:buNone/>
            </a:pPr>
            <a:r>
              <a:t/>
            </a:r>
            <a:endParaRPr b="1"/>
          </a:p>
        </p:txBody>
      </p:sp>
      <p:sp>
        <p:nvSpPr>
          <p:cNvPr id="390" name="Google Shape;390;p3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Analyse Thématique et Temporelle</a:t>
            </a:r>
            <a:endParaRPr b="1"/>
          </a:p>
        </p:txBody>
      </p:sp>
      <p:sp>
        <p:nvSpPr>
          <p:cNvPr id="396" name="Google Shape;396;p3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1" marL="1371600" rtl="0" algn="l">
              <a:spcBef>
                <a:spcPts val="0"/>
              </a:spcBef>
              <a:spcAft>
                <a:spcPts val="0"/>
              </a:spcAft>
              <a:buSzPts val="1800"/>
              <a:buChar char="➢"/>
            </a:pPr>
            <a:r>
              <a:rPr b="1" lang="fr" sz="1800"/>
              <a:t>TXM</a:t>
            </a:r>
            <a:endParaRPr b="1" sz="1800"/>
          </a:p>
          <a:p>
            <a:pPr indent="-342900" lvl="2" marL="1828800" rtl="0" algn="l">
              <a:spcBef>
                <a:spcPts val="0"/>
              </a:spcBef>
              <a:spcAft>
                <a:spcPts val="0"/>
              </a:spcAft>
              <a:buSzPts val="1800"/>
              <a:buChar char="■"/>
            </a:pPr>
            <a:r>
              <a:rPr b="1" lang="fr" sz="1800"/>
              <a:t>Analyse lexicale et grammaticale</a:t>
            </a:r>
            <a:endParaRPr b="1" sz="1800"/>
          </a:p>
          <a:p>
            <a:pPr indent="-342900" lvl="2" marL="1828800" rtl="0" algn="l">
              <a:spcBef>
                <a:spcPts val="0"/>
              </a:spcBef>
              <a:spcAft>
                <a:spcPts val="0"/>
              </a:spcAft>
              <a:buSzPts val="1800"/>
              <a:buChar char="■"/>
            </a:pPr>
            <a:r>
              <a:rPr b="1" lang="fr" sz="1800"/>
              <a:t>Logiciel d’aide à l’obtention des thèmes par années</a:t>
            </a:r>
            <a:endParaRPr b="1" sz="1800"/>
          </a:p>
          <a:p>
            <a:pPr indent="0" lvl="0" marL="1828800" rtl="0" algn="l">
              <a:spcBef>
                <a:spcPts val="1600"/>
              </a:spcBef>
              <a:spcAft>
                <a:spcPts val="0"/>
              </a:spcAft>
              <a:buNone/>
            </a:pPr>
            <a:r>
              <a:t/>
            </a:r>
            <a:endParaRPr b="1" sz="1800"/>
          </a:p>
          <a:p>
            <a:pPr indent="0" lvl="0" marL="0" rtl="0" algn="l">
              <a:spcBef>
                <a:spcPts val="1600"/>
              </a:spcBef>
              <a:spcAft>
                <a:spcPts val="0"/>
              </a:spcAft>
              <a:buNone/>
            </a:pPr>
            <a:r>
              <a:t/>
            </a:r>
            <a:endParaRPr b="1" sz="1800"/>
          </a:p>
          <a:p>
            <a:pPr indent="0" lvl="0" marL="1828800" rtl="0" algn="l">
              <a:lnSpc>
                <a:spcPct val="100000"/>
              </a:lnSpc>
              <a:spcBef>
                <a:spcPts val="1600"/>
              </a:spcBef>
              <a:spcAft>
                <a:spcPts val="0"/>
              </a:spcAft>
              <a:buNone/>
            </a:pPr>
            <a:r>
              <a:t/>
            </a:r>
            <a:endParaRPr b="1" sz="1000">
              <a:solidFill>
                <a:srgbClr val="000000"/>
              </a:solidFill>
              <a:latin typeface="Arial"/>
              <a:ea typeface="Arial"/>
              <a:cs typeface="Arial"/>
              <a:sym typeface="Arial"/>
            </a:endParaRPr>
          </a:p>
          <a:p>
            <a:pPr indent="0" lvl="0" marL="0" rtl="0" algn="l">
              <a:spcBef>
                <a:spcPts val="0"/>
              </a:spcBef>
              <a:spcAft>
                <a:spcPts val="0"/>
              </a:spcAft>
              <a:buNone/>
            </a:pPr>
            <a:r>
              <a:t/>
            </a:r>
            <a:endParaRPr b="1" sz="1800"/>
          </a:p>
          <a:p>
            <a:pPr indent="0" lvl="0" marL="914400" rtl="0" algn="l">
              <a:spcBef>
                <a:spcPts val="1600"/>
              </a:spcBef>
              <a:spcAft>
                <a:spcPts val="1600"/>
              </a:spcAft>
              <a:buNone/>
            </a:pPr>
            <a:r>
              <a:t/>
            </a:r>
            <a:endParaRPr b="1"/>
          </a:p>
        </p:txBody>
      </p:sp>
      <p:sp>
        <p:nvSpPr>
          <p:cNvPr id="397" name="Google Shape;397;p3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3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Analyse Thématique et Temporelle</a:t>
            </a:r>
            <a:endParaRPr b="1"/>
          </a:p>
        </p:txBody>
      </p:sp>
      <p:sp>
        <p:nvSpPr>
          <p:cNvPr id="403" name="Google Shape;403;p3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1" marL="1371600" rtl="0" algn="l">
              <a:spcBef>
                <a:spcPts val="0"/>
              </a:spcBef>
              <a:spcAft>
                <a:spcPts val="0"/>
              </a:spcAft>
              <a:buSzPts val="1800"/>
              <a:buChar char="➢"/>
            </a:pPr>
            <a:r>
              <a:rPr b="1" lang="fr" sz="1800"/>
              <a:t>TXM</a:t>
            </a:r>
            <a:endParaRPr b="1" sz="1800"/>
          </a:p>
          <a:p>
            <a:pPr indent="-342900" lvl="2" marL="1828800" rtl="0" algn="l">
              <a:spcBef>
                <a:spcPts val="0"/>
              </a:spcBef>
              <a:spcAft>
                <a:spcPts val="0"/>
              </a:spcAft>
              <a:buSzPts val="1800"/>
              <a:buChar char="■"/>
            </a:pPr>
            <a:r>
              <a:rPr b="1" lang="fr" sz="1800"/>
              <a:t>Analyse lexicale et grammaticale</a:t>
            </a:r>
            <a:endParaRPr b="1" sz="1800"/>
          </a:p>
          <a:p>
            <a:pPr indent="-342900" lvl="2" marL="1828800" rtl="0" algn="l">
              <a:spcBef>
                <a:spcPts val="0"/>
              </a:spcBef>
              <a:spcAft>
                <a:spcPts val="0"/>
              </a:spcAft>
              <a:buSzPts val="1800"/>
              <a:buChar char="■"/>
            </a:pPr>
            <a:r>
              <a:rPr b="1" lang="fr" sz="1800"/>
              <a:t>Logiciel d’aide à l’obtention des thèmes par années</a:t>
            </a:r>
            <a:endParaRPr b="1" sz="1800"/>
          </a:p>
          <a:p>
            <a:pPr indent="-342900" lvl="2" marL="1828800" rtl="0" algn="l">
              <a:spcBef>
                <a:spcPts val="0"/>
              </a:spcBef>
              <a:spcAft>
                <a:spcPts val="0"/>
              </a:spcAft>
              <a:buSzPts val="1800"/>
              <a:buChar char="■"/>
            </a:pPr>
            <a:r>
              <a:rPr b="1" lang="fr" sz="1800"/>
              <a:t>Requête CQL(Corpus Query Language)</a:t>
            </a:r>
            <a:endParaRPr b="1" sz="1800"/>
          </a:p>
          <a:p>
            <a:pPr indent="0" lvl="0" marL="0" rtl="0" algn="l">
              <a:spcBef>
                <a:spcPts val="1600"/>
              </a:spcBef>
              <a:spcAft>
                <a:spcPts val="0"/>
              </a:spcAft>
              <a:buNone/>
            </a:pPr>
            <a:r>
              <a:t/>
            </a:r>
            <a:endParaRPr b="1" sz="1800"/>
          </a:p>
          <a:p>
            <a:pPr indent="0" lvl="0" marL="1828800" rtl="0" algn="l">
              <a:lnSpc>
                <a:spcPct val="100000"/>
              </a:lnSpc>
              <a:spcBef>
                <a:spcPts val="1600"/>
              </a:spcBef>
              <a:spcAft>
                <a:spcPts val="0"/>
              </a:spcAft>
              <a:buNone/>
            </a:pPr>
            <a:r>
              <a:t/>
            </a:r>
            <a:endParaRPr b="1" sz="1000">
              <a:solidFill>
                <a:srgbClr val="000000"/>
              </a:solidFill>
              <a:latin typeface="Arial"/>
              <a:ea typeface="Arial"/>
              <a:cs typeface="Arial"/>
              <a:sym typeface="Arial"/>
            </a:endParaRPr>
          </a:p>
          <a:p>
            <a:pPr indent="0" lvl="0" marL="0" rtl="0" algn="l">
              <a:spcBef>
                <a:spcPts val="0"/>
              </a:spcBef>
              <a:spcAft>
                <a:spcPts val="0"/>
              </a:spcAft>
              <a:buNone/>
            </a:pPr>
            <a:r>
              <a:t/>
            </a:r>
            <a:endParaRPr b="1" sz="1800"/>
          </a:p>
          <a:p>
            <a:pPr indent="0" lvl="0" marL="914400" rtl="0" algn="l">
              <a:spcBef>
                <a:spcPts val="1600"/>
              </a:spcBef>
              <a:spcAft>
                <a:spcPts val="1600"/>
              </a:spcAft>
              <a:buNone/>
            </a:pPr>
            <a:r>
              <a:t/>
            </a:r>
            <a:endParaRPr b="1"/>
          </a:p>
        </p:txBody>
      </p:sp>
      <p:sp>
        <p:nvSpPr>
          <p:cNvPr id="404" name="Google Shape;404;p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37"/>
          <p:cNvSpPr txBox="1"/>
          <p:nvPr>
            <p:ph type="title"/>
          </p:nvPr>
        </p:nvSpPr>
        <p:spPr>
          <a:xfrm>
            <a:off x="819150" y="383800"/>
            <a:ext cx="7505700" cy="11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Analyse Thématique et Temporelle</a:t>
            </a:r>
            <a:endParaRPr b="1"/>
          </a:p>
          <a:p>
            <a:pPr indent="0" lvl="0" marL="0" rtl="0" algn="l">
              <a:spcBef>
                <a:spcPts val="0"/>
              </a:spcBef>
              <a:spcAft>
                <a:spcPts val="0"/>
              </a:spcAft>
              <a:buNone/>
            </a:pPr>
            <a:r>
              <a:t/>
            </a:r>
            <a:endParaRPr/>
          </a:p>
        </p:txBody>
      </p:sp>
      <p:sp>
        <p:nvSpPr>
          <p:cNvPr id="410" name="Google Shape;410;p37"/>
          <p:cNvSpPr txBox="1"/>
          <p:nvPr>
            <p:ph idx="1" type="body"/>
          </p:nvPr>
        </p:nvSpPr>
        <p:spPr>
          <a:xfrm>
            <a:off x="231800" y="1412800"/>
            <a:ext cx="8631600" cy="31308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t/>
            </a:r>
            <a:endParaRPr sz="1800"/>
          </a:p>
          <a:p>
            <a:pPr indent="-342900" lvl="0" marL="1371600" marR="0" rtl="0" algn="l">
              <a:lnSpc>
                <a:spcPct val="115000"/>
              </a:lnSpc>
              <a:spcBef>
                <a:spcPts val="1600"/>
              </a:spcBef>
              <a:spcAft>
                <a:spcPts val="0"/>
              </a:spcAft>
              <a:buSzPts val="1800"/>
              <a:buChar char="❖"/>
            </a:pPr>
            <a:r>
              <a:rPr b="1" lang="fr" sz="1800"/>
              <a:t>IraMuteQ</a:t>
            </a:r>
            <a:endParaRPr b="1" sz="1800"/>
          </a:p>
          <a:p>
            <a:pPr indent="-342900" lvl="1" marL="2286000" rtl="0" algn="l">
              <a:lnSpc>
                <a:spcPct val="100000"/>
              </a:lnSpc>
              <a:spcBef>
                <a:spcPts val="0"/>
              </a:spcBef>
              <a:spcAft>
                <a:spcPts val="0"/>
              </a:spcAft>
              <a:buSzPts val="1800"/>
              <a:buChar char="➢"/>
            </a:pPr>
            <a:r>
              <a:rPr b="1" lang="fr" sz="1800"/>
              <a:t>Interface de R pour les Analyses Multidimensionnelles de</a:t>
            </a:r>
            <a:endParaRPr b="1" sz="1800"/>
          </a:p>
          <a:p>
            <a:pPr indent="0" lvl="0" marL="2286000" rtl="0" algn="l">
              <a:lnSpc>
                <a:spcPct val="100000"/>
              </a:lnSpc>
              <a:spcBef>
                <a:spcPts val="0"/>
              </a:spcBef>
              <a:spcAft>
                <a:spcPts val="0"/>
              </a:spcAft>
              <a:buNone/>
            </a:pPr>
            <a:r>
              <a:rPr b="1" lang="fr" sz="1800"/>
              <a:t>Textes  et  de  Questionnaires</a:t>
            </a:r>
            <a:endParaRPr b="1" sz="1800"/>
          </a:p>
          <a:p>
            <a:pPr indent="-342900" lvl="1" marL="2286000" marR="0" rtl="0" algn="l">
              <a:lnSpc>
                <a:spcPct val="115000"/>
              </a:lnSpc>
              <a:spcBef>
                <a:spcPts val="0"/>
              </a:spcBef>
              <a:spcAft>
                <a:spcPts val="0"/>
              </a:spcAft>
              <a:buSzPts val="1800"/>
              <a:buChar char="➢"/>
            </a:pPr>
            <a:r>
              <a:rPr b="1" lang="fr" sz="1800"/>
              <a:t>Logiciel d’analyses textuelles</a:t>
            </a:r>
            <a:endParaRPr b="1" sz="1800"/>
          </a:p>
          <a:p>
            <a:pPr indent="-342900" lvl="1" marL="2286000" rtl="0" algn="l">
              <a:lnSpc>
                <a:spcPct val="100000"/>
              </a:lnSpc>
              <a:spcBef>
                <a:spcPts val="0"/>
              </a:spcBef>
              <a:spcAft>
                <a:spcPts val="0"/>
              </a:spcAft>
              <a:buSzPts val="1800"/>
              <a:buChar char="➢"/>
            </a:pPr>
            <a:r>
              <a:rPr b="1" lang="fr" sz="1800"/>
              <a:t>Classification méthode </a:t>
            </a:r>
            <a:r>
              <a:rPr b="1" i="1" lang="fr" sz="1800"/>
              <a:t>Reinhert</a:t>
            </a:r>
            <a:endParaRPr b="1" i="1" sz="1800"/>
          </a:p>
          <a:p>
            <a:pPr indent="0" lvl="0" marL="2286000" marR="0" rtl="0" algn="l">
              <a:lnSpc>
                <a:spcPct val="115000"/>
              </a:lnSpc>
              <a:spcBef>
                <a:spcPts val="0"/>
              </a:spcBef>
              <a:spcAft>
                <a:spcPts val="0"/>
              </a:spcAft>
              <a:buNone/>
            </a:pPr>
            <a:r>
              <a:t/>
            </a:r>
            <a:endParaRPr b="1"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914400" rtl="0" algn="l">
              <a:spcBef>
                <a:spcPts val="1600"/>
              </a:spcBef>
              <a:spcAft>
                <a:spcPts val="1600"/>
              </a:spcAft>
              <a:buNone/>
            </a:pPr>
            <a:r>
              <a:t/>
            </a:r>
            <a:endParaRPr/>
          </a:p>
        </p:txBody>
      </p:sp>
      <p:sp>
        <p:nvSpPr>
          <p:cNvPr id="411" name="Google Shape;411;p3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38"/>
          <p:cNvSpPr txBox="1"/>
          <p:nvPr>
            <p:ph type="title"/>
          </p:nvPr>
        </p:nvSpPr>
        <p:spPr>
          <a:xfrm>
            <a:off x="819150" y="383800"/>
            <a:ext cx="7505700" cy="11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Analyse Thématique et Temporelle</a:t>
            </a:r>
            <a:endParaRPr b="1"/>
          </a:p>
          <a:p>
            <a:pPr indent="0" lvl="0" marL="0" rtl="0" algn="l">
              <a:spcBef>
                <a:spcPts val="0"/>
              </a:spcBef>
              <a:spcAft>
                <a:spcPts val="0"/>
              </a:spcAft>
              <a:buNone/>
            </a:pPr>
            <a:r>
              <a:t/>
            </a:r>
            <a:endParaRPr/>
          </a:p>
        </p:txBody>
      </p:sp>
      <p:sp>
        <p:nvSpPr>
          <p:cNvPr id="417" name="Google Shape;417;p38"/>
          <p:cNvSpPr txBox="1"/>
          <p:nvPr>
            <p:ph idx="1" type="body"/>
          </p:nvPr>
        </p:nvSpPr>
        <p:spPr>
          <a:xfrm>
            <a:off x="231800" y="1412800"/>
            <a:ext cx="8631600" cy="31308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t/>
            </a:r>
            <a:endParaRPr sz="1800"/>
          </a:p>
          <a:p>
            <a:pPr indent="-342900" lvl="0" marL="1371600" marR="0" rtl="0" algn="l">
              <a:lnSpc>
                <a:spcPct val="115000"/>
              </a:lnSpc>
              <a:spcBef>
                <a:spcPts val="1600"/>
              </a:spcBef>
              <a:spcAft>
                <a:spcPts val="0"/>
              </a:spcAft>
              <a:buSzPts val="1800"/>
              <a:buChar char="❖"/>
            </a:pPr>
            <a:r>
              <a:rPr b="1" lang="fr" sz="1800"/>
              <a:t>IraMuteQ</a:t>
            </a:r>
            <a:endParaRPr b="1" sz="1800"/>
          </a:p>
          <a:p>
            <a:pPr indent="-342900" lvl="1" marL="2286000" rtl="0" algn="l">
              <a:spcBef>
                <a:spcPts val="0"/>
              </a:spcBef>
              <a:spcAft>
                <a:spcPts val="0"/>
              </a:spcAft>
              <a:buSzPts val="1800"/>
              <a:buChar char="➢"/>
            </a:pPr>
            <a:r>
              <a:rPr b="1" lang="fr" sz="1800"/>
              <a:t>Utilise les services proposé par TXM</a:t>
            </a:r>
            <a:endParaRPr b="1" sz="1800"/>
          </a:p>
          <a:p>
            <a:pPr indent="-342900" lvl="1" marL="2286000" rtl="0" algn="l">
              <a:spcBef>
                <a:spcPts val="0"/>
              </a:spcBef>
              <a:spcAft>
                <a:spcPts val="0"/>
              </a:spcAft>
              <a:buSzPts val="1800"/>
              <a:buChar char="➢"/>
            </a:pPr>
            <a:r>
              <a:rPr b="1" lang="fr" sz="1800"/>
              <a:t>Extension du dictionnaire</a:t>
            </a:r>
            <a:endParaRPr b="1" sz="1800"/>
          </a:p>
          <a:p>
            <a:pPr indent="-342900" lvl="1" marL="2286000" rtl="0" algn="l">
              <a:spcBef>
                <a:spcPts val="0"/>
              </a:spcBef>
              <a:spcAft>
                <a:spcPts val="0"/>
              </a:spcAft>
              <a:buSzPts val="1800"/>
              <a:buChar char="➢"/>
            </a:pPr>
            <a:r>
              <a:rPr b="1" lang="fr" sz="1800"/>
              <a:t>Intégration des termes informatiques</a:t>
            </a:r>
            <a:endParaRPr b="1"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914400" rtl="0" algn="l">
              <a:spcBef>
                <a:spcPts val="1600"/>
              </a:spcBef>
              <a:spcAft>
                <a:spcPts val="1600"/>
              </a:spcAft>
              <a:buNone/>
            </a:pPr>
            <a:r>
              <a:t/>
            </a:r>
            <a:endParaRPr/>
          </a:p>
        </p:txBody>
      </p:sp>
      <p:sp>
        <p:nvSpPr>
          <p:cNvPr id="418" name="Google Shape;418;p3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39"/>
          <p:cNvSpPr txBox="1"/>
          <p:nvPr>
            <p:ph type="title"/>
          </p:nvPr>
        </p:nvSpPr>
        <p:spPr>
          <a:xfrm>
            <a:off x="819150" y="485175"/>
            <a:ext cx="7505700" cy="9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Analyse Thématique et Temporelle</a:t>
            </a:r>
            <a:endParaRPr b="1"/>
          </a:p>
        </p:txBody>
      </p:sp>
      <p:sp>
        <p:nvSpPr>
          <p:cNvPr id="424" name="Google Shape;424;p39"/>
          <p:cNvSpPr txBox="1"/>
          <p:nvPr>
            <p:ph idx="1" type="body"/>
          </p:nvPr>
        </p:nvSpPr>
        <p:spPr>
          <a:xfrm>
            <a:off x="819150" y="1603750"/>
            <a:ext cx="7505700" cy="2835000"/>
          </a:xfrm>
          <a:prstGeom prst="rect">
            <a:avLst/>
          </a:prstGeom>
        </p:spPr>
        <p:txBody>
          <a:bodyPr anchorCtr="0" anchor="t" bIns="91425" lIns="91425" spcFirstLastPara="1" rIns="91425" wrap="square" tIns="91425">
            <a:noAutofit/>
          </a:bodyPr>
          <a:lstStyle/>
          <a:p>
            <a:pPr indent="-342900" lvl="1" marL="1371600" rtl="0" algn="l">
              <a:spcBef>
                <a:spcPts val="0"/>
              </a:spcBef>
              <a:spcAft>
                <a:spcPts val="0"/>
              </a:spcAft>
              <a:buSzPts val="1800"/>
              <a:buChar char="➢"/>
            </a:pPr>
            <a:r>
              <a:rPr b="1" lang="fr" sz="1800"/>
              <a:t>TXM</a:t>
            </a:r>
            <a:endParaRPr b="1" sz="1800"/>
          </a:p>
          <a:p>
            <a:pPr indent="-342900" lvl="2" marL="1828800" rtl="0" algn="l">
              <a:spcBef>
                <a:spcPts val="0"/>
              </a:spcBef>
              <a:spcAft>
                <a:spcPts val="0"/>
              </a:spcAft>
              <a:buSzPts val="1800"/>
              <a:buChar char="■"/>
            </a:pPr>
            <a:r>
              <a:rPr b="1" lang="fr" sz="1800"/>
              <a:t>Données résultats</a:t>
            </a:r>
            <a:endParaRPr b="1" sz="1800"/>
          </a:p>
          <a:p>
            <a:pPr indent="-342900" lvl="3" marL="2286000" rtl="0" algn="l">
              <a:spcBef>
                <a:spcPts val="0"/>
              </a:spcBef>
              <a:spcAft>
                <a:spcPts val="0"/>
              </a:spcAft>
              <a:buSzPts val="1800"/>
              <a:buChar char="●"/>
            </a:pPr>
            <a:r>
              <a:rPr b="1" lang="fr" sz="1800"/>
              <a:t>Noms propres</a:t>
            </a:r>
            <a:endParaRPr b="1" sz="1800"/>
          </a:p>
          <a:p>
            <a:pPr indent="-342900" lvl="4" marL="2743200" rtl="0" algn="l">
              <a:spcBef>
                <a:spcPts val="0"/>
              </a:spcBef>
              <a:spcAft>
                <a:spcPts val="0"/>
              </a:spcAft>
              <a:buSzPts val="1800"/>
              <a:buChar char="◆"/>
            </a:pPr>
            <a:r>
              <a:rPr b="1" lang="fr" sz="1800"/>
              <a:t>[frpos=NAM]</a:t>
            </a:r>
            <a:endParaRPr b="1" sz="1800"/>
          </a:p>
          <a:p>
            <a:pPr indent="0" lvl="0" marL="1828800" rtl="0" algn="l">
              <a:spcBef>
                <a:spcPts val="1600"/>
              </a:spcBef>
              <a:spcAft>
                <a:spcPts val="0"/>
              </a:spcAft>
              <a:buNone/>
            </a:pPr>
            <a:r>
              <a:t/>
            </a:r>
            <a:endParaRPr b="1" sz="1800"/>
          </a:p>
          <a:p>
            <a:pPr indent="0" lvl="0" marL="1828800" rtl="0" algn="l">
              <a:spcBef>
                <a:spcPts val="1600"/>
              </a:spcBef>
              <a:spcAft>
                <a:spcPts val="0"/>
              </a:spcAft>
              <a:buNone/>
            </a:pPr>
            <a:r>
              <a:t/>
            </a:r>
            <a:endParaRPr b="1" sz="1800"/>
          </a:p>
          <a:p>
            <a:pPr indent="0" lvl="0" marL="1828800" rtl="0" algn="l">
              <a:lnSpc>
                <a:spcPct val="100000"/>
              </a:lnSpc>
              <a:spcBef>
                <a:spcPts val="1600"/>
              </a:spcBef>
              <a:spcAft>
                <a:spcPts val="0"/>
              </a:spcAft>
              <a:buNone/>
            </a:pPr>
            <a:r>
              <a:t/>
            </a:r>
            <a:endParaRPr b="1" sz="1000">
              <a:solidFill>
                <a:srgbClr val="000000"/>
              </a:solidFill>
              <a:latin typeface="Arial"/>
              <a:ea typeface="Arial"/>
              <a:cs typeface="Arial"/>
              <a:sym typeface="Arial"/>
            </a:endParaRPr>
          </a:p>
          <a:p>
            <a:pPr indent="0" lvl="0" marL="0" rtl="0" algn="l">
              <a:spcBef>
                <a:spcPts val="0"/>
              </a:spcBef>
              <a:spcAft>
                <a:spcPts val="0"/>
              </a:spcAft>
              <a:buNone/>
            </a:pPr>
            <a:r>
              <a:t/>
            </a:r>
            <a:endParaRPr b="1" sz="1800"/>
          </a:p>
          <a:p>
            <a:pPr indent="0" lvl="0" marL="914400" rtl="0" algn="l">
              <a:spcBef>
                <a:spcPts val="1600"/>
              </a:spcBef>
              <a:spcAft>
                <a:spcPts val="1600"/>
              </a:spcAft>
              <a:buNone/>
            </a:pPr>
            <a:r>
              <a:t/>
            </a:r>
            <a:endParaRPr b="1"/>
          </a:p>
        </p:txBody>
      </p:sp>
      <p:sp>
        <p:nvSpPr>
          <p:cNvPr id="425" name="Google Shape;425;p3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426" name="Google Shape;426;p39"/>
          <p:cNvPicPr preferRelativeResize="0"/>
          <p:nvPr/>
        </p:nvPicPr>
        <p:blipFill>
          <a:blip r:embed="rId3">
            <a:alphaModFix/>
          </a:blip>
          <a:stretch>
            <a:fillRect/>
          </a:stretch>
        </p:blipFill>
        <p:spPr>
          <a:xfrm>
            <a:off x="6755050" y="1730400"/>
            <a:ext cx="633200" cy="288349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40"/>
          <p:cNvSpPr txBox="1"/>
          <p:nvPr>
            <p:ph type="title"/>
          </p:nvPr>
        </p:nvSpPr>
        <p:spPr>
          <a:xfrm>
            <a:off x="819150" y="485175"/>
            <a:ext cx="7505700" cy="9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Analyse Thématique et Temporelle</a:t>
            </a:r>
            <a:endParaRPr b="1"/>
          </a:p>
        </p:txBody>
      </p:sp>
      <p:sp>
        <p:nvSpPr>
          <p:cNvPr id="432" name="Google Shape;432;p40"/>
          <p:cNvSpPr txBox="1"/>
          <p:nvPr>
            <p:ph idx="1" type="body"/>
          </p:nvPr>
        </p:nvSpPr>
        <p:spPr>
          <a:xfrm>
            <a:off x="269650" y="1603750"/>
            <a:ext cx="8459400" cy="2835000"/>
          </a:xfrm>
          <a:prstGeom prst="rect">
            <a:avLst/>
          </a:prstGeom>
        </p:spPr>
        <p:txBody>
          <a:bodyPr anchorCtr="0" anchor="t" bIns="91425" lIns="91425" spcFirstLastPara="1" rIns="91425" wrap="square" tIns="91425">
            <a:noAutofit/>
          </a:bodyPr>
          <a:lstStyle/>
          <a:p>
            <a:pPr indent="-342900" lvl="1" marL="1371600" rtl="0" algn="l">
              <a:spcBef>
                <a:spcPts val="0"/>
              </a:spcBef>
              <a:spcAft>
                <a:spcPts val="0"/>
              </a:spcAft>
              <a:buSzPts val="1800"/>
              <a:buChar char="➢"/>
            </a:pPr>
            <a:r>
              <a:rPr b="1" lang="fr" sz="1800"/>
              <a:t>TXM</a:t>
            </a:r>
            <a:endParaRPr b="1" sz="1800"/>
          </a:p>
          <a:p>
            <a:pPr indent="-342900" lvl="2" marL="1828800" rtl="0" algn="l">
              <a:spcBef>
                <a:spcPts val="0"/>
              </a:spcBef>
              <a:spcAft>
                <a:spcPts val="0"/>
              </a:spcAft>
              <a:buSzPts val="1800"/>
              <a:buChar char="■"/>
            </a:pPr>
            <a:r>
              <a:rPr b="1" lang="fr" sz="1800"/>
              <a:t>Données résultats</a:t>
            </a:r>
            <a:endParaRPr b="1" sz="1800"/>
          </a:p>
          <a:p>
            <a:pPr indent="-342900" lvl="3" marL="2286000" rtl="0" algn="l">
              <a:spcBef>
                <a:spcPts val="0"/>
              </a:spcBef>
              <a:spcAft>
                <a:spcPts val="0"/>
              </a:spcAft>
              <a:buSzPts val="1800"/>
              <a:buChar char="●"/>
            </a:pPr>
            <a:r>
              <a:rPr b="1" lang="fr" sz="1800"/>
              <a:t>Noms Composés</a:t>
            </a:r>
            <a:endParaRPr b="1" sz="1800"/>
          </a:p>
          <a:p>
            <a:pPr indent="-342900" lvl="4" marL="2743200" rtl="0" algn="l">
              <a:spcBef>
                <a:spcPts val="0"/>
              </a:spcBef>
              <a:spcAft>
                <a:spcPts val="0"/>
              </a:spcAft>
              <a:buSzPts val="1800"/>
              <a:buChar char="◆"/>
            </a:pPr>
            <a:r>
              <a:rPr b="1" lang="fr" sz="1800"/>
              <a:t>[frpos = NOM][]</a:t>
            </a:r>
            <a:r>
              <a:rPr b="1" lang="fr" sz="1800"/>
              <a:t>[frpos = NOM]</a:t>
            </a:r>
            <a:endParaRPr b="1" sz="1800"/>
          </a:p>
          <a:p>
            <a:pPr indent="0" lvl="0" marL="1828800" rtl="0" algn="l">
              <a:spcBef>
                <a:spcPts val="1600"/>
              </a:spcBef>
              <a:spcAft>
                <a:spcPts val="0"/>
              </a:spcAft>
              <a:buNone/>
            </a:pPr>
            <a:r>
              <a:t/>
            </a:r>
            <a:endParaRPr b="1" sz="1800"/>
          </a:p>
          <a:p>
            <a:pPr indent="0" lvl="0" marL="1828800" rtl="0" algn="l">
              <a:spcBef>
                <a:spcPts val="1600"/>
              </a:spcBef>
              <a:spcAft>
                <a:spcPts val="0"/>
              </a:spcAft>
              <a:buNone/>
            </a:pPr>
            <a:r>
              <a:t/>
            </a:r>
            <a:endParaRPr b="1" sz="1800"/>
          </a:p>
          <a:p>
            <a:pPr indent="0" lvl="0" marL="1828800" rtl="0" algn="l">
              <a:lnSpc>
                <a:spcPct val="100000"/>
              </a:lnSpc>
              <a:spcBef>
                <a:spcPts val="1600"/>
              </a:spcBef>
              <a:spcAft>
                <a:spcPts val="0"/>
              </a:spcAft>
              <a:buNone/>
            </a:pPr>
            <a:r>
              <a:t/>
            </a:r>
            <a:endParaRPr b="1" sz="1000">
              <a:solidFill>
                <a:srgbClr val="000000"/>
              </a:solidFill>
              <a:latin typeface="Arial"/>
              <a:ea typeface="Arial"/>
              <a:cs typeface="Arial"/>
              <a:sym typeface="Arial"/>
            </a:endParaRPr>
          </a:p>
          <a:p>
            <a:pPr indent="0" lvl="0" marL="0" rtl="0" algn="l">
              <a:spcBef>
                <a:spcPts val="0"/>
              </a:spcBef>
              <a:spcAft>
                <a:spcPts val="0"/>
              </a:spcAft>
              <a:buNone/>
            </a:pPr>
            <a:r>
              <a:t/>
            </a:r>
            <a:endParaRPr b="1" sz="1800"/>
          </a:p>
          <a:p>
            <a:pPr indent="0" lvl="0" marL="914400" rtl="0" algn="l">
              <a:spcBef>
                <a:spcPts val="1600"/>
              </a:spcBef>
              <a:spcAft>
                <a:spcPts val="1600"/>
              </a:spcAft>
              <a:buNone/>
            </a:pPr>
            <a:r>
              <a:t/>
            </a:r>
            <a:endParaRPr b="1"/>
          </a:p>
        </p:txBody>
      </p:sp>
      <p:sp>
        <p:nvSpPr>
          <p:cNvPr id="433" name="Google Shape;433;p4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434" name="Google Shape;434;p40"/>
          <p:cNvPicPr preferRelativeResize="0"/>
          <p:nvPr/>
        </p:nvPicPr>
        <p:blipFill>
          <a:blip r:embed="rId3">
            <a:alphaModFix/>
          </a:blip>
          <a:stretch>
            <a:fillRect/>
          </a:stretch>
        </p:blipFill>
        <p:spPr>
          <a:xfrm>
            <a:off x="6352100" y="1543813"/>
            <a:ext cx="2152650" cy="3190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41"/>
          <p:cNvSpPr txBox="1"/>
          <p:nvPr>
            <p:ph type="title"/>
          </p:nvPr>
        </p:nvSpPr>
        <p:spPr>
          <a:xfrm>
            <a:off x="819150" y="383800"/>
            <a:ext cx="7505700" cy="11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Analyse Thématique et Temporelle</a:t>
            </a:r>
            <a:endParaRPr b="1"/>
          </a:p>
          <a:p>
            <a:pPr indent="0" lvl="0" marL="0" rtl="0" algn="l">
              <a:spcBef>
                <a:spcPts val="0"/>
              </a:spcBef>
              <a:spcAft>
                <a:spcPts val="0"/>
              </a:spcAft>
              <a:buNone/>
            </a:pPr>
            <a:r>
              <a:t/>
            </a:r>
            <a:endParaRPr/>
          </a:p>
        </p:txBody>
      </p:sp>
      <p:sp>
        <p:nvSpPr>
          <p:cNvPr id="440" name="Google Shape;440;p41"/>
          <p:cNvSpPr txBox="1"/>
          <p:nvPr>
            <p:ph idx="1" type="body"/>
          </p:nvPr>
        </p:nvSpPr>
        <p:spPr>
          <a:xfrm>
            <a:off x="231800" y="1412800"/>
            <a:ext cx="8631600" cy="31308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t/>
            </a:r>
            <a:endParaRPr sz="1800"/>
          </a:p>
          <a:p>
            <a:pPr indent="-342900" lvl="0" marL="1371600" marR="0" rtl="0" algn="l">
              <a:lnSpc>
                <a:spcPct val="115000"/>
              </a:lnSpc>
              <a:spcBef>
                <a:spcPts val="1600"/>
              </a:spcBef>
              <a:spcAft>
                <a:spcPts val="0"/>
              </a:spcAft>
              <a:buSzPts val="1800"/>
              <a:buChar char="❖"/>
            </a:pPr>
            <a:r>
              <a:rPr b="1" lang="fr" sz="1800"/>
              <a:t>IraMuteQ</a:t>
            </a:r>
            <a:endParaRPr b="1" sz="1800"/>
          </a:p>
          <a:p>
            <a:pPr indent="-342900" lvl="1" marL="2286000" marR="0" rtl="0" algn="l">
              <a:lnSpc>
                <a:spcPct val="115000"/>
              </a:lnSpc>
              <a:spcBef>
                <a:spcPts val="0"/>
              </a:spcBef>
              <a:spcAft>
                <a:spcPts val="0"/>
              </a:spcAft>
              <a:buSzPts val="1800"/>
              <a:buChar char="➢"/>
            </a:pPr>
            <a:r>
              <a:rPr b="1" lang="fr" sz="1800"/>
              <a:t>Données résultats</a:t>
            </a:r>
            <a:endParaRPr b="1" sz="1800"/>
          </a:p>
          <a:p>
            <a:pPr indent="-342900" lvl="2" marL="2743200" marR="0" rtl="0" algn="l">
              <a:lnSpc>
                <a:spcPct val="115000"/>
              </a:lnSpc>
              <a:spcBef>
                <a:spcPts val="0"/>
              </a:spcBef>
              <a:spcAft>
                <a:spcPts val="0"/>
              </a:spcAft>
              <a:buSzPts val="1800"/>
              <a:buChar char="■"/>
            </a:pPr>
            <a:r>
              <a:rPr b="1" lang="fr" sz="1800"/>
              <a:t>Liste des thèmes de l’ensemble du corpus</a:t>
            </a:r>
            <a:endParaRPr b="1"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914400" rtl="0" algn="l">
              <a:spcBef>
                <a:spcPts val="1600"/>
              </a:spcBef>
              <a:spcAft>
                <a:spcPts val="1600"/>
              </a:spcAft>
              <a:buNone/>
            </a:pPr>
            <a:r>
              <a:t/>
            </a:r>
            <a:endParaRPr/>
          </a:p>
        </p:txBody>
      </p:sp>
      <p:sp>
        <p:nvSpPr>
          <p:cNvPr id="441" name="Google Shape;441;p4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path path="circle">
            <a:fillToRect b="50%" l="50%" r="50%" t="50%"/>
          </a:path>
          <a:tileRect/>
        </a:gradFill>
      </p:bgPr>
    </p:bg>
    <p:spTree>
      <p:nvGrpSpPr>
        <p:cNvPr id="145" name="Shape 145"/>
        <p:cNvGrpSpPr/>
        <p:nvPr/>
      </p:nvGrpSpPr>
      <p:grpSpPr>
        <a:xfrm>
          <a:off x="0" y="0"/>
          <a:ext cx="0" cy="0"/>
          <a:chOff x="0" y="0"/>
          <a:chExt cx="0" cy="0"/>
        </a:xfrm>
      </p:grpSpPr>
      <p:sp>
        <p:nvSpPr>
          <p:cNvPr id="146" name="Google Shape;146;p15"/>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a:t>CONTEXTE DE </a:t>
            </a:r>
            <a:r>
              <a:rPr b="1" lang="fr"/>
              <a:t>L'ÉTUDE</a:t>
            </a:r>
            <a:endParaRPr b="1"/>
          </a:p>
          <a:p>
            <a:pPr indent="0" lvl="0" marL="0" rtl="0" algn="ctr">
              <a:spcBef>
                <a:spcPts val="0"/>
              </a:spcBef>
              <a:spcAft>
                <a:spcPts val="0"/>
              </a:spcAft>
              <a:buNone/>
            </a:pPr>
            <a:r>
              <a:t/>
            </a:r>
            <a:endParaRPr b="1"/>
          </a:p>
        </p:txBody>
      </p:sp>
      <p:sp>
        <p:nvSpPr>
          <p:cNvPr id="147" name="Google Shape;147;p1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pic>
        <p:nvPicPr>
          <p:cNvPr id="446" name="Google Shape;446;p42"/>
          <p:cNvPicPr preferRelativeResize="0"/>
          <p:nvPr/>
        </p:nvPicPr>
        <p:blipFill>
          <a:blip r:embed="rId3">
            <a:alphaModFix/>
          </a:blip>
          <a:stretch>
            <a:fillRect/>
          </a:stretch>
        </p:blipFill>
        <p:spPr>
          <a:xfrm>
            <a:off x="152400" y="152400"/>
            <a:ext cx="8805075" cy="483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pic>
        <p:nvPicPr>
          <p:cNvPr id="451" name="Google Shape;451;p43"/>
          <p:cNvPicPr preferRelativeResize="0"/>
          <p:nvPr/>
        </p:nvPicPr>
        <p:blipFill>
          <a:blip r:embed="rId3">
            <a:alphaModFix/>
          </a:blip>
          <a:stretch>
            <a:fillRect/>
          </a:stretch>
        </p:blipFill>
        <p:spPr>
          <a:xfrm>
            <a:off x="528650" y="1463825"/>
            <a:ext cx="7931950" cy="3251100"/>
          </a:xfrm>
          <a:prstGeom prst="rect">
            <a:avLst/>
          </a:prstGeom>
          <a:noFill/>
          <a:ln>
            <a:noFill/>
          </a:ln>
        </p:spPr>
      </p:pic>
      <p:sp>
        <p:nvSpPr>
          <p:cNvPr id="452" name="Google Shape;452;p43"/>
          <p:cNvSpPr txBox="1"/>
          <p:nvPr/>
        </p:nvSpPr>
        <p:spPr>
          <a:xfrm>
            <a:off x="510325" y="456600"/>
            <a:ext cx="7950300" cy="7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3000">
                <a:solidFill>
                  <a:schemeClr val="lt1"/>
                </a:solidFill>
                <a:latin typeface="Nunito"/>
                <a:ea typeface="Nunito"/>
                <a:cs typeface="Nunito"/>
                <a:sym typeface="Nunito"/>
              </a:rPr>
              <a:t>Liste des méta-sessions</a:t>
            </a:r>
            <a:endParaRPr>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44"/>
          <p:cNvSpPr txBox="1"/>
          <p:nvPr>
            <p:ph type="title"/>
          </p:nvPr>
        </p:nvSpPr>
        <p:spPr>
          <a:xfrm>
            <a:off x="819150" y="383800"/>
            <a:ext cx="7505700" cy="11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Analyse Thématique et Temporelle</a:t>
            </a:r>
            <a:endParaRPr b="1"/>
          </a:p>
          <a:p>
            <a:pPr indent="0" lvl="0" marL="0" rtl="0" algn="l">
              <a:spcBef>
                <a:spcPts val="0"/>
              </a:spcBef>
              <a:spcAft>
                <a:spcPts val="0"/>
              </a:spcAft>
              <a:buNone/>
            </a:pPr>
            <a:r>
              <a:t/>
            </a:r>
            <a:endParaRPr/>
          </a:p>
        </p:txBody>
      </p:sp>
      <p:sp>
        <p:nvSpPr>
          <p:cNvPr id="458" name="Google Shape;458;p44"/>
          <p:cNvSpPr txBox="1"/>
          <p:nvPr>
            <p:ph idx="1" type="body"/>
          </p:nvPr>
        </p:nvSpPr>
        <p:spPr>
          <a:xfrm>
            <a:off x="231800" y="1041825"/>
            <a:ext cx="8631600" cy="3501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b="1" sz="1800"/>
          </a:p>
          <a:p>
            <a:pPr indent="-342900" lvl="0" marL="914400" marR="0" rtl="0" algn="l">
              <a:lnSpc>
                <a:spcPct val="115000"/>
              </a:lnSpc>
              <a:spcBef>
                <a:spcPts val="1600"/>
              </a:spcBef>
              <a:spcAft>
                <a:spcPts val="0"/>
              </a:spcAft>
              <a:buSzPts val="1800"/>
              <a:buChar char="❖"/>
            </a:pPr>
            <a:r>
              <a:rPr b="1" lang="fr" sz="1800"/>
              <a:t>Comparaison avec les méta-session</a:t>
            </a:r>
            <a:endParaRPr b="1" sz="1800"/>
          </a:p>
          <a:p>
            <a:pPr indent="-342900" lvl="1" marL="1371600" marR="0" rtl="0" algn="l">
              <a:lnSpc>
                <a:spcPct val="115000"/>
              </a:lnSpc>
              <a:spcBef>
                <a:spcPts val="0"/>
              </a:spcBef>
              <a:spcAft>
                <a:spcPts val="0"/>
              </a:spcAft>
              <a:buSzPts val="1800"/>
              <a:buChar char="➢"/>
            </a:pPr>
            <a:r>
              <a:rPr b="1" lang="fr" sz="1800"/>
              <a:t>Classe 1 : Classification (MS 4)</a:t>
            </a:r>
            <a:endParaRPr b="1" sz="1800"/>
          </a:p>
          <a:p>
            <a:pPr indent="0" lvl="0" marL="3200400" marR="0" rtl="0" algn="l">
              <a:lnSpc>
                <a:spcPct val="115000"/>
              </a:lnSpc>
              <a:spcBef>
                <a:spcPts val="1600"/>
              </a:spcBef>
              <a:spcAft>
                <a:spcPts val="0"/>
              </a:spcAft>
              <a:buNone/>
            </a:pPr>
            <a:r>
              <a:t/>
            </a:r>
            <a:endParaRPr sz="1800"/>
          </a:p>
          <a:p>
            <a:pPr indent="0" lvl="0" marL="0" rtl="0" algn="l">
              <a:spcBef>
                <a:spcPts val="1600"/>
              </a:spcBef>
              <a:spcAft>
                <a:spcPts val="0"/>
              </a:spcAft>
              <a:buNone/>
            </a:pPr>
            <a:r>
              <a:t/>
            </a:r>
            <a:endParaRPr sz="1800"/>
          </a:p>
          <a:p>
            <a:pPr indent="0" lvl="0" marL="914400" rtl="0" algn="l">
              <a:spcBef>
                <a:spcPts val="1600"/>
              </a:spcBef>
              <a:spcAft>
                <a:spcPts val="1600"/>
              </a:spcAft>
              <a:buNone/>
            </a:pPr>
            <a:r>
              <a:t/>
            </a:r>
            <a:endParaRPr/>
          </a:p>
        </p:txBody>
      </p:sp>
      <p:sp>
        <p:nvSpPr>
          <p:cNvPr id="459" name="Google Shape;459;p4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460" name="Google Shape;460;p44"/>
          <p:cNvPicPr preferRelativeResize="0"/>
          <p:nvPr/>
        </p:nvPicPr>
        <p:blipFill>
          <a:blip r:embed="rId3">
            <a:alphaModFix/>
          </a:blip>
          <a:stretch>
            <a:fillRect/>
          </a:stretch>
        </p:blipFill>
        <p:spPr>
          <a:xfrm>
            <a:off x="7031875" y="214875"/>
            <a:ext cx="1358850" cy="45824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45"/>
          <p:cNvSpPr txBox="1"/>
          <p:nvPr>
            <p:ph type="title"/>
          </p:nvPr>
        </p:nvSpPr>
        <p:spPr>
          <a:xfrm>
            <a:off x="819150" y="383800"/>
            <a:ext cx="7505700" cy="11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Analyse Thématique et Temporelle</a:t>
            </a:r>
            <a:endParaRPr b="1"/>
          </a:p>
          <a:p>
            <a:pPr indent="0" lvl="0" marL="0" rtl="0" algn="l">
              <a:spcBef>
                <a:spcPts val="0"/>
              </a:spcBef>
              <a:spcAft>
                <a:spcPts val="0"/>
              </a:spcAft>
              <a:buNone/>
            </a:pPr>
            <a:r>
              <a:t/>
            </a:r>
            <a:endParaRPr/>
          </a:p>
        </p:txBody>
      </p:sp>
      <p:sp>
        <p:nvSpPr>
          <p:cNvPr id="466" name="Google Shape;466;p45"/>
          <p:cNvSpPr txBox="1"/>
          <p:nvPr>
            <p:ph idx="1" type="body"/>
          </p:nvPr>
        </p:nvSpPr>
        <p:spPr>
          <a:xfrm>
            <a:off x="231800" y="1041825"/>
            <a:ext cx="8631600" cy="3501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b="1" sz="1800"/>
          </a:p>
          <a:p>
            <a:pPr indent="-342900" lvl="0" marL="914400" marR="0" rtl="0" algn="l">
              <a:lnSpc>
                <a:spcPct val="115000"/>
              </a:lnSpc>
              <a:spcBef>
                <a:spcPts val="1600"/>
              </a:spcBef>
              <a:spcAft>
                <a:spcPts val="0"/>
              </a:spcAft>
              <a:buSzPts val="1800"/>
              <a:buChar char="❖"/>
            </a:pPr>
            <a:r>
              <a:rPr b="1" lang="fr" sz="1800"/>
              <a:t>Comparaison avec les méta-session</a:t>
            </a:r>
            <a:endParaRPr b="1" sz="1800"/>
          </a:p>
          <a:p>
            <a:pPr indent="-342900" lvl="1" marL="1371600" marR="0" rtl="0" algn="l">
              <a:lnSpc>
                <a:spcPct val="115000"/>
              </a:lnSpc>
              <a:spcBef>
                <a:spcPts val="0"/>
              </a:spcBef>
              <a:spcAft>
                <a:spcPts val="0"/>
              </a:spcAft>
              <a:buSzPts val="1800"/>
              <a:buChar char="➢"/>
            </a:pPr>
            <a:r>
              <a:rPr b="1" lang="fr" sz="1800"/>
              <a:t>Classe 2 : Apprentissage (MS 2)</a:t>
            </a:r>
            <a:endParaRPr b="1" sz="1800"/>
          </a:p>
          <a:p>
            <a:pPr indent="0" lvl="0" marL="3200400" marR="0" rtl="0" algn="l">
              <a:lnSpc>
                <a:spcPct val="115000"/>
              </a:lnSpc>
              <a:spcBef>
                <a:spcPts val="1600"/>
              </a:spcBef>
              <a:spcAft>
                <a:spcPts val="0"/>
              </a:spcAft>
              <a:buNone/>
            </a:pPr>
            <a:r>
              <a:t/>
            </a:r>
            <a:endParaRPr sz="1800"/>
          </a:p>
          <a:p>
            <a:pPr indent="0" lvl="0" marL="0" rtl="0" algn="l">
              <a:spcBef>
                <a:spcPts val="1600"/>
              </a:spcBef>
              <a:spcAft>
                <a:spcPts val="0"/>
              </a:spcAft>
              <a:buNone/>
            </a:pPr>
            <a:r>
              <a:t/>
            </a:r>
            <a:endParaRPr sz="1800"/>
          </a:p>
          <a:p>
            <a:pPr indent="0" lvl="0" marL="914400" rtl="0" algn="l">
              <a:spcBef>
                <a:spcPts val="1600"/>
              </a:spcBef>
              <a:spcAft>
                <a:spcPts val="1600"/>
              </a:spcAft>
              <a:buNone/>
            </a:pPr>
            <a:r>
              <a:t/>
            </a:r>
            <a:endParaRPr/>
          </a:p>
        </p:txBody>
      </p:sp>
      <p:sp>
        <p:nvSpPr>
          <p:cNvPr id="467" name="Google Shape;467;p4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468" name="Google Shape;468;p45"/>
          <p:cNvPicPr preferRelativeResize="0"/>
          <p:nvPr/>
        </p:nvPicPr>
        <p:blipFill>
          <a:blip r:embed="rId3">
            <a:alphaModFix/>
          </a:blip>
          <a:stretch>
            <a:fillRect/>
          </a:stretch>
        </p:blipFill>
        <p:spPr>
          <a:xfrm>
            <a:off x="7184050" y="227763"/>
            <a:ext cx="1140800" cy="4687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46"/>
          <p:cNvSpPr txBox="1"/>
          <p:nvPr>
            <p:ph type="title"/>
          </p:nvPr>
        </p:nvSpPr>
        <p:spPr>
          <a:xfrm>
            <a:off x="819150" y="383800"/>
            <a:ext cx="7505700" cy="11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Analyse Thématique et Temporelle</a:t>
            </a:r>
            <a:endParaRPr b="1"/>
          </a:p>
          <a:p>
            <a:pPr indent="0" lvl="0" marL="0" rtl="0" algn="l">
              <a:spcBef>
                <a:spcPts val="0"/>
              </a:spcBef>
              <a:spcAft>
                <a:spcPts val="0"/>
              </a:spcAft>
              <a:buNone/>
            </a:pPr>
            <a:r>
              <a:t/>
            </a:r>
            <a:endParaRPr/>
          </a:p>
        </p:txBody>
      </p:sp>
      <p:sp>
        <p:nvSpPr>
          <p:cNvPr id="474" name="Google Shape;474;p46"/>
          <p:cNvSpPr txBox="1"/>
          <p:nvPr>
            <p:ph idx="1" type="body"/>
          </p:nvPr>
        </p:nvSpPr>
        <p:spPr>
          <a:xfrm>
            <a:off x="231800" y="1041825"/>
            <a:ext cx="8631600" cy="3501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b="1" sz="1800"/>
          </a:p>
          <a:p>
            <a:pPr indent="-342900" lvl="0" marL="914400" marR="0" rtl="0" algn="l">
              <a:lnSpc>
                <a:spcPct val="115000"/>
              </a:lnSpc>
              <a:spcBef>
                <a:spcPts val="1600"/>
              </a:spcBef>
              <a:spcAft>
                <a:spcPts val="0"/>
              </a:spcAft>
              <a:buSzPts val="1800"/>
              <a:buChar char="❖"/>
            </a:pPr>
            <a:r>
              <a:rPr b="1" lang="fr" sz="1800"/>
              <a:t>Comparaison avec les méta-session</a:t>
            </a:r>
            <a:endParaRPr b="1" sz="1800"/>
          </a:p>
          <a:p>
            <a:pPr indent="-342900" lvl="1" marL="1371600" marR="0" rtl="0" algn="l">
              <a:lnSpc>
                <a:spcPct val="115000"/>
              </a:lnSpc>
              <a:spcBef>
                <a:spcPts val="0"/>
              </a:spcBef>
              <a:spcAft>
                <a:spcPts val="0"/>
              </a:spcAft>
              <a:buSzPts val="1800"/>
              <a:buChar char="➢"/>
            </a:pPr>
            <a:r>
              <a:rPr b="1" lang="fr" sz="1800"/>
              <a:t>Classe 4 : Web et réseaux-sociaux (MS 7)</a:t>
            </a:r>
            <a:endParaRPr b="1" sz="1800"/>
          </a:p>
          <a:p>
            <a:pPr indent="0" lvl="0" marL="3200400" marR="0" rtl="0" algn="l">
              <a:lnSpc>
                <a:spcPct val="115000"/>
              </a:lnSpc>
              <a:spcBef>
                <a:spcPts val="1600"/>
              </a:spcBef>
              <a:spcAft>
                <a:spcPts val="0"/>
              </a:spcAft>
              <a:buNone/>
            </a:pPr>
            <a:r>
              <a:t/>
            </a:r>
            <a:endParaRPr sz="1800"/>
          </a:p>
          <a:p>
            <a:pPr indent="0" lvl="0" marL="0" rtl="0" algn="l">
              <a:spcBef>
                <a:spcPts val="1600"/>
              </a:spcBef>
              <a:spcAft>
                <a:spcPts val="0"/>
              </a:spcAft>
              <a:buNone/>
            </a:pPr>
            <a:r>
              <a:t/>
            </a:r>
            <a:endParaRPr sz="1800"/>
          </a:p>
          <a:p>
            <a:pPr indent="0" lvl="0" marL="914400" rtl="0" algn="l">
              <a:spcBef>
                <a:spcPts val="1600"/>
              </a:spcBef>
              <a:spcAft>
                <a:spcPts val="1600"/>
              </a:spcAft>
              <a:buNone/>
            </a:pPr>
            <a:r>
              <a:t/>
            </a:r>
            <a:endParaRPr/>
          </a:p>
        </p:txBody>
      </p:sp>
      <p:sp>
        <p:nvSpPr>
          <p:cNvPr id="475" name="Google Shape;475;p4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476" name="Google Shape;476;p46"/>
          <p:cNvPicPr preferRelativeResize="0"/>
          <p:nvPr/>
        </p:nvPicPr>
        <p:blipFill>
          <a:blip r:embed="rId3">
            <a:alphaModFix/>
          </a:blip>
          <a:stretch>
            <a:fillRect/>
          </a:stretch>
        </p:blipFill>
        <p:spPr>
          <a:xfrm>
            <a:off x="7125375" y="231662"/>
            <a:ext cx="1199475" cy="46801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47"/>
          <p:cNvSpPr txBox="1"/>
          <p:nvPr>
            <p:ph type="title"/>
          </p:nvPr>
        </p:nvSpPr>
        <p:spPr>
          <a:xfrm>
            <a:off x="819150" y="383800"/>
            <a:ext cx="7505700" cy="11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Analyse Thématique et Temporelle</a:t>
            </a:r>
            <a:endParaRPr b="1"/>
          </a:p>
          <a:p>
            <a:pPr indent="0" lvl="0" marL="0" rtl="0" algn="l">
              <a:spcBef>
                <a:spcPts val="0"/>
              </a:spcBef>
              <a:spcAft>
                <a:spcPts val="0"/>
              </a:spcAft>
              <a:buNone/>
            </a:pPr>
            <a:r>
              <a:t/>
            </a:r>
            <a:endParaRPr/>
          </a:p>
        </p:txBody>
      </p:sp>
      <p:sp>
        <p:nvSpPr>
          <p:cNvPr id="482" name="Google Shape;482;p47"/>
          <p:cNvSpPr txBox="1"/>
          <p:nvPr>
            <p:ph idx="1" type="body"/>
          </p:nvPr>
        </p:nvSpPr>
        <p:spPr>
          <a:xfrm>
            <a:off x="231800" y="1041825"/>
            <a:ext cx="8631600" cy="3501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b="1" sz="1800"/>
          </a:p>
          <a:p>
            <a:pPr indent="-342900" lvl="0" marL="914400" marR="0" rtl="0" algn="l">
              <a:lnSpc>
                <a:spcPct val="115000"/>
              </a:lnSpc>
              <a:spcBef>
                <a:spcPts val="1600"/>
              </a:spcBef>
              <a:spcAft>
                <a:spcPts val="0"/>
              </a:spcAft>
              <a:buSzPts val="1800"/>
              <a:buChar char="❖"/>
            </a:pPr>
            <a:r>
              <a:rPr b="1" lang="fr" sz="1800"/>
              <a:t>Comparaison avec les méta-session</a:t>
            </a:r>
            <a:endParaRPr b="1" sz="1800"/>
          </a:p>
          <a:p>
            <a:pPr indent="-342900" lvl="1" marL="1371600" marR="0" rtl="0" algn="l">
              <a:lnSpc>
                <a:spcPct val="115000"/>
              </a:lnSpc>
              <a:spcBef>
                <a:spcPts val="0"/>
              </a:spcBef>
              <a:spcAft>
                <a:spcPts val="0"/>
              </a:spcAft>
              <a:buSzPts val="1800"/>
              <a:buChar char="➢"/>
            </a:pPr>
            <a:r>
              <a:rPr b="1" lang="fr" sz="1800"/>
              <a:t>Classe 5 : Séquences ,Motifs et règle d’association(MS 3)</a:t>
            </a:r>
            <a:endParaRPr b="1" sz="1800"/>
          </a:p>
          <a:p>
            <a:pPr indent="0" lvl="0" marL="3200400" marR="0" rtl="0" algn="l">
              <a:lnSpc>
                <a:spcPct val="115000"/>
              </a:lnSpc>
              <a:spcBef>
                <a:spcPts val="1600"/>
              </a:spcBef>
              <a:spcAft>
                <a:spcPts val="0"/>
              </a:spcAft>
              <a:buNone/>
            </a:pPr>
            <a:r>
              <a:t/>
            </a:r>
            <a:endParaRPr sz="1800"/>
          </a:p>
          <a:p>
            <a:pPr indent="0" lvl="0" marL="0" rtl="0" algn="l">
              <a:spcBef>
                <a:spcPts val="1600"/>
              </a:spcBef>
              <a:spcAft>
                <a:spcPts val="0"/>
              </a:spcAft>
              <a:buNone/>
            </a:pPr>
            <a:r>
              <a:t/>
            </a:r>
            <a:endParaRPr sz="1800"/>
          </a:p>
          <a:p>
            <a:pPr indent="0" lvl="0" marL="914400" rtl="0" algn="l">
              <a:spcBef>
                <a:spcPts val="1600"/>
              </a:spcBef>
              <a:spcAft>
                <a:spcPts val="1600"/>
              </a:spcAft>
              <a:buNone/>
            </a:pPr>
            <a:r>
              <a:t/>
            </a:r>
            <a:endParaRPr/>
          </a:p>
        </p:txBody>
      </p:sp>
      <p:sp>
        <p:nvSpPr>
          <p:cNvPr id="483" name="Google Shape;483;p4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484" name="Google Shape;484;p47"/>
          <p:cNvPicPr preferRelativeResize="0"/>
          <p:nvPr/>
        </p:nvPicPr>
        <p:blipFill>
          <a:blip r:embed="rId3">
            <a:alphaModFix/>
          </a:blip>
          <a:stretch>
            <a:fillRect/>
          </a:stretch>
        </p:blipFill>
        <p:spPr>
          <a:xfrm>
            <a:off x="7085375" y="268600"/>
            <a:ext cx="1509500" cy="4552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48"/>
          <p:cNvSpPr txBox="1"/>
          <p:nvPr>
            <p:ph type="title"/>
          </p:nvPr>
        </p:nvSpPr>
        <p:spPr>
          <a:xfrm>
            <a:off x="819150" y="383800"/>
            <a:ext cx="7505700" cy="11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Analyse Thématique et Temporelle</a:t>
            </a:r>
            <a:endParaRPr b="1"/>
          </a:p>
          <a:p>
            <a:pPr indent="0" lvl="0" marL="0" rtl="0" algn="l">
              <a:spcBef>
                <a:spcPts val="0"/>
              </a:spcBef>
              <a:spcAft>
                <a:spcPts val="0"/>
              </a:spcAft>
              <a:buNone/>
            </a:pPr>
            <a:r>
              <a:t/>
            </a:r>
            <a:endParaRPr/>
          </a:p>
        </p:txBody>
      </p:sp>
      <p:sp>
        <p:nvSpPr>
          <p:cNvPr id="490" name="Google Shape;490;p48"/>
          <p:cNvSpPr txBox="1"/>
          <p:nvPr>
            <p:ph idx="1" type="body"/>
          </p:nvPr>
        </p:nvSpPr>
        <p:spPr>
          <a:xfrm>
            <a:off x="231800" y="1041825"/>
            <a:ext cx="8631600" cy="3501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b="1" sz="1800"/>
          </a:p>
          <a:p>
            <a:pPr indent="-342900" lvl="0" marL="914400" marR="0" rtl="0" algn="l">
              <a:lnSpc>
                <a:spcPct val="115000"/>
              </a:lnSpc>
              <a:spcBef>
                <a:spcPts val="1600"/>
              </a:spcBef>
              <a:spcAft>
                <a:spcPts val="0"/>
              </a:spcAft>
              <a:buSzPts val="1800"/>
              <a:buChar char="❖"/>
            </a:pPr>
            <a:r>
              <a:rPr b="1" lang="fr" sz="1800"/>
              <a:t>Comparaison avec les méta-session</a:t>
            </a:r>
            <a:endParaRPr b="1" sz="1800"/>
          </a:p>
          <a:p>
            <a:pPr indent="-342900" lvl="1" marL="1371600" marR="0" rtl="0" algn="l">
              <a:lnSpc>
                <a:spcPct val="115000"/>
              </a:lnSpc>
              <a:spcBef>
                <a:spcPts val="0"/>
              </a:spcBef>
              <a:spcAft>
                <a:spcPts val="0"/>
              </a:spcAft>
              <a:buSzPts val="1800"/>
              <a:buChar char="➢"/>
            </a:pPr>
            <a:r>
              <a:rPr b="1" lang="fr" sz="1800"/>
              <a:t>Classe 6 : Organisation des </a:t>
            </a:r>
            <a:r>
              <a:rPr b="1" lang="fr" sz="1800"/>
              <a:t>connaissances</a:t>
            </a:r>
            <a:r>
              <a:rPr b="1" lang="fr" sz="1800"/>
              <a:t> (MS 1)</a:t>
            </a:r>
            <a:endParaRPr b="1" sz="1800"/>
          </a:p>
          <a:p>
            <a:pPr indent="0" lvl="0" marL="3200400" marR="0" rtl="0" algn="l">
              <a:lnSpc>
                <a:spcPct val="115000"/>
              </a:lnSpc>
              <a:spcBef>
                <a:spcPts val="1600"/>
              </a:spcBef>
              <a:spcAft>
                <a:spcPts val="0"/>
              </a:spcAft>
              <a:buNone/>
            </a:pPr>
            <a:r>
              <a:t/>
            </a:r>
            <a:endParaRPr sz="1800"/>
          </a:p>
          <a:p>
            <a:pPr indent="0" lvl="0" marL="0" rtl="0" algn="l">
              <a:spcBef>
                <a:spcPts val="1600"/>
              </a:spcBef>
              <a:spcAft>
                <a:spcPts val="0"/>
              </a:spcAft>
              <a:buNone/>
            </a:pPr>
            <a:r>
              <a:t/>
            </a:r>
            <a:endParaRPr sz="1800"/>
          </a:p>
          <a:p>
            <a:pPr indent="0" lvl="0" marL="914400" rtl="0" algn="l">
              <a:spcBef>
                <a:spcPts val="1600"/>
              </a:spcBef>
              <a:spcAft>
                <a:spcPts val="1600"/>
              </a:spcAft>
              <a:buNone/>
            </a:pPr>
            <a:r>
              <a:t/>
            </a:r>
            <a:endParaRPr/>
          </a:p>
        </p:txBody>
      </p:sp>
      <p:sp>
        <p:nvSpPr>
          <p:cNvPr id="491" name="Google Shape;491;p4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492" name="Google Shape;492;p48"/>
          <p:cNvPicPr preferRelativeResize="0"/>
          <p:nvPr/>
        </p:nvPicPr>
        <p:blipFill>
          <a:blip r:embed="rId3">
            <a:alphaModFix/>
          </a:blip>
          <a:stretch>
            <a:fillRect/>
          </a:stretch>
        </p:blipFill>
        <p:spPr>
          <a:xfrm>
            <a:off x="6998351" y="228600"/>
            <a:ext cx="1326500" cy="4686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49"/>
          <p:cNvSpPr txBox="1"/>
          <p:nvPr>
            <p:ph type="title"/>
          </p:nvPr>
        </p:nvSpPr>
        <p:spPr>
          <a:xfrm>
            <a:off x="819150" y="383800"/>
            <a:ext cx="7505700" cy="11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Analyse Thématique et Temporelle</a:t>
            </a:r>
            <a:endParaRPr b="1"/>
          </a:p>
          <a:p>
            <a:pPr indent="0" lvl="0" marL="0" rtl="0" algn="l">
              <a:spcBef>
                <a:spcPts val="0"/>
              </a:spcBef>
              <a:spcAft>
                <a:spcPts val="0"/>
              </a:spcAft>
              <a:buNone/>
            </a:pPr>
            <a:r>
              <a:t/>
            </a:r>
            <a:endParaRPr/>
          </a:p>
        </p:txBody>
      </p:sp>
      <p:sp>
        <p:nvSpPr>
          <p:cNvPr id="498" name="Google Shape;498;p49"/>
          <p:cNvSpPr txBox="1"/>
          <p:nvPr>
            <p:ph idx="1" type="body"/>
          </p:nvPr>
        </p:nvSpPr>
        <p:spPr>
          <a:xfrm>
            <a:off x="231800" y="1041825"/>
            <a:ext cx="8631600" cy="3501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b="1" sz="1800"/>
          </a:p>
          <a:p>
            <a:pPr indent="-342900" lvl="0" marL="914400" marR="0" rtl="0" algn="l">
              <a:lnSpc>
                <a:spcPct val="115000"/>
              </a:lnSpc>
              <a:spcBef>
                <a:spcPts val="1600"/>
              </a:spcBef>
              <a:spcAft>
                <a:spcPts val="0"/>
              </a:spcAft>
              <a:buSzPts val="1800"/>
              <a:buChar char="❖"/>
            </a:pPr>
            <a:r>
              <a:rPr b="1" lang="fr" sz="1800"/>
              <a:t>Comparaison avec les méta-session</a:t>
            </a:r>
            <a:endParaRPr b="1" sz="1800"/>
          </a:p>
          <a:p>
            <a:pPr indent="-342900" lvl="1" marL="1371600" marR="0" rtl="0" algn="l">
              <a:lnSpc>
                <a:spcPct val="115000"/>
              </a:lnSpc>
              <a:spcBef>
                <a:spcPts val="0"/>
              </a:spcBef>
              <a:spcAft>
                <a:spcPts val="0"/>
              </a:spcAft>
              <a:buSzPts val="1800"/>
              <a:buChar char="➢"/>
            </a:pPr>
            <a:r>
              <a:rPr b="1" lang="fr" sz="1800"/>
              <a:t>Classe 7 : Données(textes,son,image) gros volume(MS 8)</a:t>
            </a:r>
            <a:endParaRPr b="1" sz="1800"/>
          </a:p>
          <a:p>
            <a:pPr indent="0" lvl="0" marL="3200400" marR="0" rtl="0" algn="l">
              <a:lnSpc>
                <a:spcPct val="115000"/>
              </a:lnSpc>
              <a:spcBef>
                <a:spcPts val="1600"/>
              </a:spcBef>
              <a:spcAft>
                <a:spcPts val="0"/>
              </a:spcAft>
              <a:buNone/>
            </a:pPr>
            <a:r>
              <a:t/>
            </a:r>
            <a:endParaRPr sz="1800"/>
          </a:p>
          <a:p>
            <a:pPr indent="0" lvl="0" marL="0" rtl="0" algn="l">
              <a:spcBef>
                <a:spcPts val="1600"/>
              </a:spcBef>
              <a:spcAft>
                <a:spcPts val="0"/>
              </a:spcAft>
              <a:buNone/>
            </a:pPr>
            <a:r>
              <a:t/>
            </a:r>
            <a:endParaRPr sz="1800"/>
          </a:p>
          <a:p>
            <a:pPr indent="0" lvl="0" marL="914400" rtl="0" algn="l">
              <a:spcBef>
                <a:spcPts val="1600"/>
              </a:spcBef>
              <a:spcAft>
                <a:spcPts val="1600"/>
              </a:spcAft>
              <a:buNone/>
            </a:pPr>
            <a:r>
              <a:t/>
            </a:r>
            <a:endParaRPr/>
          </a:p>
        </p:txBody>
      </p:sp>
      <p:sp>
        <p:nvSpPr>
          <p:cNvPr id="499" name="Google Shape;499;p4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500" name="Google Shape;500;p49"/>
          <p:cNvPicPr preferRelativeResize="0"/>
          <p:nvPr/>
        </p:nvPicPr>
        <p:blipFill>
          <a:blip r:embed="rId3">
            <a:alphaModFix/>
          </a:blip>
          <a:stretch>
            <a:fillRect/>
          </a:stretch>
        </p:blipFill>
        <p:spPr>
          <a:xfrm>
            <a:off x="7109650" y="250400"/>
            <a:ext cx="1155950" cy="4686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50"/>
          <p:cNvSpPr txBox="1"/>
          <p:nvPr>
            <p:ph type="title"/>
          </p:nvPr>
        </p:nvSpPr>
        <p:spPr>
          <a:xfrm>
            <a:off x="608925" y="163525"/>
            <a:ext cx="7505700" cy="11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Analyse Thématique et Temporelle</a:t>
            </a:r>
            <a:endParaRPr/>
          </a:p>
        </p:txBody>
      </p:sp>
      <p:sp>
        <p:nvSpPr>
          <p:cNvPr id="506" name="Google Shape;506;p5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507" name="Google Shape;507;p50"/>
          <p:cNvPicPr preferRelativeResize="0"/>
          <p:nvPr/>
        </p:nvPicPr>
        <p:blipFill>
          <a:blip r:embed="rId3">
            <a:alphaModFix/>
          </a:blip>
          <a:stretch>
            <a:fillRect/>
          </a:stretch>
        </p:blipFill>
        <p:spPr>
          <a:xfrm>
            <a:off x="947063" y="1259175"/>
            <a:ext cx="6829425" cy="29051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5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Bilan de la mise en oeuvre</a:t>
            </a:r>
            <a:endParaRPr b="1"/>
          </a:p>
        </p:txBody>
      </p:sp>
      <p:sp>
        <p:nvSpPr>
          <p:cNvPr id="513" name="Google Shape;513;p51"/>
          <p:cNvSpPr txBox="1"/>
          <p:nvPr>
            <p:ph idx="1" type="body"/>
          </p:nvPr>
        </p:nvSpPr>
        <p:spPr>
          <a:xfrm>
            <a:off x="819150" y="16933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342900" lvl="1" marL="914400" rtl="0" algn="l">
              <a:spcBef>
                <a:spcPts val="1600"/>
              </a:spcBef>
              <a:spcAft>
                <a:spcPts val="0"/>
              </a:spcAft>
              <a:buSzPts val="1800"/>
              <a:buChar char="➢"/>
            </a:pPr>
            <a:r>
              <a:rPr b="1" lang="fr" sz="1800"/>
              <a:t>Collaboration des outils TXM et IraMuteQ</a:t>
            </a:r>
            <a:endParaRPr b="1" sz="1800"/>
          </a:p>
          <a:p>
            <a:pPr indent="-342900" lvl="1" marL="914400" rtl="0" algn="l">
              <a:spcBef>
                <a:spcPts val="0"/>
              </a:spcBef>
              <a:spcAft>
                <a:spcPts val="0"/>
              </a:spcAft>
              <a:buSzPts val="1800"/>
              <a:buChar char="➢"/>
            </a:pPr>
            <a:r>
              <a:rPr b="1" lang="fr" sz="1800"/>
              <a:t>Création d’une automatisation générique pour les différents types de conférences</a:t>
            </a:r>
            <a:endParaRPr b="1" sz="1800"/>
          </a:p>
        </p:txBody>
      </p:sp>
      <p:sp>
        <p:nvSpPr>
          <p:cNvPr id="514" name="Google Shape;514;p5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2200"/>
              <a:t>TEXTOMÉTRIE</a:t>
            </a:r>
            <a:endParaRPr b="1" sz="2200"/>
          </a:p>
        </p:txBody>
      </p:sp>
      <p:sp>
        <p:nvSpPr>
          <p:cNvPr id="153" name="Google Shape;153;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914400" rtl="0" algn="l">
              <a:spcBef>
                <a:spcPts val="0"/>
              </a:spcBef>
              <a:spcAft>
                <a:spcPts val="0"/>
              </a:spcAft>
              <a:buSzPts val="1800"/>
              <a:buChar char="●"/>
            </a:pPr>
            <a:r>
              <a:rPr b="1" lang="fr" sz="1800"/>
              <a:t>DÉFINITION </a:t>
            </a:r>
            <a:endParaRPr b="1" sz="1800"/>
          </a:p>
          <a:p>
            <a:pPr indent="-342900" lvl="2" marL="2286000" rtl="0" algn="l">
              <a:spcBef>
                <a:spcPts val="0"/>
              </a:spcBef>
              <a:spcAft>
                <a:spcPts val="0"/>
              </a:spcAft>
              <a:buSzPts val="1800"/>
              <a:buChar char="■"/>
            </a:pPr>
            <a:r>
              <a:rPr b="1" lang="fr" sz="1800"/>
              <a:t>Appelée aussi Analyse de données Textuelles (ADT)</a:t>
            </a:r>
            <a:endParaRPr b="1" sz="1800"/>
          </a:p>
          <a:p>
            <a:pPr indent="-342900" lvl="2" marL="2286000" rtl="0" algn="l">
              <a:lnSpc>
                <a:spcPct val="100000"/>
              </a:lnSpc>
              <a:spcBef>
                <a:spcPts val="0"/>
              </a:spcBef>
              <a:spcAft>
                <a:spcPts val="0"/>
              </a:spcAft>
              <a:buSzPts val="1800"/>
              <a:buChar char="■"/>
            </a:pPr>
            <a:r>
              <a:rPr b="1" lang="fr" sz="1800"/>
              <a:t>E</a:t>
            </a:r>
            <a:r>
              <a:rPr b="1" lang="fr" sz="1800"/>
              <a:t>nvisage les textes comme des données organisées qui peuvent être analysées indépendamment.</a:t>
            </a:r>
            <a:endParaRPr b="1" sz="1800"/>
          </a:p>
          <a:p>
            <a:pPr indent="0" lvl="0" marL="0" rtl="0" algn="l">
              <a:lnSpc>
                <a:spcPct val="100000"/>
              </a:lnSpc>
              <a:spcBef>
                <a:spcPts val="0"/>
              </a:spcBef>
              <a:spcAft>
                <a:spcPts val="0"/>
              </a:spcAft>
              <a:buNone/>
            </a:pPr>
            <a:r>
              <a:t/>
            </a:r>
            <a:endParaRPr b="1" sz="1800"/>
          </a:p>
          <a:p>
            <a:pPr indent="0" lvl="0" marL="0" rtl="0" algn="l">
              <a:lnSpc>
                <a:spcPct val="100000"/>
              </a:lnSpc>
              <a:spcBef>
                <a:spcPts val="0"/>
              </a:spcBef>
              <a:spcAft>
                <a:spcPts val="0"/>
              </a:spcAft>
              <a:buNone/>
            </a:pPr>
            <a:r>
              <a:rPr b="1" lang="fr" sz="1800"/>
              <a:t>		</a:t>
            </a:r>
            <a:endParaRPr b="1" sz="1800"/>
          </a:p>
          <a:p>
            <a:pPr indent="0" lvl="0" marL="0" rtl="0" algn="l">
              <a:lnSpc>
                <a:spcPct val="100000"/>
              </a:lnSpc>
              <a:spcBef>
                <a:spcPts val="0"/>
              </a:spcBef>
              <a:spcAft>
                <a:spcPts val="0"/>
              </a:spcAft>
              <a:buNone/>
            </a:pPr>
            <a:r>
              <a:t/>
            </a:r>
            <a:endParaRPr b="1" sz="1800"/>
          </a:p>
          <a:p>
            <a:pPr indent="0" lvl="0" marL="457200" rtl="0" algn="l">
              <a:lnSpc>
                <a:spcPct val="100000"/>
              </a:lnSpc>
              <a:spcBef>
                <a:spcPts val="0"/>
              </a:spcBef>
              <a:spcAft>
                <a:spcPts val="0"/>
              </a:spcAft>
              <a:buNone/>
            </a:pPr>
            <a:r>
              <a:rPr b="1" i="1" lang="fr" sz="1800"/>
              <a:t>Source : </a:t>
            </a:r>
            <a:r>
              <a:rPr i="1" lang="fr" sz="1200" u="sng">
                <a:solidFill>
                  <a:schemeClr val="hlink"/>
                </a:solidFill>
                <a:hlinkClick r:id="rId3"/>
              </a:rPr>
              <a:t>https://fr.wikipedia.org/wiki/Iramuteq_(logiciel)</a:t>
            </a:r>
            <a:endParaRPr b="1" i="1" sz="1200"/>
          </a:p>
          <a:p>
            <a:pPr indent="0" lvl="0" marL="2286000" rtl="0" algn="l">
              <a:lnSpc>
                <a:spcPct val="100000"/>
              </a:lnSpc>
              <a:spcBef>
                <a:spcPts val="0"/>
              </a:spcBef>
              <a:spcAft>
                <a:spcPts val="0"/>
              </a:spcAft>
              <a:buNone/>
            </a:pPr>
            <a:r>
              <a:t/>
            </a:r>
            <a:endParaRPr b="1" sz="1800"/>
          </a:p>
          <a:p>
            <a:pPr indent="0" lvl="0" marL="1828800" rtl="0" algn="l">
              <a:spcBef>
                <a:spcPts val="0"/>
              </a:spcBef>
              <a:spcAft>
                <a:spcPts val="0"/>
              </a:spcAft>
              <a:buNone/>
            </a:pPr>
            <a:r>
              <a:t/>
            </a:r>
            <a:endParaRPr sz="1400"/>
          </a:p>
          <a:p>
            <a:pPr indent="0" lvl="0" marL="2286000" marR="0" rtl="0" algn="l">
              <a:lnSpc>
                <a:spcPct val="115000"/>
              </a:lnSpc>
              <a:spcBef>
                <a:spcPts val="1600"/>
              </a:spcBef>
              <a:spcAft>
                <a:spcPts val="0"/>
              </a:spcAft>
              <a:buNone/>
            </a:pPr>
            <a:r>
              <a:t/>
            </a:r>
            <a:endParaRPr/>
          </a:p>
          <a:p>
            <a:pPr indent="0" lvl="0" marL="0" rtl="0" algn="l">
              <a:spcBef>
                <a:spcPts val="1600"/>
              </a:spcBef>
              <a:spcAft>
                <a:spcPts val="0"/>
              </a:spcAft>
              <a:buNone/>
            </a:pPr>
            <a:r>
              <a:rPr lang="fr"/>
              <a:t>				</a:t>
            </a:r>
            <a:endParaRPr/>
          </a:p>
          <a:p>
            <a:pPr indent="0" lvl="0" marL="0" rtl="0" algn="l">
              <a:spcBef>
                <a:spcPts val="1600"/>
              </a:spcBef>
              <a:spcAft>
                <a:spcPts val="0"/>
              </a:spcAft>
              <a:buNone/>
            </a:pPr>
            <a:r>
              <a:t/>
            </a:r>
            <a:endParaRPr/>
          </a:p>
          <a:p>
            <a:pPr indent="0" lvl="0" marL="457200" rtl="0" algn="r">
              <a:spcBef>
                <a:spcPts val="1600"/>
              </a:spcBef>
              <a:spcAft>
                <a:spcPts val="0"/>
              </a:spcAft>
              <a:buNone/>
            </a:pPr>
            <a:r>
              <a:t/>
            </a:r>
            <a:endParaRPr/>
          </a:p>
          <a:p>
            <a:pPr indent="0" lvl="0" marL="914400" rtl="0" algn="l">
              <a:spcBef>
                <a:spcPts val="1600"/>
              </a:spcBef>
              <a:spcAft>
                <a:spcPts val="0"/>
              </a:spcAft>
              <a:buNone/>
            </a:pPr>
            <a:r>
              <a:rPr lang="fr" sz="1100"/>
              <a:t>					</a:t>
            </a:r>
            <a:endParaRPr/>
          </a:p>
          <a:p>
            <a:pPr indent="0" lvl="0" marL="640080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r">
              <a:spcBef>
                <a:spcPts val="1600"/>
              </a:spcBef>
              <a:spcAft>
                <a:spcPts val="1600"/>
              </a:spcAft>
              <a:buNone/>
            </a:pPr>
            <a:r>
              <a:t/>
            </a:r>
            <a:endParaRPr sz="1400"/>
          </a:p>
        </p:txBody>
      </p:sp>
      <p:sp>
        <p:nvSpPr>
          <p:cNvPr id="154" name="Google Shape;154;p1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path path="circle">
            <a:fillToRect b="50%" l="50%" r="50%" t="50%"/>
          </a:path>
          <a:tileRect/>
        </a:gradFill>
      </p:bgPr>
    </p:bg>
    <p:spTree>
      <p:nvGrpSpPr>
        <p:cNvPr id="518" name="Shape 518"/>
        <p:cNvGrpSpPr/>
        <p:nvPr/>
      </p:nvGrpSpPr>
      <p:grpSpPr>
        <a:xfrm>
          <a:off x="0" y="0"/>
          <a:ext cx="0" cy="0"/>
          <a:chOff x="0" y="0"/>
          <a:chExt cx="0" cy="0"/>
        </a:xfrm>
      </p:grpSpPr>
      <p:sp>
        <p:nvSpPr>
          <p:cNvPr id="519" name="Google Shape;519;p52"/>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a:t>GESTION DU PROJET</a:t>
            </a:r>
            <a:endParaRPr b="1"/>
          </a:p>
          <a:p>
            <a:pPr indent="0" lvl="0" marL="0" rtl="0" algn="ctr">
              <a:spcBef>
                <a:spcPts val="0"/>
              </a:spcBef>
              <a:spcAft>
                <a:spcPts val="0"/>
              </a:spcAft>
              <a:buNone/>
            </a:pPr>
            <a:r>
              <a:t/>
            </a:r>
            <a:endParaRPr b="1"/>
          </a:p>
        </p:txBody>
      </p:sp>
      <p:sp>
        <p:nvSpPr>
          <p:cNvPr id="520" name="Google Shape;520;p5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5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Gestion de projet</a:t>
            </a:r>
            <a:endParaRPr b="1"/>
          </a:p>
        </p:txBody>
      </p:sp>
      <p:sp>
        <p:nvSpPr>
          <p:cNvPr id="526" name="Google Shape;526;p53"/>
          <p:cNvSpPr txBox="1"/>
          <p:nvPr>
            <p:ph idx="1" type="body"/>
          </p:nvPr>
        </p:nvSpPr>
        <p:spPr>
          <a:xfrm>
            <a:off x="819150" y="1677700"/>
            <a:ext cx="7505700" cy="2760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fr" sz="2000"/>
              <a:t>Interaction entre la maîtrise d’ouvrage et les maîtres d’oeuvre</a:t>
            </a:r>
            <a:endParaRPr b="1" sz="2000"/>
          </a:p>
          <a:p>
            <a:pPr indent="-355600" lvl="1" marL="914400" rtl="0" algn="l">
              <a:spcBef>
                <a:spcPts val="0"/>
              </a:spcBef>
              <a:spcAft>
                <a:spcPts val="0"/>
              </a:spcAft>
              <a:buSzPts val="2000"/>
              <a:buChar char="➢"/>
            </a:pPr>
            <a:r>
              <a:rPr b="1" lang="fr" sz="2000"/>
              <a:t>Communication</a:t>
            </a:r>
            <a:endParaRPr b="1" sz="2000"/>
          </a:p>
          <a:p>
            <a:pPr indent="-355600" lvl="2" marL="1371600" rtl="0" algn="l">
              <a:lnSpc>
                <a:spcPct val="100000"/>
              </a:lnSpc>
              <a:spcBef>
                <a:spcPts val="0"/>
              </a:spcBef>
              <a:spcAft>
                <a:spcPts val="0"/>
              </a:spcAft>
              <a:buClr>
                <a:srgbClr val="000000"/>
              </a:buClr>
              <a:buSzPts val="2000"/>
              <a:buChar char="■"/>
            </a:pPr>
            <a:r>
              <a:rPr b="1" lang="fr" sz="2000">
                <a:solidFill>
                  <a:srgbClr val="000000"/>
                </a:solidFill>
              </a:rPr>
              <a:t>Un rendez-vous hebdomadaire</a:t>
            </a:r>
            <a:endParaRPr b="1" sz="2000">
              <a:solidFill>
                <a:srgbClr val="000000"/>
              </a:solidFill>
            </a:endParaRPr>
          </a:p>
          <a:p>
            <a:pPr indent="-355600" lvl="2" marL="1371600" rtl="0" algn="l">
              <a:lnSpc>
                <a:spcPct val="100000"/>
              </a:lnSpc>
              <a:spcBef>
                <a:spcPts val="0"/>
              </a:spcBef>
              <a:spcAft>
                <a:spcPts val="0"/>
              </a:spcAft>
              <a:buClr>
                <a:srgbClr val="000000"/>
              </a:buClr>
              <a:buSzPts val="2000"/>
              <a:buChar char="■"/>
            </a:pPr>
            <a:r>
              <a:rPr b="1" lang="fr" sz="2000">
                <a:solidFill>
                  <a:srgbClr val="000000"/>
                </a:solidFill>
              </a:rPr>
              <a:t>Compte-rendu et ordres du jour des réunions</a:t>
            </a:r>
            <a:endParaRPr/>
          </a:p>
        </p:txBody>
      </p:sp>
      <p:pic>
        <p:nvPicPr>
          <p:cNvPr id="527" name="Google Shape;527;p53"/>
          <p:cNvPicPr preferRelativeResize="0"/>
          <p:nvPr/>
        </p:nvPicPr>
        <p:blipFill>
          <a:blip r:embed="rId3">
            <a:alphaModFix/>
          </a:blip>
          <a:stretch>
            <a:fillRect/>
          </a:stretch>
        </p:blipFill>
        <p:spPr>
          <a:xfrm>
            <a:off x="6761775" y="3543675"/>
            <a:ext cx="838200" cy="819150"/>
          </a:xfrm>
          <a:prstGeom prst="rect">
            <a:avLst/>
          </a:prstGeom>
          <a:noFill/>
          <a:ln>
            <a:noFill/>
          </a:ln>
        </p:spPr>
      </p:pic>
      <p:sp>
        <p:nvSpPr>
          <p:cNvPr id="528" name="Google Shape;528;p5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5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Gestion de projet</a:t>
            </a:r>
            <a:endParaRPr b="1"/>
          </a:p>
        </p:txBody>
      </p:sp>
      <p:sp>
        <p:nvSpPr>
          <p:cNvPr id="534" name="Google Shape;534;p54"/>
          <p:cNvSpPr txBox="1"/>
          <p:nvPr>
            <p:ph idx="1" type="body"/>
          </p:nvPr>
        </p:nvSpPr>
        <p:spPr>
          <a:xfrm>
            <a:off x="819150" y="1865350"/>
            <a:ext cx="7505700" cy="257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fr" sz="1800"/>
              <a:t>Interaction maîtres d’oeuvre</a:t>
            </a:r>
            <a:endParaRPr b="1" sz="1800"/>
          </a:p>
          <a:p>
            <a:pPr indent="-342900" lvl="1" marL="914400" rtl="0" algn="l">
              <a:spcBef>
                <a:spcPts val="0"/>
              </a:spcBef>
              <a:spcAft>
                <a:spcPts val="0"/>
              </a:spcAft>
              <a:buSzPts val="1800"/>
              <a:buChar char="➢"/>
            </a:pPr>
            <a:r>
              <a:rPr b="1" lang="fr" sz="1800"/>
              <a:t>Communication</a:t>
            </a:r>
            <a:endParaRPr b="1" sz="1800"/>
          </a:p>
          <a:p>
            <a:pPr indent="-355600" lvl="2" marL="1371600" rtl="0" algn="l">
              <a:lnSpc>
                <a:spcPct val="100000"/>
              </a:lnSpc>
              <a:spcBef>
                <a:spcPts val="0"/>
              </a:spcBef>
              <a:spcAft>
                <a:spcPts val="0"/>
              </a:spcAft>
              <a:buClr>
                <a:srgbClr val="000000"/>
              </a:buClr>
              <a:buSzPts val="2000"/>
              <a:buChar char="■"/>
            </a:pPr>
            <a:r>
              <a:rPr b="1" lang="fr" sz="2000">
                <a:solidFill>
                  <a:srgbClr val="000000"/>
                </a:solidFill>
              </a:rPr>
              <a:t>Un rendez-vous toutes les semaines </a:t>
            </a:r>
            <a:endParaRPr b="1" sz="2000">
              <a:solidFill>
                <a:srgbClr val="000000"/>
              </a:solidFill>
            </a:endParaRPr>
          </a:p>
          <a:p>
            <a:pPr indent="-355600" lvl="2" marL="1371600" rtl="0" algn="l">
              <a:lnSpc>
                <a:spcPct val="100000"/>
              </a:lnSpc>
              <a:spcBef>
                <a:spcPts val="0"/>
              </a:spcBef>
              <a:spcAft>
                <a:spcPts val="0"/>
              </a:spcAft>
              <a:buClr>
                <a:srgbClr val="000000"/>
              </a:buClr>
              <a:buSzPts val="2000"/>
              <a:buChar char="■"/>
            </a:pPr>
            <a:r>
              <a:rPr b="1" lang="fr" sz="2000">
                <a:solidFill>
                  <a:srgbClr val="000000"/>
                </a:solidFill>
              </a:rPr>
              <a:t>Travail collaboratif</a:t>
            </a:r>
            <a:endParaRPr b="1" sz="2000">
              <a:solidFill>
                <a:srgbClr val="000000"/>
              </a:solidFill>
            </a:endParaRPr>
          </a:p>
          <a:p>
            <a:pPr indent="-355600" lvl="2" marL="1371600" rtl="0" algn="l">
              <a:lnSpc>
                <a:spcPct val="100000"/>
              </a:lnSpc>
              <a:spcBef>
                <a:spcPts val="0"/>
              </a:spcBef>
              <a:spcAft>
                <a:spcPts val="0"/>
              </a:spcAft>
              <a:buClr>
                <a:srgbClr val="000000"/>
              </a:buClr>
              <a:buSzPts val="2000"/>
              <a:buChar char="■"/>
            </a:pPr>
            <a:r>
              <a:rPr b="1" lang="fr" sz="2000">
                <a:solidFill>
                  <a:srgbClr val="000000"/>
                </a:solidFill>
              </a:rPr>
              <a:t>Part</a:t>
            </a:r>
            <a:r>
              <a:rPr b="1" lang="fr" sz="2000">
                <a:solidFill>
                  <a:srgbClr val="000000"/>
                </a:solidFill>
              </a:rPr>
              <a:t>age : Google Drive</a:t>
            </a:r>
            <a:endParaRPr b="1" sz="2000">
              <a:solidFill>
                <a:srgbClr val="000000"/>
              </a:solidFill>
            </a:endParaRPr>
          </a:p>
          <a:p>
            <a:pPr indent="-355600" lvl="2" marL="1371600" rtl="0" algn="l">
              <a:lnSpc>
                <a:spcPct val="100000"/>
              </a:lnSpc>
              <a:spcBef>
                <a:spcPts val="0"/>
              </a:spcBef>
              <a:spcAft>
                <a:spcPts val="0"/>
              </a:spcAft>
              <a:buClr>
                <a:srgbClr val="000000"/>
              </a:buClr>
              <a:buSzPts val="2000"/>
              <a:buChar char="■"/>
            </a:pPr>
            <a:r>
              <a:rPr b="1" lang="fr" sz="2000">
                <a:solidFill>
                  <a:srgbClr val="000000"/>
                </a:solidFill>
              </a:rPr>
              <a:t>Communication : Discord</a:t>
            </a:r>
            <a:endParaRPr b="1" sz="2000">
              <a:solidFill>
                <a:srgbClr val="000000"/>
              </a:solidFill>
            </a:endParaRPr>
          </a:p>
          <a:p>
            <a:pPr indent="-355600" lvl="2" marL="1371600" rtl="0" algn="l">
              <a:lnSpc>
                <a:spcPct val="100000"/>
              </a:lnSpc>
              <a:spcBef>
                <a:spcPts val="0"/>
              </a:spcBef>
              <a:spcAft>
                <a:spcPts val="0"/>
              </a:spcAft>
              <a:buClr>
                <a:srgbClr val="000000"/>
              </a:buClr>
              <a:buSzPts val="2000"/>
              <a:buChar char="■"/>
            </a:pPr>
            <a:r>
              <a:rPr b="1" lang="fr" sz="2000">
                <a:solidFill>
                  <a:srgbClr val="000000"/>
                </a:solidFill>
              </a:rPr>
              <a:t>Organisation : Trello</a:t>
            </a:r>
            <a:endParaRPr b="1" sz="2000">
              <a:solidFill>
                <a:srgbClr val="000000"/>
              </a:solidFill>
            </a:endParaRPr>
          </a:p>
          <a:p>
            <a:pPr indent="0" lvl="0" marL="914400" rtl="0" algn="l">
              <a:spcBef>
                <a:spcPts val="0"/>
              </a:spcBef>
              <a:spcAft>
                <a:spcPts val="1600"/>
              </a:spcAft>
              <a:buNone/>
            </a:pPr>
            <a:r>
              <a:t/>
            </a:r>
            <a:endParaRPr>
              <a:solidFill>
                <a:srgbClr val="000000"/>
              </a:solidFill>
            </a:endParaRPr>
          </a:p>
        </p:txBody>
      </p:sp>
      <p:pic>
        <p:nvPicPr>
          <p:cNvPr id="535" name="Google Shape;535;p54"/>
          <p:cNvPicPr preferRelativeResize="0"/>
          <p:nvPr/>
        </p:nvPicPr>
        <p:blipFill>
          <a:blip r:embed="rId3">
            <a:alphaModFix/>
          </a:blip>
          <a:stretch>
            <a:fillRect/>
          </a:stretch>
        </p:blipFill>
        <p:spPr>
          <a:xfrm>
            <a:off x="6545437" y="2332348"/>
            <a:ext cx="1016183" cy="1053200"/>
          </a:xfrm>
          <a:prstGeom prst="rect">
            <a:avLst/>
          </a:prstGeom>
          <a:noFill/>
          <a:ln>
            <a:noFill/>
          </a:ln>
        </p:spPr>
      </p:pic>
      <p:pic>
        <p:nvPicPr>
          <p:cNvPr id="536" name="Google Shape;536;p54"/>
          <p:cNvPicPr preferRelativeResize="0"/>
          <p:nvPr/>
        </p:nvPicPr>
        <p:blipFill>
          <a:blip r:embed="rId4">
            <a:alphaModFix/>
          </a:blip>
          <a:stretch>
            <a:fillRect/>
          </a:stretch>
        </p:blipFill>
        <p:spPr>
          <a:xfrm>
            <a:off x="7761876" y="2903425"/>
            <a:ext cx="1016175" cy="1016175"/>
          </a:xfrm>
          <a:prstGeom prst="rect">
            <a:avLst/>
          </a:prstGeom>
          <a:noFill/>
          <a:ln>
            <a:noFill/>
          </a:ln>
        </p:spPr>
      </p:pic>
      <p:pic>
        <p:nvPicPr>
          <p:cNvPr id="537" name="Google Shape;537;p54"/>
          <p:cNvPicPr preferRelativeResize="0"/>
          <p:nvPr/>
        </p:nvPicPr>
        <p:blipFill>
          <a:blip r:embed="rId5">
            <a:alphaModFix/>
          </a:blip>
          <a:stretch>
            <a:fillRect/>
          </a:stretch>
        </p:blipFill>
        <p:spPr>
          <a:xfrm>
            <a:off x="6661362" y="3549237"/>
            <a:ext cx="994400" cy="994426"/>
          </a:xfrm>
          <a:prstGeom prst="rect">
            <a:avLst/>
          </a:prstGeom>
          <a:noFill/>
          <a:ln>
            <a:noFill/>
          </a:ln>
        </p:spPr>
      </p:pic>
      <p:pic>
        <p:nvPicPr>
          <p:cNvPr id="538" name="Google Shape;538;p54"/>
          <p:cNvPicPr preferRelativeResize="0"/>
          <p:nvPr/>
        </p:nvPicPr>
        <p:blipFill>
          <a:blip r:embed="rId6">
            <a:alphaModFix/>
          </a:blip>
          <a:stretch>
            <a:fillRect/>
          </a:stretch>
        </p:blipFill>
        <p:spPr>
          <a:xfrm>
            <a:off x="5448650" y="3385550"/>
            <a:ext cx="896526" cy="1053200"/>
          </a:xfrm>
          <a:prstGeom prst="rect">
            <a:avLst/>
          </a:prstGeom>
          <a:noFill/>
          <a:ln>
            <a:noFill/>
          </a:ln>
        </p:spPr>
      </p:pic>
      <p:sp>
        <p:nvSpPr>
          <p:cNvPr id="539" name="Google Shape;539;p5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55"/>
          <p:cNvSpPr txBox="1"/>
          <p:nvPr>
            <p:ph type="title"/>
          </p:nvPr>
        </p:nvSpPr>
        <p:spPr>
          <a:xfrm>
            <a:off x="1087800" y="80575"/>
            <a:ext cx="7248600" cy="9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Gestion du projet</a:t>
            </a:r>
            <a:endParaRPr b="1"/>
          </a:p>
          <a:p>
            <a:pPr indent="0" lvl="0" marL="0" rtl="0" algn="l">
              <a:spcBef>
                <a:spcPts val="0"/>
              </a:spcBef>
              <a:spcAft>
                <a:spcPts val="0"/>
              </a:spcAft>
              <a:buNone/>
            </a:pPr>
            <a:r>
              <a:t/>
            </a:r>
            <a:endParaRPr/>
          </a:p>
        </p:txBody>
      </p:sp>
      <p:sp>
        <p:nvSpPr>
          <p:cNvPr id="545" name="Google Shape;545;p55"/>
          <p:cNvSpPr txBox="1"/>
          <p:nvPr>
            <p:ph idx="1" type="body"/>
          </p:nvPr>
        </p:nvSpPr>
        <p:spPr>
          <a:xfrm>
            <a:off x="1297500" y="659175"/>
            <a:ext cx="7038900" cy="381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b="1" lang="fr" sz="1800">
                <a:latin typeface="Arial"/>
                <a:ea typeface="Arial"/>
                <a:cs typeface="Arial"/>
                <a:sym typeface="Arial"/>
              </a:rPr>
              <a:t>Diagramme de Gantt Prévisionnel</a:t>
            </a:r>
            <a:endParaRPr b="1" sz="1800">
              <a:latin typeface="Arial"/>
              <a:ea typeface="Arial"/>
              <a:cs typeface="Arial"/>
              <a:sym typeface="Arial"/>
            </a:endParaRPr>
          </a:p>
          <a:p>
            <a:pPr indent="0" lvl="0" marL="457200" rtl="0" algn="l">
              <a:spcBef>
                <a:spcPts val="1600"/>
              </a:spcBef>
              <a:spcAft>
                <a:spcPts val="0"/>
              </a:spcAft>
              <a:buNone/>
            </a:pPr>
            <a:r>
              <a:t/>
            </a:r>
            <a:endParaRPr/>
          </a:p>
          <a:p>
            <a:pPr indent="0" lvl="0" marL="914400" rtl="0" algn="l">
              <a:spcBef>
                <a:spcPts val="1600"/>
              </a:spcBef>
              <a:spcAft>
                <a:spcPts val="0"/>
              </a:spcAft>
              <a:buNone/>
            </a:pPr>
            <a:r>
              <a:t/>
            </a:r>
            <a:endParaRPr/>
          </a:p>
          <a:p>
            <a:pPr indent="0" lvl="0" marL="0" rtl="0" algn="l">
              <a:spcBef>
                <a:spcPts val="1600"/>
              </a:spcBef>
              <a:spcAft>
                <a:spcPts val="0"/>
              </a:spcAft>
              <a:buNone/>
            </a:pPr>
            <a:r>
              <a:t/>
            </a:r>
            <a:endParaRPr/>
          </a:p>
          <a:p>
            <a:pPr indent="0" lvl="0" marL="914400" rtl="0" algn="l">
              <a:spcBef>
                <a:spcPts val="1600"/>
              </a:spcBef>
              <a:spcAft>
                <a:spcPts val="1600"/>
              </a:spcAft>
              <a:buNone/>
            </a:pPr>
            <a:r>
              <a:t/>
            </a:r>
            <a:endParaRPr/>
          </a:p>
        </p:txBody>
      </p:sp>
      <p:sp>
        <p:nvSpPr>
          <p:cNvPr id="546" name="Google Shape;546;p5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b="1"/>
          </a:p>
        </p:txBody>
      </p:sp>
      <p:pic>
        <p:nvPicPr>
          <p:cNvPr id="547" name="Google Shape;547;p55"/>
          <p:cNvPicPr preferRelativeResize="0"/>
          <p:nvPr/>
        </p:nvPicPr>
        <p:blipFill>
          <a:blip r:embed="rId3">
            <a:alphaModFix/>
          </a:blip>
          <a:stretch>
            <a:fillRect/>
          </a:stretch>
        </p:blipFill>
        <p:spPr>
          <a:xfrm>
            <a:off x="585775" y="1167250"/>
            <a:ext cx="8283950" cy="3671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path path="circle">
            <a:fillToRect b="50%" l="50%" r="50%" t="50%"/>
          </a:path>
          <a:tileRect/>
        </a:gradFill>
      </p:bgPr>
    </p:bg>
    <p:spTree>
      <p:nvGrpSpPr>
        <p:cNvPr id="551" name="Shape 551"/>
        <p:cNvGrpSpPr/>
        <p:nvPr/>
      </p:nvGrpSpPr>
      <p:grpSpPr>
        <a:xfrm>
          <a:off x="0" y="0"/>
          <a:ext cx="0" cy="0"/>
          <a:chOff x="0" y="0"/>
          <a:chExt cx="0" cy="0"/>
        </a:xfrm>
      </p:grpSpPr>
      <p:sp>
        <p:nvSpPr>
          <p:cNvPr id="552" name="Google Shape;552;p56"/>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a:t>BILAN</a:t>
            </a:r>
            <a:endParaRPr b="1"/>
          </a:p>
          <a:p>
            <a:pPr indent="0" lvl="0" marL="0" rtl="0" algn="ctr">
              <a:spcBef>
                <a:spcPts val="0"/>
              </a:spcBef>
              <a:spcAft>
                <a:spcPts val="0"/>
              </a:spcAft>
              <a:buNone/>
            </a:pPr>
            <a:r>
              <a:t/>
            </a:r>
            <a:endParaRPr b="1"/>
          </a:p>
        </p:txBody>
      </p:sp>
      <p:sp>
        <p:nvSpPr>
          <p:cNvPr id="553" name="Google Shape;553;p5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5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Bilan du projet</a:t>
            </a:r>
            <a:endParaRPr b="1"/>
          </a:p>
        </p:txBody>
      </p:sp>
      <p:sp>
        <p:nvSpPr>
          <p:cNvPr id="559" name="Google Shape;559;p57"/>
          <p:cNvSpPr txBox="1"/>
          <p:nvPr>
            <p:ph idx="1" type="body"/>
          </p:nvPr>
        </p:nvSpPr>
        <p:spPr>
          <a:xfrm>
            <a:off x="1037525" y="1423850"/>
            <a:ext cx="7299000" cy="30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800"/>
              <a:t> </a:t>
            </a:r>
            <a:endParaRPr b="1" sz="1800"/>
          </a:p>
          <a:p>
            <a:pPr indent="-342900" lvl="0" marL="457200" rtl="0" algn="l">
              <a:spcBef>
                <a:spcPts val="1600"/>
              </a:spcBef>
              <a:spcAft>
                <a:spcPts val="0"/>
              </a:spcAft>
              <a:buSzPts val="1800"/>
              <a:buChar char="❖"/>
            </a:pPr>
            <a:r>
              <a:rPr b="1" lang="fr" sz="1800"/>
              <a:t>Durant l’analyse thématique et temporelle nous avons pu automatiquement : </a:t>
            </a:r>
            <a:endParaRPr b="1" sz="1800"/>
          </a:p>
          <a:p>
            <a:pPr indent="-342900" lvl="1" marL="1371600" rtl="0" algn="l">
              <a:spcBef>
                <a:spcPts val="0"/>
              </a:spcBef>
              <a:spcAft>
                <a:spcPts val="0"/>
              </a:spcAft>
              <a:buSzPts val="1800"/>
              <a:buChar char="➢"/>
            </a:pPr>
            <a:r>
              <a:rPr b="1" lang="fr" sz="1800"/>
              <a:t>Enrichir le lexique d’analyse via TXM</a:t>
            </a:r>
            <a:endParaRPr b="1" sz="1800"/>
          </a:p>
          <a:p>
            <a:pPr indent="-342900" lvl="1" marL="1371600" rtl="0" algn="l">
              <a:spcBef>
                <a:spcPts val="0"/>
              </a:spcBef>
              <a:spcAft>
                <a:spcPts val="0"/>
              </a:spcAft>
              <a:buSzPts val="1800"/>
              <a:buChar char="➢"/>
            </a:pPr>
            <a:r>
              <a:rPr b="1" lang="fr" sz="1800"/>
              <a:t>Fournir une évolution des thèmes par année</a:t>
            </a:r>
            <a:endParaRPr b="1" sz="1800"/>
          </a:p>
          <a:p>
            <a:pPr indent="-342900" lvl="1" marL="1371600" rtl="0" algn="l">
              <a:spcBef>
                <a:spcPts val="0"/>
              </a:spcBef>
              <a:spcAft>
                <a:spcPts val="0"/>
              </a:spcAft>
              <a:buSzPts val="1800"/>
              <a:buChar char="➢"/>
            </a:pPr>
            <a:r>
              <a:rPr b="1" lang="fr" sz="1800"/>
              <a:t>Enrichir les articles en passant par leur structuration et leur restructuration</a:t>
            </a:r>
            <a:endParaRPr b="1" sz="1800"/>
          </a:p>
          <a:p>
            <a:pPr indent="0" lvl="0" marL="0" marR="0" rtl="0" algn="l">
              <a:lnSpc>
                <a:spcPct val="115000"/>
              </a:lnSpc>
              <a:spcBef>
                <a:spcPts val="1600"/>
              </a:spcBef>
              <a:spcAft>
                <a:spcPts val="0"/>
              </a:spcAft>
              <a:buNone/>
            </a:pPr>
            <a:r>
              <a:t/>
            </a:r>
            <a:endParaRPr b="1" sz="1800"/>
          </a:p>
          <a:p>
            <a:pPr indent="0" lvl="0" marL="0" rtl="0" algn="l">
              <a:spcBef>
                <a:spcPts val="1600"/>
              </a:spcBef>
              <a:spcAft>
                <a:spcPts val="0"/>
              </a:spcAft>
              <a:buNone/>
            </a:pPr>
            <a:r>
              <a:t/>
            </a:r>
            <a:endParaRPr b="1" sz="1800"/>
          </a:p>
          <a:p>
            <a:pPr indent="0" lvl="0" marL="0" rtl="0" algn="l">
              <a:spcBef>
                <a:spcPts val="1600"/>
              </a:spcBef>
              <a:spcAft>
                <a:spcPts val="1600"/>
              </a:spcAft>
              <a:buNone/>
            </a:pPr>
            <a:r>
              <a:t/>
            </a:r>
            <a:endParaRPr b="1" sz="1800"/>
          </a:p>
        </p:txBody>
      </p:sp>
      <p:sp>
        <p:nvSpPr>
          <p:cNvPr id="560" name="Google Shape;560;p5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5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Perspectives</a:t>
            </a:r>
            <a:endParaRPr b="1"/>
          </a:p>
        </p:txBody>
      </p:sp>
      <p:sp>
        <p:nvSpPr>
          <p:cNvPr id="566" name="Google Shape;566;p5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fr" sz="1800"/>
              <a:t>Visualisation des résultats d’analyse sur une page web</a:t>
            </a:r>
            <a:endParaRPr b="1" sz="1800"/>
          </a:p>
          <a:p>
            <a:pPr indent="-342900" lvl="0" marL="457200" rtl="0" algn="l">
              <a:spcBef>
                <a:spcPts val="0"/>
              </a:spcBef>
              <a:spcAft>
                <a:spcPts val="0"/>
              </a:spcAft>
              <a:buSzPts val="1800"/>
              <a:buChar char="●"/>
            </a:pPr>
            <a:r>
              <a:rPr b="1" lang="fr" sz="1800"/>
              <a:t>Permettre l’automatisation du même processus avec d’autres types de conférences (SAGEO)</a:t>
            </a:r>
            <a:endParaRPr b="1" sz="1800"/>
          </a:p>
          <a:p>
            <a:pPr indent="-342900" lvl="0" marL="457200" rtl="0" algn="l">
              <a:spcBef>
                <a:spcPts val="0"/>
              </a:spcBef>
              <a:spcAft>
                <a:spcPts val="0"/>
              </a:spcAft>
              <a:buSzPts val="1800"/>
              <a:buChar char="●"/>
            </a:pPr>
            <a:r>
              <a:rPr b="1" lang="fr" sz="1800"/>
              <a:t>Traiter les articles dans d’autres langues</a:t>
            </a:r>
            <a:endParaRPr b="1" sz="1800"/>
          </a:p>
          <a:p>
            <a:pPr indent="0" lvl="0" marL="0" rtl="0" algn="l">
              <a:spcBef>
                <a:spcPts val="1600"/>
              </a:spcBef>
              <a:spcAft>
                <a:spcPts val="1600"/>
              </a:spcAft>
              <a:buNone/>
            </a:pPr>
            <a:r>
              <a:t/>
            </a:r>
            <a:endParaRPr b="1" sz="1800"/>
          </a:p>
        </p:txBody>
      </p:sp>
      <p:sp>
        <p:nvSpPr>
          <p:cNvPr id="567" name="Google Shape;567;p5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59"/>
          <p:cNvSpPr txBox="1"/>
          <p:nvPr>
            <p:ph type="title"/>
          </p:nvPr>
        </p:nvSpPr>
        <p:spPr>
          <a:xfrm>
            <a:off x="819150" y="551875"/>
            <a:ext cx="7571700" cy="8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Expériences acquises</a:t>
            </a:r>
            <a:endParaRPr b="1"/>
          </a:p>
        </p:txBody>
      </p:sp>
      <p:sp>
        <p:nvSpPr>
          <p:cNvPr id="573" name="Google Shape;573;p59"/>
          <p:cNvSpPr txBox="1"/>
          <p:nvPr>
            <p:ph idx="1" type="body"/>
          </p:nvPr>
        </p:nvSpPr>
        <p:spPr>
          <a:xfrm>
            <a:off x="1037525" y="1423850"/>
            <a:ext cx="7299000" cy="3054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Arial"/>
              <a:buChar char="●"/>
            </a:pPr>
            <a:r>
              <a:rPr b="1" lang="fr" sz="2000">
                <a:latin typeface="Arial"/>
                <a:ea typeface="Arial"/>
                <a:cs typeface="Arial"/>
                <a:sym typeface="Arial"/>
              </a:rPr>
              <a:t>Travail d’équipe et collaboration directe</a:t>
            </a:r>
            <a:endParaRPr b="1" sz="2000">
              <a:latin typeface="Arial"/>
              <a:ea typeface="Arial"/>
              <a:cs typeface="Arial"/>
              <a:sym typeface="Arial"/>
            </a:endParaRPr>
          </a:p>
          <a:p>
            <a:pPr indent="-355600" lvl="0" marL="457200" rtl="0" algn="l">
              <a:spcBef>
                <a:spcPts val="0"/>
              </a:spcBef>
              <a:spcAft>
                <a:spcPts val="0"/>
              </a:spcAft>
              <a:buSzPts val="2000"/>
              <a:buFont typeface="Arial"/>
              <a:buChar char="●"/>
            </a:pPr>
            <a:r>
              <a:rPr b="1" lang="fr" sz="2000">
                <a:latin typeface="Arial"/>
                <a:ea typeface="Arial"/>
                <a:cs typeface="Arial"/>
                <a:sym typeface="Arial"/>
              </a:rPr>
              <a:t>Découverte de nouveaux outils</a:t>
            </a:r>
            <a:endParaRPr b="1" sz="2000">
              <a:latin typeface="Arial"/>
              <a:ea typeface="Arial"/>
              <a:cs typeface="Arial"/>
              <a:sym typeface="Arial"/>
            </a:endParaRPr>
          </a:p>
          <a:p>
            <a:pPr indent="-355600" lvl="0" marL="457200" rtl="0" algn="l">
              <a:spcBef>
                <a:spcPts val="0"/>
              </a:spcBef>
              <a:spcAft>
                <a:spcPts val="0"/>
              </a:spcAft>
              <a:buSzPts val="2000"/>
              <a:buFont typeface="Arial"/>
              <a:buChar char="●"/>
            </a:pPr>
            <a:r>
              <a:rPr b="1" lang="fr" sz="2000">
                <a:latin typeface="Arial"/>
                <a:ea typeface="Arial"/>
                <a:cs typeface="Arial"/>
                <a:sym typeface="Arial"/>
              </a:rPr>
              <a:t>Apprentissage et perfectionnement de langage informatique</a:t>
            </a:r>
            <a:endParaRPr b="1" sz="2000">
              <a:latin typeface="Arial"/>
              <a:ea typeface="Arial"/>
              <a:cs typeface="Arial"/>
              <a:sym typeface="Arial"/>
            </a:endParaRPr>
          </a:p>
          <a:p>
            <a:pPr indent="-355600" lvl="0" marL="457200" rtl="0" algn="l">
              <a:spcBef>
                <a:spcPts val="0"/>
              </a:spcBef>
              <a:spcAft>
                <a:spcPts val="0"/>
              </a:spcAft>
              <a:buSzPts val="2000"/>
              <a:buFont typeface="Arial"/>
              <a:buChar char="●"/>
            </a:pPr>
            <a:r>
              <a:rPr b="1" lang="fr" sz="2000">
                <a:latin typeface="Arial"/>
                <a:ea typeface="Arial"/>
                <a:cs typeface="Arial"/>
                <a:sym typeface="Arial"/>
              </a:rPr>
              <a:t>Appréhension de nouveaux domaines</a:t>
            </a:r>
            <a:endParaRPr b="1" sz="2000">
              <a:latin typeface="Arial"/>
              <a:ea typeface="Arial"/>
              <a:cs typeface="Arial"/>
              <a:sym typeface="Arial"/>
            </a:endParaRPr>
          </a:p>
        </p:txBody>
      </p:sp>
      <p:sp>
        <p:nvSpPr>
          <p:cNvPr id="574" name="Google Shape;574;p5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60"/>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fr"/>
              <a:t>DES QUESTIONS ?</a:t>
            </a:r>
            <a:endParaRPr b="1"/>
          </a:p>
        </p:txBody>
      </p:sp>
      <p:sp>
        <p:nvSpPr>
          <p:cNvPr id="580" name="Google Shape;580;p6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581" name="Google Shape;581;p60"/>
          <p:cNvPicPr preferRelativeResize="0"/>
          <p:nvPr/>
        </p:nvPicPr>
        <p:blipFill>
          <a:blip r:embed="rId3">
            <a:alphaModFix/>
          </a:blip>
          <a:stretch>
            <a:fillRect/>
          </a:stretch>
        </p:blipFill>
        <p:spPr>
          <a:xfrm>
            <a:off x="6577850" y="2140100"/>
            <a:ext cx="2566150" cy="2361575"/>
          </a:xfrm>
          <a:prstGeom prst="rect">
            <a:avLst/>
          </a:prstGeom>
          <a:noFill/>
          <a:ln>
            <a:noFill/>
          </a:ln>
        </p:spPr>
      </p:pic>
      <p:pic>
        <p:nvPicPr>
          <p:cNvPr id="582" name="Google Shape;582;p60"/>
          <p:cNvPicPr preferRelativeResize="0"/>
          <p:nvPr/>
        </p:nvPicPr>
        <p:blipFill>
          <a:blip r:embed="rId4">
            <a:alphaModFix/>
          </a:blip>
          <a:stretch>
            <a:fillRect/>
          </a:stretch>
        </p:blipFill>
        <p:spPr>
          <a:xfrm>
            <a:off x="0" y="1063238"/>
            <a:ext cx="2523250" cy="22655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61"/>
          <p:cNvSpPr txBox="1"/>
          <p:nvPr>
            <p:ph type="title"/>
          </p:nvPr>
        </p:nvSpPr>
        <p:spPr>
          <a:xfrm>
            <a:off x="819150" y="3493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STRUCTURE DES FICHIERS</a:t>
            </a:r>
            <a:endParaRPr b="1"/>
          </a:p>
          <a:p>
            <a:pPr indent="0" lvl="0" marL="0" rtl="0" algn="l">
              <a:spcBef>
                <a:spcPts val="0"/>
              </a:spcBef>
              <a:spcAft>
                <a:spcPts val="0"/>
              </a:spcAft>
              <a:buNone/>
            </a:pPr>
            <a:r>
              <a:t/>
            </a:r>
            <a:endParaRPr/>
          </a:p>
        </p:txBody>
      </p:sp>
      <p:sp>
        <p:nvSpPr>
          <p:cNvPr id="588" name="Google Shape;588;p61"/>
          <p:cNvSpPr txBox="1"/>
          <p:nvPr>
            <p:ph idx="1" type="body"/>
          </p:nvPr>
        </p:nvSpPr>
        <p:spPr>
          <a:xfrm>
            <a:off x="1052550" y="16324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800"/>
              <a:t>INFORMATION  THÉMATIQUE ET TEMPORELLE</a:t>
            </a:r>
            <a:endParaRPr b="1" sz="1800"/>
          </a:p>
          <a:p>
            <a:pPr indent="0" lvl="0" marL="0" rtl="0" algn="ctr">
              <a:spcBef>
                <a:spcPts val="1600"/>
              </a:spcBef>
              <a:spcAft>
                <a:spcPts val="1600"/>
              </a:spcAft>
              <a:buNone/>
            </a:pPr>
            <a:r>
              <a:t/>
            </a:r>
            <a:endParaRPr sz="1800"/>
          </a:p>
        </p:txBody>
      </p:sp>
      <p:sp>
        <p:nvSpPr>
          <p:cNvPr id="589" name="Google Shape;589;p6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590" name="Google Shape;590;p61"/>
          <p:cNvPicPr preferRelativeResize="0"/>
          <p:nvPr/>
        </p:nvPicPr>
        <p:blipFill>
          <a:blip r:embed="rId3">
            <a:alphaModFix/>
          </a:blip>
          <a:stretch>
            <a:fillRect/>
          </a:stretch>
        </p:blipFill>
        <p:spPr>
          <a:xfrm>
            <a:off x="1282813" y="2571750"/>
            <a:ext cx="6578375" cy="751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819150" y="510325"/>
            <a:ext cx="7505700" cy="9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Contexte de l’étude</a:t>
            </a:r>
            <a:endParaRPr b="1"/>
          </a:p>
        </p:txBody>
      </p:sp>
      <p:sp>
        <p:nvSpPr>
          <p:cNvPr id="160" name="Google Shape;160;p1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61" name="Google Shape;161;p17"/>
          <p:cNvSpPr/>
          <p:nvPr/>
        </p:nvSpPr>
        <p:spPr>
          <a:xfrm>
            <a:off x="1208675" y="1423525"/>
            <a:ext cx="1087800" cy="651300"/>
          </a:xfrm>
          <a:prstGeom prst="snip1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EGC </a:t>
            </a:r>
            <a:endParaRPr b="1"/>
          </a:p>
          <a:p>
            <a:pPr indent="0" lvl="0" marL="0" rtl="0" algn="ctr">
              <a:spcBef>
                <a:spcPts val="0"/>
              </a:spcBef>
              <a:spcAft>
                <a:spcPts val="0"/>
              </a:spcAft>
              <a:buNone/>
            </a:pPr>
            <a:r>
              <a:rPr b="1" lang="fr"/>
              <a:t>2004-2015</a:t>
            </a:r>
            <a:endParaRPr b="1"/>
          </a:p>
        </p:txBody>
      </p:sp>
      <p:sp>
        <p:nvSpPr>
          <p:cNvPr id="162" name="Google Shape;162;p17"/>
          <p:cNvSpPr/>
          <p:nvPr/>
        </p:nvSpPr>
        <p:spPr>
          <a:xfrm>
            <a:off x="1208675" y="3174025"/>
            <a:ext cx="1087800" cy="651300"/>
          </a:xfrm>
          <a:prstGeom prst="snip1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EGC </a:t>
            </a:r>
            <a:endParaRPr b="1"/>
          </a:p>
          <a:p>
            <a:pPr indent="0" lvl="0" marL="0" rtl="0" algn="ctr">
              <a:spcBef>
                <a:spcPts val="0"/>
              </a:spcBef>
              <a:spcAft>
                <a:spcPts val="0"/>
              </a:spcAft>
              <a:buNone/>
            </a:pPr>
            <a:r>
              <a:rPr b="1" lang="fr"/>
              <a:t>2016-2018</a:t>
            </a:r>
            <a:endParaRPr b="1"/>
          </a:p>
        </p:txBody>
      </p:sp>
      <p:sp>
        <p:nvSpPr>
          <p:cNvPr id="163" name="Google Shape;163;p17"/>
          <p:cNvSpPr/>
          <p:nvPr/>
        </p:nvSpPr>
        <p:spPr>
          <a:xfrm>
            <a:off x="3209650" y="1423500"/>
            <a:ext cx="1584600" cy="6513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Enrichissement manuel</a:t>
            </a:r>
            <a:endParaRPr b="1"/>
          </a:p>
        </p:txBody>
      </p:sp>
      <p:sp>
        <p:nvSpPr>
          <p:cNvPr id="164" name="Google Shape;164;p17"/>
          <p:cNvSpPr/>
          <p:nvPr/>
        </p:nvSpPr>
        <p:spPr>
          <a:xfrm>
            <a:off x="3209650" y="3174025"/>
            <a:ext cx="1638300" cy="651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Enrichissement automatique</a:t>
            </a:r>
            <a:endParaRPr b="1"/>
          </a:p>
        </p:txBody>
      </p:sp>
      <p:cxnSp>
        <p:nvCxnSpPr>
          <p:cNvPr id="165" name="Google Shape;165;p17"/>
          <p:cNvCxnSpPr>
            <a:stCxn id="161" idx="0"/>
            <a:endCxn id="163" idx="1"/>
          </p:cNvCxnSpPr>
          <p:nvPr/>
        </p:nvCxnSpPr>
        <p:spPr>
          <a:xfrm>
            <a:off x="2296475" y="1749175"/>
            <a:ext cx="913200" cy="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17"/>
          <p:cNvCxnSpPr>
            <a:stCxn id="162" idx="0"/>
            <a:endCxn id="164" idx="1"/>
          </p:cNvCxnSpPr>
          <p:nvPr/>
        </p:nvCxnSpPr>
        <p:spPr>
          <a:xfrm>
            <a:off x="2296475" y="3499675"/>
            <a:ext cx="913200" cy="0"/>
          </a:xfrm>
          <a:prstGeom prst="straightConnector1">
            <a:avLst/>
          </a:prstGeom>
          <a:noFill/>
          <a:ln cap="flat" cmpd="sng" w="9525">
            <a:solidFill>
              <a:schemeClr val="dk2"/>
            </a:solidFill>
            <a:prstDash val="solid"/>
            <a:round/>
            <a:headEnd len="med" w="med" type="none"/>
            <a:tailEnd len="med" w="med" type="triangle"/>
          </a:ln>
        </p:spPr>
      </p:cxnSp>
      <p:sp>
        <p:nvSpPr>
          <p:cNvPr id="167" name="Google Shape;167;p17"/>
          <p:cNvSpPr/>
          <p:nvPr/>
        </p:nvSpPr>
        <p:spPr>
          <a:xfrm>
            <a:off x="5224075" y="2121850"/>
            <a:ext cx="1302675" cy="1052175"/>
          </a:xfrm>
          <a:prstGeom prst="flowChartProcess">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800">
                <a:latin typeface="Calibri"/>
                <a:ea typeface="Calibri"/>
                <a:cs typeface="Calibri"/>
                <a:sym typeface="Calibri"/>
              </a:rPr>
              <a:t>Analyse</a:t>
            </a:r>
            <a:endParaRPr/>
          </a:p>
        </p:txBody>
      </p:sp>
      <p:sp>
        <p:nvSpPr>
          <p:cNvPr id="168" name="Google Shape;168;p17"/>
          <p:cNvSpPr txBox="1"/>
          <p:nvPr/>
        </p:nvSpPr>
        <p:spPr>
          <a:xfrm>
            <a:off x="5318075" y="1681275"/>
            <a:ext cx="1087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800">
              <a:latin typeface="Calibri"/>
              <a:ea typeface="Calibri"/>
              <a:cs typeface="Calibri"/>
              <a:sym typeface="Calibri"/>
            </a:endParaRPr>
          </a:p>
        </p:txBody>
      </p:sp>
      <p:cxnSp>
        <p:nvCxnSpPr>
          <p:cNvPr id="169" name="Google Shape;169;p17"/>
          <p:cNvCxnSpPr>
            <a:stCxn id="163" idx="3"/>
            <a:endCxn id="167" idx="1"/>
          </p:cNvCxnSpPr>
          <p:nvPr/>
        </p:nvCxnSpPr>
        <p:spPr>
          <a:xfrm>
            <a:off x="4794250" y="1749150"/>
            <a:ext cx="429900" cy="8988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17"/>
          <p:cNvCxnSpPr>
            <a:stCxn id="164" idx="3"/>
            <a:endCxn id="167" idx="1"/>
          </p:cNvCxnSpPr>
          <p:nvPr/>
        </p:nvCxnSpPr>
        <p:spPr>
          <a:xfrm flipH="1" rot="10800000">
            <a:off x="4847950" y="2647975"/>
            <a:ext cx="376200" cy="851700"/>
          </a:xfrm>
          <a:prstGeom prst="straightConnector1">
            <a:avLst/>
          </a:prstGeom>
          <a:noFill/>
          <a:ln cap="flat" cmpd="sng" w="9525">
            <a:solidFill>
              <a:schemeClr val="dk2"/>
            </a:solidFill>
            <a:prstDash val="solid"/>
            <a:round/>
            <a:headEnd len="med" w="med" type="none"/>
            <a:tailEnd len="med" w="med" type="triangle"/>
          </a:ln>
        </p:spPr>
      </p:cxnSp>
      <p:pic>
        <p:nvPicPr>
          <p:cNvPr id="171" name="Google Shape;171;p17" title="Points scored"/>
          <p:cNvPicPr preferRelativeResize="0"/>
          <p:nvPr/>
        </p:nvPicPr>
        <p:blipFill>
          <a:blip r:embed="rId3">
            <a:alphaModFix/>
          </a:blip>
          <a:stretch>
            <a:fillRect/>
          </a:stretch>
        </p:blipFill>
        <p:spPr>
          <a:xfrm>
            <a:off x="7254378" y="1323325"/>
            <a:ext cx="1377423" cy="851699"/>
          </a:xfrm>
          <a:prstGeom prst="rect">
            <a:avLst/>
          </a:prstGeom>
          <a:noFill/>
          <a:ln>
            <a:noFill/>
          </a:ln>
        </p:spPr>
      </p:pic>
      <p:cxnSp>
        <p:nvCxnSpPr>
          <p:cNvPr id="172" name="Google Shape;172;p17"/>
          <p:cNvCxnSpPr>
            <a:stCxn id="167" idx="3"/>
          </p:cNvCxnSpPr>
          <p:nvPr/>
        </p:nvCxnSpPr>
        <p:spPr>
          <a:xfrm flipH="1" rot="10800000">
            <a:off x="6526750" y="2202438"/>
            <a:ext cx="537300" cy="4455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17"/>
          <p:cNvCxnSpPr>
            <a:stCxn id="167" idx="3"/>
          </p:cNvCxnSpPr>
          <p:nvPr/>
        </p:nvCxnSpPr>
        <p:spPr>
          <a:xfrm>
            <a:off x="6526750" y="2647938"/>
            <a:ext cx="631200" cy="830400"/>
          </a:xfrm>
          <a:prstGeom prst="straightConnector1">
            <a:avLst/>
          </a:prstGeom>
          <a:noFill/>
          <a:ln cap="flat" cmpd="sng" w="9525">
            <a:solidFill>
              <a:schemeClr val="dk2"/>
            </a:solidFill>
            <a:prstDash val="solid"/>
            <a:round/>
            <a:headEnd len="med" w="med" type="none"/>
            <a:tailEnd len="med" w="med" type="triangle"/>
          </a:ln>
        </p:spPr>
      </p:cxnSp>
      <p:sp>
        <p:nvSpPr>
          <p:cNvPr id="174" name="Google Shape;174;p17"/>
          <p:cNvSpPr txBox="1"/>
          <p:nvPr/>
        </p:nvSpPr>
        <p:spPr>
          <a:xfrm>
            <a:off x="7171350" y="2215875"/>
            <a:ext cx="14604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latin typeface="Calibri"/>
                <a:ea typeface="Calibri"/>
                <a:cs typeface="Calibri"/>
                <a:sym typeface="Calibri"/>
              </a:rPr>
              <a:t>Evolution des thèmes par année</a:t>
            </a:r>
            <a:endParaRPr b="1">
              <a:latin typeface="Calibri"/>
              <a:ea typeface="Calibri"/>
              <a:cs typeface="Calibri"/>
              <a:sym typeface="Calibri"/>
            </a:endParaRPr>
          </a:p>
        </p:txBody>
      </p:sp>
      <p:pic>
        <p:nvPicPr>
          <p:cNvPr id="175" name="Google Shape;175;p17" title="Points scored"/>
          <p:cNvPicPr preferRelativeResize="0"/>
          <p:nvPr/>
        </p:nvPicPr>
        <p:blipFill>
          <a:blip r:embed="rId4">
            <a:alphaModFix/>
          </a:blip>
          <a:stretch>
            <a:fillRect/>
          </a:stretch>
        </p:blipFill>
        <p:spPr>
          <a:xfrm>
            <a:off x="7444950" y="3250025"/>
            <a:ext cx="913200" cy="564636"/>
          </a:xfrm>
          <a:prstGeom prst="rect">
            <a:avLst/>
          </a:prstGeom>
          <a:noFill/>
          <a:ln>
            <a:noFill/>
          </a:ln>
        </p:spPr>
      </p:pic>
      <p:sp>
        <p:nvSpPr>
          <p:cNvPr id="176" name="Google Shape;176;p17"/>
          <p:cNvSpPr txBox="1"/>
          <p:nvPr/>
        </p:nvSpPr>
        <p:spPr>
          <a:xfrm>
            <a:off x="7254375" y="3939525"/>
            <a:ext cx="14604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latin typeface="Calibri"/>
                <a:ea typeface="Calibri"/>
                <a:cs typeface="Calibri"/>
                <a:sym typeface="Calibri"/>
              </a:rPr>
              <a:t>Confirmation des</a:t>
            </a:r>
            <a:endParaRPr b="1">
              <a:latin typeface="Calibri"/>
              <a:ea typeface="Calibri"/>
              <a:cs typeface="Calibri"/>
              <a:sym typeface="Calibri"/>
            </a:endParaRPr>
          </a:p>
          <a:p>
            <a:pPr indent="0" lvl="0" marL="0" rtl="0" algn="l">
              <a:spcBef>
                <a:spcPts val="0"/>
              </a:spcBef>
              <a:spcAft>
                <a:spcPts val="0"/>
              </a:spcAft>
              <a:buNone/>
            </a:pPr>
            <a:r>
              <a:rPr b="1" lang="fr">
                <a:latin typeface="Calibri"/>
                <a:ea typeface="Calibri"/>
                <a:cs typeface="Calibri"/>
                <a:sym typeface="Calibri"/>
              </a:rPr>
              <a:t>méta-sessions</a:t>
            </a:r>
            <a:endParaRPr b="1">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6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Compréhension du domaine</a:t>
            </a:r>
            <a:endParaRPr b="1"/>
          </a:p>
        </p:txBody>
      </p:sp>
      <p:sp>
        <p:nvSpPr>
          <p:cNvPr id="596" name="Google Shape;596;p62"/>
          <p:cNvSpPr txBox="1"/>
          <p:nvPr>
            <p:ph idx="1" type="body"/>
          </p:nvPr>
        </p:nvSpPr>
        <p:spPr>
          <a:xfrm>
            <a:off x="819150" y="1666675"/>
            <a:ext cx="7505700" cy="27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	</a:t>
            </a:r>
            <a:endParaRPr b="1" sz="1800"/>
          </a:p>
          <a:p>
            <a:pPr indent="457200" lvl="0" marL="0" rtl="0" algn="l">
              <a:spcBef>
                <a:spcPts val="1600"/>
              </a:spcBef>
              <a:spcAft>
                <a:spcPts val="0"/>
              </a:spcAft>
              <a:buNone/>
            </a:pPr>
            <a:r>
              <a:rPr b="1" lang="fr" sz="1400"/>
              <a:t>	</a:t>
            </a:r>
            <a:r>
              <a:rPr b="1" lang="fr" sz="1800"/>
              <a:t>Pouvoir répondre à la question :</a:t>
            </a:r>
            <a:endParaRPr b="1" sz="1800"/>
          </a:p>
          <a:p>
            <a:pPr indent="-342900" lvl="0" marL="2286000" marR="0" rtl="0" algn="l">
              <a:lnSpc>
                <a:spcPct val="115000"/>
              </a:lnSpc>
              <a:spcBef>
                <a:spcPts val="1600"/>
              </a:spcBef>
              <a:spcAft>
                <a:spcPts val="0"/>
              </a:spcAft>
              <a:buClr>
                <a:schemeClr val="lt1"/>
              </a:buClr>
              <a:buSzPts val="1800"/>
              <a:buFont typeface="Lato"/>
              <a:buChar char="❖"/>
            </a:pPr>
            <a:r>
              <a:rPr b="1" lang="fr" sz="1800"/>
              <a:t>Thématiques et temporelle</a:t>
            </a:r>
            <a:endParaRPr b="1" sz="1800"/>
          </a:p>
          <a:p>
            <a:pPr indent="-342900" lvl="1" marL="2743200" marR="0" rtl="0" algn="l">
              <a:lnSpc>
                <a:spcPct val="115000"/>
              </a:lnSpc>
              <a:spcBef>
                <a:spcPts val="0"/>
              </a:spcBef>
              <a:spcAft>
                <a:spcPts val="0"/>
              </a:spcAft>
              <a:buSzPts val="1800"/>
              <a:buChar char="➢"/>
            </a:pPr>
            <a:r>
              <a:rPr b="1" lang="fr" sz="1800"/>
              <a:t>Peut-on</a:t>
            </a:r>
            <a:r>
              <a:rPr b="1" lang="fr" sz="1800"/>
              <a:t> confirmer les thèmes dégagés manuellement d’une façon automatique ?</a:t>
            </a:r>
            <a:endParaRPr b="1" sz="1800"/>
          </a:p>
          <a:p>
            <a:pPr indent="-342900" lvl="1" marL="2743200" marR="0" rtl="0" algn="l">
              <a:lnSpc>
                <a:spcPct val="115000"/>
              </a:lnSpc>
              <a:spcBef>
                <a:spcPts val="0"/>
              </a:spcBef>
              <a:spcAft>
                <a:spcPts val="0"/>
              </a:spcAft>
              <a:buSzPts val="1800"/>
              <a:buChar char="➢"/>
            </a:pPr>
            <a:r>
              <a:rPr b="1" lang="fr" sz="1800"/>
              <a:t>Peut-on</a:t>
            </a:r>
            <a:r>
              <a:rPr b="1" lang="fr" sz="1800"/>
              <a:t> automatiser l’enrichissement de certains </a:t>
            </a:r>
            <a:r>
              <a:rPr b="1" lang="fr" sz="1800"/>
              <a:t>articles </a:t>
            </a:r>
            <a:r>
              <a:rPr b="1" lang="fr" sz="1800"/>
              <a:t>de conférences?</a:t>
            </a:r>
            <a:endParaRPr b="1" sz="1800"/>
          </a:p>
          <a:p>
            <a:pPr indent="0" lvl="0" marL="0" rtl="0" algn="l">
              <a:spcBef>
                <a:spcPts val="1600"/>
              </a:spcBef>
              <a:spcAft>
                <a:spcPts val="0"/>
              </a:spcAft>
              <a:buNone/>
            </a:pPr>
            <a:r>
              <a:rPr lang="fr"/>
              <a:t>				</a:t>
            </a:r>
            <a:endParaRPr/>
          </a:p>
          <a:p>
            <a:pPr indent="0" lvl="0" marL="0" rtl="0" algn="l">
              <a:spcBef>
                <a:spcPts val="1600"/>
              </a:spcBef>
              <a:spcAft>
                <a:spcPts val="0"/>
              </a:spcAft>
              <a:buNone/>
            </a:pPr>
            <a:r>
              <a:t/>
            </a:r>
            <a:endParaRPr/>
          </a:p>
          <a:p>
            <a:pPr indent="0" lvl="0" marL="457200" rtl="0" algn="r">
              <a:spcBef>
                <a:spcPts val="1600"/>
              </a:spcBef>
              <a:spcAft>
                <a:spcPts val="0"/>
              </a:spcAft>
              <a:buNone/>
            </a:pPr>
            <a:r>
              <a:t/>
            </a:r>
            <a:endParaRPr/>
          </a:p>
          <a:p>
            <a:pPr indent="0" lvl="0" marL="914400" rtl="0" algn="l">
              <a:spcBef>
                <a:spcPts val="1600"/>
              </a:spcBef>
              <a:spcAft>
                <a:spcPts val="0"/>
              </a:spcAft>
              <a:buNone/>
            </a:pPr>
            <a:r>
              <a:rPr lang="fr" sz="1100"/>
              <a:t>					</a:t>
            </a:r>
            <a:endParaRPr/>
          </a:p>
          <a:p>
            <a:pPr indent="0" lvl="0" marL="640080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r">
              <a:spcBef>
                <a:spcPts val="1600"/>
              </a:spcBef>
              <a:spcAft>
                <a:spcPts val="1600"/>
              </a:spcAft>
              <a:buNone/>
            </a:pPr>
            <a:r>
              <a:t/>
            </a:r>
            <a:endParaRPr sz="1400"/>
          </a:p>
        </p:txBody>
      </p:sp>
      <p:sp>
        <p:nvSpPr>
          <p:cNvPr id="597" name="Google Shape;597;p6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18"/>
          <p:cNvSpPr txBox="1"/>
          <p:nvPr>
            <p:ph type="title"/>
          </p:nvPr>
        </p:nvSpPr>
        <p:spPr>
          <a:xfrm>
            <a:off x="819150" y="510325"/>
            <a:ext cx="7505700" cy="9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Contexte de l’étude</a:t>
            </a:r>
            <a:endParaRPr b="1"/>
          </a:p>
        </p:txBody>
      </p:sp>
      <p:sp>
        <p:nvSpPr>
          <p:cNvPr id="182" name="Google Shape;182;p18"/>
          <p:cNvSpPr txBox="1"/>
          <p:nvPr>
            <p:ph idx="1" type="body"/>
          </p:nvPr>
        </p:nvSpPr>
        <p:spPr>
          <a:xfrm>
            <a:off x="644625" y="1181800"/>
            <a:ext cx="8111400" cy="325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1400">
              <a:solidFill>
                <a:srgbClr val="000000"/>
              </a:solidFill>
            </a:endParaRPr>
          </a:p>
        </p:txBody>
      </p:sp>
      <p:sp>
        <p:nvSpPr>
          <p:cNvPr id="183" name="Google Shape;183;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84" name="Google Shape;184;p18"/>
          <p:cNvSpPr/>
          <p:nvPr/>
        </p:nvSpPr>
        <p:spPr>
          <a:xfrm>
            <a:off x="1208675" y="1423525"/>
            <a:ext cx="1087800" cy="651300"/>
          </a:xfrm>
          <a:prstGeom prst="snip1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EGC </a:t>
            </a:r>
            <a:endParaRPr b="1"/>
          </a:p>
          <a:p>
            <a:pPr indent="0" lvl="0" marL="0" rtl="0" algn="ctr">
              <a:spcBef>
                <a:spcPts val="0"/>
              </a:spcBef>
              <a:spcAft>
                <a:spcPts val="0"/>
              </a:spcAft>
              <a:buNone/>
            </a:pPr>
            <a:r>
              <a:rPr b="1" lang="fr"/>
              <a:t>2004-2015</a:t>
            </a:r>
            <a:endParaRPr b="1"/>
          </a:p>
        </p:txBody>
      </p:sp>
      <p:sp>
        <p:nvSpPr>
          <p:cNvPr id="185" name="Google Shape;185;p18"/>
          <p:cNvSpPr/>
          <p:nvPr/>
        </p:nvSpPr>
        <p:spPr>
          <a:xfrm>
            <a:off x="1208675" y="3174025"/>
            <a:ext cx="1087800" cy="651300"/>
          </a:xfrm>
          <a:prstGeom prst="snip1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EGC </a:t>
            </a:r>
            <a:endParaRPr b="1"/>
          </a:p>
          <a:p>
            <a:pPr indent="0" lvl="0" marL="0" rtl="0" algn="ctr">
              <a:spcBef>
                <a:spcPts val="0"/>
              </a:spcBef>
              <a:spcAft>
                <a:spcPts val="0"/>
              </a:spcAft>
              <a:buNone/>
            </a:pPr>
            <a:r>
              <a:rPr b="1" lang="fr"/>
              <a:t>2016-2018</a:t>
            </a:r>
            <a:endParaRPr b="1"/>
          </a:p>
        </p:txBody>
      </p:sp>
      <p:sp>
        <p:nvSpPr>
          <p:cNvPr id="186" name="Google Shape;186;p18"/>
          <p:cNvSpPr/>
          <p:nvPr/>
        </p:nvSpPr>
        <p:spPr>
          <a:xfrm>
            <a:off x="3209650" y="1423500"/>
            <a:ext cx="1584600" cy="6513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Enrichissement manuel</a:t>
            </a:r>
            <a:endParaRPr b="1"/>
          </a:p>
        </p:txBody>
      </p:sp>
      <p:sp>
        <p:nvSpPr>
          <p:cNvPr id="187" name="Google Shape;187;p18"/>
          <p:cNvSpPr/>
          <p:nvPr/>
        </p:nvSpPr>
        <p:spPr>
          <a:xfrm>
            <a:off x="3209650" y="3174025"/>
            <a:ext cx="1584600" cy="651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Enrichissement automatique</a:t>
            </a:r>
            <a:endParaRPr b="1"/>
          </a:p>
        </p:txBody>
      </p:sp>
      <p:cxnSp>
        <p:nvCxnSpPr>
          <p:cNvPr id="188" name="Google Shape;188;p18"/>
          <p:cNvCxnSpPr>
            <a:stCxn id="184" idx="0"/>
            <a:endCxn id="186" idx="1"/>
          </p:cNvCxnSpPr>
          <p:nvPr/>
        </p:nvCxnSpPr>
        <p:spPr>
          <a:xfrm>
            <a:off x="2296475" y="1749175"/>
            <a:ext cx="913200" cy="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18"/>
          <p:cNvCxnSpPr>
            <a:stCxn id="185" idx="0"/>
            <a:endCxn id="187" idx="1"/>
          </p:cNvCxnSpPr>
          <p:nvPr/>
        </p:nvCxnSpPr>
        <p:spPr>
          <a:xfrm>
            <a:off x="2296475" y="3499675"/>
            <a:ext cx="913200" cy="0"/>
          </a:xfrm>
          <a:prstGeom prst="straightConnector1">
            <a:avLst/>
          </a:prstGeom>
          <a:noFill/>
          <a:ln cap="flat" cmpd="sng" w="9525">
            <a:solidFill>
              <a:schemeClr val="dk2"/>
            </a:solidFill>
            <a:prstDash val="solid"/>
            <a:round/>
            <a:headEnd len="med" w="med" type="none"/>
            <a:tailEnd len="med" w="med" type="triangle"/>
          </a:ln>
        </p:spPr>
      </p:cxnSp>
      <p:sp>
        <p:nvSpPr>
          <p:cNvPr id="190" name="Google Shape;190;p18"/>
          <p:cNvSpPr/>
          <p:nvPr/>
        </p:nvSpPr>
        <p:spPr>
          <a:xfrm>
            <a:off x="5224075" y="2121850"/>
            <a:ext cx="1302675" cy="1052175"/>
          </a:xfrm>
          <a:prstGeom prst="flowChartProcess">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800">
                <a:latin typeface="Calibri"/>
                <a:ea typeface="Calibri"/>
                <a:cs typeface="Calibri"/>
                <a:sym typeface="Calibri"/>
              </a:rPr>
              <a:t>Analyse</a:t>
            </a:r>
            <a:endParaRPr/>
          </a:p>
        </p:txBody>
      </p:sp>
      <p:sp>
        <p:nvSpPr>
          <p:cNvPr id="191" name="Google Shape;191;p18"/>
          <p:cNvSpPr txBox="1"/>
          <p:nvPr/>
        </p:nvSpPr>
        <p:spPr>
          <a:xfrm>
            <a:off x="5318075" y="1681275"/>
            <a:ext cx="1087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800">
              <a:latin typeface="Calibri"/>
              <a:ea typeface="Calibri"/>
              <a:cs typeface="Calibri"/>
              <a:sym typeface="Calibri"/>
            </a:endParaRPr>
          </a:p>
        </p:txBody>
      </p:sp>
      <p:cxnSp>
        <p:nvCxnSpPr>
          <p:cNvPr id="192" name="Google Shape;192;p18"/>
          <p:cNvCxnSpPr>
            <a:stCxn id="186" idx="3"/>
            <a:endCxn id="190" idx="1"/>
          </p:cNvCxnSpPr>
          <p:nvPr/>
        </p:nvCxnSpPr>
        <p:spPr>
          <a:xfrm>
            <a:off x="4794250" y="1749150"/>
            <a:ext cx="429900" cy="8988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18"/>
          <p:cNvCxnSpPr>
            <a:stCxn id="187" idx="3"/>
            <a:endCxn id="190" idx="1"/>
          </p:cNvCxnSpPr>
          <p:nvPr/>
        </p:nvCxnSpPr>
        <p:spPr>
          <a:xfrm flipH="1" rot="10800000">
            <a:off x="4794250" y="2647975"/>
            <a:ext cx="429900" cy="851700"/>
          </a:xfrm>
          <a:prstGeom prst="straightConnector1">
            <a:avLst/>
          </a:prstGeom>
          <a:noFill/>
          <a:ln cap="flat" cmpd="sng" w="9525">
            <a:solidFill>
              <a:schemeClr val="dk2"/>
            </a:solidFill>
            <a:prstDash val="solid"/>
            <a:round/>
            <a:headEnd len="med" w="med" type="none"/>
            <a:tailEnd len="med" w="med" type="triangle"/>
          </a:ln>
        </p:spPr>
      </p:cxnSp>
      <p:pic>
        <p:nvPicPr>
          <p:cNvPr id="194" name="Google Shape;194;p18" title="Points scored"/>
          <p:cNvPicPr preferRelativeResize="0"/>
          <p:nvPr/>
        </p:nvPicPr>
        <p:blipFill>
          <a:blip r:embed="rId3">
            <a:alphaModFix/>
          </a:blip>
          <a:stretch>
            <a:fillRect/>
          </a:stretch>
        </p:blipFill>
        <p:spPr>
          <a:xfrm>
            <a:off x="7254378" y="1323325"/>
            <a:ext cx="1377423" cy="851699"/>
          </a:xfrm>
          <a:prstGeom prst="rect">
            <a:avLst/>
          </a:prstGeom>
          <a:noFill/>
          <a:ln>
            <a:noFill/>
          </a:ln>
        </p:spPr>
      </p:pic>
      <p:cxnSp>
        <p:nvCxnSpPr>
          <p:cNvPr id="195" name="Google Shape;195;p18"/>
          <p:cNvCxnSpPr>
            <a:stCxn id="190" idx="3"/>
          </p:cNvCxnSpPr>
          <p:nvPr/>
        </p:nvCxnSpPr>
        <p:spPr>
          <a:xfrm flipH="1" rot="10800000">
            <a:off x="6526750" y="2202438"/>
            <a:ext cx="537300" cy="445500"/>
          </a:xfrm>
          <a:prstGeom prst="straightConnector1">
            <a:avLst/>
          </a:prstGeom>
          <a:noFill/>
          <a:ln cap="flat" cmpd="sng" w="9525">
            <a:solidFill>
              <a:schemeClr val="dk2"/>
            </a:solidFill>
            <a:prstDash val="solid"/>
            <a:round/>
            <a:headEnd len="med" w="med" type="none"/>
            <a:tailEnd len="med" w="med" type="triangle"/>
          </a:ln>
        </p:spPr>
      </p:cxnSp>
      <p:cxnSp>
        <p:nvCxnSpPr>
          <p:cNvPr id="196" name="Google Shape;196;p18"/>
          <p:cNvCxnSpPr>
            <a:stCxn id="190" idx="3"/>
          </p:cNvCxnSpPr>
          <p:nvPr/>
        </p:nvCxnSpPr>
        <p:spPr>
          <a:xfrm>
            <a:off x="6526750" y="2647938"/>
            <a:ext cx="631200" cy="830400"/>
          </a:xfrm>
          <a:prstGeom prst="straightConnector1">
            <a:avLst/>
          </a:prstGeom>
          <a:noFill/>
          <a:ln cap="flat" cmpd="sng" w="9525">
            <a:solidFill>
              <a:schemeClr val="dk2"/>
            </a:solidFill>
            <a:prstDash val="solid"/>
            <a:round/>
            <a:headEnd len="med" w="med" type="none"/>
            <a:tailEnd len="med" w="med" type="triangle"/>
          </a:ln>
        </p:spPr>
      </p:cxnSp>
      <p:sp>
        <p:nvSpPr>
          <p:cNvPr id="197" name="Google Shape;197;p18"/>
          <p:cNvSpPr txBox="1"/>
          <p:nvPr/>
        </p:nvSpPr>
        <p:spPr>
          <a:xfrm>
            <a:off x="7171350" y="2215875"/>
            <a:ext cx="14604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latin typeface="Calibri"/>
                <a:ea typeface="Calibri"/>
                <a:cs typeface="Calibri"/>
                <a:sym typeface="Calibri"/>
              </a:rPr>
              <a:t>Evolution des thèmes par année</a:t>
            </a:r>
            <a:endParaRPr b="1">
              <a:latin typeface="Calibri"/>
              <a:ea typeface="Calibri"/>
              <a:cs typeface="Calibri"/>
              <a:sym typeface="Calibri"/>
            </a:endParaRPr>
          </a:p>
        </p:txBody>
      </p:sp>
      <p:pic>
        <p:nvPicPr>
          <p:cNvPr id="198" name="Google Shape;198;p18" title="Points scored"/>
          <p:cNvPicPr preferRelativeResize="0"/>
          <p:nvPr/>
        </p:nvPicPr>
        <p:blipFill>
          <a:blip r:embed="rId4">
            <a:alphaModFix/>
          </a:blip>
          <a:stretch>
            <a:fillRect/>
          </a:stretch>
        </p:blipFill>
        <p:spPr>
          <a:xfrm>
            <a:off x="7444950" y="3250025"/>
            <a:ext cx="913200" cy="564636"/>
          </a:xfrm>
          <a:prstGeom prst="rect">
            <a:avLst/>
          </a:prstGeom>
          <a:noFill/>
          <a:ln>
            <a:noFill/>
          </a:ln>
        </p:spPr>
      </p:pic>
      <p:sp>
        <p:nvSpPr>
          <p:cNvPr id="199" name="Google Shape;199;p18"/>
          <p:cNvSpPr txBox="1"/>
          <p:nvPr/>
        </p:nvSpPr>
        <p:spPr>
          <a:xfrm>
            <a:off x="7254375" y="3939525"/>
            <a:ext cx="14604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latin typeface="Calibri"/>
                <a:ea typeface="Calibri"/>
                <a:cs typeface="Calibri"/>
                <a:sym typeface="Calibri"/>
              </a:rPr>
              <a:t>Confirmation des</a:t>
            </a:r>
            <a:endParaRPr b="1">
              <a:latin typeface="Calibri"/>
              <a:ea typeface="Calibri"/>
              <a:cs typeface="Calibri"/>
              <a:sym typeface="Calibri"/>
            </a:endParaRPr>
          </a:p>
          <a:p>
            <a:pPr indent="0" lvl="0" marL="0" rtl="0" algn="l">
              <a:spcBef>
                <a:spcPts val="0"/>
              </a:spcBef>
              <a:spcAft>
                <a:spcPts val="0"/>
              </a:spcAft>
              <a:buNone/>
            </a:pPr>
            <a:r>
              <a:rPr b="1" lang="fr">
                <a:latin typeface="Calibri"/>
                <a:ea typeface="Calibri"/>
                <a:cs typeface="Calibri"/>
                <a:sym typeface="Calibri"/>
              </a:rPr>
              <a:t>méta-sessions</a:t>
            </a:r>
            <a:endParaRPr b="1">
              <a:latin typeface="Calibri"/>
              <a:ea typeface="Calibri"/>
              <a:cs typeface="Calibri"/>
              <a:sym typeface="Calibri"/>
            </a:endParaRPr>
          </a:p>
        </p:txBody>
      </p:sp>
      <p:sp>
        <p:nvSpPr>
          <p:cNvPr id="200" name="Google Shape;200;p18"/>
          <p:cNvSpPr/>
          <p:nvPr/>
        </p:nvSpPr>
        <p:spPr>
          <a:xfrm>
            <a:off x="644625" y="2005000"/>
            <a:ext cx="2439000" cy="913200"/>
          </a:xfrm>
          <a:prstGeom prst="horizontalScroll">
            <a:avLst>
              <a:gd fmla="val 12500" name="adj"/>
            </a:avLst>
          </a:prstGeom>
          <a:solidFill>
            <a:srgbClr val="A4C2F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fr" sz="1200"/>
              <a:t>Id,series,booktitle,year,title,</a:t>
            </a:r>
            <a:endParaRPr b="1" sz="1200"/>
          </a:p>
          <a:p>
            <a:pPr indent="0" lvl="0" marL="0" rtl="0" algn="l">
              <a:spcBef>
                <a:spcPts val="0"/>
              </a:spcBef>
              <a:spcAft>
                <a:spcPts val="0"/>
              </a:spcAft>
              <a:buNone/>
            </a:pPr>
            <a:r>
              <a:rPr b="1" lang="fr" sz="1200"/>
              <a:t>abstract,authors,pdf1page,</a:t>
            </a:r>
            <a:endParaRPr b="1" sz="1200"/>
          </a:p>
          <a:p>
            <a:pPr indent="0" lvl="0" marL="0" rtl="0" algn="l">
              <a:spcBef>
                <a:spcPts val="0"/>
              </a:spcBef>
              <a:spcAft>
                <a:spcPts val="0"/>
              </a:spcAft>
              <a:buNone/>
            </a:pPr>
            <a:r>
              <a:rPr b="1" lang="fr" sz="1200"/>
              <a:t>pdfarticle</a:t>
            </a:r>
            <a:endParaRPr b="1" sz="1200"/>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19"/>
          <p:cNvSpPr txBox="1"/>
          <p:nvPr>
            <p:ph type="title"/>
          </p:nvPr>
        </p:nvSpPr>
        <p:spPr>
          <a:xfrm>
            <a:off x="819150" y="510325"/>
            <a:ext cx="7505700" cy="9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Contexte de l’étude</a:t>
            </a:r>
            <a:endParaRPr b="1"/>
          </a:p>
        </p:txBody>
      </p:sp>
      <p:sp>
        <p:nvSpPr>
          <p:cNvPr id="206" name="Google Shape;206;p19"/>
          <p:cNvSpPr txBox="1"/>
          <p:nvPr>
            <p:ph idx="1" type="body"/>
          </p:nvPr>
        </p:nvSpPr>
        <p:spPr>
          <a:xfrm>
            <a:off x="644625" y="1181800"/>
            <a:ext cx="8111400" cy="325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1400">
              <a:solidFill>
                <a:srgbClr val="000000"/>
              </a:solidFill>
            </a:endParaRPr>
          </a:p>
        </p:txBody>
      </p:sp>
      <p:sp>
        <p:nvSpPr>
          <p:cNvPr id="207" name="Google Shape;207;p1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08" name="Google Shape;208;p19"/>
          <p:cNvSpPr/>
          <p:nvPr/>
        </p:nvSpPr>
        <p:spPr>
          <a:xfrm>
            <a:off x="1208675" y="1423525"/>
            <a:ext cx="1087800" cy="651300"/>
          </a:xfrm>
          <a:prstGeom prst="snip1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EGC </a:t>
            </a:r>
            <a:endParaRPr b="1"/>
          </a:p>
          <a:p>
            <a:pPr indent="0" lvl="0" marL="0" rtl="0" algn="ctr">
              <a:spcBef>
                <a:spcPts val="0"/>
              </a:spcBef>
              <a:spcAft>
                <a:spcPts val="0"/>
              </a:spcAft>
              <a:buNone/>
            </a:pPr>
            <a:r>
              <a:rPr b="1" lang="fr"/>
              <a:t>2004-2015</a:t>
            </a:r>
            <a:endParaRPr b="1"/>
          </a:p>
        </p:txBody>
      </p:sp>
      <p:sp>
        <p:nvSpPr>
          <p:cNvPr id="209" name="Google Shape;209;p19"/>
          <p:cNvSpPr/>
          <p:nvPr/>
        </p:nvSpPr>
        <p:spPr>
          <a:xfrm>
            <a:off x="1208675" y="3174025"/>
            <a:ext cx="1087800" cy="651300"/>
          </a:xfrm>
          <a:prstGeom prst="snip1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EGC </a:t>
            </a:r>
            <a:endParaRPr b="1"/>
          </a:p>
          <a:p>
            <a:pPr indent="0" lvl="0" marL="0" rtl="0" algn="ctr">
              <a:spcBef>
                <a:spcPts val="0"/>
              </a:spcBef>
              <a:spcAft>
                <a:spcPts val="0"/>
              </a:spcAft>
              <a:buNone/>
            </a:pPr>
            <a:r>
              <a:rPr b="1" lang="fr"/>
              <a:t>2016-2018</a:t>
            </a:r>
            <a:endParaRPr b="1"/>
          </a:p>
        </p:txBody>
      </p:sp>
      <p:sp>
        <p:nvSpPr>
          <p:cNvPr id="210" name="Google Shape;210;p19"/>
          <p:cNvSpPr/>
          <p:nvPr/>
        </p:nvSpPr>
        <p:spPr>
          <a:xfrm>
            <a:off x="3209650" y="1423500"/>
            <a:ext cx="1584600" cy="6513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Enrichissement manuel</a:t>
            </a:r>
            <a:endParaRPr b="1"/>
          </a:p>
        </p:txBody>
      </p:sp>
      <p:sp>
        <p:nvSpPr>
          <p:cNvPr id="211" name="Google Shape;211;p19"/>
          <p:cNvSpPr/>
          <p:nvPr/>
        </p:nvSpPr>
        <p:spPr>
          <a:xfrm>
            <a:off x="3209650" y="3174025"/>
            <a:ext cx="1584600" cy="651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Enrichissement automatique</a:t>
            </a:r>
            <a:endParaRPr b="1"/>
          </a:p>
        </p:txBody>
      </p:sp>
      <p:cxnSp>
        <p:nvCxnSpPr>
          <p:cNvPr id="212" name="Google Shape;212;p19"/>
          <p:cNvCxnSpPr>
            <a:stCxn id="208" idx="0"/>
            <a:endCxn id="210" idx="1"/>
          </p:cNvCxnSpPr>
          <p:nvPr/>
        </p:nvCxnSpPr>
        <p:spPr>
          <a:xfrm>
            <a:off x="2296475" y="1749175"/>
            <a:ext cx="913200" cy="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p19"/>
          <p:cNvCxnSpPr>
            <a:stCxn id="209" idx="0"/>
            <a:endCxn id="211" idx="1"/>
          </p:cNvCxnSpPr>
          <p:nvPr/>
        </p:nvCxnSpPr>
        <p:spPr>
          <a:xfrm>
            <a:off x="2296475" y="3499675"/>
            <a:ext cx="913200" cy="0"/>
          </a:xfrm>
          <a:prstGeom prst="straightConnector1">
            <a:avLst/>
          </a:prstGeom>
          <a:noFill/>
          <a:ln cap="flat" cmpd="sng" w="9525">
            <a:solidFill>
              <a:schemeClr val="dk2"/>
            </a:solidFill>
            <a:prstDash val="solid"/>
            <a:round/>
            <a:headEnd len="med" w="med" type="none"/>
            <a:tailEnd len="med" w="med" type="triangle"/>
          </a:ln>
        </p:spPr>
      </p:cxnSp>
      <p:sp>
        <p:nvSpPr>
          <p:cNvPr id="214" name="Google Shape;214;p19"/>
          <p:cNvSpPr/>
          <p:nvPr/>
        </p:nvSpPr>
        <p:spPr>
          <a:xfrm>
            <a:off x="5224075" y="2121850"/>
            <a:ext cx="1302675" cy="1052175"/>
          </a:xfrm>
          <a:prstGeom prst="flowChartProcess">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800">
                <a:latin typeface="Calibri"/>
                <a:ea typeface="Calibri"/>
                <a:cs typeface="Calibri"/>
                <a:sym typeface="Calibri"/>
              </a:rPr>
              <a:t>Analyse</a:t>
            </a:r>
            <a:endParaRPr b="1" sz="1800">
              <a:latin typeface="Calibri"/>
              <a:ea typeface="Calibri"/>
              <a:cs typeface="Calibri"/>
              <a:sym typeface="Calibri"/>
            </a:endParaRPr>
          </a:p>
          <a:p>
            <a:pPr indent="0" lvl="0" marL="0" rtl="0" algn="l">
              <a:spcBef>
                <a:spcPts val="0"/>
              </a:spcBef>
              <a:spcAft>
                <a:spcPts val="0"/>
              </a:spcAft>
              <a:buNone/>
            </a:pPr>
            <a:r>
              <a:t/>
            </a:r>
            <a:endParaRPr/>
          </a:p>
        </p:txBody>
      </p:sp>
      <p:sp>
        <p:nvSpPr>
          <p:cNvPr id="215" name="Google Shape;215;p19"/>
          <p:cNvSpPr txBox="1"/>
          <p:nvPr/>
        </p:nvSpPr>
        <p:spPr>
          <a:xfrm>
            <a:off x="5318075" y="1681275"/>
            <a:ext cx="1087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800">
              <a:latin typeface="Calibri"/>
              <a:ea typeface="Calibri"/>
              <a:cs typeface="Calibri"/>
              <a:sym typeface="Calibri"/>
            </a:endParaRPr>
          </a:p>
        </p:txBody>
      </p:sp>
      <p:cxnSp>
        <p:nvCxnSpPr>
          <p:cNvPr id="216" name="Google Shape;216;p19"/>
          <p:cNvCxnSpPr>
            <a:stCxn id="210" idx="3"/>
            <a:endCxn id="214" idx="1"/>
          </p:cNvCxnSpPr>
          <p:nvPr/>
        </p:nvCxnSpPr>
        <p:spPr>
          <a:xfrm>
            <a:off x="4794250" y="1749150"/>
            <a:ext cx="429900" cy="89880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p19"/>
          <p:cNvCxnSpPr>
            <a:stCxn id="211" idx="3"/>
            <a:endCxn id="214" idx="1"/>
          </p:cNvCxnSpPr>
          <p:nvPr/>
        </p:nvCxnSpPr>
        <p:spPr>
          <a:xfrm flipH="1" rot="10800000">
            <a:off x="4794250" y="2647975"/>
            <a:ext cx="429900" cy="851700"/>
          </a:xfrm>
          <a:prstGeom prst="straightConnector1">
            <a:avLst/>
          </a:prstGeom>
          <a:noFill/>
          <a:ln cap="flat" cmpd="sng" w="9525">
            <a:solidFill>
              <a:schemeClr val="dk2"/>
            </a:solidFill>
            <a:prstDash val="solid"/>
            <a:round/>
            <a:headEnd len="med" w="med" type="none"/>
            <a:tailEnd len="med" w="med" type="triangle"/>
          </a:ln>
        </p:spPr>
      </p:cxnSp>
      <p:pic>
        <p:nvPicPr>
          <p:cNvPr id="218" name="Google Shape;218;p19" title="Points scored"/>
          <p:cNvPicPr preferRelativeResize="0"/>
          <p:nvPr/>
        </p:nvPicPr>
        <p:blipFill>
          <a:blip r:embed="rId3">
            <a:alphaModFix/>
          </a:blip>
          <a:stretch>
            <a:fillRect/>
          </a:stretch>
        </p:blipFill>
        <p:spPr>
          <a:xfrm>
            <a:off x="7254378" y="1323325"/>
            <a:ext cx="1377423" cy="851699"/>
          </a:xfrm>
          <a:prstGeom prst="rect">
            <a:avLst/>
          </a:prstGeom>
          <a:noFill/>
          <a:ln>
            <a:noFill/>
          </a:ln>
        </p:spPr>
      </p:pic>
      <p:cxnSp>
        <p:nvCxnSpPr>
          <p:cNvPr id="219" name="Google Shape;219;p19"/>
          <p:cNvCxnSpPr>
            <a:stCxn id="214" idx="3"/>
          </p:cNvCxnSpPr>
          <p:nvPr/>
        </p:nvCxnSpPr>
        <p:spPr>
          <a:xfrm flipH="1" rot="10800000">
            <a:off x="6526750" y="2202438"/>
            <a:ext cx="537300" cy="44550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19"/>
          <p:cNvCxnSpPr>
            <a:stCxn id="214" idx="3"/>
          </p:cNvCxnSpPr>
          <p:nvPr/>
        </p:nvCxnSpPr>
        <p:spPr>
          <a:xfrm>
            <a:off x="6526750" y="2647938"/>
            <a:ext cx="631200" cy="830400"/>
          </a:xfrm>
          <a:prstGeom prst="straightConnector1">
            <a:avLst/>
          </a:prstGeom>
          <a:noFill/>
          <a:ln cap="flat" cmpd="sng" w="9525">
            <a:solidFill>
              <a:schemeClr val="dk2"/>
            </a:solidFill>
            <a:prstDash val="solid"/>
            <a:round/>
            <a:headEnd len="med" w="med" type="none"/>
            <a:tailEnd len="med" w="med" type="triangle"/>
          </a:ln>
        </p:spPr>
      </p:cxnSp>
      <p:sp>
        <p:nvSpPr>
          <p:cNvPr id="221" name="Google Shape;221;p19"/>
          <p:cNvSpPr txBox="1"/>
          <p:nvPr/>
        </p:nvSpPr>
        <p:spPr>
          <a:xfrm>
            <a:off x="7171350" y="2215875"/>
            <a:ext cx="14604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latin typeface="Calibri"/>
                <a:ea typeface="Calibri"/>
                <a:cs typeface="Calibri"/>
                <a:sym typeface="Calibri"/>
              </a:rPr>
              <a:t>Evolution des thèmes par année</a:t>
            </a:r>
            <a:endParaRPr b="1">
              <a:latin typeface="Calibri"/>
              <a:ea typeface="Calibri"/>
              <a:cs typeface="Calibri"/>
              <a:sym typeface="Calibri"/>
            </a:endParaRPr>
          </a:p>
        </p:txBody>
      </p:sp>
      <p:pic>
        <p:nvPicPr>
          <p:cNvPr id="222" name="Google Shape;222;p19" title="Points scored"/>
          <p:cNvPicPr preferRelativeResize="0"/>
          <p:nvPr/>
        </p:nvPicPr>
        <p:blipFill>
          <a:blip r:embed="rId4">
            <a:alphaModFix/>
          </a:blip>
          <a:stretch>
            <a:fillRect/>
          </a:stretch>
        </p:blipFill>
        <p:spPr>
          <a:xfrm>
            <a:off x="7444950" y="3250025"/>
            <a:ext cx="913200" cy="564636"/>
          </a:xfrm>
          <a:prstGeom prst="rect">
            <a:avLst/>
          </a:prstGeom>
          <a:noFill/>
          <a:ln>
            <a:noFill/>
          </a:ln>
        </p:spPr>
      </p:pic>
      <p:sp>
        <p:nvSpPr>
          <p:cNvPr id="223" name="Google Shape;223;p19"/>
          <p:cNvSpPr txBox="1"/>
          <p:nvPr/>
        </p:nvSpPr>
        <p:spPr>
          <a:xfrm>
            <a:off x="7254375" y="3939525"/>
            <a:ext cx="14604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latin typeface="Calibri"/>
                <a:ea typeface="Calibri"/>
                <a:cs typeface="Calibri"/>
                <a:sym typeface="Calibri"/>
              </a:rPr>
              <a:t>Confirmation des</a:t>
            </a:r>
            <a:endParaRPr b="1">
              <a:latin typeface="Calibri"/>
              <a:ea typeface="Calibri"/>
              <a:cs typeface="Calibri"/>
              <a:sym typeface="Calibri"/>
            </a:endParaRPr>
          </a:p>
          <a:p>
            <a:pPr indent="0" lvl="0" marL="0" rtl="0" algn="l">
              <a:spcBef>
                <a:spcPts val="0"/>
              </a:spcBef>
              <a:spcAft>
                <a:spcPts val="0"/>
              </a:spcAft>
              <a:buNone/>
            </a:pPr>
            <a:r>
              <a:rPr b="1" lang="fr">
                <a:latin typeface="Calibri"/>
                <a:ea typeface="Calibri"/>
                <a:cs typeface="Calibri"/>
                <a:sym typeface="Calibri"/>
              </a:rPr>
              <a:t>méta-sessions</a:t>
            </a:r>
            <a:endParaRPr b="1">
              <a:latin typeface="Calibri"/>
              <a:ea typeface="Calibri"/>
              <a:cs typeface="Calibri"/>
              <a:sym typeface="Calibri"/>
            </a:endParaRPr>
          </a:p>
        </p:txBody>
      </p:sp>
      <p:sp>
        <p:nvSpPr>
          <p:cNvPr id="224" name="Google Shape;224;p19"/>
          <p:cNvSpPr/>
          <p:nvPr/>
        </p:nvSpPr>
        <p:spPr>
          <a:xfrm>
            <a:off x="354125" y="2148625"/>
            <a:ext cx="2600400" cy="951600"/>
          </a:xfrm>
          <a:prstGeom prst="horizontalScroll">
            <a:avLst>
              <a:gd fmla="val 12500" name="adj"/>
            </a:avLst>
          </a:prstGeom>
          <a:solidFill>
            <a:srgbClr val="A4C2F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p>
          <a:p>
            <a:pPr indent="0" lvl="0" marL="0" rtl="0" algn="l">
              <a:spcBef>
                <a:spcPts val="0"/>
              </a:spcBef>
              <a:spcAft>
                <a:spcPts val="0"/>
              </a:spcAft>
              <a:buNone/>
            </a:pPr>
            <a:r>
              <a:rPr b="1" lang="fr" sz="1200"/>
              <a:t>Id,series,booktitle,year,title,</a:t>
            </a:r>
            <a:endParaRPr b="1" sz="1200"/>
          </a:p>
          <a:p>
            <a:pPr indent="0" lvl="0" marL="0" rtl="0" algn="l">
              <a:spcBef>
                <a:spcPts val="0"/>
              </a:spcBef>
              <a:spcAft>
                <a:spcPts val="0"/>
              </a:spcAft>
              <a:buNone/>
            </a:pPr>
            <a:r>
              <a:rPr b="1" lang="fr" sz="1200"/>
              <a:t>abstract,authors,pdf1page,</a:t>
            </a:r>
            <a:endParaRPr b="1" sz="1200"/>
          </a:p>
          <a:p>
            <a:pPr indent="0" lvl="0" marL="0" rtl="0" algn="l">
              <a:spcBef>
                <a:spcPts val="0"/>
              </a:spcBef>
              <a:spcAft>
                <a:spcPts val="0"/>
              </a:spcAft>
              <a:buNone/>
            </a:pPr>
            <a:r>
              <a:rPr b="1" lang="fr" sz="1200"/>
              <a:t>pdfarticle</a:t>
            </a:r>
            <a:endParaRPr b="1" sz="1200"/>
          </a:p>
          <a:p>
            <a:pPr indent="0" lvl="0" marL="0" rtl="0" algn="l">
              <a:spcBef>
                <a:spcPts val="0"/>
              </a:spcBef>
              <a:spcAft>
                <a:spcPts val="0"/>
              </a:spcAft>
              <a:buNone/>
            </a:pPr>
            <a:r>
              <a:t/>
            </a:r>
            <a:endParaRPr sz="1200"/>
          </a:p>
        </p:txBody>
      </p:sp>
      <p:sp>
        <p:nvSpPr>
          <p:cNvPr id="225" name="Google Shape;225;p19"/>
          <p:cNvSpPr/>
          <p:nvPr/>
        </p:nvSpPr>
        <p:spPr>
          <a:xfrm>
            <a:off x="3075350" y="2005000"/>
            <a:ext cx="1839300" cy="1052100"/>
          </a:xfrm>
          <a:prstGeom prst="horizontalScroll">
            <a:avLst>
              <a:gd fmla="val 12500" name="adj"/>
            </a:avLst>
          </a:prstGeom>
          <a:solidFill>
            <a:srgbClr val="A4C2F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fr" sz="1200"/>
              <a:t>MS et coordonnées géographique des auteurs</a:t>
            </a:r>
            <a:endParaRPr b="1" sz="1200"/>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0"/>
          <p:cNvSpPr txBox="1"/>
          <p:nvPr>
            <p:ph type="title"/>
          </p:nvPr>
        </p:nvSpPr>
        <p:spPr>
          <a:xfrm>
            <a:off x="819150" y="510325"/>
            <a:ext cx="7505700" cy="9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Contexte de l’étude</a:t>
            </a:r>
            <a:endParaRPr b="1"/>
          </a:p>
        </p:txBody>
      </p:sp>
      <p:sp>
        <p:nvSpPr>
          <p:cNvPr id="231" name="Google Shape;231;p20"/>
          <p:cNvSpPr txBox="1"/>
          <p:nvPr>
            <p:ph idx="1" type="body"/>
          </p:nvPr>
        </p:nvSpPr>
        <p:spPr>
          <a:xfrm>
            <a:off x="644625" y="1181800"/>
            <a:ext cx="8111400" cy="325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fr" sz="1400">
                <a:solidFill>
                  <a:srgbClr val="000000"/>
                </a:solidFill>
              </a:rPr>
              <a:t> </a:t>
            </a:r>
            <a:endParaRPr b="1" sz="1400">
              <a:solidFill>
                <a:srgbClr val="000000"/>
              </a:solidFill>
            </a:endParaRPr>
          </a:p>
        </p:txBody>
      </p:sp>
      <p:sp>
        <p:nvSpPr>
          <p:cNvPr id="232" name="Google Shape;232;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33" name="Google Shape;233;p20"/>
          <p:cNvSpPr/>
          <p:nvPr/>
        </p:nvSpPr>
        <p:spPr>
          <a:xfrm>
            <a:off x="1208675" y="1423525"/>
            <a:ext cx="1087800" cy="651300"/>
          </a:xfrm>
          <a:prstGeom prst="snip1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EGC </a:t>
            </a:r>
            <a:endParaRPr b="1"/>
          </a:p>
          <a:p>
            <a:pPr indent="0" lvl="0" marL="0" rtl="0" algn="ctr">
              <a:spcBef>
                <a:spcPts val="0"/>
              </a:spcBef>
              <a:spcAft>
                <a:spcPts val="0"/>
              </a:spcAft>
              <a:buNone/>
            </a:pPr>
            <a:r>
              <a:rPr b="1" lang="fr"/>
              <a:t>2004-2015</a:t>
            </a:r>
            <a:endParaRPr b="1"/>
          </a:p>
        </p:txBody>
      </p:sp>
      <p:sp>
        <p:nvSpPr>
          <p:cNvPr id="234" name="Google Shape;234;p20"/>
          <p:cNvSpPr/>
          <p:nvPr/>
        </p:nvSpPr>
        <p:spPr>
          <a:xfrm>
            <a:off x="1208675" y="3174025"/>
            <a:ext cx="1087800" cy="651300"/>
          </a:xfrm>
          <a:prstGeom prst="snip1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EGC </a:t>
            </a:r>
            <a:endParaRPr b="1"/>
          </a:p>
          <a:p>
            <a:pPr indent="0" lvl="0" marL="0" rtl="0" algn="ctr">
              <a:spcBef>
                <a:spcPts val="0"/>
              </a:spcBef>
              <a:spcAft>
                <a:spcPts val="0"/>
              </a:spcAft>
              <a:buNone/>
            </a:pPr>
            <a:r>
              <a:rPr b="1" lang="fr"/>
              <a:t>2016-2018</a:t>
            </a:r>
            <a:endParaRPr b="1"/>
          </a:p>
        </p:txBody>
      </p:sp>
      <p:sp>
        <p:nvSpPr>
          <p:cNvPr id="235" name="Google Shape;235;p20"/>
          <p:cNvSpPr/>
          <p:nvPr/>
        </p:nvSpPr>
        <p:spPr>
          <a:xfrm>
            <a:off x="3209650" y="1423500"/>
            <a:ext cx="1584600" cy="6513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Enrichissement manuel</a:t>
            </a:r>
            <a:endParaRPr b="1"/>
          </a:p>
        </p:txBody>
      </p:sp>
      <p:sp>
        <p:nvSpPr>
          <p:cNvPr id="236" name="Google Shape;236;p20"/>
          <p:cNvSpPr/>
          <p:nvPr/>
        </p:nvSpPr>
        <p:spPr>
          <a:xfrm>
            <a:off x="3209650" y="3174025"/>
            <a:ext cx="1584600" cy="651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Enrichissement automatique</a:t>
            </a:r>
            <a:endParaRPr b="1"/>
          </a:p>
        </p:txBody>
      </p:sp>
      <p:cxnSp>
        <p:nvCxnSpPr>
          <p:cNvPr id="237" name="Google Shape;237;p20"/>
          <p:cNvCxnSpPr>
            <a:stCxn id="233" idx="0"/>
            <a:endCxn id="235" idx="1"/>
          </p:cNvCxnSpPr>
          <p:nvPr/>
        </p:nvCxnSpPr>
        <p:spPr>
          <a:xfrm>
            <a:off x="2296475" y="1749175"/>
            <a:ext cx="913200" cy="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p20"/>
          <p:cNvCxnSpPr>
            <a:stCxn id="234" idx="0"/>
            <a:endCxn id="236" idx="1"/>
          </p:cNvCxnSpPr>
          <p:nvPr/>
        </p:nvCxnSpPr>
        <p:spPr>
          <a:xfrm>
            <a:off x="2296475" y="3499675"/>
            <a:ext cx="913200" cy="0"/>
          </a:xfrm>
          <a:prstGeom prst="straightConnector1">
            <a:avLst/>
          </a:prstGeom>
          <a:noFill/>
          <a:ln cap="flat" cmpd="sng" w="9525">
            <a:solidFill>
              <a:schemeClr val="dk2"/>
            </a:solidFill>
            <a:prstDash val="solid"/>
            <a:round/>
            <a:headEnd len="med" w="med" type="none"/>
            <a:tailEnd len="med" w="med" type="triangle"/>
          </a:ln>
        </p:spPr>
      </p:cxnSp>
      <p:sp>
        <p:nvSpPr>
          <p:cNvPr id="239" name="Google Shape;239;p20"/>
          <p:cNvSpPr/>
          <p:nvPr/>
        </p:nvSpPr>
        <p:spPr>
          <a:xfrm>
            <a:off x="5224075" y="2121850"/>
            <a:ext cx="1302675" cy="1052175"/>
          </a:xfrm>
          <a:prstGeom prst="flowChartProcess">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800">
                <a:latin typeface="Calibri"/>
                <a:ea typeface="Calibri"/>
                <a:cs typeface="Calibri"/>
                <a:sym typeface="Calibri"/>
              </a:rPr>
              <a:t>Analyse</a:t>
            </a:r>
            <a:endParaRPr b="1" sz="1800">
              <a:latin typeface="Calibri"/>
              <a:ea typeface="Calibri"/>
              <a:cs typeface="Calibri"/>
              <a:sym typeface="Calibri"/>
            </a:endParaRPr>
          </a:p>
          <a:p>
            <a:pPr indent="0" lvl="0" marL="0" rtl="0" algn="l">
              <a:spcBef>
                <a:spcPts val="0"/>
              </a:spcBef>
              <a:spcAft>
                <a:spcPts val="0"/>
              </a:spcAft>
              <a:buNone/>
            </a:pPr>
            <a:r>
              <a:t/>
            </a:r>
            <a:endParaRPr/>
          </a:p>
        </p:txBody>
      </p:sp>
      <p:sp>
        <p:nvSpPr>
          <p:cNvPr id="240" name="Google Shape;240;p20"/>
          <p:cNvSpPr txBox="1"/>
          <p:nvPr/>
        </p:nvSpPr>
        <p:spPr>
          <a:xfrm>
            <a:off x="5318075" y="1681275"/>
            <a:ext cx="1087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800">
              <a:latin typeface="Calibri"/>
              <a:ea typeface="Calibri"/>
              <a:cs typeface="Calibri"/>
              <a:sym typeface="Calibri"/>
            </a:endParaRPr>
          </a:p>
        </p:txBody>
      </p:sp>
      <p:cxnSp>
        <p:nvCxnSpPr>
          <p:cNvPr id="241" name="Google Shape;241;p20"/>
          <p:cNvCxnSpPr>
            <a:stCxn id="235" idx="3"/>
            <a:endCxn id="239" idx="1"/>
          </p:cNvCxnSpPr>
          <p:nvPr/>
        </p:nvCxnSpPr>
        <p:spPr>
          <a:xfrm>
            <a:off x="4794250" y="1749150"/>
            <a:ext cx="429900" cy="898800"/>
          </a:xfrm>
          <a:prstGeom prst="straightConnector1">
            <a:avLst/>
          </a:prstGeom>
          <a:noFill/>
          <a:ln cap="flat" cmpd="sng" w="9525">
            <a:solidFill>
              <a:schemeClr val="dk2"/>
            </a:solidFill>
            <a:prstDash val="solid"/>
            <a:round/>
            <a:headEnd len="med" w="med" type="none"/>
            <a:tailEnd len="med" w="med" type="triangle"/>
          </a:ln>
        </p:spPr>
      </p:cxnSp>
      <p:cxnSp>
        <p:nvCxnSpPr>
          <p:cNvPr id="242" name="Google Shape;242;p20"/>
          <p:cNvCxnSpPr>
            <a:stCxn id="236" idx="3"/>
            <a:endCxn id="239" idx="1"/>
          </p:cNvCxnSpPr>
          <p:nvPr/>
        </p:nvCxnSpPr>
        <p:spPr>
          <a:xfrm flipH="1" rot="10800000">
            <a:off x="4794250" y="2647975"/>
            <a:ext cx="429900" cy="851700"/>
          </a:xfrm>
          <a:prstGeom prst="straightConnector1">
            <a:avLst/>
          </a:prstGeom>
          <a:noFill/>
          <a:ln cap="flat" cmpd="sng" w="9525">
            <a:solidFill>
              <a:schemeClr val="dk2"/>
            </a:solidFill>
            <a:prstDash val="solid"/>
            <a:round/>
            <a:headEnd len="med" w="med" type="none"/>
            <a:tailEnd len="med" w="med" type="triangle"/>
          </a:ln>
        </p:spPr>
      </p:cxnSp>
      <p:pic>
        <p:nvPicPr>
          <p:cNvPr id="243" name="Google Shape;243;p20" title="Points scored"/>
          <p:cNvPicPr preferRelativeResize="0"/>
          <p:nvPr/>
        </p:nvPicPr>
        <p:blipFill>
          <a:blip r:embed="rId3">
            <a:alphaModFix/>
          </a:blip>
          <a:stretch>
            <a:fillRect/>
          </a:stretch>
        </p:blipFill>
        <p:spPr>
          <a:xfrm>
            <a:off x="7254378" y="1323325"/>
            <a:ext cx="1377423" cy="851699"/>
          </a:xfrm>
          <a:prstGeom prst="rect">
            <a:avLst/>
          </a:prstGeom>
          <a:noFill/>
          <a:ln>
            <a:noFill/>
          </a:ln>
        </p:spPr>
      </p:pic>
      <p:cxnSp>
        <p:nvCxnSpPr>
          <p:cNvPr id="244" name="Google Shape;244;p20"/>
          <p:cNvCxnSpPr>
            <a:stCxn id="239" idx="3"/>
          </p:cNvCxnSpPr>
          <p:nvPr/>
        </p:nvCxnSpPr>
        <p:spPr>
          <a:xfrm flipH="1" rot="10800000">
            <a:off x="6526750" y="2202438"/>
            <a:ext cx="537300" cy="445500"/>
          </a:xfrm>
          <a:prstGeom prst="straightConnector1">
            <a:avLst/>
          </a:prstGeom>
          <a:noFill/>
          <a:ln cap="flat" cmpd="sng" w="9525">
            <a:solidFill>
              <a:schemeClr val="dk2"/>
            </a:solidFill>
            <a:prstDash val="solid"/>
            <a:round/>
            <a:headEnd len="med" w="med" type="none"/>
            <a:tailEnd len="med" w="med" type="triangle"/>
          </a:ln>
        </p:spPr>
      </p:cxnSp>
      <p:cxnSp>
        <p:nvCxnSpPr>
          <p:cNvPr id="245" name="Google Shape;245;p20"/>
          <p:cNvCxnSpPr>
            <a:stCxn id="239" idx="3"/>
          </p:cNvCxnSpPr>
          <p:nvPr/>
        </p:nvCxnSpPr>
        <p:spPr>
          <a:xfrm>
            <a:off x="6526750" y="2647938"/>
            <a:ext cx="631200" cy="830400"/>
          </a:xfrm>
          <a:prstGeom prst="straightConnector1">
            <a:avLst/>
          </a:prstGeom>
          <a:noFill/>
          <a:ln cap="flat" cmpd="sng" w="9525">
            <a:solidFill>
              <a:schemeClr val="dk2"/>
            </a:solidFill>
            <a:prstDash val="solid"/>
            <a:round/>
            <a:headEnd len="med" w="med" type="none"/>
            <a:tailEnd len="med" w="med" type="triangle"/>
          </a:ln>
        </p:spPr>
      </p:cxnSp>
      <p:sp>
        <p:nvSpPr>
          <p:cNvPr id="246" name="Google Shape;246;p20"/>
          <p:cNvSpPr txBox="1"/>
          <p:nvPr/>
        </p:nvSpPr>
        <p:spPr>
          <a:xfrm>
            <a:off x="7171350" y="2215875"/>
            <a:ext cx="14604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latin typeface="Calibri"/>
                <a:ea typeface="Calibri"/>
                <a:cs typeface="Calibri"/>
                <a:sym typeface="Calibri"/>
              </a:rPr>
              <a:t>Evolution des thèmes par année</a:t>
            </a:r>
            <a:endParaRPr b="1">
              <a:latin typeface="Calibri"/>
              <a:ea typeface="Calibri"/>
              <a:cs typeface="Calibri"/>
              <a:sym typeface="Calibri"/>
            </a:endParaRPr>
          </a:p>
        </p:txBody>
      </p:sp>
      <p:pic>
        <p:nvPicPr>
          <p:cNvPr id="247" name="Google Shape;247;p20" title="Points scored"/>
          <p:cNvPicPr preferRelativeResize="0"/>
          <p:nvPr/>
        </p:nvPicPr>
        <p:blipFill>
          <a:blip r:embed="rId4">
            <a:alphaModFix/>
          </a:blip>
          <a:stretch>
            <a:fillRect/>
          </a:stretch>
        </p:blipFill>
        <p:spPr>
          <a:xfrm>
            <a:off x="7444950" y="3250025"/>
            <a:ext cx="913200" cy="564636"/>
          </a:xfrm>
          <a:prstGeom prst="rect">
            <a:avLst/>
          </a:prstGeom>
          <a:noFill/>
          <a:ln>
            <a:noFill/>
          </a:ln>
        </p:spPr>
      </p:pic>
      <p:sp>
        <p:nvSpPr>
          <p:cNvPr id="248" name="Google Shape;248;p20"/>
          <p:cNvSpPr txBox="1"/>
          <p:nvPr/>
        </p:nvSpPr>
        <p:spPr>
          <a:xfrm>
            <a:off x="7254375" y="3939525"/>
            <a:ext cx="14604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latin typeface="Calibri"/>
                <a:ea typeface="Calibri"/>
                <a:cs typeface="Calibri"/>
                <a:sym typeface="Calibri"/>
              </a:rPr>
              <a:t>Confirmation des</a:t>
            </a:r>
            <a:endParaRPr b="1">
              <a:latin typeface="Calibri"/>
              <a:ea typeface="Calibri"/>
              <a:cs typeface="Calibri"/>
              <a:sym typeface="Calibri"/>
            </a:endParaRPr>
          </a:p>
          <a:p>
            <a:pPr indent="0" lvl="0" marL="0" rtl="0" algn="l">
              <a:spcBef>
                <a:spcPts val="0"/>
              </a:spcBef>
              <a:spcAft>
                <a:spcPts val="0"/>
              </a:spcAft>
              <a:buNone/>
            </a:pPr>
            <a:r>
              <a:rPr b="1" lang="fr">
                <a:latin typeface="Calibri"/>
                <a:ea typeface="Calibri"/>
                <a:cs typeface="Calibri"/>
                <a:sym typeface="Calibri"/>
              </a:rPr>
              <a:t>méta-sessions</a:t>
            </a:r>
            <a:endParaRPr b="1">
              <a:latin typeface="Calibri"/>
              <a:ea typeface="Calibri"/>
              <a:cs typeface="Calibri"/>
              <a:sym typeface="Calibri"/>
            </a:endParaRPr>
          </a:p>
        </p:txBody>
      </p:sp>
      <p:sp>
        <p:nvSpPr>
          <p:cNvPr id="249" name="Google Shape;249;p20"/>
          <p:cNvSpPr/>
          <p:nvPr/>
        </p:nvSpPr>
        <p:spPr>
          <a:xfrm>
            <a:off x="354125" y="2148625"/>
            <a:ext cx="2600400" cy="951600"/>
          </a:xfrm>
          <a:prstGeom prst="horizontalScroll">
            <a:avLst>
              <a:gd fmla="val 12500" name="adj"/>
            </a:avLst>
          </a:prstGeom>
          <a:solidFill>
            <a:srgbClr val="A4C2F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p>
          <a:p>
            <a:pPr indent="0" lvl="0" marL="0" rtl="0" algn="l">
              <a:spcBef>
                <a:spcPts val="0"/>
              </a:spcBef>
              <a:spcAft>
                <a:spcPts val="0"/>
              </a:spcAft>
              <a:buNone/>
            </a:pPr>
            <a:r>
              <a:rPr b="1" lang="fr" sz="1200"/>
              <a:t>Id,series,booktitle,year,title,</a:t>
            </a:r>
            <a:endParaRPr b="1" sz="1200"/>
          </a:p>
          <a:p>
            <a:pPr indent="0" lvl="0" marL="0" rtl="0" algn="l">
              <a:spcBef>
                <a:spcPts val="0"/>
              </a:spcBef>
              <a:spcAft>
                <a:spcPts val="0"/>
              </a:spcAft>
              <a:buNone/>
            </a:pPr>
            <a:r>
              <a:rPr b="1" lang="fr" sz="1200"/>
              <a:t>abstract,authors,pdf1page,</a:t>
            </a:r>
            <a:endParaRPr b="1" sz="1200"/>
          </a:p>
          <a:p>
            <a:pPr indent="0" lvl="0" marL="0" rtl="0" algn="l">
              <a:spcBef>
                <a:spcPts val="0"/>
              </a:spcBef>
              <a:spcAft>
                <a:spcPts val="0"/>
              </a:spcAft>
              <a:buNone/>
            </a:pPr>
            <a:r>
              <a:rPr b="1" lang="fr" sz="1200"/>
              <a:t>pdfarticle</a:t>
            </a:r>
            <a:endParaRPr b="1" sz="1200"/>
          </a:p>
          <a:p>
            <a:pPr indent="0" lvl="0" marL="0" rtl="0" algn="l">
              <a:spcBef>
                <a:spcPts val="0"/>
              </a:spcBef>
              <a:spcAft>
                <a:spcPts val="0"/>
              </a:spcAft>
              <a:buNone/>
            </a:pPr>
            <a:r>
              <a:t/>
            </a:r>
            <a:endParaRPr sz="1200"/>
          </a:p>
        </p:txBody>
      </p:sp>
      <p:sp>
        <p:nvSpPr>
          <p:cNvPr id="250" name="Google Shape;250;p20"/>
          <p:cNvSpPr/>
          <p:nvPr/>
        </p:nvSpPr>
        <p:spPr>
          <a:xfrm>
            <a:off x="3075350" y="2005000"/>
            <a:ext cx="1839300" cy="1052100"/>
          </a:xfrm>
          <a:prstGeom prst="horizontalScroll">
            <a:avLst>
              <a:gd fmla="val 12500" name="adj"/>
            </a:avLst>
          </a:prstGeom>
          <a:solidFill>
            <a:srgbClr val="A4C2F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fr" sz="1200"/>
              <a:t>MS et coordonnées géographique des auteurs</a:t>
            </a:r>
            <a:endParaRPr b="1" sz="1200"/>
          </a:p>
          <a:p>
            <a:pPr indent="0" lvl="0" marL="0" rtl="0" algn="l">
              <a:spcBef>
                <a:spcPts val="0"/>
              </a:spcBef>
              <a:spcAft>
                <a:spcPts val="0"/>
              </a:spcAft>
              <a:buNone/>
            </a:pPr>
            <a:r>
              <a:t/>
            </a:r>
            <a:endParaRPr/>
          </a:p>
        </p:txBody>
      </p:sp>
      <p:sp>
        <p:nvSpPr>
          <p:cNvPr id="251" name="Google Shape;251;p20"/>
          <p:cNvSpPr/>
          <p:nvPr/>
        </p:nvSpPr>
        <p:spPr>
          <a:xfrm>
            <a:off x="452375" y="3825325"/>
            <a:ext cx="2600400" cy="951600"/>
          </a:xfrm>
          <a:prstGeom prst="horizontalScroll">
            <a:avLst>
              <a:gd fmla="val 12500" name="adj"/>
            </a:avLst>
          </a:prstGeom>
          <a:solidFill>
            <a:srgbClr val="A4C2F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p>
          <a:p>
            <a:pPr indent="0" lvl="0" marL="0" rtl="0" algn="l">
              <a:spcBef>
                <a:spcPts val="0"/>
              </a:spcBef>
              <a:spcAft>
                <a:spcPts val="0"/>
              </a:spcAft>
              <a:buNone/>
            </a:pPr>
            <a:r>
              <a:rPr b="1" lang="fr" sz="1200"/>
              <a:t>Id,series,booktitle,year,title,</a:t>
            </a:r>
            <a:endParaRPr b="1" sz="1200"/>
          </a:p>
          <a:p>
            <a:pPr indent="0" lvl="0" marL="0" rtl="0" algn="l">
              <a:spcBef>
                <a:spcPts val="0"/>
              </a:spcBef>
              <a:spcAft>
                <a:spcPts val="0"/>
              </a:spcAft>
              <a:buNone/>
            </a:pPr>
            <a:r>
              <a:rPr b="1" lang="fr" sz="1200"/>
              <a:t>abstract,authors,pdf1page,</a:t>
            </a:r>
            <a:endParaRPr b="1" sz="1200"/>
          </a:p>
          <a:p>
            <a:pPr indent="0" lvl="0" marL="0" rtl="0" algn="l">
              <a:spcBef>
                <a:spcPts val="0"/>
              </a:spcBef>
              <a:spcAft>
                <a:spcPts val="0"/>
              </a:spcAft>
              <a:buNone/>
            </a:pPr>
            <a:r>
              <a:rPr b="1" lang="fr" sz="1200"/>
              <a:t>pdfarticle,MS</a:t>
            </a:r>
            <a:endParaRPr b="1" sz="1200"/>
          </a:p>
          <a:p>
            <a:pPr indent="0" lvl="0" marL="0" rtl="0" algn="l">
              <a:spcBef>
                <a:spcPts val="0"/>
              </a:spcBef>
              <a:spcAft>
                <a:spcPts val="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1"/>
          <p:cNvSpPr txBox="1"/>
          <p:nvPr>
            <p:ph type="title"/>
          </p:nvPr>
        </p:nvSpPr>
        <p:spPr>
          <a:xfrm>
            <a:off x="819150" y="510325"/>
            <a:ext cx="7505700" cy="9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Contexte de l’étude</a:t>
            </a:r>
            <a:endParaRPr b="1"/>
          </a:p>
        </p:txBody>
      </p:sp>
      <p:sp>
        <p:nvSpPr>
          <p:cNvPr id="257" name="Google Shape;257;p21"/>
          <p:cNvSpPr txBox="1"/>
          <p:nvPr>
            <p:ph idx="1" type="body"/>
          </p:nvPr>
        </p:nvSpPr>
        <p:spPr>
          <a:xfrm>
            <a:off x="644625" y="1181800"/>
            <a:ext cx="8111400" cy="325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fr" sz="1400">
                <a:solidFill>
                  <a:srgbClr val="000000"/>
                </a:solidFill>
              </a:rPr>
              <a:t> </a:t>
            </a:r>
            <a:endParaRPr b="1" sz="1400">
              <a:solidFill>
                <a:srgbClr val="000000"/>
              </a:solidFill>
            </a:endParaRPr>
          </a:p>
        </p:txBody>
      </p:sp>
      <p:sp>
        <p:nvSpPr>
          <p:cNvPr id="258" name="Google Shape;258;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59" name="Google Shape;259;p21"/>
          <p:cNvSpPr/>
          <p:nvPr/>
        </p:nvSpPr>
        <p:spPr>
          <a:xfrm>
            <a:off x="1208675" y="1423525"/>
            <a:ext cx="1087800" cy="651300"/>
          </a:xfrm>
          <a:prstGeom prst="snip1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EGC </a:t>
            </a:r>
            <a:endParaRPr b="1"/>
          </a:p>
          <a:p>
            <a:pPr indent="0" lvl="0" marL="0" rtl="0" algn="ctr">
              <a:spcBef>
                <a:spcPts val="0"/>
              </a:spcBef>
              <a:spcAft>
                <a:spcPts val="0"/>
              </a:spcAft>
              <a:buNone/>
            </a:pPr>
            <a:r>
              <a:rPr b="1" lang="fr"/>
              <a:t>2004-2015</a:t>
            </a:r>
            <a:endParaRPr b="1"/>
          </a:p>
        </p:txBody>
      </p:sp>
      <p:sp>
        <p:nvSpPr>
          <p:cNvPr id="260" name="Google Shape;260;p21"/>
          <p:cNvSpPr/>
          <p:nvPr/>
        </p:nvSpPr>
        <p:spPr>
          <a:xfrm>
            <a:off x="1208675" y="3174025"/>
            <a:ext cx="1087800" cy="651300"/>
          </a:xfrm>
          <a:prstGeom prst="snip1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EGC </a:t>
            </a:r>
            <a:endParaRPr b="1"/>
          </a:p>
          <a:p>
            <a:pPr indent="0" lvl="0" marL="0" rtl="0" algn="ctr">
              <a:spcBef>
                <a:spcPts val="0"/>
              </a:spcBef>
              <a:spcAft>
                <a:spcPts val="0"/>
              </a:spcAft>
              <a:buNone/>
            </a:pPr>
            <a:r>
              <a:rPr b="1" lang="fr"/>
              <a:t>2016-2018</a:t>
            </a:r>
            <a:endParaRPr b="1"/>
          </a:p>
        </p:txBody>
      </p:sp>
      <p:sp>
        <p:nvSpPr>
          <p:cNvPr id="261" name="Google Shape;261;p21"/>
          <p:cNvSpPr/>
          <p:nvPr/>
        </p:nvSpPr>
        <p:spPr>
          <a:xfrm>
            <a:off x="3209650" y="1423500"/>
            <a:ext cx="1584600" cy="6513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Enrichissement manuel</a:t>
            </a:r>
            <a:endParaRPr b="1"/>
          </a:p>
        </p:txBody>
      </p:sp>
      <p:sp>
        <p:nvSpPr>
          <p:cNvPr id="262" name="Google Shape;262;p21"/>
          <p:cNvSpPr/>
          <p:nvPr/>
        </p:nvSpPr>
        <p:spPr>
          <a:xfrm>
            <a:off x="3209650" y="3174025"/>
            <a:ext cx="1584600" cy="651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Grobid</a:t>
            </a:r>
            <a:endParaRPr b="1"/>
          </a:p>
        </p:txBody>
      </p:sp>
      <p:cxnSp>
        <p:nvCxnSpPr>
          <p:cNvPr id="263" name="Google Shape;263;p21"/>
          <p:cNvCxnSpPr>
            <a:stCxn id="259" idx="0"/>
            <a:endCxn id="261" idx="1"/>
          </p:cNvCxnSpPr>
          <p:nvPr/>
        </p:nvCxnSpPr>
        <p:spPr>
          <a:xfrm>
            <a:off x="2296475" y="1749175"/>
            <a:ext cx="913200" cy="0"/>
          </a:xfrm>
          <a:prstGeom prst="straightConnector1">
            <a:avLst/>
          </a:prstGeom>
          <a:noFill/>
          <a:ln cap="flat" cmpd="sng" w="9525">
            <a:solidFill>
              <a:schemeClr val="dk2"/>
            </a:solidFill>
            <a:prstDash val="solid"/>
            <a:round/>
            <a:headEnd len="med" w="med" type="none"/>
            <a:tailEnd len="med" w="med" type="triangle"/>
          </a:ln>
        </p:spPr>
      </p:cxnSp>
      <p:cxnSp>
        <p:nvCxnSpPr>
          <p:cNvPr id="264" name="Google Shape;264;p21"/>
          <p:cNvCxnSpPr>
            <a:stCxn id="260" idx="0"/>
            <a:endCxn id="262" idx="1"/>
          </p:cNvCxnSpPr>
          <p:nvPr/>
        </p:nvCxnSpPr>
        <p:spPr>
          <a:xfrm>
            <a:off x="2296475" y="3499675"/>
            <a:ext cx="913200" cy="0"/>
          </a:xfrm>
          <a:prstGeom prst="straightConnector1">
            <a:avLst/>
          </a:prstGeom>
          <a:noFill/>
          <a:ln cap="flat" cmpd="sng" w="9525">
            <a:solidFill>
              <a:schemeClr val="dk2"/>
            </a:solidFill>
            <a:prstDash val="solid"/>
            <a:round/>
            <a:headEnd len="med" w="med" type="none"/>
            <a:tailEnd len="med" w="med" type="triangle"/>
          </a:ln>
        </p:spPr>
      </p:cxnSp>
      <p:sp>
        <p:nvSpPr>
          <p:cNvPr id="265" name="Google Shape;265;p21"/>
          <p:cNvSpPr/>
          <p:nvPr/>
        </p:nvSpPr>
        <p:spPr>
          <a:xfrm>
            <a:off x="5224075" y="2121850"/>
            <a:ext cx="1302675" cy="1052175"/>
          </a:xfrm>
          <a:prstGeom prst="flowChartProcess">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800">
                <a:latin typeface="Calibri"/>
                <a:ea typeface="Calibri"/>
                <a:cs typeface="Calibri"/>
                <a:sym typeface="Calibri"/>
              </a:rPr>
              <a:t>Analyse</a:t>
            </a:r>
            <a:endParaRPr b="1" sz="1800">
              <a:latin typeface="Calibri"/>
              <a:ea typeface="Calibri"/>
              <a:cs typeface="Calibri"/>
              <a:sym typeface="Calibri"/>
            </a:endParaRPr>
          </a:p>
          <a:p>
            <a:pPr indent="0" lvl="0" marL="0" rtl="0" algn="l">
              <a:spcBef>
                <a:spcPts val="0"/>
              </a:spcBef>
              <a:spcAft>
                <a:spcPts val="0"/>
              </a:spcAft>
              <a:buNone/>
            </a:pPr>
            <a:r>
              <a:t/>
            </a:r>
            <a:endParaRPr/>
          </a:p>
        </p:txBody>
      </p:sp>
      <p:sp>
        <p:nvSpPr>
          <p:cNvPr id="266" name="Google Shape;266;p21"/>
          <p:cNvSpPr txBox="1"/>
          <p:nvPr/>
        </p:nvSpPr>
        <p:spPr>
          <a:xfrm>
            <a:off x="5318075" y="1681275"/>
            <a:ext cx="1087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800">
              <a:latin typeface="Calibri"/>
              <a:ea typeface="Calibri"/>
              <a:cs typeface="Calibri"/>
              <a:sym typeface="Calibri"/>
            </a:endParaRPr>
          </a:p>
        </p:txBody>
      </p:sp>
      <p:cxnSp>
        <p:nvCxnSpPr>
          <p:cNvPr id="267" name="Google Shape;267;p21"/>
          <p:cNvCxnSpPr>
            <a:stCxn id="261" idx="3"/>
            <a:endCxn id="265" idx="1"/>
          </p:cNvCxnSpPr>
          <p:nvPr/>
        </p:nvCxnSpPr>
        <p:spPr>
          <a:xfrm>
            <a:off x="4794250" y="1749150"/>
            <a:ext cx="429900" cy="898800"/>
          </a:xfrm>
          <a:prstGeom prst="straightConnector1">
            <a:avLst/>
          </a:prstGeom>
          <a:noFill/>
          <a:ln cap="flat" cmpd="sng" w="9525">
            <a:solidFill>
              <a:schemeClr val="dk2"/>
            </a:solidFill>
            <a:prstDash val="solid"/>
            <a:round/>
            <a:headEnd len="med" w="med" type="none"/>
            <a:tailEnd len="med" w="med" type="triangle"/>
          </a:ln>
        </p:spPr>
      </p:cxnSp>
      <p:cxnSp>
        <p:nvCxnSpPr>
          <p:cNvPr id="268" name="Google Shape;268;p21"/>
          <p:cNvCxnSpPr>
            <a:stCxn id="262" idx="3"/>
            <a:endCxn id="265" idx="1"/>
          </p:cNvCxnSpPr>
          <p:nvPr/>
        </p:nvCxnSpPr>
        <p:spPr>
          <a:xfrm flipH="1" rot="10800000">
            <a:off x="4794250" y="2647975"/>
            <a:ext cx="429900" cy="851700"/>
          </a:xfrm>
          <a:prstGeom prst="straightConnector1">
            <a:avLst/>
          </a:prstGeom>
          <a:noFill/>
          <a:ln cap="flat" cmpd="sng" w="9525">
            <a:solidFill>
              <a:schemeClr val="dk2"/>
            </a:solidFill>
            <a:prstDash val="solid"/>
            <a:round/>
            <a:headEnd len="med" w="med" type="none"/>
            <a:tailEnd len="med" w="med" type="triangle"/>
          </a:ln>
        </p:spPr>
      </p:cxnSp>
      <p:pic>
        <p:nvPicPr>
          <p:cNvPr id="269" name="Google Shape;269;p21" title="Points scored"/>
          <p:cNvPicPr preferRelativeResize="0"/>
          <p:nvPr/>
        </p:nvPicPr>
        <p:blipFill>
          <a:blip r:embed="rId3">
            <a:alphaModFix/>
          </a:blip>
          <a:stretch>
            <a:fillRect/>
          </a:stretch>
        </p:blipFill>
        <p:spPr>
          <a:xfrm>
            <a:off x="7254378" y="1323325"/>
            <a:ext cx="1377423" cy="851699"/>
          </a:xfrm>
          <a:prstGeom prst="rect">
            <a:avLst/>
          </a:prstGeom>
          <a:noFill/>
          <a:ln>
            <a:noFill/>
          </a:ln>
        </p:spPr>
      </p:pic>
      <p:cxnSp>
        <p:nvCxnSpPr>
          <p:cNvPr id="270" name="Google Shape;270;p21"/>
          <p:cNvCxnSpPr>
            <a:stCxn id="265" idx="3"/>
          </p:cNvCxnSpPr>
          <p:nvPr/>
        </p:nvCxnSpPr>
        <p:spPr>
          <a:xfrm flipH="1" rot="10800000">
            <a:off x="6526750" y="2202438"/>
            <a:ext cx="537300" cy="445500"/>
          </a:xfrm>
          <a:prstGeom prst="straightConnector1">
            <a:avLst/>
          </a:prstGeom>
          <a:noFill/>
          <a:ln cap="flat" cmpd="sng" w="9525">
            <a:solidFill>
              <a:schemeClr val="dk2"/>
            </a:solidFill>
            <a:prstDash val="solid"/>
            <a:round/>
            <a:headEnd len="med" w="med" type="none"/>
            <a:tailEnd len="med" w="med" type="triangle"/>
          </a:ln>
        </p:spPr>
      </p:cxnSp>
      <p:cxnSp>
        <p:nvCxnSpPr>
          <p:cNvPr id="271" name="Google Shape;271;p21"/>
          <p:cNvCxnSpPr>
            <a:stCxn id="265" idx="3"/>
          </p:cNvCxnSpPr>
          <p:nvPr/>
        </p:nvCxnSpPr>
        <p:spPr>
          <a:xfrm>
            <a:off x="6526750" y="2647938"/>
            <a:ext cx="631200" cy="830400"/>
          </a:xfrm>
          <a:prstGeom prst="straightConnector1">
            <a:avLst/>
          </a:prstGeom>
          <a:noFill/>
          <a:ln cap="flat" cmpd="sng" w="9525">
            <a:solidFill>
              <a:schemeClr val="dk2"/>
            </a:solidFill>
            <a:prstDash val="solid"/>
            <a:round/>
            <a:headEnd len="med" w="med" type="none"/>
            <a:tailEnd len="med" w="med" type="triangle"/>
          </a:ln>
        </p:spPr>
      </p:cxnSp>
      <p:sp>
        <p:nvSpPr>
          <p:cNvPr id="272" name="Google Shape;272;p21"/>
          <p:cNvSpPr txBox="1"/>
          <p:nvPr/>
        </p:nvSpPr>
        <p:spPr>
          <a:xfrm>
            <a:off x="7171350" y="2215875"/>
            <a:ext cx="14604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latin typeface="Calibri"/>
                <a:ea typeface="Calibri"/>
                <a:cs typeface="Calibri"/>
                <a:sym typeface="Calibri"/>
              </a:rPr>
              <a:t>Evolution des thèmes par année</a:t>
            </a:r>
            <a:endParaRPr b="1">
              <a:latin typeface="Calibri"/>
              <a:ea typeface="Calibri"/>
              <a:cs typeface="Calibri"/>
              <a:sym typeface="Calibri"/>
            </a:endParaRPr>
          </a:p>
        </p:txBody>
      </p:sp>
      <p:pic>
        <p:nvPicPr>
          <p:cNvPr id="273" name="Google Shape;273;p21" title="Points scored"/>
          <p:cNvPicPr preferRelativeResize="0"/>
          <p:nvPr/>
        </p:nvPicPr>
        <p:blipFill>
          <a:blip r:embed="rId4">
            <a:alphaModFix/>
          </a:blip>
          <a:stretch>
            <a:fillRect/>
          </a:stretch>
        </p:blipFill>
        <p:spPr>
          <a:xfrm>
            <a:off x="7444950" y="3250025"/>
            <a:ext cx="913200" cy="564636"/>
          </a:xfrm>
          <a:prstGeom prst="rect">
            <a:avLst/>
          </a:prstGeom>
          <a:noFill/>
          <a:ln>
            <a:noFill/>
          </a:ln>
        </p:spPr>
      </p:pic>
      <p:sp>
        <p:nvSpPr>
          <p:cNvPr id="274" name="Google Shape;274;p21"/>
          <p:cNvSpPr txBox="1"/>
          <p:nvPr/>
        </p:nvSpPr>
        <p:spPr>
          <a:xfrm>
            <a:off x="7254375" y="3939525"/>
            <a:ext cx="14604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latin typeface="Calibri"/>
                <a:ea typeface="Calibri"/>
                <a:cs typeface="Calibri"/>
                <a:sym typeface="Calibri"/>
              </a:rPr>
              <a:t>Confirmation des</a:t>
            </a:r>
            <a:endParaRPr b="1">
              <a:latin typeface="Calibri"/>
              <a:ea typeface="Calibri"/>
              <a:cs typeface="Calibri"/>
              <a:sym typeface="Calibri"/>
            </a:endParaRPr>
          </a:p>
          <a:p>
            <a:pPr indent="0" lvl="0" marL="0" rtl="0" algn="l">
              <a:spcBef>
                <a:spcPts val="0"/>
              </a:spcBef>
              <a:spcAft>
                <a:spcPts val="0"/>
              </a:spcAft>
              <a:buNone/>
            </a:pPr>
            <a:r>
              <a:rPr b="1" lang="fr">
                <a:latin typeface="Calibri"/>
                <a:ea typeface="Calibri"/>
                <a:cs typeface="Calibri"/>
                <a:sym typeface="Calibri"/>
              </a:rPr>
              <a:t>méta-sessions</a:t>
            </a:r>
            <a:endParaRPr b="1">
              <a:latin typeface="Calibri"/>
              <a:ea typeface="Calibri"/>
              <a:cs typeface="Calibri"/>
              <a:sym typeface="Calibri"/>
            </a:endParaRPr>
          </a:p>
        </p:txBody>
      </p:sp>
      <p:sp>
        <p:nvSpPr>
          <p:cNvPr id="275" name="Google Shape;275;p21"/>
          <p:cNvSpPr/>
          <p:nvPr/>
        </p:nvSpPr>
        <p:spPr>
          <a:xfrm>
            <a:off x="354125" y="2148625"/>
            <a:ext cx="2600400" cy="951600"/>
          </a:xfrm>
          <a:prstGeom prst="horizontalScroll">
            <a:avLst>
              <a:gd fmla="val 12500" name="adj"/>
            </a:avLst>
          </a:prstGeom>
          <a:solidFill>
            <a:srgbClr val="A4C2F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p>
          <a:p>
            <a:pPr indent="0" lvl="0" marL="0" rtl="0" algn="l">
              <a:spcBef>
                <a:spcPts val="0"/>
              </a:spcBef>
              <a:spcAft>
                <a:spcPts val="0"/>
              </a:spcAft>
              <a:buNone/>
            </a:pPr>
            <a:r>
              <a:rPr b="1" lang="fr" sz="1200"/>
              <a:t>Id,series,booktitle,year,title,</a:t>
            </a:r>
            <a:endParaRPr b="1" sz="1200"/>
          </a:p>
          <a:p>
            <a:pPr indent="0" lvl="0" marL="0" rtl="0" algn="l">
              <a:spcBef>
                <a:spcPts val="0"/>
              </a:spcBef>
              <a:spcAft>
                <a:spcPts val="0"/>
              </a:spcAft>
              <a:buNone/>
            </a:pPr>
            <a:r>
              <a:rPr b="1" lang="fr" sz="1200"/>
              <a:t>abstract,authors,pdf1page,</a:t>
            </a:r>
            <a:endParaRPr b="1" sz="1200"/>
          </a:p>
          <a:p>
            <a:pPr indent="0" lvl="0" marL="0" rtl="0" algn="l">
              <a:spcBef>
                <a:spcPts val="0"/>
              </a:spcBef>
              <a:spcAft>
                <a:spcPts val="0"/>
              </a:spcAft>
              <a:buNone/>
            </a:pPr>
            <a:r>
              <a:rPr b="1" lang="fr" sz="1200"/>
              <a:t>pdfarticle</a:t>
            </a:r>
            <a:endParaRPr b="1" sz="1200"/>
          </a:p>
          <a:p>
            <a:pPr indent="0" lvl="0" marL="0" rtl="0" algn="l">
              <a:spcBef>
                <a:spcPts val="0"/>
              </a:spcBef>
              <a:spcAft>
                <a:spcPts val="0"/>
              </a:spcAft>
              <a:buNone/>
            </a:pPr>
            <a:r>
              <a:t/>
            </a:r>
            <a:endParaRPr sz="1200"/>
          </a:p>
        </p:txBody>
      </p:sp>
      <p:sp>
        <p:nvSpPr>
          <p:cNvPr id="276" name="Google Shape;276;p21"/>
          <p:cNvSpPr/>
          <p:nvPr/>
        </p:nvSpPr>
        <p:spPr>
          <a:xfrm>
            <a:off x="3075350" y="2005000"/>
            <a:ext cx="1839300" cy="1052100"/>
          </a:xfrm>
          <a:prstGeom prst="horizontalScroll">
            <a:avLst>
              <a:gd fmla="val 12500" name="adj"/>
            </a:avLst>
          </a:prstGeom>
          <a:solidFill>
            <a:srgbClr val="A4C2F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fr" sz="1200"/>
              <a:t>MS et coordonnées géographique des auteurs</a:t>
            </a:r>
            <a:endParaRPr b="1" sz="1200"/>
          </a:p>
          <a:p>
            <a:pPr indent="0" lvl="0" marL="0" rtl="0" algn="l">
              <a:spcBef>
                <a:spcPts val="0"/>
              </a:spcBef>
              <a:spcAft>
                <a:spcPts val="0"/>
              </a:spcAft>
              <a:buNone/>
            </a:pPr>
            <a:r>
              <a:t/>
            </a:r>
            <a:endParaRPr/>
          </a:p>
        </p:txBody>
      </p:sp>
      <p:sp>
        <p:nvSpPr>
          <p:cNvPr id="277" name="Google Shape;277;p21"/>
          <p:cNvSpPr/>
          <p:nvPr/>
        </p:nvSpPr>
        <p:spPr>
          <a:xfrm>
            <a:off x="452375" y="3825325"/>
            <a:ext cx="2600400" cy="951600"/>
          </a:xfrm>
          <a:prstGeom prst="horizontalScroll">
            <a:avLst>
              <a:gd fmla="val 12500" name="adj"/>
            </a:avLst>
          </a:prstGeom>
          <a:solidFill>
            <a:srgbClr val="A4C2F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p>
          <a:p>
            <a:pPr indent="0" lvl="0" marL="0" rtl="0" algn="l">
              <a:spcBef>
                <a:spcPts val="0"/>
              </a:spcBef>
              <a:spcAft>
                <a:spcPts val="0"/>
              </a:spcAft>
              <a:buNone/>
            </a:pPr>
            <a:r>
              <a:rPr b="1" lang="fr" sz="1200"/>
              <a:t>Id,series,booktitle,year,title,</a:t>
            </a:r>
            <a:endParaRPr b="1" sz="1200"/>
          </a:p>
          <a:p>
            <a:pPr indent="0" lvl="0" marL="0" rtl="0" algn="l">
              <a:spcBef>
                <a:spcPts val="0"/>
              </a:spcBef>
              <a:spcAft>
                <a:spcPts val="0"/>
              </a:spcAft>
              <a:buNone/>
            </a:pPr>
            <a:r>
              <a:rPr b="1" lang="fr" sz="1200"/>
              <a:t>abstract,authors,pdf1page,</a:t>
            </a:r>
            <a:endParaRPr b="1" sz="1200"/>
          </a:p>
          <a:p>
            <a:pPr indent="0" lvl="0" marL="0" rtl="0" algn="l">
              <a:spcBef>
                <a:spcPts val="0"/>
              </a:spcBef>
              <a:spcAft>
                <a:spcPts val="0"/>
              </a:spcAft>
              <a:buNone/>
            </a:pPr>
            <a:r>
              <a:rPr b="1" lang="fr" sz="1200"/>
              <a:t>pdfarticle,MS</a:t>
            </a:r>
            <a:endParaRPr b="1" sz="1200"/>
          </a:p>
          <a:p>
            <a:pPr indent="0" lvl="0" marL="0" rtl="0" algn="l">
              <a:spcBef>
                <a:spcPts val="0"/>
              </a:spcBef>
              <a:spcAft>
                <a:spcPts val="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