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p:scale>
          <a:sx n="66" d="100"/>
          <a:sy n="66" d="100"/>
        </p:scale>
        <p:origin x="900" y="2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smtClean="0"/>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smtClean="0"/>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fullscale.io/blog/what-is-a-mobile-develope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fullscale.io/blog/mobile-app-development-framework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octalsoftware.com/blog/mobile-apps-development-mobile-web-development-whats-pick"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themindstudios.com/blog/business-plan-for-mobile-app/"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GB" sz="3200" b="1" dirty="0"/>
              <a:t>INTERNET PROGRAMMING AND MOBILE DEVELOPMENT</a:t>
            </a:r>
            <a:r>
              <a:rPr lang="en-GB" sz="3200" dirty="0"/>
              <a:t/>
            </a:r>
            <a:br>
              <a:rPr lang="en-GB" sz="3200" dirty="0"/>
            </a:br>
            <a:r>
              <a:rPr lang="en-GB" sz="3200" dirty="0" smtClean="0"/>
              <a:t>Task-1</a:t>
            </a:r>
            <a:endParaRPr lang="en-GB" sz="3200" dirty="0"/>
          </a:p>
        </p:txBody>
      </p:sp>
      <p:sp>
        <p:nvSpPr>
          <p:cNvPr id="3" name="Sous-titre 2"/>
          <p:cNvSpPr>
            <a:spLocks noGrp="1"/>
          </p:cNvSpPr>
          <p:nvPr>
            <p:ph type="subTitle" idx="1"/>
          </p:nvPr>
        </p:nvSpPr>
        <p:spPr/>
        <p:txBody>
          <a:bodyPr/>
          <a:lstStyle/>
          <a:p>
            <a:r>
              <a:rPr lang="en-GB" i="1" dirty="0"/>
              <a:t>“The future of mobile is the future of online. It is how people access online content now.” - David Murphy</a:t>
            </a:r>
            <a:endParaRPr lang="en-GB" dirty="0"/>
          </a:p>
        </p:txBody>
      </p:sp>
      <p:sp>
        <p:nvSpPr>
          <p:cNvPr id="5" name="ZoneTexte 4"/>
          <p:cNvSpPr txBox="1"/>
          <p:nvPr/>
        </p:nvSpPr>
        <p:spPr>
          <a:xfrm>
            <a:off x="2343955" y="4958367"/>
            <a:ext cx="3477296" cy="646331"/>
          </a:xfrm>
          <a:prstGeom prst="rect">
            <a:avLst/>
          </a:prstGeom>
          <a:noFill/>
        </p:spPr>
        <p:txBody>
          <a:bodyPr wrap="square" rtlCol="0">
            <a:spAutoFit/>
          </a:bodyPr>
          <a:lstStyle/>
          <a:p>
            <a:r>
              <a:rPr lang="en-GB" b="1" dirty="0"/>
              <a:t>Supervisor: Dr </a:t>
            </a:r>
            <a:r>
              <a:rPr lang="en-GB" b="1" dirty="0" err="1"/>
              <a:t>Nkemeni</a:t>
            </a:r>
            <a:r>
              <a:rPr lang="en-GB" b="1" dirty="0"/>
              <a:t> Valery</a:t>
            </a:r>
            <a:endParaRPr lang="en-GB" dirty="0"/>
          </a:p>
          <a:p>
            <a:endParaRPr lang="en-GB" dirty="0"/>
          </a:p>
        </p:txBody>
      </p:sp>
    </p:spTree>
    <p:extLst>
      <p:ext uri="{BB962C8B-B14F-4D97-AF65-F5344CB8AC3E}">
        <p14:creationId xmlns:p14="http://schemas.microsoft.com/office/powerpoint/2010/main" val="800638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95402" y="982132"/>
            <a:ext cx="9601196" cy="833789"/>
          </a:xfrm>
        </p:spPr>
        <p:txBody>
          <a:bodyPr/>
          <a:lstStyle/>
          <a:p>
            <a:r>
              <a:rPr lang="en-GB" dirty="0" smtClean="0"/>
              <a:t>Java vs. </a:t>
            </a:r>
            <a:r>
              <a:rPr lang="en-GB" dirty="0" err="1" smtClean="0"/>
              <a:t>Kotlin</a:t>
            </a:r>
            <a:r>
              <a:rPr lang="en-GB" dirty="0" smtClean="0"/>
              <a:t> </a:t>
            </a:r>
            <a:endParaRPr lang="en-GB" dirty="0"/>
          </a:p>
        </p:txBody>
      </p:sp>
      <p:sp>
        <p:nvSpPr>
          <p:cNvPr id="3" name="Espace réservé du contenu 2"/>
          <p:cNvSpPr>
            <a:spLocks noGrp="1"/>
          </p:cNvSpPr>
          <p:nvPr>
            <p:ph idx="1"/>
          </p:nvPr>
        </p:nvSpPr>
        <p:spPr>
          <a:xfrm>
            <a:off x="1295401" y="1931831"/>
            <a:ext cx="9601196" cy="3944037"/>
          </a:xfrm>
        </p:spPr>
        <p:txBody>
          <a:bodyPr/>
          <a:lstStyle/>
          <a:p>
            <a:r>
              <a:rPr lang="en-GB" b="1" dirty="0"/>
              <a:t>Similarities </a:t>
            </a:r>
          </a:p>
          <a:p>
            <a:pPr lvl="1" fontAlgn="base"/>
            <a:r>
              <a:rPr lang="en-GB" b="1" dirty="0"/>
              <a:t>IOS development: </a:t>
            </a:r>
            <a:r>
              <a:rPr lang="en-GB" dirty="0"/>
              <a:t>Both are used for IOS development </a:t>
            </a:r>
            <a:r>
              <a:rPr lang="en-GB" b="1" dirty="0"/>
              <a:t> </a:t>
            </a:r>
            <a:endParaRPr lang="en-GB" dirty="0"/>
          </a:p>
          <a:p>
            <a:pPr lvl="1" fontAlgn="base"/>
            <a:r>
              <a:rPr lang="en-GB" b="1" dirty="0"/>
              <a:t>Interoperability</a:t>
            </a:r>
            <a:r>
              <a:rPr lang="en-GB" dirty="0"/>
              <a:t>: swift is designed to be highly interoperable with Objective-C. Meaning objective c code can be used in swift and vice versa. </a:t>
            </a:r>
          </a:p>
          <a:p>
            <a:r>
              <a:rPr lang="en-GB" b="1" dirty="0" smtClean="0"/>
              <a:t>Differences</a:t>
            </a:r>
          </a:p>
          <a:p>
            <a:endParaRPr lang="en-GB" b="1" dirty="0" smtClean="0"/>
          </a:p>
          <a:p>
            <a:pPr lvl="1"/>
            <a:endParaRPr lang="en-GB" b="1" dirty="0" smtClean="0"/>
          </a:p>
        </p:txBody>
      </p:sp>
      <p:graphicFrame>
        <p:nvGraphicFramePr>
          <p:cNvPr id="6" name="Tableau 5"/>
          <p:cNvGraphicFramePr>
            <a:graphicFrameLocks noGrp="1"/>
          </p:cNvGraphicFramePr>
          <p:nvPr>
            <p:extLst>
              <p:ext uri="{D42A27DB-BD31-4B8C-83A1-F6EECF244321}">
                <p14:modId xmlns:p14="http://schemas.microsoft.com/office/powerpoint/2010/main" val="447670447"/>
              </p:ext>
            </p:extLst>
          </p:nvPr>
        </p:nvGraphicFramePr>
        <p:xfrm>
          <a:off x="1445314" y="4098259"/>
          <a:ext cx="9301372" cy="1889508"/>
        </p:xfrm>
        <a:graphic>
          <a:graphicData uri="http://schemas.openxmlformats.org/drawingml/2006/table">
            <a:tbl>
              <a:tblPr firstRow="1" firstCol="1" bandRow="1">
                <a:tableStyleId>{5C22544A-7EE6-4342-B048-85BDC9FD1C3A}</a:tableStyleId>
              </a:tblPr>
              <a:tblGrid>
                <a:gridCol w="3099132"/>
                <a:gridCol w="3101120"/>
                <a:gridCol w="3101120"/>
              </a:tblGrid>
              <a:tr h="149466">
                <a:tc>
                  <a:txBody>
                    <a:bodyPr/>
                    <a:lstStyle/>
                    <a:p>
                      <a:pPr>
                        <a:lnSpc>
                          <a:spcPct val="107000"/>
                        </a:lnSpc>
                        <a:spcAft>
                          <a:spcPts val="0"/>
                        </a:spcAft>
                      </a:pPr>
                      <a:r>
                        <a:rPr lang="en-US" sz="1200" dirty="0">
                          <a:effectLst/>
                        </a:rPr>
                        <a:t>Features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52070" marT="4445" marB="0"/>
                </a:tc>
                <a:tc>
                  <a:txBody>
                    <a:bodyPr/>
                    <a:lstStyle/>
                    <a:p>
                      <a:pPr>
                        <a:lnSpc>
                          <a:spcPct val="107000"/>
                        </a:lnSpc>
                        <a:spcAft>
                          <a:spcPts val="0"/>
                        </a:spcAft>
                      </a:pPr>
                      <a:r>
                        <a:rPr lang="en-US" sz="1200">
                          <a:effectLst/>
                        </a:rPr>
                        <a:t>Kotlin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52070" marT="4445" marB="0"/>
                </a:tc>
                <a:tc>
                  <a:txBody>
                    <a:bodyPr/>
                    <a:lstStyle/>
                    <a:p>
                      <a:pPr>
                        <a:lnSpc>
                          <a:spcPct val="107000"/>
                        </a:lnSpc>
                        <a:spcAft>
                          <a:spcPts val="0"/>
                        </a:spcAft>
                      </a:pPr>
                      <a:r>
                        <a:rPr lang="en-US" sz="1200">
                          <a:effectLst/>
                        </a:rPr>
                        <a:t>Java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52070" marT="4445" marB="0"/>
                </a:tc>
              </a:tr>
              <a:tr h="184023">
                <a:tc>
                  <a:txBody>
                    <a:bodyPr/>
                    <a:lstStyle/>
                    <a:p>
                      <a:pPr>
                        <a:lnSpc>
                          <a:spcPct val="107000"/>
                        </a:lnSpc>
                        <a:spcAft>
                          <a:spcPts val="0"/>
                        </a:spcAft>
                      </a:pPr>
                      <a:r>
                        <a:rPr lang="en-US" sz="1200">
                          <a:effectLst/>
                        </a:rPr>
                        <a:t>Syntax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52070" marT="4445" marB="0"/>
                </a:tc>
                <a:tc>
                  <a:txBody>
                    <a:bodyPr/>
                    <a:lstStyle/>
                    <a:p>
                      <a:pPr>
                        <a:lnSpc>
                          <a:spcPct val="107000"/>
                        </a:lnSpc>
                        <a:spcAft>
                          <a:spcPts val="0"/>
                        </a:spcAft>
                      </a:pPr>
                      <a:r>
                        <a:rPr lang="en-US" sz="1200">
                          <a:effectLst/>
                        </a:rPr>
                        <a:t>More concise and expressive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52070" marT="4445" marB="0"/>
                </a:tc>
                <a:tc>
                  <a:txBody>
                    <a:bodyPr/>
                    <a:lstStyle/>
                    <a:p>
                      <a:pPr>
                        <a:lnSpc>
                          <a:spcPct val="107000"/>
                        </a:lnSpc>
                        <a:spcAft>
                          <a:spcPts val="0"/>
                        </a:spcAft>
                      </a:pPr>
                      <a:r>
                        <a:rPr lang="en-US" sz="1200" u="sng">
                          <a:effectLst/>
                          <a:uFill>
                            <a:solidFill>
                              <a:srgbClr val="000000"/>
                            </a:solidFill>
                          </a:uFill>
                        </a:rPr>
                        <a:t>Less concise and expressive</a:t>
                      </a:r>
                      <a:r>
                        <a:rPr lang="en-US" sz="12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52070" marT="4445" marB="0"/>
                </a:tc>
              </a:tr>
              <a:tr h="511810">
                <a:tc>
                  <a:txBody>
                    <a:bodyPr/>
                    <a:lstStyle/>
                    <a:p>
                      <a:pPr>
                        <a:lnSpc>
                          <a:spcPct val="107000"/>
                        </a:lnSpc>
                        <a:spcAft>
                          <a:spcPts val="0"/>
                        </a:spcAft>
                      </a:pPr>
                      <a:r>
                        <a:rPr lang="en-US" sz="1200" dirty="0">
                          <a:effectLst/>
                        </a:rPr>
                        <a:t>Backward compatibility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52070" marT="4445" marB="0"/>
                </a:tc>
                <a:tc>
                  <a:txBody>
                    <a:bodyPr/>
                    <a:lstStyle/>
                    <a:p>
                      <a:pPr>
                        <a:lnSpc>
                          <a:spcPct val="107000"/>
                        </a:lnSpc>
                        <a:spcAft>
                          <a:spcPts val="0"/>
                        </a:spcAft>
                      </a:pPr>
                      <a:r>
                        <a:rPr lang="en-US" sz="1200">
                          <a:effectLst/>
                        </a:rPr>
                        <a:t>Not as strong as java, may require new language features that require the new version of kotlin compiler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52070" marT="4445" marB="0"/>
                </a:tc>
                <a:tc>
                  <a:txBody>
                    <a:bodyPr/>
                    <a:lstStyle/>
                    <a:p>
                      <a:pPr>
                        <a:lnSpc>
                          <a:spcPct val="107000"/>
                        </a:lnSpc>
                        <a:spcAft>
                          <a:spcPts val="0"/>
                        </a:spcAft>
                      </a:pPr>
                      <a:r>
                        <a:rPr lang="en-US" sz="1200">
                          <a:effectLst/>
                        </a:rPr>
                        <a:t>Very strong ensuring that previously written code in older versions run smoothly in newer versions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52070" marT="4445" marB="0"/>
                </a:tc>
              </a:tr>
              <a:tr h="839055">
                <a:tc>
                  <a:txBody>
                    <a:bodyPr/>
                    <a:lstStyle/>
                    <a:p>
                      <a:pPr>
                        <a:lnSpc>
                          <a:spcPct val="107000"/>
                        </a:lnSpc>
                        <a:spcAft>
                          <a:spcPts val="0"/>
                        </a:spcAft>
                      </a:pPr>
                      <a:r>
                        <a:rPr lang="en-US" sz="1200">
                          <a:effectLst/>
                        </a:rPr>
                        <a:t>Functional programming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52070" marT="4445" marB="0"/>
                </a:tc>
                <a:tc>
                  <a:txBody>
                    <a:bodyPr/>
                    <a:lstStyle/>
                    <a:p>
                      <a:pPr>
                        <a:lnSpc>
                          <a:spcPct val="99000"/>
                        </a:lnSpc>
                        <a:spcAft>
                          <a:spcPts val="0"/>
                        </a:spcAft>
                      </a:pPr>
                      <a:r>
                        <a:rPr lang="en-US" sz="1200">
                          <a:effectLst/>
                        </a:rPr>
                        <a:t>Has better support for functional programming , it provides highordered functions, lambda functions and built-in functions making it easier to style </a:t>
                      </a:r>
                      <a:endParaRPr lang="en-GB" sz="1200">
                        <a:effectLst/>
                      </a:endParaRPr>
                    </a:p>
                    <a:p>
                      <a:pPr>
                        <a:lnSpc>
                          <a:spcPct val="107000"/>
                        </a:lnSpc>
                        <a:spcAft>
                          <a:spcPts val="0"/>
                        </a:spcAft>
                      </a:pPr>
                      <a:r>
                        <a:rPr lang="en-US" sz="1200">
                          <a:effectLst/>
                        </a:rPr>
                        <a:t>functional code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52070" marT="4445" marB="0"/>
                </a:tc>
                <a:tc>
                  <a:txBody>
                    <a:bodyPr/>
                    <a:lstStyle/>
                    <a:p>
                      <a:pPr algn="just">
                        <a:lnSpc>
                          <a:spcPct val="107000"/>
                        </a:lnSpc>
                        <a:spcAft>
                          <a:spcPts val="0"/>
                        </a:spcAft>
                      </a:pPr>
                      <a:r>
                        <a:rPr lang="en-US" sz="1200" dirty="0">
                          <a:effectLst/>
                        </a:rPr>
                        <a:t>has less support for functional programming concepts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52070" marT="4445" marB="0"/>
                </a:tc>
              </a:tr>
            </a:tbl>
          </a:graphicData>
        </a:graphic>
      </p:graphicFrame>
    </p:spTree>
    <p:extLst>
      <p:ext uri="{BB962C8B-B14F-4D97-AF65-F5344CB8AC3E}">
        <p14:creationId xmlns:p14="http://schemas.microsoft.com/office/powerpoint/2010/main" val="1518757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GB" dirty="0" smtClean="0"/>
              <a:t>Objective-C vs. Swift</a:t>
            </a:r>
            <a:r>
              <a:rPr lang="en-GB" dirty="0"/>
              <a:t/>
            </a:r>
            <a:br>
              <a:rPr lang="en-GB" dirty="0"/>
            </a:br>
            <a:endParaRPr lang="en-GB" dirty="0"/>
          </a:p>
        </p:txBody>
      </p:sp>
      <p:sp>
        <p:nvSpPr>
          <p:cNvPr id="3" name="Espace réservé du contenu 2"/>
          <p:cNvSpPr>
            <a:spLocks noGrp="1"/>
          </p:cNvSpPr>
          <p:nvPr>
            <p:ph idx="1"/>
          </p:nvPr>
        </p:nvSpPr>
        <p:spPr>
          <a:xfrm>
            <a:off x="1295401" y="1944710"/>
            <a:ext cx="9601196" cy="3931158"/>
          </a:xfrm>
        </p:spPr>
        <p:txBody>
          <a:bodyPr/>
          <a:lstStyle/>
          <a:p>
            <a:r>
              <a:rPr lang="en-GB" b="1" dirty="0"/>
              <a:t> Similarities </a:t>
            </a:r>
          </a:p>
          <a:p>
            <a:pPr lvl="1" fontAlgn="base"/>
            <a:r>
              <a:rPr lang="en-GB" b="1" dirty="0"/>
              <a:t>IOS development: </a:t>
            </a:r>
            <a:r>
              <a:rPr lang="en-GB" dirty="0"/>
              <a:t>Both are used for IOS development </a:t>
            </a:r>
            <a:r>
              <a:rPr lang="en-GB" b="1" dirty="0"/>
              <a:t> </a:t>
            </a:r>
            <a:endParaRPr lang="en-GB" dirty="0"/>
          </a:p>
          <a:p>
            <a:pPr lvl="1" fontAlgn="base"/>
            <a:r>
              <a:rPr lang="en-GB" b="1" dirty="0"/>
              <a:t>Interoperability</a:t>
            </a:r>
            <a:r>
              <a:rPr lang="en-GB" dirty="0"/>
              <a:t>: swift is designed to be highly interoperable with Objective-C. Meaning objective c code can be used in swift and vice versa. </a:t>
            </a:r>
            <a:endParaRPr lang="en-GB" dirty="0" smtClean="0"/>
          </a:p>
          <a:p>
            <a:pPr fontAlgn="base"/>
            <a:r>
              <a:rPr lang="en-GB" b="1" dirty="0" smtClean="0"/>
              <a:t>Differences</a:t>
            </a:r>
          </a:p>
          <a:p>
            <a:pPr lvl="1" fontAlgn="base"/>
            <a:endParaRPr lang="en-GB" b="1" dirty="0"/>
          </a:p>
        </p:txBody>
      </p:sp>
      <p:graphicFrame>
        <p:nvGraphicFramePr>
          <p:cNvPr id="4" name="Tableau 3"/>
          <p:cNvGraphicFramePr>
            <a:graphicFrameLocks noGrp="1"/>
          </p:cNvGraphicFramePr>
          <p:nvPr>
            <p:extLst>
              <p:ext uri="{D42A27DB-BD31-4B8C-83A1-F6EECF244321}">
                <p14:modId xmlns:p14="http://schemas.microsoft.com/office/powerpoint/2010/main" val="383533631"/>
              </p:ext>
            </p:extLst>
          </p:nvPr>
        </p:nvGraphicFramePr>
        <p:xfrm>
          <a:off x="1684306" y="4170775"/>
          <a:ext cx="7961969" cy="1856538"/>
        </p:xfrm>
        <a:graphic>
          <a:graphicData uri="http://schemas.openxmlformats.org/drawingml/2006/table">
            <a:tbl>
              <a:tblPr firstRow="1" firstCol="1" bandRow="1">
                <a:tableStyleId>{5C22544A-7EE6-4342-B048-85BDC9FD1C3A}</a:tableStyleId>
              </a:tblPr>
              <a:tblGrid>
                <a:gridCol w="2652855"/>
                <a:gridCol w="2654557"/>
                <a:gridCol w="2654557"/>
              </a:tblGrid>
              <a:tr h="206323">
                <a:tc>
                  <a:txBody>
                    <a:bodyPr/>
                    <a:lstStyle/>
                    <a:p>
                      <a:pPr>
                        <a:lnSpc>
                          <a:spcPct val="107000"/>
                        </a:lnSpc>
                        <a:spcAft>
                          <a:spcPts val="0"/>
                        </a:spcAft>
                      </a:pPr>
                      <a:r>
                        <a:rPr lang="en-US" sz="1100">
                          <a:effectLst/>
                        </a:rPr>
                        <a:t>Features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55245" marT="4445" marB="0"/>
                </a:tc>
                <a:tc>
                  <a:txBody>
                    <a:bodyPr/>
                    <a:lstStyle/>
                    <a:p>
                      <a:pPr>
                        <a:lnSpc>
                          <a:spcPct val="107000"/>
                        </a:lnSpc>
                        <a:spcAft>
                          <a:spcPts val="0"/>
                        </a:spcAft>
                      </a:pPr>
                      <a:r>
                        <a:rPr lang="en-US" sz="1100">
                          <a:effectLst/>
                        </a:rPr>
                        <a:t>Swift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55245" marT="4445" marB="0"/>
                </a:tc>
                <a:tc>
                  <a:txBody>
                    <a:bodyPr/>
                    <a:lstStyle/>
                    <a:p>
                      <a:pPr>
                        <a:lnSpc>
                          <a:spcPct val="107000"/>
                        </a:lnSpc>
                        <a:spcAft>
                          <a:spcPts val="0"/>
                        </a:spcAft>
                      </a:pPr>
                      <a:r>
                        <a:rPr lang="en-US" sz="1100">
                          <a:effectLst/>
                        </a:rPr>
                        <a:t>Objective-C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55245" marT="4445" marB="0"/>
                </a:tc>
              </a:tr>
              <a:tr h="206323">
                <a:tc>
                  <a:txBody>
                    <a:bodyPr/>
                    <a:lstStyle/>
                    <a:p>
                      <a:pPr>
                        <a:lnSpc>
                          <a:spcPct val="107000"/>
                        </a:lnSpc>
                        <a:spcAft>
                          <a:spcPts val="0"/>
                        </a:spcAft>
                      </a:pPr>
                      <a:r>
                        <a:rPr lang="en-US" sz="1100">
                          <a:effectLst/>
                        </a:rPr>
                        <a:t>Syntax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55245" marT="4445" marB="0"/>
                </a:tc>
                <a:tc>
                  <a:txBody>
                    <a:bodyPr/>
                    <a:lstStyle/>
                    <a:p>
                      <a:pPr>
                        <a:lnSpc>
                          <a:spcPct val="107000"/>
                        </a:lnSpc>
                        <a:spcAft>
                          <a:spcPts val="0"/>
                        </a:spcAft>
                      </a:pPr>
                      <a:r>
                        <a:rPr lang="en-US" sz="1100">
                          <a:effectLst/>
                        </a:rPr>
                        <a:t>More modern and concise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55245" marT="4445" marB="0"/>
                </a:tc>
                <a:tc>
                  <a:txBody>
                    <a:bodyPr/>
                    <a:lstStyle/>
                    <a:p>
                      <a:pPr>
                        <a:lnSpc>
                          <a:spcPct val="107000"/>
                        </a:lnSpc>
                        <a:spcAft>
                          <a:spcPts val="0"/>
                        </a:spcAft>
                      </a:pPr>
                      <a:r>
                        <a:rPr lang="en-US" sz="1100">
                          <a:effectLst/>
                        </a:rPr>
                        <a:t>Verbose syntax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55245" marT="4445" marB="0"/>
                </a:tc>
              </a:tr>
              <a:tr h="206323">
                <a:tc>
                  <a:txBody>
                    <a:bodyPr/>
                    <a:lstStyle/>
                    <a:p>
                      <a:pPr>
                        <a:lnSpc>
                          <a:spcPct val="107000"/>
                        </a:lnSpc>
                        <a:spcAft>
                          <a:spcPts val="0"/>
                        </a:spcAft>
                      </a:pPr>
                      <a:r>
                        <a:rPr lang="en-US" sz="1100">
                          <a:effectLst/>
                        </a:rPr>
                        <a:t>Performance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55245" marT="4445" marB="0"/>
                </a:tc>
                <a:tc>
                  <a:txBody>
                    <a:bodyPr/>
                    <a:lstStyle/>
                    <a:p>
                      <a:pPr>
                        <a:lnSpc>
                          <a:spcPct val="107000"/>
                        </a:lnSpc>
                        <a:spcAft>
                          <a:spcPts val="0"/>
                        </a:spcAft>
                      </a:pPr>
                      <a:r>
                        <a:rPr lang="en-US" sz="1100">
                          <a:effectLst/>
                        </a:rPr>
                        <a:t>Faster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55245" marT="4445" marB="0"/>
                </a:tc>
                <a:tc>
                  <a:txBody>
                    <a:bodyPr/>
                    <a:lstStyle/>
                    <a:p>
                      <a:pPr>
                        <a:lnSpc>
                          <a:spcPct val="107000"/>
                        </a:lnSpc>
                        <a:spcAft>
                          <a:spcPts val="0"/>
                        </a:spcAft>
                      </a:pPr>
                      <a:r>
                        <a:rPr lang="en-US" sz="1100">
                          <a:effectLst/>
                        </a:rPr>
                        <a:t>slower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55245" marT="4445" marB="0"/>
                </a:tc>
              </a:tr>
              <a:tr h="411864">
                <a:tc>
                  <a:txBody>
                    <a:bodyPr/>
                    <a:lstStyle/>
                    <a:p>
                      <a:pPr>
                        <a:lnSpc>
                          <a:spcPct val="107000"/>
                        </a:lnSpc>
                        <a:spcAft>
                          <a:spcPts val="0"/>
                        </a:spcAft>
                      </a:pPr>
                      <a:r>
                        <a:rPr lang="en-US" sz="1100">
                          <a:effectLst/>
                        </a:rPr>
                        <a:t>Compatibility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55245" marT="4445" marB="0"/>
                </a:tc>
                <a:tc>
                  <a:txBody>
                    <a:bodyPr/>
                    <a:lstStyle/>
                    <a:p>
                      <a:pPr>
                        <a:lnSpc>
                          <a:spcPct val="107000"/>
                        </a:lnSpc>
                        <a:spcAft>
                          <a:spcPts val="0"/>
                        </a:spcAft>
                      </a:pPr>
                      <a:r>
                        <a:rPr lang="en-US" sz="1100">
                          <a:effectLst/>
                        </a:rPr>
                        <a:t>Uses Automatic Reference </a:t>
                      </a:r>
                      <a:endParaRPr lang="en-GB" sz="1100">
                        <a:effectLst/>
                      </a:endParaRPr>
                    </a:p>
                    <a:p>
                      <a:pPr>
                        <a:lnSpc>
                          <a:spcPct val="107000"/>
                        </a:lnSpc>
                        <a:spcAft>
                          <a:spcPts val="0"/>
                        </a:spcAft>
                      </a:pPr>
                      <a:r>
                        <a:rPr lang="en-US" sz="1100">
                          <a:effectLst/>
                        </a:rPr>
                        <a:t>Counting (ARC) and ARC-swift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55245" marT="4445" marB="0"/>
                </a:tc>
                <a:tc>
                  <a:txBody>
                    <a:bodyPr/>
                    <a:lstStyle/>
                    <a:p>
                      <a:pPr>
                        <a:lnSpc>
                          <a:spcPct val="107000"/>
                        </a:lnSpc>
                        <a:spcAft>
                          <a:spcPts val="0"/>
                        </a:spcAft>
                      </a:pPr>
                      <a:r>
                        <a:rPr lang="en-US" sz="1100">
                          <a:effectLst/>
                        </a:rPr>
                        <a:t>Uses only ARC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55245" marT="4445" marB="0"/>
                </a:tc>
              </a:tr>
              <a:tr h="825705">
                <a:tc>
                  <a:txBody>
                    <a:bodyPr/>
                    <a:lstStyle/>
                    <a:p>
                      <a:pPr>
                        <a:lnSpc>
                          <a:spcPct val="107000"/>
                        </a:lnSpc>
                        <a:spcAft>
                          <a:spcPts val="800"/>
                        </a:spcAft>
                      </a:pPr>
                      <a:r>
                        <a:rPr lang="en-US"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55245" marT="4445" marB="0"/>
                </a:tc>
                <a:tc>
                  <a:txBody>
                    <a:bodyPr/>
                    <a:lstStyle/>
                    <a:p>
                      <a:pPr>
                        <a:lnSpc>
                          <a:spcPct val="107000"/>
                        </a:lnSpc>
                        <a:spcAft>
                          <a:spcPts val="0"/>
                        </a:spcAft>
                      </a:pPr>
                      <a:r>
                        <a:rPr lang="en-US" sz="1100">
                          <a:effectLst/>
                        </a:rPr>
                        <a:t>for memory management </a:t>
                      </a:r>
                      <a:endParaRPr lang="en-GB" sz="1100">
                        <a:effectLst/>
                      </a:endParaRPr>
                    </a:p>
                    <a:p>
                      <a:pPr>
                        <a:lnSpc>
                          <a:spcPct val="107000"/>
                        </a:lnSpc>
                        <a:spcAft>
                          <a:spcPts val="0"/>
                        </a:spcAft>
                      </a:pPr>
                      <a:r>
                        <a:rPr lang="en-US" sz="1100">
                          <a:effectLst/>
                        </a:rPr>
                        <a:t>making it more efficient </a:t>
                      </a:r>
                      <a:endParaRPr lang="en-GB" sz="1100">
                        <a:effectLst/>
                      </a:endParaRPr>
                    </a:p>
                    <a:p>
                      <a:pPr>
                        <a:lnSpc>
                          <a:spcPct val="107000"/>
                        </a:lnSpc>
                        <a:spcAft>
                          <a:spcPts val="0"/>
                        </a:spcAft>
                      </a:pPr>
                      <a:r>
                        <a:rPr lang="en-US" sz="1100">
                          <a:effectLst/>
                        </a:rPr>
                        <a:t> </a:t>
                      </a:r>
                      <a:endParaRPr lang="en-GB" sz="1100">
                        <a:effectLst/>
                      </a:endParaRPr>
                    </a:p>
                    <a:p>
                      <a:pPr>
                        <a:lnSpc>
                          <a:spcPct val="107000"/>
                        </a:lnSpc>
                        <a:spcAft>
                          <a:spcPts val="0"/>
                        </a:spcAft>
                      </a:pPr>
                      <a:r>
                        <a:rPr lang="en-US"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55245" marT="4445" marB="0"/>
                </a:tc>
                <a:tc>
                  <a:txBody>
                    <a:bodyPr/>
                    <a:lstStyle/>
                    <a:p>
                      <a:pPr>
                        <a:lnSpc>
                          <a:spcPct val="107000"/>
                        </a:lnSpc>
                        <a:spcAft>
                          <a:spcPts val="800"/>
                        </a:spcAft>
                      </a:pPr>
                      <a:r>
                        <a:rPr lang="en-US" sz="1100" dirty="0">
                          <a:effectLs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55245" marT="4445" marB="0"/>
                </a:tc>
              </a:tr>
            </a:tbl>
          </a:graphicData>
        </a:graphic>
      </p:graphicFrame>
    </p:spTree>
    <p:extLst>
      <p:ext uri="{BB962C8B-B14F-4D97-AF65-F5344CB8AC3E}">
        <p14:creationId xmlns:p14="http://schemas.microsoft.com/office/powerpoint/2010/main" val="11828049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GB" dirty="0" smtClean="0"/>
              <a:t>Mobile App development Framework Review and Comparison</a:t>
            </a:r>
            <a:endParaRPr lang="en-GB" dirty="0"/>
          </a:p>
        </p:txBody>
      </p:sp>
      <p:sp>
        <p:nvSpPr>
          <p:cNvPr id="3" name="Espace réservé du contenu 2"/>
          <p:cNvSpPr>
            <a:spLocks noGrp="1"/>
          </p:cNvSpPr>
          <p:nvPr>
            <p:ph idx="1"/>
          </p:nvPr>
        </p:nvSpPr>
        <p:spPr/>
        <p:txBody>
          <a:bodyPr/>
          <a:lstStyle/>
          <a:p>
            <a:pPr marL="285750" lvl="1"/>
            <a:r>
              <a:rPr lang="en-GB" b="1" dirty="0"/>
              <a:t>Evolution of App Development Frameworks</a:t>
            </a:r>
            <a:endParaRPr lang="en-GB" sz="1400" dirty="0"/>
          </a:p>
          <a:p>
            <a:pPr lvl="1"/>
            <a:r>
              <a:rPr lang="en-GB" dirty="0"/>
              <a:t>Mobile app development frameworks have evolved due to technology advancements and changing development paradigms. We can expect further innovations in artificial intelligence, </a:t>
            </a:r>
            <a:r>
              <a:rPr lang="en-GB" dirty="0" err="1"/>
              <a:t>blockchain</a:t>
            </a:r>
            <a:r>
              <a:rPr lang="en-GB" dirty="0"/>
              <a:t> integration, and immersive technologies.</a:t>
            </a:r>
          </a:p>
          <a:p>
            <a:pPr lvl="1"/>
            <a:endParaRPr lang="en-GB" dirty="0" smtClean="0"/>
          </a:p>
          <a:p>
            <a:pPr lvl="1"/>
            <a:r>
              <a:rPr lang="en-GB" dirty="0"/>
              <a:t>In the year 2024, with the ongoing expansion of mobile technology, the decision on the most fitting </a:t>
            </a:r>
            <a:r>
              <a:rPr lang="en-GB" b="1" u="sng" dirty="0">
                <a:hlinkClick r:id="rId2"/>
              </a:rPr>
              <a:t>mobile development</a:t>
            </a:r>
            <a:r>
              <a:rPr lang="en-GB" dirty="0"/>
              <a:t> framework is increasingly vital for both developers and companies</a:t>
            </a:r>
            <a:endParaRPr lang="en-GB" dirty="0"/>
          </a:p>
        </p:txBody>
      </p:sp>
    </p:spTree>
    <p:extLst>
      <p:ext uri="{BB962C8B-B14F-4D97-AF65-F5344CB8AC3E}">
        <p14:creationId xmlns:p14="http://schemas.microsoft.com/office/powerpoint/2010/main" val="5203023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GB" dirty="0" smtClean="0"/>
              <a:t>Common </a:t>
            </a:r>
            <a:r>
              <a:rPr lang="en-GB" dirty="0"/>
              <a:t>Mobile Development Frameworks </a:t>
            </a:r>
          </a:p>
        </p:txBody>
      </p:sp>
      <p:sp>
        <p:nvSpPr>
          <p:cNvPr id="3" name="Espace réservé du contenu 2"/>
          <p:cNvSpPr>
            <a:spLocks noGrp="1"/>
          </p:cNvSpPr>
          <p:nvPr>
            <p:ph idx="1"/>
          </p:nvPr>
        </p:nvSpPr>
        <p:spPr/>
        <p:txBody>
          <a:bodyPr>
            <a:normAutofit fontScale="70000" lnSpcReduction="20000"/>
          </a:bodyPr>
          <a:lstStyle/>
          <a:p>
            <a:r>
              <a:rPr lang="en-GB" b="1" dirty="0" smtClean="0"/>
              <a:t>React </a:t>
            </a:r>
            <a:r>
              <a:rPr lang="en-GB" b="1" dirty="0"/>
              <a:t>Native: </a:t>
            </a:r>
            <a:r>
              <a:rPr lang="en-GB" dirty="0"/>
              <a:t>Developed by Facebook, React Native is a JavaScript framework for building native apps for Android and </a:t>
            </a:r>
            <a:r>
              <a:rPr lang="en-GB" dirty="0" err="1"/>
              <a:t>iOS</a:t>
            </a:r>
            <a:r>
              <a:rPr lang="en-GB" dirty="0" smtClean="0"/>
              <a:t>.</a:t>
            </a:r>
          </a:p>
          <a:p>
            <a:endParaRPr lang="en-GB" dirty="0" smtClean="0"/>
          </a:p>
          <a:p>
            <a:r>
              <a:rPr lang="en-GB" b="1" dirty="0" smtClean="0"/>
              <a:t>Flutter</a:t>
            </a:r>
            <a:r>
              <a:rPr lang="en-GB" b="1" dirty="0"/>
              <a:t>:</a:t>
            </a:r>
            <a:r>
              <a:rPr lang="en-GB" dirty="0"/>
              <a:t> Flutter is a UI toolkit from Google for building natively compiled applications for mobile, web, and desktop from a single codebase. </a:t>
            </a:r>
            <a:r>
              <a:rPr lang="en-GB" i="1" dirty="0"/>
              <a:t>It uses the Dart language and offers a rich set of pre-designed widgets</a:t>
            </a:r>
            <a:r>
              <a:rPr lang="en-GB" i="1" dirty="0" smtClean="0"/>
              <a:t>.</a:t>
            </a:r>
          </a:p>
          <a:p>
            <a:endParaRPr lang="en-GB" i="1" dirty="0" smtClean="0"/>
          </a:p>
          <a:p>
            <a:r>
              <a:rPr lang="en-GB" b="1" dirty="0" err="1" smtClean="0"/>
              <a:t>Xamarin</a:t>
            </a:r>
            <a:r>
              <a:rPr lang="en-GB" dirty="0"/>
              <a:t>: </a:t>
            </a:r>
            <a:r>
              <a:rPr lang="en-GB" dirty="0" err="1"/>
              <a:t>Xamarin</a:t>
            </a:r>
            <a:r>
              <a:rPr lang="en-GB" dirty="0"/>
              <a:t> is a Microsoft-owned framework that allows you to build apps for Android, </a:t>
            </a:r>
            <a:r>
              <a:rPr lang="en-GB" dirty="0" err="1"/>
              <a:t>iOS</a:t>
            </a:r>
            <a:r>
              <a:rPr lang="en-GB" dirty="0"/>
              <a:t>, and Windows using C# and .NET. </a:t>
            </a:r>
            <a:endParaRPr lang="en-GB" dirty="0" smtClean="0"/>
          </a:p>
          <a:p>
            <a:r>
              <a:rPr lang="en-GB" b="1" dirty="0" smtClean="0"/>
              <a:t>Ionic</a:t>
            </a:r>
            <a:r>
              <a:rPr lang="en-GB" b="1" dirty="0"/>
              <a:t>:</a:t>
            </a:r>
            <a:r>
              <a:rPr lang="en-GB" dirty="0"/>
              <a:t> Ionic is a popular, free framework for building cross-platform mobile apps using web technologies like HTML, CSS, and JavaScript1. </a:t>
            </a:r>
          </a:p>
          <a:p>
            <a:endParaRPr lang="en-GB" i="1" dirty="0"/>
          </a:p>
        </p:txBody>
      </p:sp>
    </p:spTree>
    <p:extLst>
      <p:ext uri="{BB962C8B-B14F-4D97-AF65-F5344CB8AC3E}">
        <p14:creationId xmlns:p14="http://schemas.microsoft.com/office/powerpoint/2010/main" val="22852553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GB" dirty="0"/>
              <a:t>Comparison of mobile App Frameworks with respect to key matrices</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9204400"/>
              </p:ext>
            </p:extLst>
          </p:nvPr>
        </p:nvGraphicFramePr>
        <p:xfrm>
          <a:off x="1436915" y="2699657"/>
          <a:ext cx="9390745" cy="3178630"/>
        </p:xfrm>
        <a:graphic>
          <a:graphicData uri="http://schemas.openxmlformats.org/drawingml/2006/table">
            <a:tbl>
              <a:tblPr firstRow="1" firstCol="1" bandRow="1">
                <a:tableStyleId>{5C22544A-7EE6-4342-B048-85BDC9FD1C3A}</a:tableStyleId>
              </a:tblPr>
              <a:tblGrid>
                <a:gridCol w="1341535"/>
                <a:gridCol w="1341535"/>
                <a:gridCol w="1341535"/>
                <a:gridCol w="1341535"/>
                <a:gridCol w="1341535"/>
                <a:gridCol w="1341535"/>
                <a:gridCol w="1341535"/>
              </a:tblGrid>
              <a:tr h="813581">
                <a:tc>
                  <a:txBody>
                    <a:bodyPr/>
                    <a:lstStyle/>
                    <a:p>
                      <a:pPr>
                        <a:lnSpc>
                          <a:spcPct val="107000"/>
                        </a:lnSpc>
                        <a:spcBef>
                          <a:spcPts val="900"/>
                        </a:spcBef>
                        <a:spcAft>
                          <a:spcPts val="600"/>
                        </a:spcAft>
                      </a:pPr>
                      <a:r>
                        <a:rPr lang="en-GB" sz="1200">
                          <a:effectLst/>
                        </a:rPr>
                        <a:t>Framework</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tc>
                  <a:txBody>
                    <a:bodyPr/>
                    <a:lstStyle/>
                    <a:p>
                      <a:pPr>
                        <a:lnSpc>
                          <a:spcPct val="107000"/>
                        </a:lnSpc>
                        <a:spcBef>
                          <a:spcPts val="900"/>
                        </a:spcBef>
                        <a:spcAft>
                          <a:spcPts val="600"/>
                        </a:spcAft>
                      </a:pPr>
                      <a:r>
                        <a:rPr lang="en-GB" sz="1200">
                          <a:effectLst/>
                        </a:rPr>
                        <a:t>Language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tc>
                  <a:txBody>
                    <a:bodyPr/>
                    <a:lstStyle/>
                    <a:p>
                      <a:pPr>
                        <a:lnSpc>
                          <a:spcPct val="107000"/>
                        </a:lnSpc>
                        <a:spcBef>
                          <a:spcPts val="900"/>
                        </a:spcBef>
                        <a:spcAft>
                          <a:spcPts val="600"/>
                        </a:spcAft>
                      </a:pPr>
                      <a:r>
                        <a:rPr lang="en-GB" sz="1200">
                          <a:effectLst/>
                        </a:rPr>
                        <a:t>Performance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tc>
                  <a:txBody>
                    <a:bodyPr/>
                    <a:lstStyle/>
                    <a:p>
                      <a:pPr>
                        <a:lnSpc>
                          <a:spcPct val="107000"/>
                        </a:lnSpc>
                        <a:spcBef>
                          <a:spcPts val="900"/>
                        </a:spcBef>
                        <a:spcAft>
                          <a:spcPts val="600"/>
                        </a:spcAft>
                      </a:pPr>
                      <a:r>
                        <a:rPr lang="en-GB" sz="1200">
                          <a:effectLst/>
                        </a:rPr>
                        <a:t>Cost &amp; Time to Market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tc>
                  <a:txBody>
                    <a:bodyPr/>
                    <a:lstStyle/>
                    <a:p>
                      <a:pPr>
                        <a:lnSpc>
                          <a:spcPct val="107000"/>
                        </a:lnSpc>
                        <a:spcBef>
                          <a:spcPts val="900"/>
                        </a:spcBef>
                        <a:spcAft>
                          <a:spcPts val="600"/>
                        </a:spcAft>
                      </a:pPr>
                      <a:r>
                        <a:rPr lang="en-GB" sz="1200">
                          <a:effectLst/>
                        </a:rPr>
                        <a:t>UX &amp; UI</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tc>
                  <a:txBody>
                    <a:bodyPr/>
                    <a:lstStyle/>
                    <a:p>
                      <a:pPr>
                        <a:lnSpc>
                          <a:spcPct val="107000"/>
                        </a:lnSpc>
                        <a:spcBef>
                          <a:spcPts val="900"/>
                        </a:spcBef>
                        <a:spcAft>
                          <a:spcPts val="600"/>
                        </a:spcAft>
                      </a:pPr>
                      <a:r>
                        <a:rPr lang="en-GB" sz="1200">
                          <a:effectLst/>
                        </a:rPr>
                        <a:t>Complexity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tc>
                  <a:txBody>
                    <a:bodyPr/>
                    <a:lstStyle/>
                    <a:p>
                      <a:pPr>
                        <a:lnSpc>
                          <a:spcPct val="107000"/>
                        </a:lnSpc>
                        <a:spcBef>
                          <a:spcPts val="900"/>
                        </a:spcBef>
                        <a:spcAft>
                          <a:spcPts val="600"/>
                        </a:spcAft>
                      </a:pPr>
                      <a:r>
                        <a:rPr lang="en-GB" sz="1200">
                          <a:effectLst/>
                        </a:rPr>
                        <a:t>Community Support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tr>
              <a:tr h="517156">
                <a:tc>
                  <a:txBody>
                    <a:bodyPr/>
                    <a:lstStyle/>
                    <a:p>
                      <a:pPr>
                        <a:lnSpc>
                          <a:spcPct val="107000"/>
                        </a:lnSpc>
                        <a:spcBef>
                          <a:spcPts val="900"/>
                        </a:spcBef>
                        <a:spcAft>
                          <a:spcPts val="600"/>
                        </a:spcAft>
                      </a:pPr>
                      <a:r>
                        <a:rPr lang="en-GB" sz="1200">
                          <a:effectLst/>
                        </a:rPr>
                        <a:t>React Native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tc>
                  <a:txBody>
                    <a:bodyPr/>
                    <a:lstStyle/>
                    <a:p>
                      <a:pPr>
                        <a:lnSpc>
                          <a:spcPct val="107000"/>
                        </a:lnSpc>
                        <a:spcBef>
                          <a:spcPts val="900"/>
                        </a:spcBef>
                        <a:spcAft>
                          <a:spcPts val="600"/>
                        </a:spcAft>
                      </a:pPr>
                      <a:r>
                        <a:rPr lang="en-GB" sz="1200">
                          <a:effectLst/>
                        </a:rPr>
                        <a:t>JavaScript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tc>
                  <a:txBody>
                    <a:bodyPr/>
                    <a:lstStyle/>
                    <a:p>
                      <a:pPr>
                        <a:lnSpc>
                          <a:spcPct val="107000"/>
                        </a:lnSpc>
                        <a:spcBef>
                          <a:spcPts val="900"/>
                        </a:spcBef>
                        <a:spcAft>
                          <a:spcPts val="600"/>
                        </a:spcAft>
                      </a:pPr>
                      <a:r>
                        <a:rPr lang="en-GB" sz="1200">
                          <a:effectLst/>
                        </a:rPr>
                        <a:t>High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tc>
                  <a:txBody>
                    <a:bodyPr/>
                    <a:lstStyle/>
                    <a:p>
                      <a:pPr>
                        <a:lnSpc>
                          <a:spcPct val="107000"/>
                        </a:lnSpc>
                        <a:spcBef>
                          <a:spcPts val="900"/>
                        </a:spcBef>
                        <a:spcAft>
                          <a:spcPts val="600"/>
                        </a:spcAft>
                      </a:pPr>
                      <a:r>
                        <a:rPr lang="en-GB" sz="1200">
                          <a:effectLst/>
                        </a:rPr>
                        <a:t>Moderate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tc>
                  <a:txBody>
                    <a:bodyPr/>
                    <a:lstStyle/>
                    <a:p>
                      <a:pPr>
                        <a:lnSpc>
                          <a:spcPct val="107000"/>
                        </a:lnSpc>
                        <a:spcBef>
                          <a:spcPts val="900"/>
                        </a:spcBef>
                        <a:spcAft>
                          <a:spcPts val="600"/>
                        </a:spcAft>
                      </a:pPr>
                      <a:r>
                        <a:rPr lang="en-GB" sz="1200">
                          <a:effectLst/>
                        </a:rPr>
                        <a:t>High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tc>
                  <a:txBody>
                    <a:bodyPr/>
                    <a:lstStyle/>
                    <a:p>
                      <a:pPr>
                        <a:lnSpc>
                          <a:spcPct val="107000"/>
                        </a:lnSpc>
                        <a:spcBef>
                          <a:spcPts val="900"/>
                        </a:spcBef>
                        <a:spcAft>
                          <a:spcPts val="600"/>
                        </a:spcAft>
                      </a:pPr>
                      <a:r>
                        <a:rPr lang="en-GB" sz="1200">
                          <a:effectLst/>
                        </a:rPr>
                        <a:t>Moderate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tc>
                  <a:txBody>
                    <a:bodyPr/>
                    <a:lstStyle/>
                    <a:p>
                      <a:pPr>
                        <a:lnSpc>
                          <a:spcPct val="107000"/>
                        </a:lnSpc>
                        <a:spcAft>
                          <a:spcPts val="0"/>
                        </a:spcAft>
                      </a:pPr>
                      <a:r>
                        <a:rPr lang="en-GB" sz="1200" u="sng">
                          <a:effectLst/>
                          <a:hlinkClick r:id="rId2"/>
                        </a:rPr>
                        <a:t>Strong</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tr>
              <a:tr h="517156">
                <a:tc>
                  <a:txBody>
                    <a:bodyPr/>
                    <a:lstStyle/>
                    <a:p>
                      <a:pPr>
                        <a:lnSpc>
                          <a:spcPct val="107000"/>
                        </a:lnSpc>
                        <a:spcAft>
                          <a:spcPts val="800"/>
                        </a:spcAft>
                      </a:pPr>
                      <a:r>
                        <a:rPr lang="en-GB" sz="1200">
                          <a:effectLst/>
                        </a:rPr>
                        <a:t>Flutter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tc>
                  <a:txBody>
                    <a:bodyPr/>
                    <a:lstStyle/>
                    <a:p>
                      <a:pPr>
                        <a:lnSpc>
                          <a:spcPct val="107000"/>
                        </a:lnSpc>
                        <a:spcAft>
                          <a:spcPts val="800"/>
                        </a:spcAft>
                      </a:pPr>
                      <a:r>
                        <a:rPr lang="en-GB" sz="1200">
                          <a:effectLst/>
                        </a:rPr>
                        <a:t>Dart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tc>
                  <a:txBody>
                    <a:bodyPr/>
                    <a:lstStyle/>
                    <a:p>
                      <a:pPr>
                        <a:lnSpc>
                          <a:spcPct val="107000"/>
                        </a:lnSpc>
                        <a:spcAft>
                          <a:spcPts val="800"/>
                        </a:spcAft>
                      </a:pPr>
                      <a:r>
                        <a:rPr lang="en-GB" sz="1200">
                          <a:effectLst/>
                        </a:rPr>
                        <a:t>High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tc>
                  <a:txBody>
                    <a:bodyPr/>
                    <a:lstStyle/>
                    <a:p>
                      <a:pPr>
                        <a:lnSpc>
                          <a:spcPct val="107000"/>
                        </a:lnSpc>
                        <a:spcAft>
                          <a:spcPts val="800"/>
                        </a:spcAft>
                      </a:pPr>
                      <a:r>
                        <a:rPr lang="en-GB" sz="1200">
                          <a:effectLst/>
                        </a:rPr>
                        <a:t>Moderate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tc>
                  <a:txBody>
                    <a:bodyPr/>
                    <a:lstStyle/>
                    <a:p>
                      <a:pPr>
                        <a:lnSpc>
                          <a:spcPct val="107000"/>
                        </a:lnSpc>
                        <a:spcAft>
                          <a:spcPts val="800"/>
                        </a:spcAft>
                      </a:pPr>
                      <a:r>
                        <a:rPr lang="en-GB" sz="1200">
                          <a:effectLst/>
                        </a:rPr>
                        <a:t>High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tc>
                  <a:txBody>
                    <a:bodyPr/>
                    <a:lstStyle/>
                    <a:p>
                      <a:pPr>
                        <a:lnSpc>
                          <a:spcPct val="107000"/>
                        </a:lnSpc>
                        <a:spcAft>
                          <a:spcPts val="800"/>
                        </a:spcAft>
                      </a:pPr>
                      <a:r>
                        <a:rPr lang="en-GB" sz="1200">
                          <a:effectLst/>
                        </a:rPr>
                        <a:t>Moderate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tc>
                  <a:txBody>
                    <a:bodyPr/>
                    <a:lstStyle/>
                    <a:p>
                      <a:pPr>
                        <a:lnSpc>
                          <a:spcPct val="107000"/>
                        </a:lnSpc>
                        <a:spcAft>
                          <a:spcPts val="800"/>
                        </a:spcAft>
                      </a:pPr>
                      <a:r>
                        <a:rPr lang="en-GB" sz="1200" u="sng">
                          <a:effectLst/>
                          <a:hlinkClick r:id="rId2"/>
                        </a:rPr>
                        <a:t>Growing</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tr>
              <a:tr h="517156">
                <a:tc>
                  <a:txBody>
                    <a:bodyPr/>
                    <a:lstStyle/>
                    <a:p>
                      <a:pPr>
                        <a:lnSpc>
                          <a:spcPct val="107000"/>
                        </a:lnSpc>
                        <a:spcAft>
                          <a:spcPts val="800"/>
                        </a:spcAft>
                      </a:pPr>
                      <a:r>
                        <a:rPr lang="en-GB" sz="1200">
                          <a:effectLst/>
                        </a:rPr>
                        <a:t>Xamarin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tc>
                  <a:txBody>
                    <a:bodyPr/>
                    <a:lstStyle/>
                    <a:p>
                      <a:pPr>
                        <a:lnSpc>
                          <a:spcPct val="107000"/>
                        </a:lnSpc>
                        <a:spcAft>
                          <a:spcPts val="800"/>
                        </a:spcAft>
                      </a:pPr>
                      <a:r>
                        <a:rPr lang="en-GB" sz="1200">
                          <a:effectLst/>
                        </a:rPr>
                        <a:t>C#</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tc>
                  <a:txBody>
                    <a:bodyPr/>
                    <a:lstStyle/>
                    <a:p>
                      <a:pPr>
                        <a:lnSpc>
                          <a:spcPct val="107000"/>
                        </a:lnSpc>
                        <a:spcAft>
                          <a:spcPts val="800"/>
                        </a:spcAft>
                      </a:pPr>
                      <a:r>
                        <a:rPr lang="en-GB" sz="1200">
                          <a:effectLst/>
                        </a:rPr>
                        <a:t>High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tc>
                  <a:txBody>
                    <a:bodyPr/>
                    <a:lstStyle/>
                    <a:p>
                      <a:pPr>
                        <a:lnSpc>
                          <a:spcPct val="107000"/>
                        </a:lnSpc>
                        <a:spcAft>
                          <a:spcPts val="800"/>
                        </a:spcAft>
                      </a:pPr>
                      <a:r>
                        <a:rPr lang="en-GB" sz="1200">
                          <a:effectLst/>
                        </a:rPr>
                        <a:t>Moderate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tc>
                  <a:txBody>
                    <a:bodyPr/>
                    <a:lstStyle/>
                    <a:p>
                      <a:pPr>
                        <a:lnSpc>
                          <a:spcPct val="107000"/>
                        </a:lnSpc>
                        <a:spcAft>
                          <a:spcPts val="800"/>
                        </a:spcAft>
                      </a:pPr>
                      <a:r>
                        <a:rPr lang="en-GB" sz="1200">
                          <a:effectLst/>
                        </a:rPr>
                        <a:t>High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tc>
                  <a:txBody>
                    <a:bodyPr/>
                    <a:lstStyle/>
                    <a:p>
                      <a:pPr>
                        <a:lnSpc>
                          <a:spcPct val="107000"/>
                        </a:lnSpc>
                        <a:spcAft>
                          <a:spcPts val="800"/>
                        </a:spcAft>
                      </a:pPr>
                      <a:r>
                        <a:rPr lang="en-GB" sz="1200">
                          <a:effectLst/>
                        </a:rPr>
                        <a:t>High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tc>
                  <a:txBody>
                    <a:bodyPr/>
                    <a:lstStyle/>
                    <a:p>
                      <a:pPr>
                        <a:lnSpc>
                          <a:spcPct val="107000"/>
                        </a:lnSpc>
                        <a:spcAft>
                          <a:spcPts val="800"/>
                        </a:spcAft>
                      </a:pPr>
                      <a:r>
                        <a:rPr lang="en-GB" sz="1200" u="sng">
                          <a:effectLst/>
                          <a:hlinkClick r:id="rId2"/>
                        </a:rPr>
                        <a:t>Strong</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tr>
              <a:tr h="813581">
                <a:tc>
                  <a:txBody>
                    <a:bodyPr/>
                    <a:lstStyle/>
                    <a:p>
                      <a:pPr>
                        <a:lnSpc>
                          <a:spcPct val="107000"/>
                        </a:lnSpc>
                        <a:spcAft>
                          <a:spcPts val="800"/>
                        </a:spcAft>
                      </a:pPr>
                      <a:r>
                        <a:rPr lang="en-GB" sz="1200">
                          <a:effectLst/>
                        </a:rPr>
                        <a:t>Ionic</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tc>
                  <a:txBody>
                    <a:bodyPr/>
                    <a:lstStyle/>
                    <a:p>
                      <a:pPr>
                        <a:lnSpc>
                          <a:spcPct val="107000"/>
                        </a:lnSpc>
                        <a:spcAft>
                          <a:spcPts val="800"/>
                        </a:spcAft>
                      </a:pPr>
                      <a:r>
                        <a:rPr lang="en-GB" sz="1200">
                          <a:effectLst/>
                        </a:rPr>
                        <a:t>HTML, CSS, JavaScript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tc>
                  <a:txBody>
                    <a:bodyPr/>
                    <a:lstStyle/>
                    <a:p>
                      <a:pPr>
                        <a:lnSpc>
                          <a:spcPct val="107000"/>
                        </a:lnSpc>
                        <a:spcAft>
                          <a:spcPts val="800"/>
                        </a:spcAft>
                      </a:pPr>
                      <a:r>
                        <a:rPr lang="en-GB" sz="1200">
                          <a:effectLst/>
                        </a:rPr>
                        <a:t>Moderate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tc>
                  <a:txBody>
                    <a:bodyPr/>
                    <a:lstStyle/>
                    <a:p>
                      <a:pPr>
                        <a:lnSpc>
                          <a:spcPct val="107000"/>
                        </a:lnSpc>
                        <a:spcAft>
                          <a:spcPts val="800"/>
                        </a:spcAft>
                      </a:pPr>
                      <a:r>
                        <a:rPr lang="en-GB" sz="1200">
                          <a:effectLst/>
                        </a:rPr>
                        <a:t>Low</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tc>
                  <a:txBody>
                    <a:bodyPr/>
                    <a:lstStyle/>
                    <a:p>
                      <a:pPr>
                        <a:lnSpc>
                          <a:spcPct val="107000"/>
                        </a:lnSpc>
                        <a:spcAft>
                          <a:spcPts val="800"/>
                        </a:spcAft>
                      </a:pPr>
                      <a:r>
                        <a:rPr lang="en-GB" sz="1200">
                          <a:effectLst/>
                        </a:rPr>
                        <a:t>High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tc>
                  <a:txBody>
                    <a:bodyPr/>
                    <a:lstStyle/>
                    <a:p>
                      <a:pPr>
                        <a:lnSpc>
                          <a:spcPct val="107000"/>
                        </a:lnSpc>
                        <a:spcAft>
                          <a:spcPts val="800"/>
                        </a:spcAft>
                      </a:pPr>
                      <a:r>
                        <a:rPr lang="en-GB" sz="1200">
                          <a:effectLst/>
                        </a:rPr>
                        <a:t>Low</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tc>
                  <a:txBody>
                    <a:bodyPr/>
                    <a:lstStyle/>
                    <a:p>
                      <a:pPr>
                        <a:lnSpc>
                          <a:spcPct val="107000"/>
                        </a:lnSpc>
                        <a:spcAft>
                          <a:spcPts val="800"/>
                        </a:spcAft>
                      </a:pPr>
                      <a:r>
                        <a:rPr lang="en-GB" sz="1200" u="sng" dirty="0">
                          <a:effectLst/>
                          <a:hlinkClick r:id="rId2"/>
                        </a:rPr>
                        <a:t>Strong</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tr>
            </a:tbl>
          </a:graphicData>
        </a:graphic>
      </p:graphicFrame>
    </p:spTree>
    <p:extLst>
      <p:ext uri="{BB962C8B-B14F-4D97-AF65-F5344CB8AC3E}">
        <p14:creationId xmlns:p14="http://schemas.microsoft.com/office/powerpoint/2010/main" val="3024920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Mobile </a:t>
            </a:r>
            <a:r>
              <a:rPr lang="en-GB" dirty="0"/>
              <a:t>App Architecture</a:t>
            </a:r>
          </a:p>
        </p:txBody>
      </p:sp>
      <p:sp>
        <p:nvSpPr>
          <p:cNvPr id="3" name="Espace réservé du contenu 2"/>
          <p:cNvSpPr>
            <a:spLocks noGrp="1"/>
          </p:cNvSpPr>
          <p:nvPr>
            <p:ph idx="1"/>
          </p:nvPr>
        </p:nvSpPr>
        <p:spPr/>
        <p:txBody>
          <a:bodyPr/>
          <a:lstStyle/>
          <a:p>
            <a:r>
              <a:rPr lang="en-GB" sz="3200" dirty="0" smtClean="0"/>
              <a:t>What </a:t>
            </a:r>
            <a:r>
              <a:rPr lang="en-GB" sz="3200" dirty="0"/>
              <a:t>Is Mobile App </a:t>
            </a:r>
            <a:r>
              <a:rPr lang="en-GB" sz="3200" dirty="0" smtClean="0"/>
              <a:t>Architecture?</a:t>
            </a:r>
          </a:p>
          <a:p>
            <a:pPr lvl="1"/>
            <a:r>
              <a:rPr lang="en-GB" sz="2800" dirty="0"/>
              <a:t>Mobile app architecture is the structural design and organization of a mobile application, outlining how various components and modules of the app are interconnected and work together to achieve its functionality</a:t>
            </a:r>
            <a:endParaRPr lang="en-GB" sz="2800" dirty="0"/>
          </a:p>
        </p:txBody>
      </p:sp>
    </p:spTree>
    <p:extLst>
      <p:ext uri="{BB962C8B-B14F-4D97-AF65-F5344CB8AC3E}">
        <p14:creationId xmlns:p14="http://schemas.microsoft.com/office/powerpoint/2010/main" val="14778971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GB" dirty="0" smtClean="0"/>
              <a:t>Key </a:t>
            </a:r>
            <a:r>
              <a:rPr lang="en-GB" dirty="0"/>
              <a:t>Components of Mobile App Architecture</a:t>
            </a:r>
          </a:p>
        </p:txBody>
      </p:sp>
      <p:sp>
        <p:nvSpPr>
          <p:cNvPr id="3" name="Espace réservé du contenu 2"/>
          <p:cNvSpPr>
            <a:spLocks noGrp="1"/>
          </p:cNvSpPr>
          <p:nvPr>
            <p:ph idx="1"/>
          </p:nvPr>
        </p:nvSpPr>
        <p:spPr/>
        <p:txBody>
          <a:bodyPr>
            <a:normAutofit fontScale="85000" lnSpcReduction="10000"/>
          </a:bodyPr>
          <a:lstStyle/>
          <a:p>
            <a:pPr lvl="0"/>
            <a:r>
              <a:rPr lang="en-GB" b="1" dirty="0"/>
              <a:t>User Interface (UI) Layer</a:t>
            </a:r>
            <a:endParaRPr lang="en-GB" dirty="0"/>
          </a:p>
          <a:p>
            <a:pPr lvl="1"/>
            <a:r>
              <a:rPr lang="en-GB" dirty="0"/>
              <a:t>The UI layer is responsible for the presentation of the app to the user. It </a:t>
            </a:r>
            <a:r>
              <a:rPr lang="en-GB" dirty="0" smtClean="0"/>
              <a:t>includes </a:t>
            </a:r>
            <a:r>
              <a:rPr lang="en-GB" dirty="0"/>
              <a:t>the visual elements and components that users interact with, such as screens, buttons, forms, navigation menus, and any graphical elements</a:t>
            </a:r>
            <a:r>
              <a:rPr lang="en-GB" dirty="0" smtClean="0"/>
              <a:t>.</a:t>
            </a:r>
          </a:p>
          <a:p>
            <a:pPr lvl="0"/>
            <a:r>
              <a:rPr lang="en-GB" b="1" dirty="0"/>
              <a:t>Application Logic Layer</a:t>
            </a:r>
            <a:endParaRPr lang="en-GB" dirty="0"/>
          </a:p>
          <a:p>
            <a:pPr lvl="1"/>
            <a:r>
              <a:rPr lang="en-GB" dirty="0"/>
              <a:t>The application logic layer, also known as the business logic layer, houses the core functionality of the app. It includes algorithms, business rules, and processes that control the app’s </a:t>
            </a:r>
            <a:r>
              <a:rPr lang="en-GB" dirty="0" err="1"/>
              <a:t>behavior</a:t>
            </a:r>
            <a:r>
              <a:rPr lang="en-GB" dirty="0"/>
              <a:t>. </a:t>
            </a:r>
            <a:endParaRPr lang="en-GB" dirty="0" smtClean="0"/>
          </a:p>
          <a:p>
            <a:pPr lvl="0"/>
            <a:r>
              <a:rPr lang="en-GB" b="1" dirty="0"/>
              <a:t>Data Layer</a:t>
            </a:r>
            <a:endParaRPr lang="en-GB" dirty="0"/>
          </a:p>
          <a:p>
            <a:pPr lvl="1"/>
            <a:r>
              <a:rPr lang="en-GB" dirty="0"/>
              <a:t>The data layer manages data storage, retrieval, and communication with external data sources. It includes databases, server APIs, and any data repositories that the app interacts with.</a:t>
            </a:r>
            <a:endParaRPr lang="en-GB" dirty="0"/>
          </a:p>
        </p:txBody>
      </p:sp>
    </p:spTree>
    <p:extLst>
      <p:ext uri="{BB962C8B-B14F-4D97-AF65-F5344CB8AC3E}">
        <p14:creationId xmlns:p14="http://schemas.microsoft.com/office/powerpoint/2010/main" val="8983124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95402" y="333829"/>
            <a:ext cx="9601196" cy="1291772"/>
          </a:xfrm>
        </p:spPr>
        <p:txBody>
          <a:bodyPr/>
          <a:lstStyle/>
          <a:p>
            <a:r>
              <a:rPr lang="en-GB" dirty="0" smtClean="0"/>
              <a:t>Types </a:t>
            </a:r>
            <a:r>
              <a:rPr lang="en-GB" dirty="0"/>
              <a:t>of Mobile App Architecture</a:t>
            </a:r>
          </a:p>
        </p:txBody>
      </p:sp>
      <p:sp>
        <p:nvSpPr>
          <p:cNvPr id="3" name="Espace réservé du contenu 2"/>
          <p:cNvSpPr>
            <a:spLocks noGrp="1"/>
          </p:cNvSpPr>
          <p:nvPr>
            <p:ph idx="1"/>
          </p:nvPr>
        </p:nvSpPr>
        <p:spPr>
          <a:xfrm>
            <a:off x="1295401" y="1291771"/>
            <a:ext cx="9601196" cy="4584097"/>
          </a:xfrm>
        </p:spPr>
        <p:txBody>
          <a:bodyPr>
            <a:normAutofit fontScale="85000" lnSpcReduction="20000"/>
          </a:bodyPr>
          <a:lstStyle/>
          <a:p>
            <a:r>
              <a:rPr lang="en-GB" b="1" dirty="0" smtClean="0"/>
              <a:t> </a:t>
            </a:r>
            <a:r>
              <a:rPr lang="en-GB" b="1" dirty="0"/>
              <a:t>Monolithic </a:t>
            </a:r>
            <a:r>
              <a:rPr lang="en-GB" b="1" dirty="0" smtClean="0"/>
              <a:t>Architecture</a:t>
            </a:r>
          </a:p>
          <a:p>
            <a:pPr lvl="1"/>
            <a:r>
              <a:rPr lang="en-GB" dirty="0"/>
              <a:t>In monolithic architecture, all components and modules of an application are tightly integrated into a single, unified unit</a:t>
            </a:r>
            <a:r>
              <a:rPr lang="en-GB" dirty="0" smtClean="0"/>
              <a:t>.. Characteristics: </a:t>
            </a:r>
            <a:r>
              <a:rPr lang="en-GB" b="1" dirty="0" smtClean="0"/>
              <a:t>Single codebase, </a:t>
            </a:r>
            <a:r>
              <a:rPr lang="en-GB" b="1" dirty="0"/>
              <a:t>Tight </a:t>
            </a:r>
            <a:r>
              <a:rPr lang="en-GB" b="1" dirty="0" smtClean="0"/>
              <a:t>Coupling.  Advantages: </a:t>
            </a:r>
            <a:r>
              <a:rPr lang="en-GB" dirty="0"/>
              <a:t>Does not require communication between separate </a:t>
            </a:r>
            <a:r>
              <a:rPr lang="en-GB" dirty="0" smtClean="0"/>
              <a:t>services, </a:t>
            </a:r>
            <a:r>
              <a:rPr lang="en-GB" dirty="0"/>
              <a:t>Easier to develop, test, and initially deploy </a:t>
            </a:r>
            <a:endParaRPr lang="en-GB" b="1" dirty="0"/>
          </a:p>
          <a:p>
            <a:r>
              <a:rPr lang="en-GB" b="1" dirty="0" err="1"/>
              <a:t>Microservices</a:t>
            </a:r>
            <a:r>
              <a:rPr lang="en-GB" b="1" dirty="0"/>
              <a:t> </a:t>
            </a:r>
            <a:r>
              <a:rPr lang="en-GB" b="1" dirty="0" smtClean="0"/>
              <a:t>Architecture</a:t>
            </a:r>
          </a:p>
          <a:p>
            <a:pPr lvl="1"/>
            <a:r>
              <a:rPr lang="en-GB" dirty="0"/>
              <a:t>In a </a:t>
            </a:r>
            <a:r>
              <a:rPr lang="en-GB" dirty="0" err="1"/>
              <a:t>microservices</a:t>
            </a:r>
            <a:r>
              <a:rPr lang="en-GB" dirty="0"/>
              <a:t> architecture, an application uses small, independent, and loosely coupled services that operate simultaneously to provide its functionality. </a:t>
            </a:r>
            <a:r>
              <a:rPr lang="en-GB" b="1" dirty="0"/>
              <a:t>Service </a:t>
            </a:r>
            <a:r>
              <a:rPr lang="en-GB" b="1" dirty="0" smtClean="0"/>
              <a:t>Independence, </a:t>
            </a:r>
            <a:r>
              <a:rPr lang="en-GB" b="1" dirty="0"/>
              <a:t>Loose </a:t>
            </a:r>
            <a:r>
              <a:rPr lang="en-GB" b="1" dirty="0" smtClean="0"/>
              <a:t>Coupling, </a:t>
            </a:r>
            <a:r>
              <a:rPr lang="en-GB" b="1" dirty="0"/>
              <a:t>Distributed </a:t>
            </a:r>
            <a:r>
              <a:rPr lang="en-GB" b="1" dirty="0" smtClean="0"/>
              <a:t>Deployment…., </a:t>
            </a:r>
            <a:r>
              <a:rPr lang="en-GB" dirty="0"/>
              <a:t>Flexibility to choose the most appropriate technology for each </a:t>
            </a:r>
            <a:r>
              <a:rPr lang="en-GB" dirty="0" smtClean="0"/>
              <a:t>service, </a:t>
            </a:r>
            <a:r>
              <a:rPr lang="en-GB" dirty="0"/>
              <a:t>Failure in one service is less likely to impact the entire </a:t>
            </a:r>
            <a:r>
              <a:rPr lang="en-GB" dirty="0" smtClean="0"/>
              <a:t>application</a:t>
            </a:r>
          </a:p>
          <a:p>
            <a:r>
              <a:rPr lang="en-GB" b="1" dirty="0"/>
              <a:t>Model-View-Controller (MVC</a:t>
            </a:r>
            <a:r>
              <a:rPr lang="en-GB" b="1" dirty="0" smtClean="0"/>
              <a:t>): </a:t>
            </a:r>
          </a:p>
          <a:p>
            <a:pPr lvl="1"/>
            <a:r>
              <a:rPr lang="en-GB" dirty="0"/>
              <a:t>It divides the application into three interconnected components, each with a specific role and responsibility</a:t>
            </a:r>
            <a:r>
              <a:rPr lang="en-GB" dirty="0" smtClean="0"/>
              <a:t>.: </a:t>
            </a:r>
          </a:p>
          <a:p>
            <a:pPr lvl="1"/>
            <a:r>
              <a:rPr lang="en-GB" b="1" dirty="0" smtClean="0"/>
              <a:t>Model</a:t>
            </a:r>
            <a:r>
              <a:rPr lang="en-GB" dirty="0" smtClean="0"/>
              <a:t>(</a:t>
            </a:r>
            <a:r>
              <a:rPr lang="en-GB" dirty="0"/>
              <a:t>It represents the data and business logic of the app</a:t>
            </a:r>
            <a:r>
              <a:rPr lang="en-GB" dirty="0" smtClean="0"/>
              <a:t>), </a:t>
            </a:r>
            <a:r>
              <a:rPr lang="en-GB" b="1" dirty="0" smtClean="0"/>
              <a:t>View</a:t>
            </a:r>
            <a:r>
              <a:rPr lang="en-GB" dirty="0" smtClean="0"/>
              <a:t>(Its </a:t>
            </a:r>
            <a:r>
              <a:rPr lang="en-GB" dirty="0"/>
              <a:t>responsibility is to render the </a:t>
            </a:r>
            <a:r>
              <a:rPr lang="en-GB" u="sng" dirty="0">
                <a:hlinkClick r:id="rId2"/>
              </a:rPr>
              <a:t>user interface</a:t>
            </a:r>
            <a:r>
              <a:rPr lang="en-GB" dirty="0"/>
              <a:t> and present data to the </a:t>
            </a:r>
            <a:r>
              <a:rPr lang="en-GB" dirty="0" smtClean="0"/>
              <a:t>user), Controller(</a:t>
            </a:r>
            <a:r>
              <a:rPr lang="en-GB" dirty="0"/>
              <a:t>It works like an intermediary between the Model and the View. It receives user input, processes it, and communicates with the Model to retrieve or update data</a:t>
            </a:r>
            <a:r>
              <a:rPr lang="en-GB" dirty="0" smtClean="0"/>
              <a:t>.)</a:t>
            </a:r>
            <a:endParaRPr lang="en-GB" dirty="0"/>
          </a:p>
          <a:p>
            <a:pPr marL="0" indent="0">
              <a:buNone/>
            </a:pPr>
            <a:endParaRPr lang="en-GB" dirty="0"/>
          </a:p>
          <a:p>
            <a:endParaRPr lang="en-GB" dirty="0"/>
          </a:p>
        </p:txBody>
      </p:sp>
    </p:spTree>
    <p:extLst>
      <p:ext uri="{BB962C8B-B14F-4D97-AF65-F5344CB8AC3E}">
        <p14:creationId xmlns:p14="http://schemas.microsoft.com/office/powerpoint/2010/main" val="6148652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err="1" smtClean="0"/>
              <a:t>Monolitic</a:t>
            </a:r>
            <a:r>
              <a:rPr lang="en-GB" dirty="0" smtClean="0"/>
              <a:t> </a:t>
            </a:r>
            <a:r>
              <a:rPr lang="en-GB" dirty="0" err="1" smtClean="0"/>
              <a:t>vs</a:t>
            </a:r>
            <a:r>
              <a:rPr lang="en-GB" dirty="0" smtClean="0"/>
              <a:t> </a:t>
            </a:r>
            <a:r>
              <a:rPr lang="en-GB" dirty="0" err="1" smtClean="0"/>
              <a:t>Microservice</a:t>
            </a:r>
            <a:endParaRPr lang="en-GB" dirty="0"/>
          </a:p>
        </p:txBody>
      </p:sp>
      <p:pic>
        <p:nvPicPr>
          <p:cNvPr id="4" name="Espace réservé du contenu 3"/>
          <p:cNvPicPr>
            <a:picLocks noGrp="1"/>
          </p:cNvPicPr>
          <p:nvPr>
            <p:ph idx="1"/>
          </p:nvPr>
        </p:nvPicPr>
        <p:blipFill>
          <a:blip r:embed="rId2"/>
          <a:stretch>
            <a:fillRect/>
          </a:stretch>
        </p:blipFill>
        <p:spPr>
          <a:xfrm>
            <a:off x="2621940" y="2557463"/>
            <a:ext cx="6948119" cy="3317875"/>
          </a:xfrm>
          <a:prstGeom prst="rect">
            <a:avLst/>
          </a:prstGeom>
        </p:spPr>
      </p:pic>
    </p:spTree>
    <p:extLst>
      <p:ext uri="{BB962C8B-B14F-4D97-AF65-F5344CB8AC3E}">
        <p14:creationId xmlns:p14="http://schemas.microsoft.com/office/powerpoint/2010/main" val="17012571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Requirement Engineering</a:t>
            </a:r>
            <a:endParaRPr lang="en-GB" dirty="0"/>
          </a:p>
        </p:txBody>
      </p:sp>
      <p:sp>
        <p:nvSpPr>
          <p:cNvPr id="3" name="Espace réservé du contenu 2"/>
          <p:cNvSpPr>
            <a:spLocks noGrp="1"/>
          </p:cNvSpPr>
          <p:nvPr>
            <p:ph idx="1"/>
          </p:nvPr>
        </p:nvSpPr>
        <p:spPr/>
        <p:txBody>
          <a:bodyPr>
            <a:normAutofit fontScale="92500" lnSpcReduction="20000"/>
          </a:bodyPr>
          <a:lstStyle/>
          <a:p>
            <a:r>
              <a:rPr lang="en-GB" b="1" dirty="0"/>
              <a:t>What is requirement Engineering </a:t>
            </a:r>
            <a:r>
              <a:rPr lang="en-GB" b="1" dirty="0" smtClean="0"/>
              <a:t>?</a:t>
            </a:r>
          </a:p>
          <a:p>
            <a:pPr lvl="1"/>
            <a:r>
              <a:rPr lang="en-GB" b="1" dirty="0"/>
              <a:t>Requirements engineering (RE) is the process of defining, documenting, and maintaining requirements in the engineering design process. </a:t>
            </a:r>
            <a:endParaRPr lang="en-GB" b="1" dirty="0" smtClean="0"/>
          </a:p>
          <a:p>
            <a:pPr lvl="1"/>
            <a:endParaRPr lang="en-GB" b="1" dirty="0" smtClean="0"/>
          </a:p>
          <a:p>
            <a:r>
              <a:rPr lang="en-GB" b="1" dirty="0"/>
              <a:t>Why is requirements Engineering important </a:t>
            </a:r>
            <a:r>
              <a:rPr lang="en-GB" b="1" dirty="0" smtClean="0"/>
              <a:t>?</a:t>
            </a:r>
          </a:p>
          <a:p>
            <a:pPr lvl="1"/>
            <a:r>
              <a:rPr lang="en-GB" dirty="0"/>
              <a:t>explaining your mobile app vision to developers so clearly that they conceive it the way you do</a:t>
            </a:r>
            <a:r>
              <a:rPr lang="en-GB" dirty="0" smtClean="0"/>
              <a:t>.</a:t>
            </a:r>
          </a:p>
          <a:p>
            <a:r>
              <a:rPr lang="en-GB" b="1" dirty="0"/>
              <a:t>Spend </a:t>
            </a:r>
            <a:r>
              <a:rPr lang="en-GB" b="1" dirty="0" smtClean="0"/>
              <a:t>less: </a:t>
            </a:r>
            <a:r>
              <a:rPr lang="en-GB" dirty="0"/>
              <a:t>. </a:t>
            </a:r>
            <a:r>
              <a:rPr lang="en-GB" b="1" dirty="0"/>
              <a:t>IBM once claimed this</a:t>
            </a:r>
            <a:r>
              <a:rPr lang="en-GB" dirty="0"/>
              <a:t>:</a:t>
            </a:r>
          </a:p>
          <a:p>
            <a:pPr marL="0" indent="0">
              <a:buNone/>
            </a:pPr>
            <a:r>
              <a:rPr lang="en-GB" i="1" dirty="0"/>
              <a:t>“Time not spent in requirements is time spent in rework — at 200 times the cost.”</a:t>
            </a:r>
          </a:p>
          <a:p>
            <a:pPr lvl="1"/>
            <a:endParaRPr lang="en-GB" b="1" dirty="0"/>
          </a:p>
        </p:txBody>
      </p:sp>
    </p:spTree>
    <p:extLst>
      <p:ext uri="{BB962C8B-B14F-4D97-AF65-F5344CB8AC3E}">
        <p14:creationId xmlns:p14="http://schemas.microsoft.com/office/powerpoint/2010/main" val="35799806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Outline</a:t>
            </a:r>
            <a:endParaRPr lang="en-GB" dirty="0"/>
          </a:p>
        </p:txBody>
      </p:sp>
      <p:sp>
        <p:nvSpPr>
          <p:cNvPr id="3" name="Espace réservé du contenu 2"/>
          <p:cNvSpPr>
            <a:spLocks noGrp="1"/>
          </p:cNvSpPr>
          <p:nvPr>
            <p:ph idx="1"/>
          </p:nvPr>
        </p:nvSpPr>
        <p:spPr/>
        <p:txBody>
          <a:bodyPr>
            <a:normAutofit fontScale="85000" lnSpcReduction="20000"/>
          </a:bodyPr>
          <a:lstStyle/>
          <a:p>
            <a:r>
              <a:rPr lang="en-GB" dirty="0" smtClean="0"/>
              <a:t>Introduction </a:t>
            </a:r>
          </a:p>
          <a:p>
            <a:r>
              <a:rPr lang="en-GB" dirty="0" smtClean="0"/>
              <a:t>Types of Mobile and Their Differences</a:t>
            </a:r>
          </a:p>
          <a:p>
            <a:r>
              <a:rPr lang="en-GB" dirty="0" smtClean="0"/>
              <a:t>Discuss About Mobile App </a:t>
            </a:r>
            <a:r>
              <a:rPr lang="en-GB" dirty="0"/>
              <a:t>P</a:t>
            </a:r>
            <a:r>
              <a:rPr lang="en-GB" dirty="0" smtClean="0"/>
              <a:t>rogramming Languages</a:t>
            </a:r>
          </a:p>
          <a:p>
            <a:r>
              <a:rPr lang="en-GB" dirty="0" smtClean="0"/>
              <a:t>A review and Comparison of Mobile App Development Frameworks </a:t>
            </a:r>
          </a:p>
          <a:p>
            <a:r>
              <a:rPr lang="en-GB" dirty="0" smtClean="0"/>
              <a:t>Discuss </a:t>
            </a:r>
            <a:r>
              <a:rPr lang="en-GB" dirty="0"/>
              <a:t>About </a:t>
            </a:r>
            <a:r>
              <a:rPr lang="en-GB" dirty="0" smtClean="0"/>
              <a:t>mobile </a:t>
            </a:r>
            <a:r>
              <a:rPr lang="en-GB" dirty="0"/>
              <a:t>application architectures and design </a:t>
            </a:r>
            <a:r>
              <a:rPr lang="en-GB" dirty="0" smtClean="0"/>
              <a:t>patterns</a:t>
            </a:r>
          </a:p>
          <a:p>
            <a:pPr lvl="1"/>
            <a:r>
              <a:rPr lang="en-GB" dirty="0" smtClean="0"/>
              <a:t>Mobile App architecture</a:t>
            </a:r>
          </a:p>
          <a:p>
            <a:pPr lvl="1"/>
            <a:r>
              <a:rPr lang="en-GB" dirty="0" smtClean="0"/>
              <a:t>Mobile App Design Pattern</a:t>
            </a:r>
          </a:p>
          <a:p>
            <a:r>
              <a:rPr lang="en-GB" dirty="0"/>
              <a:t>Requirement </a:t>
            </a:r>
            <a:r>
              <a:rPr lang="en-GB" dirty="0" smtClean="0"/>
              <a:t>Engineering(how to collect and analyse user requirements).</a:t>
            </a:r>
          </a:p>
          <a:p>
            <a:r>
              <a:rPr lang="en-GB" dirty="0" smtClean="0"/>
              <a:t>How </a:t>
            </a:r>
            <a:r>
              <a:rPr lang="en-GB" dirty="0"/>
              <a:t>to estimate mobile app development </a:t>
            </a:r>
            <a:r>
              <a:rPr lang="en-GB" dirty="0" smtClean="0"/>
              <a:t>cost</a:t>
            </a:r>
            <a:endParaRPr lang="en-GB" dirty="0"/>
          </a:p>
        </p:txBody>
      </p:sp>
    </p:spTree>
    <p:extLst>
      <p:ext uri="{BB962C8B-B14F-4D97-AF65-F5344CB8AC3E}">
        <p14:creationId xmlns:p14="http://schemas.microsoft.com/office/powerpoint/2010/main" val="2804156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Types </a:t>
            </a:r>
            <a:r>
              <a:rPr lang="en-GB" dirty="0"/>
              <a:t>of product requirements</a:t>
            </a:r>
          </a:p>
        </p:txBody>
      </p:sp>
      <p:sp>
        <p:nvSpPr>
          <p:cNvPr id="3" name="Espace réservé du contenu 2"/>
          <p:cNvSpPr>
            <a:spLocks noGrp="1"/>
          </p:cNvSpPr>
          <p:nvPr>
            <p:ph idx="1"/>
          </p:nvPr>
        </p:nvSpPr>
        <p:spPr/>
        <p:txBody>
          <a:bodyPr/>
          <a:lstStyle/>
          <a:p>
            <a:r>
              <a:rPr lang="en-GB" dirty="0"/>
              <a:t>When you get an idea to make an app, you need to ask yourself three main questions</a:t>
            </a:r>
            <a:r>
              <a:rPr lang="en-GB" dirty="0" smtClean="0"/>
              <a:t>:</a:t>
            </a:r>
          </a:p>
          <a:p>
            <a:pPr lvl="1"/>
            <a:r>
              <a:rPr lang="en-GB" b="1" dirty="0" smtClean="0"/>
              <a:t>Why</a:t>
            </a:r>
            <a:r>
              <a:rPr lang="en-GB" dirty="0"/>
              <a:t>? Why do you need a mobile app</a:t>
            </a:r>
            <a:r>
              <a:rPr lang="en-GB" dirty="0" smtClean="0"/>
              <a:t>?</a:t>
            </a:r>
          </a:p>
          <a:p>
            <a:pPr lvl="1"/>
            <a:r>
              <a:rPr lang="en-GB" b="1" dirty="0"/>
              <a:t>Who?</a:t>
            </a:r>
            <a:r>
              <a:rPr lang="en-GB" dirty="0"/>
              <a:t> Who will use your app? </a:t>
            </a:r>
            <a:endParaRPr lang="en-GB" dirty="0" smtClean="0"/>
          </a:p>
          <a:p>
            <a:pPr lvl="1"/>
            <a:r>
              <a:rPr lang="en-GB" b="1" dirty="0"/>
              <a:t>How?</a:t>
            </a:r>
            <a:r>
              <a:rPr lang="en-GB" dirty="0"/>
              <a:t> How will you achieve your desired business outcomes and meet users’ expectations</a:t>
            </a:r>
            <a:r>
              <a:rPr lang="en-GB" dirty="0" smtClean="0"/>
              <a:t>?</a:t>
            </a:r>
          </a:p>
          <a:p>
            <a:pPr marL="457200" lvl="1" indent="0">
              <a:buNone/>
            </a:pPr>
            <a:r>
              <a:rPr lang="en-GB" dirty="0"/>
              <a:t>Answers to these questions form </a:t>
            </a:r>
            <a:r>
              <a:rPr lang="en-GB" b="1" dirty="0"/>
              <a:t>three main levels of requirements</a:t>
            </a:r>
            <a:r>
              <a:rPr lang="en-GB" dirty="0"/>
              <a:t> for mobile app development: </a:t>
            </a:r>
            <a:r>
              <a:rPr lang="en-GB" dirty="0">
                <a:solidFill>
                  <a:srgbClr val="FF0000"/>
                </a:solidFill>
              </a:rPr>
              <a:t>business requirements</a:t>
            </a:r>
            <a:r>
              <a:rPr lang="en-GB" dirty="0"/>
              <a:t>, </a:t>
            </a:r>
            <a:r>
              <a:rPr lang="en-GB" dirty="0">
                <a:solidFill>
                  <a:srgbClr val="FF0000"/>
                </a:solidFill>
              </a:rPr>
              <a:t>user requirements</a:t>
            </a:r>
            <a:r>
              <a:rPr lang="en-GB" dirty="0"/>
              <a:t>, and </a:t>
            </a:r>
            <a:r>
              <a:rPr lang="en-GB" dirty="0">
                <a:solidFill>
                  <a:srgbClr val="FF0000"/>
                </a:solidFill>
              </a:rPr>
              <a:t>system requirements</a:t>
            </a:r>
            <a:r>
              <a:rPr lang="en-GB" dirty="0"/>
              <a:t>.</a:t>
            </a:r>
          </a:p>
          <a:p>
            <a:pPr marL="457200" lvl="1" indent="0">
              <a:buNone/>
            </a:pPr>
            <a:endParaRPr lang="en-GB" dirty="0"/>
          </a:p>
          <a:p>
            <a:pPr lvl="1"/>
            <a:endParaRPr lang="en-GB" dirty="0"/>
          </a:p>
        </p:txBody>
      </p:sp>
    </p:spTree>
    <p:extLst>
      <p:ext uri="{BB962C8B-B14F-4D97-AF65-F5344CB8AC3E}">
        <p14:creationId xmlns:p14="http://schemas.microsoft.com/office/powerpoint/2010/main" val="432405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Types of product requirements</a:t>
            </a:r>
          </a:p>
        </p:txBody>
      </p:sp>
      <p:sp>
        <p:nvSpPr>
          <p:cNvPr id="3" name="Espace réservé du contenu 2"/>
          <p:cNvSpPr>
            <a:spLocks noGrp="1"/>
          </p:cNvSpPr>
          <p:nvPr>
            <p:ph idx="1"/>
          </p:nvPr>
        </p:nvSpPr>
        <p:spPr/>
        <p:txBody>
          <a:bodyPr>
            <a:normAutofit fontScale="92500" lnSpcReduction="10000"/>
          </a:bodyPr>
          <a:lstStyle/>
          <a:p>
            <a:pPr marL="0" indent="0">
              <a:buNone/>
            </a:pPr>
            <a:r>
              <a:rPr lang="en-GB" dirty="0"/>
              <a:t>Each level also has an assortment of functional and non-functional requirements</a:t>
            </a:r>
            <a:r>
              <a:rPr lang="en-GB" dirty="0" smtClean="0"/>
              <a:t>.</a:t>
            </a:r>
          </a:p>
          <a:p>
            <a:r>
              <a:rPr lang="en-GB" b="1" dirty="0"/>
              <a:t>Functional requirements</a:t>
            </a:r>
            <a:r>
              <a:rPr lang="en-GB" dirty="0"/>
              <a:t> relate to your app’s operation and features you’re going to implement.</a:t>
            </a:r>
          </a:p>
          <a:p>
            <a:r>
              <a:rPr lang="en-GB" b="1" dirty="0"/>
              <a:t>Non-functional requirements</a:t>
            </a:r>
            <a:r>
              <a:rPr lang="en-GB" dirty="0"/>
              <a:t> define characteristics and constraints that aren’t connected to functional requirements</a:t>
            </a:r>
            <a:r>
              <a:rPr lang="en-GB" dirty="0" smtClean="0"/>
              <a:t>.</a:t>
            </a:r>
          </a:p>
          <a:p>
            <a:pPr lvl="1"/>
            <a:r>
              <a:rPr lang="en-GB" dirty="0"/>
              <a:t>performance, reliability, availability, and usability.</a:t>
            </a:r>
          </a:p>
          <a:p>
            <a:pPr lvl="1"/>
            <a:r>
              <a:rPr lang="en-GB" dirty="0" smtClean="0"/>
              <a:t>The </a:t>
            </a:r>
            <a:r>
              <a:rPr lang="en-GB" dirty="0"/>
              <a:t>app development </a:t>
            </a:r>
            <a:r>
              <a:rPr lang="en-GB" dirty="0" smtClean="0"/>
              <a:t>process; security, methodology, Standards, Development Language</a:t>
            </a:r>
          </a:p>
          <a:p>
            <a:pPr lvl="1"/>
            <a:r>
              <a:rPr lang="en-GB" dirty="0" smtClean="0"/>
              <a:t>The </a:t>
            </a:r>
            <a:r>
              <a:rPr lang="en-GB" dirty="0"/>
              <a:t>external </a:t>
            </a:r>
            <a:r>
              <a:rPr lang="en-GB" dirty="0" smtClean="0"/>
              <a:t>environment,  </a:t>
            </a:r>
            <a:endParaRPr lang="en-GB" dirty="0"/>
          </a:p>
          <a:p>
            <a:endParaRPr lang="en-GB" dirty="0"/>
          </a:p>
        </p:txBody>
      </p:sp>
    </p:spTree>
    <p:extLst>
      <p:ext uri="{BB962C8B-B14F-4D97-AF65-F5344CB8AC3E}">
        <p14:creationId xmlns:p14="http://schemas.microsoft.com/office/powerpoint/2010/main" val="32296769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Business </a:t>
            </a:r>
            <a:r>
              <a:rPr lang="en-GB" dirty="0"/>
              <a:t>requirements</a:t>
            </a:r>
          </a:p>
        </p:txBody>
      </p:sp>
      <p:sp>
        <p:nvSpPr>
          <p:cNvPr id="3" name="Espace réservé du contenu 2"/>
          <p:cNvSpPr>
            <a:spLocks noGrp="1"/>
          </p:cNvSpPr>
          <p:nvPr>
            <p:ph idx="1"/>
          </p:nvPr>
        </p:nvSpPr>
        <p:spPr/>
        <p:txBody>
          <a:bodyPr/>
          <a:lstStyle/>
          <a:p>
            <a:pPr>
              <a:lnSpc>
                <a:spcPct val="150000"/>
              </a:lnSpc>
            </a:pPr>
            <a:r>
              <a:rPr lang="en-GB" dirty="0"/>
              <a:t>focus on reasons why building a mobile application is essential for our business, the changes the app will entail, and the outcomes we expect it will deliver. To keep our product vision clear to our development company, you should record our business requirements in a mobile app business requirements document (BRD).</a:t>
            </a:r>
          </a:p>
          <a:p>
            <a:endParaRPr lang="en-GB" dirty="0"/>
          </a:p>
        </p:txBody>
      </p:sp>
    </p:spTree>
    <p:extLst>
      <p:ext uri="{BB962C8B-B14F-4D97-AF65-F5344CB8AC3E}">
        <p14:creationId xmlns:p14="http://schemas.microsoft.com/office/powerpoint/2010/main" val="37579385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Business requirements</a:t>
            </a:r>
          </a:p>
        </p:txBody>
      </p:sp>
      <p:sp>
        <p:nvSpPr>
          <p:cNvPr id="3" name="Espace réservé du contenu 2"/>
          <p:cNvSpPr>
            <a:spLocks noGrp="1"/>
          </p:cNvSpPr>
          <p:nvPr>
            <p:ph idx="1"/>
          </p:nvPr>
        </p:nvSpPr>
        <p:spPr/>
        <p:txBody>
          <a:bodyPr/>
          <a:lstStyle/>
          <a:p>
            <a:r>
              <a:rPr lang="en-GB" dirty="0"/>
              <a:t>Based on the vision and scope document proposed by </a:t>
            </a:r>
            <a:r>
              <a:rPr lang="en-GB" b="1" dirty="0"/>
              <a:t>Karl </a:t>
            </a:r>
            <a:r>
              <a:rPr lang="en-GB" b="1" dirty="0" err="1"/>
              <a:t>Wiegers</a:t>
            </a:r>
            <a:r>
              <a:rPr lang="en-GB" dirty="0"/>
              <a:t> in the third edition of </a:t>
            </a:r>
            <a:r>
              <a:rPr lang="en-GB" i="1" dirty="0"/>
              <a:t>Software Requirements</a:t>
            </a:r>
            <a:r>
              <a:rPr lang="en-GB" dirty="0"/>
              <a:t>, we can see the following BRD </a:t>
            </a:r>
            <a:r>
              <a:rPr lang="en-GB" dirty="0" smtClean="0"/>
              <a:t>structure</a:t>
            </a:r>
          </a:p>
          <a:p>
            <a:pPr lvl="1"/>
            <a:r>
              <a:rPr lang="en-GB" b="1" dirty="0" smtClean="0"/>
              <a:t>Background:</a:t>
            </a:r>
            <a:r>
              <a:rPr lang="en-GB" dirty="0" smtClean="0"/>
              <a:t> </a:t>
            </a:r>
            <a:r>
              <a:rPr lang="en-GB" dirty="0"/>
              <a:t>situation that led you to the idea of creating a mobile </a:t>
            </a:r>
            <a:r>
              <a:rPr lang="en-GB" dirty="0" smtClean="0"/>
              <a:t>app</a:t>
            </a:r>
          </a:p>
          <a:p>
            <a:pPr lvl="1"/>
            <a:r>
              <a:rPr lang="en-GB" b="1" dirty="0"/>
              <a:t>Business </a:t>
            </a:r>
            <a:r>
              <a:rPr lang="en-GB" b="1" dirty="0" smtClean="0"/>
              <a:t>opportunity: strengths</a:t>
            </a:r>
            <a:r>
              <a:rPr lang="en-GB" dirty="0" smtClean="0"/>
              <a:t> </a:t>
            </a:r>
            <a:r>
              <a:rPr lang="en-GB" dirty="0"/>
              <a:t>and advantages of </a:t>
            </a:r>
            <a:r>
              <a:rPr lang="en-GB" dirty="0" smtClean="0"/>
              <a:t>the </a:t>
            </a:r>
            <a:r>
              <a:rPr lang="en-GB" dirty="0"/>
              <a:t>app compared to existing solutions on the </a:t>
            </a:r>
            <a:r>
              <a:rPr lang="en-GB" dirty="0" smtClean="0"/>
              <a:t>market.</a:t>
            </a:r>
          </a:p>
          <a:p>
            <a:pPr lvl="1"/>
            <a:r>
              <a:rPr lang="en-GB" b="1" dirty="0"/>
              <a:t>Business </a:t>
            </a:r>
            <a:r>
              <a:rPr lang="en-GB" b="1" dirty="0" smtClean="0"/>
              <a:t>objectives</a:t>
            </a:r>
            <a:r>
              <a:rPr lang="en-GB" dirty="0" smtClean="0"/>
              <a:t>: </a:t>
            </a:r>
            <a:r>
              <a:rPr lang="en-GB" dirty="0"/>
              <a:t>benefits you expect to get from building a mobile app in a quantitative and measurable way. Your objectives must be </a:t>
            </a:r>
            <a:r>
              <a:rPr lang="en-GB" b="1" dirty="0"/>
              <a:t>SMART</a:t>
            </a:r>
            <a:r>
              <a:rPr lang="en-GB" dirty="0"/>
              <a:t> </a:t>
            </a:r>
            <a:endParaRPr lang="en-GB" b="1" dirty="0" smtClean="0"/>
          </a:p>
          <a:p>
            <a:pPr lvl="1"/>
            <a:endParaRPr lang="en-GB" b="1" dirty="0"/>
          </a:p>
        </p:txBody>
      </p:sp>
    </p:spTree>
    <p:extLst>
      <p:ext uri="{BB962C8B-B14F-4D97-AF65-F5344CB8AC3E}">
        <p14:creationId xmlns:p14="http://schemas.microsoft.com/office/powerpoint/2010/main" val="41093580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Business requirements</a:t>
            </a:r>
          </a:p>
        </p:txBody>
      </p:sp>
      <p:sp>
        <p:nvSpPr>
          <p:cNvPr id="3" name="Espace réservé du contenu 2"/>
          <p:cNvSpPr>
            <a:spLocks noGrp="1"/>
          </p:cNvSpPr>
          <p:nvPr>
            <p:ph idx="1"/>
          </p:nvPr>
        </p:nvSpPr>
        <p:spPr/>
        <p:txBody>
          <a:bodyPr>
            <a:normAutofit fontScale="92500"/>
          </a:bodyPr>
          <a:lstStyle/>
          <a:p>
            <a:r>
              <a:rPr lang="en-GB" b="1" dirty="0"/>
              <a:t>Success </a:t>
            </a:r>
            <a:r>
              <a:rPr lang="en-GB" b="1" dirty="0" smtClean="0"/>
              <a:t>metrics: </a:t>
            </a:r>
            <a:r>
              <a:rPr lang="en-GB" dirty="0"/>
              <a:t>what indicators will help stakeholders understand that </a:t>
            </a:r>
            <a:r>
              <a:rPr lang="en-GB" dirty="0" smtClean="0"/>
              <a:t>your </a:t>
            </a:r>
            <a:r>
              <a:rPr lang="en-GB" dirty="0"/>
              <a:t>project has achieved </a:t>
            </a:r>
            <a:r>
              <a:rPr lang="en-GB" dirty="0" smtClean="0"/>
              <a:t>success</a:t>
            </a:r>
          </a:p>
          <a:p>
            <a:r>
              <a:rPr lang="en-GB" b="1" dirty="0"/>
              <a:t>Monetization </a:t>
            </a:r>
            <a:r>
              <a:rPr lang="en-GB" b="1" dirty="0" smtClean="0"/>
              <a:t>model: </a:t>
            </a:r>
            <a:r>
              <a:rPr lang="en-GB" dirty="0"/>
              <a:t>how your mobile app will generate revenue. </a:t>
            </a:r>
            <a:endParaRPr lang="en-GB" dirty="0" smtClean="0"/>
          </a:p>
          <a:p>
            <a:r>
              <a:rPr lang="en-GB" b="1" dirty="0"/>
              <a:t>Business </a:t>
            </a:r>
            <a:r>
              <a:rPr lang="en-GB" b="1" dirty="0" smtClean="0"/>
              <a:t>risks: </a:t>
            </a:r>
            <a:r>
              <a:rPr lang="en-GB" dirty="0"/>
              <a:t>Think of possible situations that can adversely affect your mobile app development. For example, what will you do if you get too few downloads? </a:t>
            </a:r>
            <a:endParaRPr lang="en-GB" dirty="0" smtClean="0"/>
          </a:p>
          <a:p>
            <a:r>
              <a:rPr lang="en-GB" dirty="0"/>
              <a:t>we can </a:t>
            </a:r>
            <a:r>
              <a:rPr lang="en-GB" b="1" dirty="0"/>
              <a:t>represent our project scope</a:t>
            </a:r>
            <a:r>
              <a:rPr lang="en-GB" dirty="0"/>
              <a:t> using different tools. The most comprehensive is a </a:t>
            </a:r>
            <a:r>
              <a:rPr lang="en-GB" b="1" dirty="0"/>
              <a:t>lean canvas</a:t>
            </a:r>
            <a:r>
              <a:rPr lang="en-GB" dirty="0"/>
              <a:t>. It represents the segments of a </a:t>
            </a:r>
            <a:r>
              <a:rPr lang="en-GB" u="sng" dirty="0">
                <a:hlinkClick r:id="rId2"/>
              </a:rPr>
              <a:t>business plan</a:t>
            </a:r>
            <a:r>
              <a:rPr lang="en-GB" dirty="0"/>
              <a:t> crucial for developing documentation for all mobile applications</a:t>
            </a:r>
            <a:endParaRPr lang="en-GB" b="1" dirty="0"/>
          </a:p>
        </p:txBody>
      </p:sp>
    </p:spTree>
    <p:extLst>
      <p:ext uri="{BB962C8B-B14F-4D97-AF65-F5344CB8AC3E}">
        <p14:creationId xmlns:p14="http://schemas.microsoft.com/office/powerpoint/2010/main" val="20743985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User </a:t>
            </a:r>
            <a:r>
              <a:rPr lang="en-GB" dirty="0"/>
              <a:t>requirements</a:t>
            </a:r>
          </a:p>
        </p:txBody>
      </p:sp>
      <p:sp>
        <p:nvSpPr>
          <p:cNvPr id="3" name="Espace réservé du contenu 2"/>
          <p:cNvSpPr>
            <a:spLocks noGrp="1"/>
          </p:cNvSpPr>
          <p:nvPr>
            <p:ph idx="1"/>
          </p:nvPr>
        </p:nvSpPr>
        <p:spPr>
          <a:xfrm>
            <a:off x="1295401" y="2452914"/>
            <a:ext cx="10127342" cy="3422954"/>
          </a:xfrm>
        </p:spPr>
        <p:txBody>
          <a:bodyPr/>
          <a:lstStyle/>
          <a:p>
            <a:r>
              <a:rPr lang="en-GB" dirty="0" smtClean="0"/>
              <a:t>Here, </a:t>
            </a:r>
            <a:r>
              <a:rPr lang="en-GB" dirty="0"/>
              <a:t>it’s time to focus on your users’ </a:t>
            </a:r>
            <a:r>
              <a:rPr lang="en-GB" dirty="0" smtClean="0"/>
              <a:t>needs</a:t>
            </a:r>
          </a:p>
          <a:p>
            <a:r>
              <a:rPr lang="en-GB" dirty="0"/>
              <a:t>When it comes to user requirements, it’s sensible to start with these three steps:</a:t>
            </a:r>
          </a:p>
          <a:p>
            <a:pPr lvl="1"/>
            <a:r>
              <a:rPr lang="en-GB" b="1" dirty="0" smtClean="0"/>
              <a:t>Step 1: </a:t>
            </a:r>
            <a:r>
              <a:rPr lang="en-GB" dirty="0"/>
              <a:t>Classify </a:t>
            </a:r>
            <a:r>
              <a:rPr lang="en-GB" dirty="0" smtClean="0"/>
              <a:t>users – Feature they use, Access level, Platform used,  Frequency of visit</a:t>
            </a:r>
          </a:p>
          <a:p>
            <a:pPr lvl="1"/>
            <a:r>
              <a:rPr lang="en-GB" b="1" dirty="0" smtClean="0"/>
              <a:t>Step 2: </a:t>
            </a:r>
            <a:r>
              <a:rPr lang="en-GB" dirty="0"/>
              <a:t>Identify product </a:t>
            </a:r>
            <a:r>
              <a:rPr lang="en-GB" dirty="0" smtClean="0"/>
              <a:t>champions -- </a:t>
            </a:r>
            <a:r>
              <a:rPr lang="en-GB" dirty="0"/>
              <a:t>Choose individuals who can represent each group of users and communicate user requirements to your project </a:t>
            </a:r>
            <a:r>
              <a:rPr lang="en-GB" dirty="0" smtClean="0"/>
              <a:t>manager</a:t>
            </a:r>
          </a:p>
          <a:p>
            <a:pPr lvl="1"/>
            <a:r>
              <a:rPr lang="en-GB" b="1" dirty="0"/>
              <a:t>Step 3</a:t>
            </a:r>
            <a:r>
              <a:rPr lang="en-GB" dirty="0"/>
              <a:t> — Agree on the requirements decision-makers for your project</a:t>
            </a:r>
            <a:endParaRPr lang="en-GB" b="1" dirty="0"/>
          </a:p>
        </p:txBody>
      </p:sp>
    </p:spTree>
    <p:extLst>
      <p:ext uri="{BB962C8B-B14F-4D97-AF65-F5344CB8AC3E}">
        <p14:creationId xmlns:p14="http://schemas.microsoft.com/office/powerpoint/2010/main" val="4602965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en-GB" dirty="0"/>
              <a:t>User requirements</a:t>
            </a:r>
          </a:p>
        </p:txBody>
      </p:sp>
      <p:sp>
        <p:nvSpPr>
          <p:cNvPr id="3" name="Espace réservé du contenu 2"/>
          <p:cNvSpPr>
            <a:spLocks noGrp="1"/>
          </p:cNvSpPr>
          <p:nvPr>
            <p:ph sz="half" idx="1"/>
          </p:nvPr>
        </p:nvSpPr>
        <p:spPr/>
        <p:txBody>
          <a:bodyPr>
            <a:normAutofit fontScale="92500" lnSpcReduction="20000"/>
          </a:bodyPr>
          <a:lstStyle/>
          <a:p>
            <a:r>
              <a:rPr lang="en-GB" dirty="0"/>
              <a:t>Record feedback from users in a </a:t>
            </a:r>
            <a:r>
              <a:rPr lang="en-GB" b="1" dirty="0"/>
              <a:t>user requirements document (URD)</a:t>
            </a:r>
            <a:r>
              <a:rPr lang="en-GB" dirty="0"/>
              <a:t>. To do this, you can use the following techniques:</a:t>
            </a:r>
          </a:p>
          <a:p>
            <a:pPr>
              <a:buFont typeface="Wingdings" panose="05000000000000000000" pitchFamily="2" charset="2"/>
              <a:buChar char="Ø"/>
            </a:pPr>
            <a:r>
              <a:rPr lang="en-GB" b="1" dirty="0"/>
              <a:t>A user </a:t>
            </a:r>
            <a:r>
              <a:rPr lang="en-GB" b="1" dirty="0" smtClean="0"/>
              <a:t>persona: </a:t>
            </a:r>
          </a:p>
          <a:p>
            <a:pPr>
              <a:buFont typeface="Wingdings" panose="05000000000000000000" pitchFamily="2" charset="2"/>
              <a:buChar char="Ø"/>
            </a:pPr>
            <a:r>
              <a:rPr lang="en-GB" b="1" dirty="0"/>
              <a:t>User </a:t>
            </a:r>
            <a:r>
              <a:rPr lang="en-GB" b="1" dirty="0" smtClean="0"/>
              <a:t>stories: </a:t>
            </a:r>
            <a:r>
              <a:rPr lang="en-GB" dirty="0"/>
              <a:t>Itemize actions users will perform within your app to meet their goals. Then arrange these actions in a natural sequence to determine a typical user journey through your app.</a:t>
            </a:r>
            <a:endParaRPr lang="en-GB" dirty="0"/>
          </a:p>
        </p:txBody>
      </p:sp>
      <p:pic>
        <p:nvPicPr>
          <p:cNvPr id="7" name="Espace réservé du contenu 6"/>
          <p:cNvPicPr>
            <a:picLocks noGrp="1"/>
          </p:cNvPicPr>
          <p:nvPr>
            <p:ph sz="half" idx="2"/>
          </p:nvPr>
        </p:nvPicPr>
        <p:blipFill>
          <a:blip r:embed="rId2"/>
          <a:stretch>
            <a:fillRect/>
          </a:stretch>
        </p:blipFill>
        <p:spPr>
          <a:xfrm>
            <a:off x="6248189" y="2560638"/>
            <a:ext cx="4585122" cy="3309937"/>
          </a:xfrm>
          <a:prstGeom prst="rect">
            <a:avLst/>
          </a:prstGeom>
        </p:spPr>
      </p:pic>
      <p:pic>
        <p:nvPicPr>
          <p:cNvPr id="8" name="Image 7"/>
          <p:cNvPicPr/>
          <p:nvPr/>
        </p:nvPicPr>
        <p:blipFill>
          <a:blip r:embed="rId3"/>
          <a:stretch>
            <a:fillRect/>
          </a:stretch>
        </p:blipFill>
        <p:spPr>
          <a:xfrm>
            <a:off x="5987959" y="2504303"/>
            <a:ext cx="5731510" cy="3620135"/>
          </a:xfrm>
          <a:prstGeom prst="rect">
            <a:avLst/>
          </a:prstGeom>
        </p:spPr>
      </p:pic>
    </p:spTree>
    <p:extLst>
      <p:ext uri="{BB962C8B-B14F-4D97-AF65-F5344CB8AC3E}">
        <p14:creationId xmlns:p14="http://schemas.microsoft.com/office/powerpoint/2010/main" val="3827615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System </a:t>
            </a:r>
            <a:r>
              <a:rPr lang="en-GB" dirty="0"/>
              <a:t>requirements</a:t>
            </a:r>
          </a:p>
        </p:txBody>
      </p:sp>
      <p:sp>
        <p:nvSpPr>
          <p:cNvPr id="3" name="Espace réservé du contenu 2"/>
          <p:cNvSpPr>
            <a:spLocks noGrp="1"/>
          </p:cNvSpPr>
          <p:nvPr>
            <p:ph idx="1"/>
          </p:nvPr>
        </p:nvSpPr>
        <p:spPr/>
        <p:txBody>
          <a:bodyPr/>
          <a:lstStyle/>
          <a:p>
            <a:r>
              <a:rPr lang="en-GB" dirty="0"/>
              <a:t>We need to talk to developers. They’ll give us feedback on whether it’s technically possible to realize our original plans for the app’s </a:t>
            </a:r>
            <a:r>
              <a:rPr lang="en-GB" dirty="0" smtClean="0"/>
              <a:t>functionality</a:t>
            </a:r>
          </a:p>
          <a:p>
            <a:endParaRPr lang="en-GB" dirty="0" smtClean="0"/>
          </a:p>
          <a:p>
            <a:r>
              <a:rPr lang="en-GB" dirty="0" smtClean="0"/>
              <a:t>.</a:t>
            </a:r>
            <a:r>
              <a:rPr lang="en-GB" dirty="0"/>
              <a:t> After constructive dialogue with our team, we have to write down the agreed requirements in a </a:t>
            </a:r>
            <a:r>
              <a:rPr lang="en-GB" b="1" dirty="0"/>
              <a:t>software requirements specification (SRS</a:t>
            </a:r>
            <a:r>
              <a:rPr lang="en-GB" dirty="0"/>
              <a:t>) for a mobile application that contains the following blocks</a:t>
            </a:r>
            <a:endParaRPr lang="en-GB" dirty="0"/>
          </a:p>
        </p:txBody>
      </p:sp>
    </p:spTree>
    <p:extLst>
      <p:ext uri="{BB962C8B-B14F-4D97-AF65-F5344CB8AC3E}">
        <p14:creationId xmlns:p14="http://schemas.microsoft.com/office/powerpoint/2010/main" val="24301432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System requirements</a:t>
            </a:r>
          </a:p>
        </p:txBody>
      </p:sp>
      <p:sp>
        <p:nvSpPr>
          <p:cNvPr id="3" name="Espace réservé du contenu 2"/>
          <p:cNvSpPr>
            <a:spLocks noGrp="1"/>
          </p:cNvSpPr>
          <p:nvPr>
            <p:ph idx="1"/>
          </p:nvPr>
        </p:nvSpPr>
        <p:spPr>
          <a:xfrm>
            <a:off x="1059543" y="2556932"/>
            <a:ext cx="10392228" cy="3318936"/>
          </a:xfrm>
        </p:spPr>
        <p:txBody>
          <a:bodyPr>
            <a:normAutofit fontScale="85000" lnSpcReduction="20000"/>
          </a:bodyPr>
          <a:lstStyle/>
          <a:p>
            <a:pPr marL="0" indent="0">
              <a:buNone/>
            </a:pPr>
            <a:r>
              <a:rPr lang="en-GB" dirty="0"/>
              <a:t>After constructive dialogue with our team, we have to write down the agreed requirements in a </a:t>
            </a:r>
            <a:r>
              <a:rPr lang="en-GB" b="1" dirty="0"/>
              <a:t>software requirements specification (SRS</a:t>
            </a:r>
            <a:r>
              <a:rPr lang="en-GB" dirty="0"/>
              <a:t>) for a mobile application that contains the </a:t>
            </a:r>
            <a:r>
              <a:rPr lang="en-GB" dirty="0" smtClean="0"/>
              <a:t>following blocks.</a:t>
            </a:r>
          </a:p>
          <a:p>
            <a:r>
              <a:rPr lang="en-GB" dirty="0"/>
              <a:t> </a:t>
            </a:r>
            <a:r>
              <a:rPr lang="en-GB" dirty="0"/>
              <a:t>Functional </a:t>
            </a:r>
            <a:r>
              <a:rPr lang="en-GB" dirty="0" smtClean="0"/>
              <a:t>requirements</a:t>
            </a:r>
          </a:p>
          <a:p>
            <a:r>
              <a:rPr lang="en-GB" dirty="0"/>
              <a:t>Subsystem </a:t>
            </a:r>
            <a:r>
              <a:rPr lang="en-GB" dirty="0" smtClean="0"/>
              <a:t>requirements: for </a:t>
            </a:r>
            <a:r>
              <a:rPr lang="en-GB" dirty="0"/>
              <a:t>software and hardware </a:t>
            </a:r>
            <a:r>
              <a:rPr lang="en-GB" dirty="0" smtClean="0"/>
              <a:t>subsystems</a:t>
            </a:r>
          </a:p>
          <a:p>
            <a:pPr lvl="0"/>
            <a:r>
              <a:rPr lang="en-GB" dirty="0"/>
              <a:t>Business  </a:t>
            </a:r>
            <a:r>
              <a:rPr lang="en-GB" dirty="0" smtClean="0"/>
              <a:t>rules(</a:t>
            </a:r>
            <a:r>
              <a:rPr lang="en-GB" dirty="0"/>
              <a:t>Corporate </a:t>
            </a:r>
            <a:r>
              <a:rPr lang="en-GB" dirty="0" smtClean="0"/>
              <a:t>policy, Government regulations, Industry standards </a:t>
            </a:r>
            <a:r>
              <a:rPr lang="en-GB" dirty="0" err="1" smtClean="0"/>
              <a:t>etc</a:t>
            </a:r>
            <a:r>
              <a:rPr lang="en-GB" dirty="0" smtClean="0"/>
              <a:t>)</a:t>
            </a:r>
          </a:p>
          <a:p>
            <a:pPr lvl="0"/>
            <a:r>
              <a:rPr lang="en-GB" dirty="0"/>
              <a:t>Data </a:t>
            </a:r>
            <a:r>
              <a:rPr lang="en-GB" dirty="0" smtClean="0"/>
              <a:t>requirements</a:t>
            </a:r>
          </a:p>
          <a:p>
            <a:pPr lvl="0"/>
            <a:r>
              <a:rPr lang="en-GB" dirty="0"/>
              <a:t>External interfaces</a:t>
            </a:r>
            <a:endParaRPr lang="en-GB" dirty="0" smtClean="0"/>
          </a:p>
          <a:p>
            <a:pPr lvl="0"/>
            <a:r>
              <a:rPr lang="en-GB" dirty="0"/>
              <a:t>Localization requirements</a:t>
            </a:r>
            <a:endParaRPr lang="en-GB" dirty="0" smtClean="0"/>
          </a:p>
          <a:p>
            <a:pPr lvl="0"/>
            <a:endParaRPr lang="en-GB" dirty="0"/>
          </a:p>
        </p:txBody>
      </p:sp>
    </p:spTree>
    <p:extLst>
      <p:ext uri="{BB962C8B-B14F-4D97-AF65-F5344CB8AC3E}">
        <p14:creationId xmlns:p14="http://schemas.microsoft.com/office/powerpoint/2010/main" val="25745001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GB" dirty="0" smtClean="0"/>
              <a:t>Activities </a:t>
            </a:r>
            <a:r>
              <a:rPr lang="en-GB" dirty="0"/>
              <a:t>Involved in drafting a document for requirements</a:t>
            </a:r>
          </a:p>
        </p:txBody>
      </p:sp>
      <p:sp>
        <p:nvSpPr>
          <p:cNvPr id="3" name="Espace réservé du contenu 2"/>
          <p:cNvSpPr>
            <a:spLocks noGrp="1"/>
          </p:cNvSpPr>
          <p:nvPr>
            <p:ph idx="1"/>
          </p:nvPr>
        </p:nvSpPr>
        <p:spPr/>
        <p:txBody>
          <a:bodyPr>
            <a:normAutofit lnSpcReduction="10000"/>
          </a:bodyPr>
          <a:lstStyle/>
          <a:p>
            <a:pPr marL="0" indent="0">
              <a:buNone/>
            </a:pPr>
            <a:r>
              <a:rPr lang="en-GB" dirty="0" smtClean="0"/>
              <a:t>So, in Summary Drafting </a:t>
            </a:r>
            <a:r>
              <a:rPr lang="en-GB" dirty="0"/>
              <a:t>a document of requirements for your mobile app project is commonly about performing four activities:</a:t>
            </a:r>
          </a:p>
          <a:p>
            <a:r>
              <a:rPr lang="en-GB" b="1" dirty="0"/>
              <a:t>Elicitation:</a:t>
            </a:r>
            <a:r>
              <a:rPr lang="en-GB" dirty="0"/>
              <a:t> This involves asking what users expect from a new product, listening to what they say, and watching what they do.</a:t>
            </a:r>
          </a:p>
          <a:p>
            <a:r>
              <a:rPr lang="en-GB" b="1" dirty="0"/>
              <a:t>Analysis:</a:t>
            </a:r>
            <a:r>
              <a:rPr lang="en-GB" dirty="0"/>
              <a:t> This involves processing user feedback to understand, classify, and relate this information to possible mobile app functionalities.</a:t>
            </a:r>
          </a:p>
          <a:p>
            <a:r>
              <a:rPr lang="en-GB" b="1" dirty="0"/>
              <a:t>Documenting:</a:t>
            </a:r>
            <a:r>
              <a:rPr lang="en-GB" dirty="0"/>
              <a:t> It’s essential to document your app idea as a product hypothesis and product objectives.</a:t>
            </a:r>
          </a:p>
          <a:p>
            <a:endParaRPr lang="en-GB" dirty="0"/>
          </a:p>
        </p:txBody>
      </p:sp>
    </p:spTree>
    <p:extLst>
      <p:ext uri="{BB962C8B-B14F-4D97-AF65-F5344CB8AC3E}">
        <p14:creationId xmlns:p14="http://schemas.microsoft.com/office/powerpoint/2010/main" val="1877755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dirty="0"/>
              <a:t>Introduction </a:t>
            </a:r>
          </a:p>
        </p:txBody>
      </p:sp>
      <p:sp>
        <p:nvSpPr>
          <p:cNvPr id="3" name="Espace réservé du contenu 2"/>
          <p:cNvSpPr>
            <a:spLocks noGrp="1"/>
          </p:cNvSpPr>
          <p:nvPr>
            <p:ph idx="1"/>
          </p:nvPr>
        </p:nvSpPr>
        <p:spPr/>
        <p:txBody>
          <a:bodyPr/>
          <a:lstStyle/>
          <a:p>
            <a:r>
              <a:rPr lang="en-GB" dirty="0"/>
              <a:t>In the palm of our hands, we hold a world that’s constantly evolving and expanding - the world of mobile applications. </a:t>
            </a:r>
            <a:endParaRPr lang="en-GB" dirty="0" smtClean="0"/>
          </a:p>
          <a:p>
            <a:r>
              <a:rPr lang="en-GB" dirty="0" smtClean="0"/>
              <a:t>As </a:t>
            </a:r>
            <a:r>
              <a:rPr lang="en-GB" dirty="0"/>
              <a:t>our reliance on smartphones continues to grow, so does the demand for mobile apps that cater to every aspect of our lives. </a:t>
            </a:r>
            <a:endParaRPr lang="en-GB" dirty="0" smtClean="0"/>
          </a:p>
          <a:p>
            <a:r>
              <a:rPr lang="en-GB" dirty="0"/>
              <a:t>From ordering food to tracking our fitness, these apps have woven themselves into the fabric of our daily routines. But have you ever wondered about the magic that brings these apps to life? That’s where mobile application development comes in.</a:t>
            </a:r>
            <a:endParaRPr lang="en-GB" dirty="0"/>
          </a:p>
        </p:txBody>
      </p:sp>
    </p:spTree>
    <p:extLst>
      <p:ext uri="{BB962C8B-B14F-4D97-AF65-F5344CB8AC3E}">
        <p14:creationId xmlns:p14="http://schemas.microsoft.com/office/powerpoint/2010/main" val="33007667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GB" dirty="0"/>
              <a:t>Activities Involved in drafting a document for requirements</a:t>
            </a:r>
          </a:p>
        </p:txBody>
      </p:sp>
      <p:sp>
        <p:nvSpPr>
          <p:cNvPr id="3" name="Espace réservé du contenu 2"/>
          <p:cNvSpPr>
            <a:spLocks noGrp="1"/>
          </p:cNvSpPr>
          <p:nvPr>
            <p:ph idx="1"/>
          </p:nvPr>
        </p:nvSpPr>
        <p:spPr/>
        <p:txBody>
          <a:bodyPr/>
          <a:lstStyle/>
          <a:p>
            <a:r>
              <a:rPr lang="en-GB" b="1" dirty="0"/>
              <a:t>Creating User Personas and User Stories</a:t>
            </a:r>
            <a:r>
              <a:rPr lang="en-GB" dirty="0" smtClean="0"/>
              <a:t>:</a:t>
            </a:r>
          </a:p>
          <a:p>
            <a:r>
              <a:rPr lang="en-GB" b="1" dirty="0"/>
              <a:t>Developing App Wireframes or an App Prototype:</a:t>
            </a:r>
            <a:r>
              <a:rPr lang="en-GB" dirty="0"/>
              <a:t> </a:t>
            </a:r>
            <a:endParaRPr lang="en-GB" dirty="0" smtClean="0"/>
          </a:p>
          <a:p>
            <a:r>
              <a:rPr lang="en-GB" b="1" dirty="0"/>
              <a:t>Listing App Features and Functional Requirements</a:t>
            </a:r>
            <a:r>
              <a:rPr lang="en-GB" dirty="0" smtClean="0"/>
              <a:t>:</a:t>
            </a:r>
          </a:p>
          <a:p>
            <a:r>
              <a:rPr lang="en-GB" b="1" dirty="0"/>
              <a:t>Deciding on the App Tech Stack and Technical Performance Characteristics</a:t>
            </a:r>
            <a:endParaRPr lang="en-GB" dirty="0"/>
          </a:p>
        </p:txBody>
      </p:sp>
    </p:spTree>
    <p:extLst>
      <p:ext uri="{BB962C8B-B14F-4D97-AF65-F5344CB8AC3E}">
        <p14:creationId xmlns:p14="http://schemas.microsoft.com/office/powerpoint/2010/main" val="39842229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9257" y="696687"/>
            <a:ext cx="10682513" cy="624114"/>
          </a:xfrm>
        </p:spPr>
        <p:txBody>
          <a:bodyPr>
            <a:normAutofit fontScale="90000"/>
          </a:bodyPr>
          <a:lstStyle/>
          <a:p>
            <a:r>
              <a:rPr lang="en-GB" b="1" dirty="0"/>
              <a:t>How to estimate mobile app development cost</a:t>
            </a:r>
            <a:endParaRPr lang="en-GB" dirty="0"/>
          </a:p>
        </p:txBody>
      </p:sp>
      <p:sp>
        <p:nvSpPr>
          <p:cNvPr id="4" name="Espace réservé du contenu 3"/>
          <p:cNvSpPr>
            <a:spLocks noGrp="1"/>
          </p:cNvSpPr>
          <p:nvPr>
            <p:ph sz="half" idx="1"/>
          </p:nvPr>
        </p:nvSpPr>
        <p:spPr>
          <a:xfrm>
            <a:off x="1298448" y="2409371"/>
            <a:ext cx="4718304" cy="3461077"/>
          </a:xfrm>
        </p:spPr>
        <p:txBody>
          <a:bodyPr>
            <a:normAutofit fontScale="70000" lnSpcReduction="20000"/>
          </a:bodyPr>
          <a:lstStyle/>
          <a:p>
            <a:r>
              <a:rPr lang="en-GB" b="1" dirty="0" smtClean="0"/>
              <a:t>Technical Expertise</a:t>
            </a:r>
          </a:p>
          <a:p>
            <a:pPr lvl="1"/>
            <a:r>
              <a:rPr lang="en-GB" b="1" dirty="0" smtClean="0"/>
              <a:t>Programming </a:t>
            </a:r>
            <a:r>
              <a:rPr lang="en-GB" b="1" dirty="0"/>
              <a:t>Fundamentals</a:t>
            </a:r>
            <a:r>
              <a:rPr lang="en-GB" dirty="0"/>
              <a:t>: A developer’s grasp of core programming concepts </a:t>
            </a:r>
            <a:r>
              <a:rPr lang="en-GB" dirty="0" smtClean="0"/>
              <a:t>affects </a:t>
            </a:r>
            <a:r>
              <a:rPr lang="en-GB" dirty="0"/>
              <a:t>development speed and efficiency</a:t>
            </a:r>
            <a:r>
              <a:rPr lang="en-GB" dirty="0" smtClean="0"/>
              <a:t>..</a:t>
            </a:r>
            <a:endParaRPr lang="en-GB" sz="1800" dirty="0"/>
          </a:p>
          <a:p>
            <a:pPr lvl="1"/>
            <a:r>
              <a:rPr lang="en-GB" b="1" dirty="0"/>
              <a:t>Mobile-Specific Languages:</a:t>
            </a:r>
            <a:r>
              <a:rPr lang="en-GB" dirty="0"/>
              <a:t> Proficiency in languages relevant to the target platform </a:t>
            </a:r>
            <a:r>
              <a:rPr lang="en-GB" b="1" dirty="0"/>
              <a:t>(Java/</a:t>
            </a:r>
            <a:r>
              <a:rPr lang="en-GB" b="1" dirty="0" err="1"/>
              <a:t>Kotlin</a:t>
            </a:r>
            <a:r>
              <a:rPr lang="en-GB" b="1" dirty="0"/>
              <a:t> for Android, Swift/Flutter/React Native for </a:t>
            </a:r>
            <a:r>
              <a:rPr lang="en-GB" b="1" dirty="0" err="1"/>
              <a:t>iOS</a:t>
            </a:r>
            <a:r>
              <a:rPr lang="en-GB" b="1" dirty="0"/>
              <a:t>)</a:t>
            </a:r>
            <a:r>
              <a:rPr lang="en-GB" dirty="0"/>
              <a:t> is crucial. </a:t>
            </a:r>
            <a:endParaRPr lang="en-GB" dirty="0"/>
          </a:p>
        </p:txBody>
      </p:sp>
      <p:sp>
        <p:nvSpPr>
          <p:cNvPr id="5" name="Espace réservé du contenu 4"/>
          <p:cNvSpPr>
            <a:spLocks noGrp="1"/>
          </p:cNvSpPr>
          <p:nvPr>
            <p:ph sz="half" idx="2"/>
          </p:nvPr>
        </p:nvSpPr>
        <p:spPr/>
        <p:txBody>
          <a:bodyPr>
            <a:normAutofit fontScale="70000" lnSpcReduction="20000"/>
          </a:bodyPr>
          <a:lstStyle/>
          <a:p>
            <a:r>
              <a:rPr lang="en-GB" b="1" dirty="0"/>
              <a:t>Planning &amp; Design Complexity: </a:t>
            </a:r>
            <a:endParaRPr lang="en-GB" sz="2000" dirty="0"/>
          </a:p>
          <a:p>
            <a:pPr lvl="1"/>
            <a:r>
              <a:rPr lang="en-GB" b="1" dirty="0"/>
              <a:t>App Functionality</a:t>
            </a:r>
            <a:r>
              <a:rPr lang="en-GB" b="1" dirty="0">
                <a:solidFill>
                  <a:schemeClr val="tx2"/>
                </a:solidFill>
              </a:rPr>
              <a:t>: </a:t>
            </a:r>
            <a:r>
              <a:rPr lang="en-GB" dirty="0">
                <a:solidFill>
                  <a:schemeClr val="tx2"/>
                </a:solidFill>
              </a:rPr>
              <a:t>Complex functionalities with extensive features require more development time, pushing the cost upwards. Simpler apps with basic features are faster and cheaper to develop.</a:t>
            </a:r>
            <a:endParaRPr lang="en-GB" sz="1800" dirty="0">
              <a:solidFill>
                <a:schemeClr val="tx2"/>
              </a:solidFill>
            </a:endParaRPr>
          </a:p>
          <a:p>
            <a:pPr lvl="1"/>
            <a:r>
              <a:rPr lang="en-GB" b="1" dirty="0"/>
              <a:t>Platform Selection: </a:t>
            </a:r>
            <a:r>
              <a:rPr lang="en-GB" dirty="0"/>
              <a:t>Developing for both </a:t>
            </a:r>
            <a:r>
              <a:rPr lang="en-GB" dirty="0" err="1"/>
              <a:t>iOS</a:t>
            </a:r>
            <a:r>
              <a:rPr lang="en-GB" dirty="0"/>
              <a:t> and Android doubles the workload, significantly increasing the cost. Choosing a single platform (based on the target audience) is a more cost-effective approach.</a:t>
            </a:r>
            <a:endParaRPr lang="en-GB" sz="1800" dirty="0"/>
          </a:p>
          <a:p>
            <a:pPr lvl="1"/>
            <a:r>
              <a:rPr lang="en-GB" b="1" dirty="0"/>
              <a:t>User Interface Design: </a:t>
            </a:r>
            <a:r>
              <a:rPr lang="en-GB" dirty="0"/>
              <a:t>A complex, feature-rich UI design necessitates more design hours, impacting the cost. A well-planned, intuitive UI can be achieved efficiently, reducing design expenses.</a:t>
            </a:r>
            <a:endParaRPr lang="en-GB" sz="1800" dirty="0"/>
          </a:p>
          <a:p>
            <a:endParaRPr lang="en-GB" dirty="0"/>
          </a:p>
        </p:txBody>
      </p:sp>
      <p:sp>
        <p:nvSpPr>
          <p:cNvPr id="6" name="ZoneTexte 5"/>
          <p:cNvSpPr txBox="1"/>
          <p:nvPr/>
        </p:nvSpPr>
        <p:spPr>
          <a:xfrm>
            <a:off x="1799771" y="1494971"/>
            <a:ext cx="7939315" cy="461665"/>
          </a:xfrm>
          <a:prstGeom prst="rect">
            <a:avLst/>
          </a:prstGeom>
          <a:noFill/>
        </p:spPr>
        <p:txBody>
          <a:bodyPr wrap="square" rtlCol="0">
            <a:spAutoFit/>
          </a:bodyPr>
          <a:lstStyle/>
          <a:p>
            <a:pPr algn="ctr"/>
            <a:r>
              <a:rPr lang="en-GB" sz="2400" b="1" dirty="0"/>
              <a:t>Factors Influencing Mobile App Development </a:t>
            </a:r>
            <a:r>
              <a:rPr lang="en-GB" sz="2400" b="1" dirty="0" smtClean="0"/>
              <a:t>Cost</a:t>
            </a:r>
            <a:endParaRPr lang="en-GB" sz="2400" b="1" dirty="0"/>
          </a:p>
        </p:txBody>
      </p:sp>
    </p:spTree>
    <p:extLst>
      <p:ext uri="{BB962C8B-B14F-4D97-AF65-F5344CB8AC3E}">
        <p14:creationId xmlns:p14="http://schemas.microsoft.com/office/powerpoint/2010/main" val="13591873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11199" y="653143"/>
            <a:ext cx="10798629" cy="1349828"/>
          </a:xfrm>
        </p:spPr>
        <p:txBody>
          <a:bodyPr>
            <a:normAutofit fontScale="90000"/>
          </a:bodyPr>
          <a:lstStyle/>
          <a:p>
            <a:r>
              <a:rPr lang="en-GB" b="1" dirty="0"/>
              <a:t>The formula for Calculating Mobile App Development Cost </a:t>
            </a:r>
            <a:endParaRPr lang="en-GB" dirty="0"/>
          </a:p>
        </p:txBody>
      </p:sp>
      <p:sp>
        <p:nvSpPr>
          <p:cNvPr id="3" name="Espace réservé du contenu 2"/>
          <p:cNvSpPr>
            <a:spLocks noGrp="1"/>
          </p:cNvSpPr>
          <p:nvPr>
            <p:ph sz="half" idx="1"/>
          </p:nvPr>
        </p:nvSpPr>
        <p:spPr/>
        <p:txBody>
          <a:bodyPr>
            <a:normAutofit fontScale="92500" lnSpcReduction="10000"/>
          </a:bodyPr>
          <a:lstStyle/>
          <a:p>
            <a:r>
              <a:rPr lang="en-GB" b="1" dirty="0"/>
              <a:t>Total Development Time (TDT</a:t>
            </a:r>
            <a:r>
              <a:rPr lang="en-GB" b="1" dirty="0" smtClean="0"/>
              <a:t>)</a:t>
            </a:r>
          </a:p>
          <a:p>
            <a:r>
              <a:rPr lang="en-GB" b="1" dirty="0"/>
              <a:t>Hourly Rate (HR</a:t>
            </a:r>
            <a:r>
              <a:rPr lang="en-GB" b="1" dirty="0" smtClean="0"/>
              <a:t>): cost per hour for development team</a:t>
            </a:r>
          </a:p>
          <a:p>
            <a:r>
              <a:rPr lang="en-GB" b="1" dirty="0"/>
              <a:t>Complexity Factor </a:t>
            </a:r>
            <a:endParaRPr lang="en-GB" b="1" dirty="0" smtClean="0"/>
          </a:p>
          <a:p>
            <a:pPr lvl="1"/>
            <a:r>
              <a:rPr lang="en-GB" dirty="0"/>
              <a:t>Basic Features: CF = 1.0</a:t>
            </a:r>
            <a:endParaRPr lang="en-GB" sz="1600" dirty="0"/>
          </a:p>
          <a:p>
            <a:pPr lvl="1"/>
            <a:r>
              <a:rPr lang="en-GB" dirty="0"/>
              <a:t>Moderate Features: CF = 1.5</a:t>
            </a:r>
            <a:endParaRPr lang="en-GB" sz="1600" dirty="0"/>
          </a:p>
          <a:p>
            <a:pPr lvl="1"/>
            <a:r>
              <a:rPr lang="en-GB" dirty="0"/>
              <a:t>Advanced Features: CF = 2.0</a:t>
            </a:r>
            <a:endParaRPr lang="en-GB" sz="1600" dirty="0"/>
          </a:p>
          <a:p>
            <a:pPr lvl="1"/>
            <a:r>
              <a:rPr lang="en-GB" dirty="0"/>
              <a:t>Extensive Features: CF = 2.5</a:t>
            </a:r>
            <a:endParaRPr lang="en-GB" sz="1600" dirty="0"/>
          </a:p>
          <a:p>
            <a:pPr lvl="1"/>
            <a:endParaRPr lang="en-GB" dirty="0"/>
          </a:p>
        </p:txBody>
      </p:sp>
      <p:sp>
        <p:nvSpPr>
          <p:cNvPr id="4" name="Espace réservé du contenu 3"/>
          <p:cNvSpPr>
            <a:spLocks noGrp="1"/>
          </p:cNvSpPr>
          <p:nvPr>
            <p:ph sz="half" idx="2"/>
          </p:nvPr>
        </p:nvSpPr>
        <p:spPr/>
        <p:txBody>
          <a:bodyPr>
            <a:normAutofit fontScale="92500" lnSpcReduction="10000"/>
          </a:bodyPr>
          <a:lstStyle/>
          <a:p>
            <a:pPr marL="285750" lvl="2"/>
            <a:r>
              <a:rPr lang="en-GB" b="1" dirty="0"/>
              <a:t>Platform Factor (PF): </a:t>
            </a:r>
            <a:endParaRPr lang="en-GB" sz="1400" dirty="0"/>
          </a:p>
          <a:p>
            <a:pPr lvl="1"/>
            <a:r>
              <a:rPr lang="en-GB" dirty="0" smtClean="0"/>
              <a:t>Single </a:t>
            </a:r>
            <a:r>
              <a:rPr lang="en-GB" dirty="0"/>
              <a:t>Platform: PF = 1.0</a:t>
            </a:r>
          </a:p>
          <a:p>
            <a:pPr lvl="1"/>
            <a:r>
              <a:rPr lang="en-GB" dirty="0" smtClean="0"/>
              <a:t>Dual </a:t>
            </a:r>
            <a:r>
              <a:rPr lang="en-GB" dirty="0"/>
              <a:t>Platform: PF = 1.2</a:t>
            </a:r>
          </a:p>
          <a:p>
            <a:pPr lvl="1"/>
            <a:r>
              <a:rPr lang="en-GB" dirty="0" smtClean="0"/>
              <a:t>Multi-Platform</a:t>
            </a:r>
            <a:r>
              <a:rPr lang="en-GB" dirty="0"/>
              <a:t>: PF = </a:t>
            </a:r>
            <a:r>
              <a:rPr lang="en-GB" dirty="0" smtClean="0"/>
              <a:t>1.5</a:t>
            </a:r>
          </a:p>
          <a:p>
            <a:r>
              <a:rPr lang="en-GB" b="1" dirty="0"/>
              <a:t>Design Cost (DC): </a:t>
            </a:r>
            <a:r>
              <a:rPr lang="en-GB" b="1" dirty="0" smtClean="0"/>
              <a:t>UI, UX</a:t>
            </a:r>
            <a:endParaRPr lang="en-GB" dirty="0"/>
          </a:p>
          <a:p>
            <a:pPr lvl="1"/>
            <a:endParaRPr lang="en-GB" dirty="0"/>
          </a:p>
        </p:txBody>
      </p:sp>
    </p:spTree>
    <p:extLst>
      <p:ext uri="{BB962C8B-B14F-4D97-AF65-F5344CB8AC3E}">
        <p14:creationId xmlns:p14="http://schemas.microsoft.com/office/powerpoint/2010/main" val="36810695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b="1" dirty="0"/>
              <a:t>Estimation Formula</a:t>
            </a:r>
            <a:endParaRPr lang="en-GB" dirty="0"/>
          </a:p>
        </p:txBody>
      </p:sp>
      <p:sp>
        <p:nvSpPr>
          <p:cNvPr id="3" name="Espace réservé du contenu 2"/>
          <p:cNvSpPr>
            <a:spLocks noGrp="1"/>
          </p:cNvSpPr>
          <p:nvPr>
            <p:ph sz="half" idx="1"/>
          </p:nvPr>
        </p:nvSpPr>
        <p:spPr>
          <a:xfrm>
            <a:off x="1298448" y="2560320"/>
            <a:ext cx="9892066" cy="3310128"/>
          </a:xfrm>
        </p:spPr>
        <p:txBody>
          <a:bodyPr/>
          <a:lstStyle/>
          <a:p>
            <a:endParaRPr lang="en-GB" dirty="0" smtClean="0"/>
          </a:p>
          <a:p>
            <a:endParaRPr lang="en-GB" dirty="0"/>
          </a:p>
          <a:p>
            <a:endParaRPr lang="en-GB" dirty="0" smtClean="0"/>
          </a:p>
          <a:p>
            <a:pPr algn="ctr"/>
            <a:r>
              <a:rPr lang="en-GB" i="1" dirty="0"/>
              <a:t>Estimated Cost = TDT * HR * CF * PF + DC</a:t>
            </a:r>
            <a:endParaRPr lang="en-GB" dirty="0"/>
          </a:p>
          <a:p>
            <a:endParaRPr lang="en-GB" dirty="0"/>
          </a:p>
        </p:txBody>
      </p:sp>
    </p:spTree>
    <p:extLst>
      <p:ext uri="{BB962C8B-B14F-4D97-AF65-F5344CB8AC3E}">
        <p14:creationId xmlns:p14="http://schemas.microsoft.com/office/powerpoint/2010/main" val="16383962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9257" y="609600"/>
            <a:ext cx="10127341" cy="856343"/>
          </a:xfrm>
        </p:spPr>
        <p:txBody>
          <a:bodyPr>
            <a:normAutofit/>
          </a:bodyPr>
          <a:lstStyle/>
          <a:p>
            <a:r>
              <a:rPr lang="en-GB" sz="3200" b="1" dirty="0"/>
              <a:t>Estimated Development Costs of Successful Mobile App </a:t>
            </a:r>
            <a:endParaRPr lang="en-GB" sz="3200" dirty="0"/>
          </a:p>
        </p:txBody>
      </p:sp>
      <p:pic>
        <p:nvPicPr>
          <p:cNvPr id="6" name="Espace réservé du contenu 5" descr="Estimated Development Costs of Successful Mobile App "/>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77257" y="1320801"/>
            <a:ext cx="9840686" cy="4876800"/>
          </a:xfrm>
          <a:prstGeom prst="rect">
            <a:avLst/>
          </a:prstGeom>
          <a:noFill/>
          <a:ln>
            <a:noFill/>
          </a:ln>
        </p:spPr>
      </p:pic>
    </p:spTree>
    <p:extLst>
      <p:ext uri="{BB962C8B-B14F-4D97-AF65-F5344CB8AC3E}">
        <p14:creationId xmlns:p14="http://schemas.microsoft.com/office/powerpoint/2010/main" val="9400732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295401" y="1161143"/>
            <a:ext cx="9601196" cy="4714725"/>
          </a:xfrm>
        </p:spPr>
        <p:txBody>
          <a:bodyPr/>
          <a:lstStyle/>
          <a:p>
            <a:endParaRPr lang="en-GB" dirty="0" smtClean="0"/>
          </a:p>
          <a:p>
            <a:endParaRPr lang="en-GB" dirty="0"/>
          </a:p>
          <a:p>
            <a:pPr marL="0" indent="0">
              <a:buNone/>
            </a:pPr>
            <a:endParaRPr lang="en-GB" dirty="0"/>
          </a:p>
          <a:p>
            <a:pPr marL="0" indent="0">
              <a:buNone/>
            </a:pPr>
            <a:endParaRPr lang="en-GB" dirty="0" smtClean="0"/>
          </a:p>
          <a:p>
            <a:pPr marL="0" indent="0" algn="ctr">
              <a:buNone/>
            </a:pPr>
            <a:r>
              <a:rPr lang="en-GB" sz="4000" b="1" dirty="0" smtClean="0">
                <a:solidFill>
                  <a:schemeClr val="accent2"/>
                </a:solidFill>
              </a:rPr>
              <a:t>Thanks for your Kind attention </a:t>
            </a:r>
          </a:p>
        </p:txBody>
      </p:sp>
    </p:spTree>
    <p:extLst>
      <p:ext uri="{BB962C8B-B14F-4D97-AF65-F5344CB8AC3E}">
        <p14:creationId xmlns:p14="http://schemas.microsoft.com/office/powerpoint/2010/main" val="13705117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GB" dirty="0"/>
              <a:t>1.	MAJOR TYPES OF APPS AND THEIR DIFFERENCES</a:t>
            </a:r>
          </a:p>
        </p:txBody>
      </p:sp>
      <p:sp>
        <p:nvSpPr>
          <p:cNvPr id="3" name="Espace réservé du contenu 2"/>
          <p:cNvSpPr>
            <a:spLocks noGrp="1"/>
          </p:cNvSpPr>
          <p:nvPr>
            <p:ph idx="1"/>
          </p:nvPr>
        </p:nvSpPr>
        <p:spPr/>
        <p:txBody>
          <a:bodyPr>
            <a:normAutofit/>
          </a:bodyPr>
          <a:lstStyle/>
          <a:p>
            <a:pPr marL="285750" lvl="2"/>
            <a:r>
              <a:rPr lang="en-GB" sz="2400" b="1" dirty="0"/>
              <a:t>Native </a:t>
            </a:r>
            <a:r>
              <a:rPr lang="en-GB" sz="2400" b="1" dirty="0" smtClean="0"/>
              <a:t>Apps</a:t>
            </a:r>
          </a:p>
          <a:p>
            <a:pPr marL="285750" lvl="2"/>
            <a:endParaRPr lang="en-GB" sz="2400" dirty="0"/>
          </a:p>
          <a:p>
            <a:pPr marL="285750" lvl="2"/>
            <a:r>
              <a:rPr lang="en-GB" sz="2400" b="1" dirty="0" smtClean="0"/>
              <a:t>Progressive </a:t>
            </a:r>
            <a:r>
              <a:rPr lang="en-GB" sz="2400" b="1" dirty="0"/>
              <a:t>Web Apps (PWA</a:t>
            </a:r>
            <a:r>
              <a:rPr lang="en-GB" sz="2400" b="1" dirty="0" smtClean="0"/>
              <a:t>)</a:t>
            </a:r>
          </a:p>
          <a:p>
            <a:pPr marL="285750" lvl="2"/>
            <a:endParaRPr lang="en-GB" sz="2400" dirty="0"/>
          </a:p>
          <a:p>
            <a:pPr marL="285750" lvl="2"/>
            <a:r>
              <a:rPr lang="en-GB" sz="2400" b="1" dirty="0" smtClean="0"/>
              <a:t>Hybrid </a:t>
            </a:r>
            <a:r>
              <a:rPr lang="en-GB" sz="2400" b="1" dirty="0"/>
              <a:t>Apps</a:t>
            </a:r>
            <a:endParaRPr lang="en-GB" sz="2400" dirty="0"/>
          </a:p>
          <a:p>
            <a:pPr marL="0" indent="0">
              <a:buNone/>
            </a:pPr>
            <a:endParaRPr lang="en-GB" dirty="0"/>
          </a:p>
        </p:txBody>
      </p:sp>
    </p:spTree>
    <p:extLst>
      <p:ext uri="{BB962C8B-B14F-4D97-AF65-F5344CB8AC3E}">
        <p14:creationId xmlns:p14="http://schemas.microsoft.com/office/powerpoint/2010/main" val="483749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GB" dirty="0"/>
              <a:t>Native Apps</a:t>
            </a:r>
            <a:br>
              <a:rPr lang="en-GB" dirty="0"/>
            </a:br>
            <a:endParaRPr lang="en-GB" dirty="0"/>
          </a:p>
        </p:txBody>
      </p:sp>
      <p:sp>
        <p:nvSpPr>
          <p:cNvPr id="3" name="Espace réservé du contenu 2"/>
          <p:cNvSpPr>
            <a:spLocks noGrp="1"/>
          </p:cNvSpPr>
          <p:nvPr>
            <p:ph idx="1"/>
          </p:nvPr>
        </p:nvSpPr>
        <p:spPr/>
        <p:txBody>
          <a:bodyPr/>
          <a:lstStyle/>
          <a:p>
            <a:pPr lvl="1"/>
            <a:r>
              <a:rPr lang="en-GB" dirty="0"/>
              <a:t>Native apps are applications for mobile devices built with the native language of chosen platforms: Objective C and swift for IOS, Java and </a:t>
            </a:r>
            <a:r>
              <a:rPr lang="en-GB" dirty="0" err="1"/>
              <a:t>Kotlin</a:t>
            </a:r>
            <a:r>
              <a:rPr lang="en-GB" dirty="0"/>
              <a:t> for Android.</a:t>
            </a:r>
          </a:p>
          <a:p>
            <a:pPr lvl="1"/>
            <a:r>
              <a:rPr lang="en-GB" dirty="0"/>
              <a:t>Advantages </a:t>
            </a:r>
            <a:endParaRPr lang="en-GB" dirty="0" smtClean="0"/>
          </a:p>
          <a:p>
            <a:pPr lvl="2"/>
            <a:r>
              <a:rPr lang="en-GB" dirty="0" smtClean="0"/>
              <a:t>It </a:t>
            </a:r>
            <a:r>
              <a:rPr lang="en-GB" dirty="0"/>
              <a:t>works well offline. </a:t>
            </a:r>
          </a:p>
          <a:p>
            <a:pPr lvl="2"/>
            <a:r>
              <a:rPr lang="en-GB" dirty="0" smtClean="0"/>
              <a:t>High-level </a:t>
            </a:r>
            <a:r>
              <a:rPr lang="en-GB" dirty="0"/>
              <a:t>security is guaranteed by the OS itself. </a:t>
            </a:r>
            <a:endParaRPr lang="en-GB" dirty="0" smtClean="0"/>
          </a:p>
          <a:p>
            <a:pPr lvl="1"/>
            <a:r>
              <a:rPr lang="en-GB" dirty="0" smtClean="0"/>
              <a:t>Disadvantages </a:t>
            </a:r>
          </a:p>
          <a:p>
            <a:pPr lvl="2"/>
            <a:r>
              <a:rPr lang="en-GB" dirty="0"/>
              <a:t>More development time, especially when building the app for multiple platforms. </a:t>
            </a:r>
            <a:endParaRPr lang="en-GB" dirty="0"/>
          </a:p>
          <a:p>
            <a:endParaRPr lang="en-GB" dirty="0"/>
          </a:p>
        </p:txBody>
      </p:sp>
    </p:spTree>
    <p:extLst>
      <p:ext uri="{BB962C8B-B14F-4D97-AF65-F5344CB8AC3E}">
        <p14:creationId xmlns:p14="http://schemas.microsoft.com/office/powerpoint/2010/main" val="26724182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GB" dirty="0"/>
              <a:t>Progressive Web Apps (PWA)</a:t>
            </a:r>
            <a:br>
              <a:rPr lang="en-GB" dirty="0"/>
            </a:br>
            <a:endParaRPr lang="en-GB" dirty="0"/>
          </a:p>
        </p:txBody>
      </p:sp>
      <p:sp>
        <p:nvSpPr>
          <p:cNvPr id="3" name="Espace réservé du contenu 2"/>
          <p:cNvSpPr>
            <a:spLocks noGrp="1"/>
          </p:cNvSpPr>
          <p:nvPr>
            <p:ph idx="1"/>
          </p:nvPr>
        </p:nvSpPr>
        <p:spPr/>
        <p:txBody>
          <a:bodyPr/>
          <a:lstStyle/>
          <a:p>
            <a:pPr lvl="1"/>
            <a:r>
              <a:rPr lang="en-GB" dirty="0" smtClean="0"/>
              <a:t>are </a:t>
            </a:r>
            <a:r>
              <a:rPr lang="en-GB" dirty="0"/>
              <a:t>typically accessed via a web browser of your choice but can be installed and accessed on a device. Examples of PWA are </a:t>
            </a:r>
            <a:r>
              <a:rPr lang="en-GB" dirty="0" err="1"/>
              <a:t>Spotify</a:t>
            </a:r>
            <a:r>
              <a:rPr lang="en-GB" dirty="0"/>
              <a:t>, Alibaba.com, </a:t>
            </a:r>
            <a:r>
              <a:rPr lang="en-GB" dirty="0" err="1"/>
              <a:t>Uber</a:t>
            </a:r>
            <a:r>
              <a:rPr lang="en-GB" dirty="0"/>
              <a:t>, </a:t>
            </a:r>
            <a:r>
              <a:rPr lang="en-GB" dirty="0" err="1"/>
              <a:t>Pinterest</a:t>
            </a:r>
            <a:r>
              <a:rPr lang="en-GB" dirty="0"/>
              <a:t> etc. </a:t>
            </a:r>
          </a:p>
          <a:p>
            <a:pPr lvl="1"/>
            <a:r>
              <a:rPr lang="en-GB" dirty="0"/>
              <a:t>Advantages </a:t>
            </a:r>
            <a:endParaRPr lang="en-GB" dirty="0" smtClean="0"/>
          </a:p>
          <a:p>
            <a:pPr lvl="2"/>
            <a:r>
              <a:rPr lang="en-GB" dirty="0" smtClean="0"/>
              <a:t>Accessible </a:t>
            </a:r>
            <a:r>
              <a:rPr lang="en-GB" dirty="0"/>
              <a:t>via a website</a:t>
            </a:r>
          </a:p>
          <a:p>
            <a:pPr lvl="2"/>
            <a:r>
              <a:rPr lang="en-GB" dirty="0" smtClean="0"/>
              <a:t>Cheap </a:t>
            </a:r>
            <a:r>
              <a:rPr lang="en-GB" dirty="0"/>
              <a:t>and faster in </a:t>
            </a:r>
            <a:r>
              <a:rPr lang="en-GB" dirty="0" smtClean="0"/>
              <a:t>development</a:t>
            </a:r>
          </a:p>
          <a:p>
            <a:pPr lvl="1"/>
            <a:r>
              <a:rPr lang="en-GB" dirty="0" smtClean="0"/>
              <a:t>Disadvantages</a:t>
            </a:r>
          </a:p>
          <a:p>
            <a:pPr lvl="2"/>
            <a:r>
              <a:rPr lang="en-GB" dirty="0"/>
              <a:t>Offline functionalities are Limited </a:t>
            </a:r>
            <a:endParaRPr lang="en-GB" dirty="0"/>
          </a:p>
          <a:p>
            <a:endParaRPr lang="en-GB" dirty="0"/>
          </a:p>
        </p:txBody>
      </p:sp>
    </p:spTree>
    <p:extLst>
      <p:ext uri="{BB962C8B-B14F-4D97-AF65-F5344CB8AC3E}">
        <p14:creationId xmlns:p14="http://schemas.microsoft.com/office/powerpoint/2010/main" val="11275996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GB" dirty="0"/>
              <a:t>Hybrid Apps</a:t>
            </a:r>
            <a:br>
              <a:rPr lang="en-GB" dirty="0"/>
            </a:br>
            <a:endParaRPr lang="en-GB" dirty="0"/>
          </a:p>
        </p:txBody>
      </p:sp>
      <p:sp>
        <p:nvSpPr>
          <p:cNvPr id="3" name="Espace réservé du contenu 2"/>
          <p:cNvSpPr>
            <a:spLocks noGrp="1"/>
          </p:cNvSpPr>
          <p:nvPr>
            <p:ph idx="1"/>
          </p:nvPr>
        </p:nvSpPr>
        <p:spPr/>
        <p:txBody>
          <a:bodyPr/>
          <a:lstStyle/>
          <a:p>
            <a:pPr lvl="1"/>
            <a:r>
              <a:rPr lang="en-GB" dirty="0" smtClean="0"/>
              <a:t>These </a:t>
            </a:r>
            <a:r>
              <a:rPr lang="en-GB" dirty="0"/>
              <a:t>are mobile applications that combines elements of both native app and web-based apps</a:t>
            </a:r>
          </a:p>
          <a:p>
            <a:pPr lvl="1"/>
            <a:r>
              <a:rPr lang="en-GB" dirty="0"/>
              <a:t>Advantages </a:t>
            </a:r>
            <a:endParaRPr lang="en-GB" dirty="0" smtClean="0"/>
          </a:p>
          <a:p>
            <a:pPr lvl="2"/>
            <a:r>
              <a:rPr lang="en-GB" dirty="0" smtClean="0"/>
              <a:t>Hybrids </a:t>
            </a:r>
            <a:r>
              <a:rPr lang="en-GB" dirty="0"/>
              <a:t>apps can be developed once and deployed across multiple platforms such as (IOS, Android and windows) with minimal code changes. </a:t>
            </a:r>
          </a:p>
          <a:p>
            <a:pPr lvl="2"/>
            <a:r>
              <a:rPr lang="en-GB" dirty="0" smtClean="0"/>
              <a:t>Hybrid </a:t>
            </a:r>
            <a:r>
              <a:rPr lang="en-GB" dirty="0"/>
              <a:t>apps can access native device feature such as camera, GPS etc. </a:t>
            </a:r>
            <a:endParaRPr lang="en-GB" dirty="0" smtClean="0"/>
          </a:p>
          <a:p>
            <a:pPr lvl="1"/>
            <a:r>
              <a:rPr lang="en-GB" dirty="0" smtClean="0"/>
              <a:t>disadvantages </a:t>
            </a:r>
          </a:p>
          <a:p>
            <a:pPr lvl="2"/>
            <a:r>
              <a:rPr lang="en-GB" dirty="0"/>
              <a:t>Has limited offline </a:t>
            </a:r>
            <a:r>
              <a:rPr lang="en-GB" dirty="0" smtClean="0"/>
              <a:t>functionalities</a:t>
            </a:r>
            <a:endParaRPr lang="en-GB" dirty="0"/>
          </a:p>
          <a:p>
            <a:endParaRPr lang="en-GB" dirty="0"/>
          </a:p>
        </p:txBody>
      </p:sp>
    </p:spTree>
    <p:extLst>
      <p:ext uri="{BB962C8B-B14F-4D97-AF65-F5344CB8AC3E}">
        <p14:creationId xmlns:p14="http://schemas.microsoft.com/office/powerpoint/2010/main" val="199451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GB" dirty="0"/>
              <a:t>	Differences between Native, Hybrid and PWAs Apps</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1560913875"/>
              </p:ext>
            </p:extLst>
          </p:nvPr>
        </p:nvGraphicFramePr>
        <p:xfrm>
          <a:off x="1416676" y="2627292"/>
          <a:ext cx="9916733" cy="3400020"/>
        </p:xfrm>
        <a:graphic>
          <a:graphicData uri="http://schemas.openxmlformats.org/drawingml/2006/table">
            <a:tbl>
              <a:tblPr firstRow="1" firstCol="1" bandRow="1">
                <a:tableStyleId>{5C22544A-7EE6-4342-B048-85BDC9FD1C3A}</a:tableStyleId>
              </a:tblPr>
              <a:tblGrid>
                <a:gridCol w="2185561"/>
                <a:gridCol w="2576438"/>
                <a:gridCol w="2577367"/>
                <a:gridCol w="2577367"/>
              </a:tblGrid>
              <a:tr h="359157">
                <a:tc>
                  <a:txBody>
                    <a:bodyPr/>
                    <a:lstStyle/>
                    <a:p>
                      <a:pPr algn="ctr">
                        <a:lnSpc>
                          <a:spcPct val="107000"/>
                        </a:lnSpc>
                        <a:spcBef>
                          <a:spcPts val="200"/>
                        </a:spcBef>
                        <a:spcAft>
                          <a:spcPts val="200"/>
                        </a:spcAft>
                      </a:pPr>
                      <a:r>
                        <a:rPr lang="en-GB" sz="1100" kern="100">
                          <a:effectLst/>
                        </a:rPr>
                        <a:t>Features</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Bef>
                          <a:spcPts val="200"/>
                        </a:spcBef>
                        <a:spcAft>
                          <a:spcPts val="200"/>
                        </a:spcAft>
                      </a:pPr>
                      <a:r>
                        <a:rPr lang="en-GB" sz="1100" kern="100">
                          <a:effectLst/>
                        </a:rPr>
                        <a:t>Native Apps</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Bef>
                          <a:spcPts val="200"/>
                        </a:spcBef>
                        <a:spcAft>
                          <a:spcPts val="200"/>
                        </a:spcAft>
                      </a:pPr>
                      <a:r>
                        <a:rPr lang="en-GB" sz="1100" kern="100">
                          <a:effectLst/>
                        </a:rPr>
                        <a:t>Hybrids Apps</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Bef>
                          <a:spcPts val="200"/>
                        </a:spcBef>
                        <a:spcAft>
                          <a:spcPts val="200"/>
                        </a:spcAft>
                      </a:pPr>
                      <a:r>
                        <a:rPr lang="en-GB" sz="1100" kern="100">
                          <a:effectLst/>
                        </a:rPr>
                        <a:t>PWAs</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36412">
                <a:tc>
                  <a:txBody>
                    <a:bodyPr/>
                    <a:lstStyle/>
                    <a:p>
                      <a:pPr>
                        <a:lnSpc>
                          <a:spcPct val="107000"/>
                        </a:lnSpc>
                        <a:spcBef>
                          <a:spcPts val="200"/>
                        </a:spcBef>
                        <a:spcAft>
                          <a:spcPts val="200"/>
                        </a:spcAft>
                      </a:pPr>
                      <a:r>
                        <a:rPr lang="en-GB" sz="1100" kern="100">
                          <a:effectLst/>
                        </a:rPr>
                        <a:t>Language</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Bef>
                          <a:spcPts val="200"/>
                        </a:spcBef>
                        <a:spcAft>
                          <a:spcPts val="200"/>
                        </a:spcAft>
                      </a:pPr>
                      <a:r>
                        <a:rPr lang="en-GB" sz="1100" kern="100">
                          <a:effectLst/>
                        </a:rPr>
                        <a:t>iOS- Swift</a:t>
                      </a:r>
                    </a:p>
                    <a:p>
                      <a:pPr>
                        <a:lnSpc>
                          <a:spcPct val="107000"/>
                        </a:lnSpc>
                        <a:spcBef>
                          <a:spcPts val="200"/>
                        </a:spcBef>
                        <a:spcAft>
                          <a:spcPts val="200"/>
                        </a:spcAft>
                      </a:pPr>
                      <a:r>
                        <a:rPr lang="en-GB" sz="1100" kern="100">
                          <a:effectLst/>
                        </a:rPr>
                        <a:t>Android- Java and Kotlin</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Bef>
                          <a:spcPts val="200"/>
                        </a:spcBef>
                        <a:spcAft>
                          <a:spcPts val="200"/>
                        </a:spcAft>
                      </a:pPr>
                      <a:r>
                        <a:rPr lang="en-GB" sz="1100" kern="100">
                          <a:effectLst/>
                        </a:rPr>
                        <a:t>HTML, CSS and JavaScript</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Bef>
                          <a:spcPts val="200"/>
                        </a:spcBef>
                        <a:spcAft>
                          <a:spcPts val="200"/>
                        </a:spcAft>
                      </a:pPr>
                      <a:r>
                        <a:rPr lang="en-GB" sz="1100" kern="100">
                          <a:effectLst/>
                        </a:rPr>
                        <a:t>HTML, CSS and JavaScript </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9157">
                <a:tc>
                  <a:txBody>
                    <a:bodyPr/>
                    <a:lstStyle/>
                    <a:p>
                      <a:pPr>
                        <a:lnSpc>
                          <a:spcPct val="107000"/>
                        </a:lnSpc>
                        <a:spcBef>
                          <a:spcPts val="200"/>
                        </a:spcBef>
                        <a:spcAft>
                          <a:spcPts val="200"/>
                        </a:spcAft>
                      </a:pPr>
                      <a:r>
                        <a:rPr lang="en-GB" sz="1100" kern="100">
                          <a:effectLst/>
                        </a:rPr>
                        <a:t>Platform </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Bef>
                          <a:spcPts val="200"/>
                        </a:spcBef>
                        <a:spcAft>
                          <a:spcPts val="200"/>
                        </a:spcAft>
                      </a:pPr>
                      <a:r>
                        <a:rPr lang="en-GB" sz="1100" kern="100">
                          <a:effectLst/>
                        </a:rPr>
                        <a:t>iOS or Android </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Bef>
                          <a:spcPts val="200"/>
                        </a:spcBef>
                        <a:spcAft>
                          <a:spcPts val="200"/>
                        </a:spcAft>
                      </a:pPr>
                      <a:r>
                        <a:rPr lang="en-GB" sz="1100" kern="100">
                          <a:effectLst/>
                        </a:rPr>
                        <a:t>WebView </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Bef>
                          <a:spcPts val="200"/>
                        </a:spcBef>
                        <a:spcAft>
                          <a:spcPts val="200"/>
                        </a:spcAft>
                      </a:pPr>
                      <a:r>
                        <a:rPr lang="en-GB" sz="1100" kern="100">
                          <a:effectLst/>
                        </a:rPr>
                        <a:t>Web browser</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31087">
                <a:tc>
                  <a:txBody>
                    <a:bodyPr/>
                    <a:lstStyle/>
                    <a:p>
                      <a:pPr>
                        <a:lnSpc>
                          <a:spcPct val="107000"/>
                        </a:lnSpc>
                        <a:spcBef>
                          <a:spcPts val="200"/>
                        </a:spcBef>
                        <a:spcAft>
                          <a:spcPts val="200"/>
                        </a:spcAft>
                      </a:pPr>
                      <a:r>
                        <a:rPr lang="en-GB" sz="1100" kern="100">
                          <a:effectLst/>
                        </a:rPr>
                        <a:t>Security and Maintenance </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Bef>
                          <a:spcPts val="200"/>
                        </a:spcBef>
                        <a:spcAft>
                          <a:spcPts val="200"/>
                        </a:spcAft>
                      </a:pPr>
                      <a:r>
                        <a:rPr lang="en-GB" sz="1100" kern="100">
                          <a:effectLst/>
                        </a:rPr>
                        <a:t>Highest security and Maintenance </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Bef>
                          <a:spcPts val="200"/>
                        </a:spcBef>
                        <a:spcAft>
                          <a:spcPts val="200"/>
                        </a:spcAft>
                      </a:pPr>
                      <a:r>
                        <a:rPr lang="en-GB" sz="1100" kern="100">
                          <a:effectLst/>
                        </a:rPr>
                        <a:t>Safe Maintenance </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Bef>
                          <a:spcPts val="200"/>
                        </a:spcBef>
                        <a:spcAft>
                          <a:spcPts val="200"/>
                        </a:spcAft>
                      </a:pPr>
                      <a:r>
                        <a:rPr lang="en-GB" sz="1100" kern="100">
                          <a:effectLst/>
                        </a:rPr>
                        <a:t>Lowest Security and Maintenace </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31087">
                <a:tc>
                  <a:txBody>
                    <a:bodyPr/>
                    <a:lstStyle/>
                    <a:p>
                      <a:pPr>
                        <a:lnSpc>
                          <a:spcPct val="107000"/>
                        </a:lnSpc>
                        <a:spcBef>
                          <a:spcPts val="200"/>
                        </a:spcBef>
                        <a:spcAft>
                          <a:spcPts val="200"/>
                        </a:spcAft>
                      </a:pPr>
                      <a:r>
                        <a:rPr lang="en-GB" sz="1100" kern="100">
                          <a:effectLst/>
                        </a:rPr>
                        <a:t>Access to mobile feature </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Bef>
                          <a:spcPts val="200"/>
                        </a:spcBef>
                        <a:spcAft>
                          <a:spcPts val="200"/>
                        </a:spcAft>
                      </a:pPr>
                      <a:r>
                        <a:rPr lang="en-GB" sz="1100" kern="100">
                          <a:effectLst/>
                        </a:rPr>
                        <a:t>Yes</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Bef>
                          <a:spcPts val="200"/>
                        </a:spcBef>
                        <a:spcAft>
                          <a:spcPts val="200"/>
                        </a:spcAft>
                      </a:pPr>
                      <a:r>
                        <a:rPr lang="en-GB" sz="1100" kern="100">
                          <a:effectLst/>
                        </a:rPr>
                        <a:t>Limited </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Bef>
                          <a:spcPts val="200"/>
                        </a:spcBef>
                        <a:spcAft>
                          <a:spcPts val="200"/>
                        </a:spcAft>
                      </a:pPr>
                      <a:r>
                        <a:rPr lang="en-GB" sz="1100" kern="100">
                          <a:effectLst/>
                        </a:rPr>
                        <a:t>No</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83120">
                <a:tc>
                  <a:txBody>
                    <a:bodyPr/>
                    <a:lstStyle/>
                    <a:p>
                      <a:pPr>
                        <a:lnSpc>
                          <a:spcPct val="107000"/>
                        </a:lnSpc>
                        <a:spcBef>
                          <a:spcPts val="200"/>
                        </a:spcBef>
                        <a:spcAft>
                          <a:spcPts val="200"/>
                        </a:spcAft>
                      </a:pPr>
                      <a:r>
                        <a:rPr lang="en-GB" sz="1100" kern="100">
                          <a:effectLst/>
                        </a:rPr>
                        <a:t>Development Process</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Bef>
                          <a:spcPts val="200"/>
                        </a:spcBef>
                        <a:spcAft>
                          <a:spcPts val="200"/>
                        </a:spcAft>
                      </a:pPr>
                      <a:r>
                        <a:rPr lang="en-GB" sz="1100" kern="100">
                          <a:effectLst/>
                        </a:rPr>
                        <a:t>Hardest and Slowest</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Bef>
                          <a:spcPts val="200"/>
                        </a:spcBef>
                        <a:spcAft>
                          <a:spcPts val="200"/>
                        </a:spcAft>
                      </a:pPr>
                      <a:r>
                        <a:rPr lang="en-GB" sz="1100" kern="100">
                          <a:effectLst/>
                        </a:rPr>
                        <a:t>Easy and Quick</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Bef>
                          <a:spcPts val="200"/>
                        </a:spcBef>
                        <a:spcAft>
                          <a:spcPts val="200"/>
                        </a:spcAft>
                      </a:pPr>
                      <a:r>
                        <a:rPr lang="en-GB" sz="1100" kern="100" dirty="0">
                          <a:effectLst/>
                        </a:rPr>
                        <a:t>Easiest and quickest </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062055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GB" dirty="0"/>
              <a:t>MOBILE APP PROGRAMMING LANGUAGES</a:t>
            </a:r>
          </a:p>
        </p:txBody>
      </p:sp>
      <p:sp>
        <p:nvSpPr>
          <p:cNvPr id="3" name="Espace réservé du contenu 2"/>
          <p:cNvSpPr>
            <a:spLocks noGrp="1"/>
          </p:cNvSpPr>
          <p:nvPr>
            <p:ph idx="1"/>
          </p:nvPr>
        </p:nvSpPr>
        <p:spPr/>
        <p:txBody>
          <a:bodyPr>
            <a:normAutofit fontScale="77500" lnSpcReduction="20000"/>
          </a:bodyPr>
          <a:lstStyle/>
          <a:p>
            <a:r>
              <a:rPr lang="en-GB" dirty="0" smtClean="0"/>
              <a:t>For Android</a:t>
            </a:r>
          </a:p>
          <a:p>
            <a:pPr lvl="1"/>
            <a:r>
              <a:rPr lang="en-GB" dirty="0" smtClean="0"/>
              <a:t>Java</a:t>
            </a:r>
          </a:p>
          <a:p>
            <a:pPr lvl="1"/>
            <a:r>
              <a:rPr lang="en-GB" dirty="0" err="1" smtClean="0"/>
              <a:t>Kotlin</a:t>
            </a:r>
            <a:endParaRPr lang="en-GB" dirty="0" smtClean="0"/>
          </a:p>
          <a:p>
            <a:r>
              <a:rPr lang="en-GB" dirty="0" smtClean="0"/>
              <a:t>For IOS</a:t>
            </a:r>
          </a:p>
          <a:p>
            <a:pPr lvl="1"/>
            <a:r>
              <a:rPr lang="en-GB" dirty="0" smtClean="0"/>
              <a:t>Objective-C</a:t>
            </a:r>
          </a:p>
          <a:p>
            <a:pPr lvl="1"/>
            <a:r>
              <a:rPr lang="en-GB" dirty="0" smtClean="0"/>
              <a:t>Swift</a:t>
            </a:r>
          </a:p>
          <a:p>
            <a:r>
              <a:rPr lang="en-GB" dirty="0" smtClean="0"/>
              <a:t>For Cross Platform</a:t>
            </a:r>
          </a:p>
          <a:p>
            <a:pPr lvl="1"/>
            <a:r>
              <a:rPr lang="en-GB" dirty="0"/>
              <a:t>JAVASCRIPT (USED WITH REACT NATIVE)</a:t>
            </a:r>
          </a:p>
          <a:p>
            <a:pPr lvl="1"/>
            <a:r>
              <a:rPr lang="en-GB" dirty="0"/>
              <a:t>DART(USED WITH FLUTTER) </a:t>
            </a:r>
            <a:endParaRPr lang="en-GB" dirty="0" smtClean="0"/>
          </a:p>
          <a:p>
            <a:pPr lvl="1"/>
            <a:r>
              <a:rPr lang="en-GB" dirty="0"/>
              <a:t>C# (USED WITH XAMARIN) </a:t>
            </a:r>
            <a:endParaRPr lang="en-GB" dirty="0" smtClean="0"/>
          </a:p>
        </p:txBody>
      </p:sp>
    </p:spTree>
    <p:extLst>
      <p:ext uri="{BB962C8B-B14F-4D97-AF65-F5344CB8AC3E}">
        <p14:creationId xmlns:p14="http://schemas.microsoft.com/office/powerpoint/2010/main" val="16558070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168</TotalTime>
  <Words>1948</Words>
  <Application>Microsoft Office PowerPoint</Application>
  <PresentationFormat>Grand écran</PresentationFormat>
  <Paragraphs>288</Paragraphs>
  <Slides>35</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35</vt:i4>
      </vt:variant>
    </vt:vector>
  </HeadingPairs>
  <TitlesOfParts>
    <vt:vector size="41" baseType="lpstr">
      <vt:lpstr>Arial</vt:lpstr>
      <vt:lpstr>Calibri</vt:lpstr>
      <vt:lpstr>Garamond</vt:lpstr>
      <vt:lpstr>Times New Roman</vt:lpstr>
      <vt:lpstr>Wingdings</vt:lpstr>
      <vt:lpstr>Organique</vt:lpstr>
      <vt:lpstr>INTERNET PROGRAMMING AND MOBILE DEVELOPMENT Task-1</vt:lpstr>
      <vt:lpstr>Outline</vt:lpstr>
      <vt:lpstr>Introduction </vt:lpstr>
      <vt:lpstr>1. MAJOR TYPES OF APPS AND THEIR DIFFERENCES</vt:lpstr>
      <vt:lpstr>Native Apps </vt:lpstr>
      <vt:lpstr>Progressive Web Apps (PWA) </vt:lpstr>
      <vt:lpstr>Hybrid Apps </vt:lpstr>
      <vt:lpstr> Differences between Native, Hybrid and PWAs Apps</vt:lpstr>
      <vt:lpstr>MOBILE APP PROGRAMMING LANGUAGES</vt:lpstr>
      <vt:lpstr>Java vs. Kotlin </vt:lpstr>
      <vt:lpstr>Objective-C vs. Swift </vt:lpstr>
      <vt:lpstr>Mobile App development Framework Review and Comparison</vt:lpstr>
      <vt:lpstr>Common Mobile Development Frameworks </vt:lpstr>
      <vt:lpstr>Comparison of mobile App Frameworks with respect to key matrices</vt:lpstr>
      <vt:lpstr>Mobile App Architecture</vt:lpstr>
      <vt:lpstr>Key Components of Mobile App Architecture</vt:lpstr>
      <vt:lpstr>Types of Mobile App Architecture</vt:lpstr>
      <vt:lpstr>Monolitic vs Microservice</vt:lpstr>
      <vt:lpstr>Requirement Engineering</vt:lpstr>
      <vt:lpstr>Types of product requirements</vt:lpstr>
      <vt:lpstr>Types of product requirements</vt:lpstr>
      <vt:lpstr>Business requirements</vt:lpstr>
      <vt:lpstr>Business requirements</vt:lpstr>
      <vt:lpstr>Business requirements</vt:lpstr>
      <vt:lpstr>User requirements</vt:lpstr>
      <vt:lpstr>User requirements</vt:lpstr>
      <vt:lpstr>System requirements</vt:lpstr>
      <vt:lpstr>System requirements</vt:lpstr>
      <vt:lpstr>Activities Involved in drafting a document for requirements</vt:lpstr>
      <vt:lpstr>Activities Involved in drafting a document for requirements</vt:lpstr>
      <vt:lpstr>How to estimate mobile app development cost</vt:lpstr>
      <vt:lpstr>The formula for Calculating Mobile App Development Cost </vt:lpstr>
      <vt:lpstr>Estimation Formula</vt:lpstr>
      <vt:lpstr>Estimated Development Costs of Successful Mobile App </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PROGRAMMING AND MOBILE DEVELOPMENT Task-1</dc:title>
  <dc:creator>KENNETH KOUETE</dc:creator>
  <cp:lastModifiedBy>KENNETH KOUETE</cp:lastModifiedBy>
  <cp:revision>19</cp:revision>
  <dcterms:created xsi:type="dcterms:W3CDTF">2024-04-02T08:40:16Z</dcterms:created>
  <dcterms:modified xsi:type="dcterms:W3CDTF">2024-04-02T11:28:57Z</dcterms:modified>
</cp:coreProperties>
</file>