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67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63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4" d="100"/>
          <a:sy n="74" d="100"/>
        </p:scale>
        <p:origin x="576" y="72"/>
      </p:cViewPr>
      <p:guideLst>
        <p:guide orient="horz" pos="263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1E700B27-DE4C-4B9E-BB11-B9027034A00F}" type="datetimeFigureOut">
              <a:rPr lang="en-US" dirty="0"/>
              <a:pPr/>
              <a:t>6/12/2024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F4739-9812-4A9F-890D-2AD6BA5F6EE8}" type="datetimeFigureOut">
              <a:rPr lang="en-US" dirty="0"/>
              <a:t>6/12/2024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45AC5-A3F8-44AA-BA8F-596CDCC976D3}" type="datetimeFigureOut">
              <a:rPr lang="en-US" dirty="0"/>
              <a:t>6/12/2024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B183-A821-4095-A363-9EC968635539}" type="datetimeFigureOut">
              <a:rPr lang="en-US" dirty="0"/>
              <a:t>6/12/2024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D01B4-0AA5-45E6-B2E6-5FA4078AEBCF}" type="datetimeFigureOut">
              <a:rPr lang="en-US" dirty="0"/>
              <a:t>6/12/2024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7335C-0450-40D7-8612-B3203BED4F28}" type="datetimeFigureOut">
              <a:rPr lang="en-US" dirty="0"/>
              <a:t>6/12/2024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A105-2A1C-4284-B4EA-07CF89B1A393}" type="datetimeFigureOut">
              <a:rPr lang="en-US" dirty="0"/>
              <a:t>6/12/2024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E609-F3F2-45E6-BD6A-E03A8C86C1AE}" type="datetimeFigureOut">
              <a:rPr lang="en-US" dirty="0"/>
              <a:t>6/12/2024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AD68-089C-4467-A8F3-EA2BBCA6B44E}" type="datetimeFigureOut">
              <a:rPr lang="en-US" dirty="0"/>
              <a:t>6/12/2024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dirty="0"/>
              <a:t>6/12/2024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dirty="0"/>
              <a:t>6/12/2024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dirty="0"/>
              <a:t>6/12/2024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dirty="0"/>
              <a:t>6/12/2024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dirty="0"/>
              <a:t>6/12/2024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dirty="0"/>
              <a:t>6/12/2024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dirty="0"/>
              <a:t>6/12/2024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dirty="0"/>
              <a:t>6/12/2024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E0D914D-B099-4142-A885-11F276715148}" type="datetimeFigureOut">
              <a:rPr lang="en-US" dirty="0"/>
              <a:t>6/12/2024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133342" y="2099733"/>
            <a:ext cx="8847785" cy="2677648"/>
          </a:xfrm>
        </p:spPr>
        <p:txBody>
          <a:bodyPr/>
          <a:lstStyle/>
          <a:p>
            <a:r>
              <a:rPr lang="en-GB" sz="4000" b="1" dirty="0"/>
              <a:t>PHASE 2: REQUIREMENT ANALYSIS</a:t>
            </a: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“Give </a:t>
            </a:r>
            <a:r>
              <a:rPr lang="en-GB" dirty="0"/>
              <a:t>me six hours to chop down a tree and I will spend the first four sharpening the axe</a:t>
            </a:r>
            <a:r>
              <a:rPr lang="en-GB" dirty="0" smtClean="0"/>
              <a:t>.”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4708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REQUIREMENT </a:t>
            </a:r>
            <a:r>
              <a:rPr lang="en-GB" b="1" dirty="0" smtClean="0"/>
              <a:t>PRIORITIZATION</a:t>
            </a:r>
            <a:endParaRPr lang="en-GB" dirty="0"/>
          </a:p>
        </p:txBody>
      </p:sp>
      <p:pic>
        <p:nvPicPr>
          <p:cNvPr id="2050" name="Picture 2" descr="https://welldoneby.com/blog/wp-content/uploads/2021/03/Frame-4-1024x614.png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5700" y="2865268"/>
            <a:ext cx="4824413" cy="2892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miro.medium.com/v2/resize:fit:1256/1*0GC_8wpSXvqydBW5wR9JQg.png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8713" y="3036407"/>
            <a:ext cx="4824412" cy="2550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14267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PRIORITIZATION CRITERIA.</a:t>
            </a:r>
            <a:endParaRPr lang="en-GB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GB" b="1" dirty="0"/>
              <a:t>User </a:t>
            </a:r>
            <a:r>
              <a:rPr lang="en-GB" b="1" dirty="0" smtClean="0"/>
              <a:t>Impact: </a:t>
            </a:r>
            <a:r>
              <a:rPr lang="en-GB" dirty="0" smtClean="0"/>
              <a:t>User Experience</a:t>
            </a:r>
            <a:r>
              <a:rPr lang="en-GB" b="1" dirty="0" smtClean="0"/>
              <a:t>.</a:t>
            </a:r>
          </a:p>
          <a:p>
            <a:pPr>
              <a:lnSpc>
                <a:spcPct val="200000"/>
              </a:lnSpc>
            </a:pPr>
            <a:r>
              <a:rPr lang="en-GB" b="1" dirty="0" smtClean="0"/>
              <a:t>Business Value: </a:t>
            </a:r>
            <a:r>
              <a:rPr lang="en-GB" dirty="0" smtClean="0"/>
              <a:t>does it align with business requirements?</a:t>
            </a:r>
          </a:p>
          <a:p>
            <a:pPr>
              <a:lnSpc>
                <a:spcPct val="200000"/>
              </a:lnSpc>
            </a:pPr>
            <a:r>
              <a:rPr lang="en-GB" b="1" dirty="0"/>
              <a:t>User </a:t>
            </a:r>
            <a:r>
              <a:rPr lang="en-GB" b="1" dirty="0" smtClean="0"/>
              <a:t> Input: </a:t>
            </a:r>
            <a:r>
              <a:rPr lang="en-GB" dirty="0" smtClean="0"/>
              <a:t>do the user want it ?</a:t>
            </a:r>
          </a:p>
          <a:p>
            <a:pPr>
              <a:lnSpc>
                <a:spcPct val="200000"/>
              </a:lnSpc>
            </a:pPr>
            <a:r>
              <a:rPr lang="en-GB" b="1" dirty="0" smtClean="0"/>
              <a:t>Technical Feasibility: </a:t>
            </a:r>
            <a:r>
              <a:rPr lang="en-GB" dirty="0" smtClean="0"/>
              <a:t>is it posible ?</a:t>
            </a:r>
          </a:p>
          <a:p>
            <a:pPr>
              <a:lnSpc>
                <a:spcPct val="200000"/>
              </a:lnSpc>
            </a:pPr>
            <a:r>
              <a:rPr lang="en-GB" b="1" dirty="0" smtClean="0"/>
              <a:t>Time Sensitivity: </a:t>
            </a:r>
            <a:r>
              <a:rPr lang="en-GB" dirty="0" smtClean="0"/>
              <a:t>How  urgent it is.</a:t>
            </a:r>
          </a:p>
          <a:p>
            <a:pPr marL="0" indent="0">
              <a:buNone/>
            </a:pPr>
            <a:endParaRPr lang="en-GB" b="1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43475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9534512" cy="706964"/>
          </a:xfrm>
        </p:spPr>
        <p:txBody>
          <a:bodyPr/>
          <a:lstStyle/>
          <a:p>
            <a:r>
              <a:rPr lang="en-GB" dirty="0" smtClean="0"/>
              <a:t>ASSIGNING PRIORITIES TO REQUIREMENTS.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50000"/>
              </a:lnSpc>
            </a:pPr>
            <a:r>
              <a:rPr lang="en-GB" sz="2400" b="1" dirty="0" smtClean="0"/>
              <a:t>Does it satisfy most of the criteria? =&gt; high priority</a:t>
            </a:r>
          </a:p>
          <a:p>
            <a:pPr>
              <a:lnSpc>
                <a:spcPct val="250000"/>
              </a:lnSpc>
            </a:pPr>
            <a:r>
              <a:rPr lang="en-GB" sz="2400" b="1" dirty="0" smtClean="0"/>
              <a:t>It Satisfy An average of the criteria =&gt; medium priority</a:t>
            </a:r>
          </a:p>
          <a:p>
            <a:pPr>
              <a:lnSpc>
                <a:spcPct val="250000"/>
              </a:lnSpc>
            </a:pPr>
            <a:r>
              <a:rPr lang="en-GB" sz="2400" b="1" dirty="0" smtClean="0"/>
              <a:t>Satisfy less than average of the criteria =&gt;low priority</a:t>
            </a:r>
          </a:p>
          <a:p>
            <a:pPr marL="457200" lvl="1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08952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ASSIGNING PRIORITIES TO REQUIREMENTS.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GB" dirty="0" smtClean="0"/>
              <a:t>E.g. </a:t>
            </a:r>
            <a:r>
              <a:rPr lang="en-GB" dirty="0"/>
              <a:t>Search missing object- </a:t>
            </a:r>
            <a:r>
              <a:rPr lang="en-GB" dirty="0" smtClean="0"/>
              <a:t>:</a:t>
            </a:r>
          </a:p>
          <a:p>
            <a:pPr lvl="1">
              <a:lnSpc>
                <a:spcPct val="150000"/>
              </a:lnSpc>
            </a:pPr>
            <a:r>
              <a:rPr lang="en-GB" dirty="0" smtClean="0"/>
              <a:t>Urgent</a:t>
            </a:r>
          </a:p>
          <a:p>
            <a:pPr lvl="1">
              <a:lnSpc>
                <a:spcPct val="150000"/>
              </a:lnSpc>
            </a:pPr>
            <a:r>
              <a:rPr lang="en-GB" dirty="0" smtClean="0"/>
              <a:t>Aligns with business requirements</a:t>
            </a:r>
          </a:p>
          <a:p>
            <a:pPr lvl="1">
              <a:lnSpc>
                <a:spcPct val="150000"/>
              </a:lnSpc>
            </a:pPr>
            <a:r>
              <a:rPr lang="en-GB" dirty="0" smtClean="0"/>
              <a:t>Technically feasible</a:t>
            </a:r>
          </a:p>
          <a:p>
            <a:pPr lvl="1">
              <a:lnSpc>
                <a:spcPct val="150000"/>
              </a:lnSpc>
            </a:pPr>
            <a:r>
              <a:rPr lang="en-GB" dirty="0" smtClean="0"/>
              <a:t>Approved by the users</a:t>
            </a:r>
          </a:p>
          <a:p>
            <a:pPr>
              <a:lnSpc>
                <a:spcPct val="150000"/>
              </a:lnSpc>
            </a:pPr>
            <a:r>
              <a:rPr lang="en-GB" b="1" dirty="0" smtClean="0"/>
              <a:t>Hence high Priority</a:t>
            </a:r>
          </a:p>
          <a:p>
            <a:pPr lvl="1"/>
            <a:endParaRPr lang="en-GB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0"/>
            <a:r>
              <a:rPr lang="en-GB" b="1" dirty="0"/>
              <a:t>Provide Notification System</a:t>
            </a:r>
            <a:endParaRPr lang="en-GB" dirty="0"/>
          </a:p>
          <a:p>
            <a:pPr lvl="1"/>
            <a:r>
              <a:rPr lang="en-GB" dirty="0" smtClean="0"/>
              <a:t>Not urgent as we can use external systems</a:t>
            </a:r>
          </a:p>
          <a:p>
            <a:pPr lvl="1"/>
            <a:r>
              <a:rPr lang="en-GB" dirty="0" smtClean="0"/>
              <a:t>Not directly aligned by the user</a:t>
            </a:r>
          </a:p>
          <a:p>
            <a:pPr lvl="1"/>
            <a:r>
              <a:rPr lang="en-GB" dirty="0" smtClean="0"/>
              <a:t>Technically feasible</a:t>
            </a:r>
          </a:p>
          <a:p>
            <a:pPr lvl="1"/>
            <a:r>
              <a:rPr lang="en-GB" dirty="0" smtClean="0"/>
              <a:t>rejected by most users.</a:t>
            </a:r>
          </a:p>
          <a:p>
            <a:pPr lvl="1"/>
            <a:r>
              <a:rPr lang="en-GB" dirty="0" smtClean="0"/>
              <a:t>Improve user experience</a:t>
            </a:r>
          </a:p>
          <a:p>
            <a:r>
              <a:rPr lang="en-GB" b="1" dirty="0" smtClean="0"/>
              <a:t>Hence medium priority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14620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REQUIREMENT CATEGORISATION.</a:t>
            </a:r>
            <a:endParaRPr lang="en-GB" dirty="0"/>
          </a:p>
        </p:txBody>
      </p:sp>
      <p:sp>
        <p:nvSpPr>
          <p:cNvPr id="14" name="Espace réservé du contenu 13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GB" b="1" dirty="0" smtClean="0"/>
              <a:t>High Priority</a:t>
            </a:r>
          </a:p>
          <a:p>
            <a:pPr lvl="1"/>
            <a:r>
              <a:rPr lang="en-GB" dirty="0" smtClean="0"/>
              <a:t>Functional requirement</a:t>
            </a:r>
          </a:p>
          <a:p>
            <a:pPr lvl="2"/>
            <a:r>
              <a:rPr lang="en-GB" dirty="0"/>
              <a:t>Upload Images of Lost Items</a:t>
            </a:r>
          </a:p>
          <a:p>
            <a:pPr lvl="2"/>
            <a:r>
              <a:rPr lang="en-GB" dirty="0"/>
              <a:t>Search for Potential Matches</a:t>
            </a:r>
          </a:p>
          <a:p>
            <a:pPr lvl="2"/>
            <a:r>
              <a:rPr lang="en-GB" dirty="0"/>
              <a:t>Utilize Image Matching Algorithms</a:t>
            </a:r>
          </a:p>
          <a:p>
            <a:pPr lvl="2"/>
            <a:r>
              <a:rPr lang="en-GB" dirty="0"/>
              <a:t>User Support.</a:t>
            </a:r>
          </a:p>
          <a:p>
            <a:pPr lvl="2"/>
            <a:r>
              <a:rPr lang="en-GB" dirty="0"/>
              <a:t>Implement Computer Vision Techniques</a:t>
            </a:r>
          </a:p>
          <a:p>
            <a:pPr lvl="2"/>
            <a:r>
              <a:rPr lang="en-GB" dirty="0"/>
              <a:t>Register and Login</a:t>
            </a:r>
          </a:p>
          <a:p>
            <a:pPr lvl="2"/>
            <a:r>
              <a:rPr lang="en-GB" dirty="0"/>
              <a:t>Database Management</a:t>
            </a:r>
          </a:p>
          <a:p>
            <a:pPr lvl="2"/>
            <a:r>
              <a:rPr lang="en-GB" dirty="0"/>
              <a:t>User Management</a:t>
            </a:r>
          </a:p>
          <a:p>
            <a:pPr lvl="2"/>
            <a:endParaRPr lang="en-GB" dirty="0"/>
          </a:p>
        </p:txBody>
      </p:sp>
      <p:sp>
        <p:nvSpPr>
          <p:cNvPr id="15" name="Espace réservé du contenu 14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60000"/>
              </a:lnSpc>
            </a:pPr>
            <a:r>
              <a:rPr lang="en-GB" b="1" dirty="0"/>
              <a:t>High Priority</a:t>
            </a:r>
          </a:p>
          <a:p>
            <a:pPr lvl="1">
              <a:lnSpc>
                <a:spcPct val="160000"/>
              </a:lnSpc>
            </a:pPr>
            <a:r>
              <a:rPr lang="en-GB" dirty="0" smtClean="0"/>
              <a:t>Non-Functional Requirements</a:t>
            </a:r>
          </a:p>
          <a:p>
            <a:pPr lvl="2">
              <a:lnSpc>
                <a:spcPct val="160000"/>
              </a:lnSpc>
            </a:pPr>
            <a:r>
              <a:rPr lang="en-GB" dirty="0"/>
              <a:t>Ensure Data Privacy and Security</a:t>
            </a:r>
          </a:p>
          <a:p>
            <a:pPr lvl="2">
              <a:lnSpc>
                <a:spcPct val="160000"/>
              </a:lnSpc>
            </a:pPr>
            <a:r>
              <a:rPr lang="en-GB" dirty="0"/>
              <a:t>User-Friendly Interface</a:t>
            </a:r>
          </a:p>
          <a:p>
            <a:pPr lvl="2">
              <a:lnSpc>
                <a:spcPct val="160000"/>
              </a:lnSpc>
            </a:pPr>
            <a:r>
              <a:rPr lang="en-GB" dirty="0"/>
              <a:t>Efficiency and Performance</a:t>
            </a:r>
          </a:p>
          <a:p>
            <a:pPr lvl="2">
              <a:lnSpc>
                <a:spcPct val="160000"/>
              </a:lnSpc>
            </a:pPr>
            <a:r>
              <a:rPr lang="en-GB" dirty="0"/>
              <a:t>Reliability and Accuracy</a:t>
            </a:r>
          </a:p>
          <a:p>
            <a:pPr lvl="2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39501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REQUIREMENT CATEGORISATION.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GB" sz="1600" b="1" dirty="0" smtClean="0"/>
              <a:t>medium </a:t>
            </a:r>
            <a:r>
              <a:rPr lang="en-GB" sz="1600" b="1" dirty="0"/>
              <a:t>Priority</a:t>
            </a:r>
          </a:p>
          <a:p>
            <a:pPr lvl="1">
              <a:lnSpc>
                <a:spcPct val="150000"/>
              </a:lnSpc>
            </a:pPr>
            <a:r>
              <a:rPr lang="en-GB" dirty="0"/>
              <a:t>Functional requirement</a:t>
            </a:r>
          </a:p>
          <a:p>
            <a:pPr lvl="2">
              <a:lnSpc>
                <a:spcPct val="150000"/>
              </a:lnSpc>
            </a:pPr>
            <a:r>
              <a:rPr lang="en-GB" sz="1600" dirty="0"/>
              <a:t>Crowdsourcing and Community Engagement.</a:t>
            </a:r>
          </a:p>
          <a:p>
            <a:pPr lvl="2">
              <a:lnSpc>
                <a:spcPct val="150000"/>
              </a:lnSpc>
            </a:pPr>
            <a:r>
              <a:rPr lang="en-GB" sz="1600" dirty="0"/>
              <a:t>System Configuration.</a:t>
            </a:r>
          </a:p>
          <a:p>
            <a:pPr lvl="2">
              <a:lnSpc>
                <a:spcPct val="150000"/>
              </a:lnSpc>
            </a:pPr>
            <a:r>
              <a:rPr lang="en-GB" sz="1600" dirty="0"/>
              <a:t>Monitoring and Maintenance.</a:t>
            </a:r>
          </a:p>
          <a:p>
            <a:pPr lvl="2">
              <a:lnSpc>
                <a:spcPct val="150000"/>
              </a:lnSpc>
            </a:pPr>
            <a:r>
              <a:rPr lang="en-GB" sz="1600" dirty="0"/>
              <a:t>Provide Notification System.</a:t>
            </a:r>
          </a:p>
          <a:p>
            <a:pPr lvl="2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814622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67832" y="1179730"/>
            <a:ext cx="8761413" cy="706964"/>
          </a:xfrm>
        </p:spPr>
        <p:txBody>
          <a:bodyPr/>
          <a:lstStyle/>
          <a:p>
            <a:pPr algn="ctr"/>
            <a:r>
              <a:rPr lang="en-GB" b="1" dirty="0"/>
              <a:t>DETAILED REQUIREMENT SPECIFICATION DOCUMENT</a:t>
            </a:r>
            <a:br>
              <a:rPr lang="en-GB" b="1" dirty="0"/>
            </a:b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70000"/>
              </a:lnSpc>
            </a:pPr>
            <a:r>
              <a:rPr lang="en-GB" sz="2400" dirty="0"/>
              <a:t>Goal Of The Implementation </a:t>
            </a:r>
          </a:p>
          <a:p>
            <a:pPr>
              <a:lnSpc>
                <a:spcPct val="170000"/>
              </a:lnSpc>
            </a:pPr>
            <a:r>
              <a:rPr lang="en-GB" sz="2400" dirty="0" smtClean="0"/>
              <a:t>Detailed Functional Requirements.</a:t>
            </a:r>
          </a:p>
          <a:p>
            <a:pPr>
              <a:lnSpc>
                <a:spcPct val="170000"/>
              </a:lnSpc>
            </a:pPr>
            <a:r>
              <a:rPr lang="en-GB" sz="2400" dirty="0" smtClean="0"/>
              <a:t>Non-Functional requirements.</a:t>
            </a:r>
          </a:p>
          <a:p>
            <a:pPr>
              <a:lnSpc>
                <a:spcPct val="170000"/>
              </a:lnSpc>
            </a:pPr>
            <a:r>
              <a:rPr lang="en-GB" sz="2400" dirty="0" smtClean="0"/>
              <a:t>Data Requirement</a:t>
            </a:r>
          </a:p>
          <a:p>
            <a:pPr>
              <a:lnSpc>
                <a:spcPct val="170000"/>
              </a:lnSpc>
            </a:pPr>
            <a:r>
              <a:rPr lang="en-GB" sz="2400" dirty="0" smtClean="0"/>
              <a:t>System Architecture</a:t>
            </a:r>
          </a:p>
          <a:p>
            <a:pPr>
              <a:lnSpc>
                <a:spcPct val="170000"/>
              </a:lnSpc>
            </a:pPr>
            <a:r>
              <a:rPr lang="en-GB" sz="2400" dirty="0" smtClean="0"/>
              <a:t>Business Model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3159874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DETAILED FUNCTIONAL REQUIREMENTS.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dirty="0"/>
              <a:t>Uploading image </a:t>
            </a:r>
            <a:r>
              <a:rPr lang="en-GB" dirty="0" smtClean="0"/>
              <a:t>of Found object to </a:t>
            </a:r>
            <a:r>
              <a:rPr lang="en-GB" dirty="0"/>
              <a:t>the </a:t>
            </a:r>
            <a:r>
              <a:rPr lang="en-GB" dirty="0" smtClean="0"/>
              <a:t>system</a:t>
            </a:r>
          </a:p>
          <a:p>
            <a:pPr lvl="1">
              <a:lnSpc>
                <a:spcPct val="150000"/>
              </a:lnSpc>
            </a:pPr>
            <a:r>
              <a:rPr lang="en-GB" sz="1800" b="1" dirty="0" smtClean="0"/>
              <a:t>Input:</a:t>
            </a:r>
            <a:r>
              <a:rPr lang="en-GB" sz="1800" dirty="0" smtClean="0"/>
              <a:t> </a:t>
            </a:r>
            <a:r>
              <a:rPr lang="en-GB" sz="1800" dirty="0"/>
              <a:t>Image and Additional </a:t>
            </a:r>
            <a:r>
              <a:rPr lang="en-GB" sz="1800" dirty="0" smtClean="0"/>
              <a:t>data</a:t>
            </a:r>
          </a:p>
          <a:p>
            <a:pPr lvl="1">
              <a:lnSpc>
                <a:spcPct val="150000"/>
              </a:lnSpc>
            </a:pPr>
            <a:r>
              <a:rPr lang="en-GB" sz="1800" b="1" dirty="0" smtClean="0"/>
              <a:t>Process:</a:t>
            </a:r>
            <a:r>
              <a:rPr lang="en-GB" sz="1800" dirty="0" smtClean="0"/>
              <a:t> </a:t>
            </a:r>
            <a:r>
              <a:rPr lang="en-GB" sz="1800" dirty="0"/>
              <a:t>The image and metadata are securely transmitted to the server using encryption </a:t>
            </a:r>
            <a:r>
              <a:rPr lang="en-GB" sz="1800" dirty="0" smtClean="0"/>
              <a:t>protocol</a:t>
            </a:r>
          </a:p>
          <a:p>
            <a:pPr lvl="1">
              <a:lnSpc>
                <a:spcPct val="150000"/>
              </a:lnSpc>
            </a:pPr>
            <a:r>
              <a:rPr lang="en-GB" sz="1800" b="1" dirty="0" smtClean="0"/>
              <a:t>Output:</a:t>
            </a:r>
            <a:r>
              <a:rPr lang="en-GB" sz="1800" dirty="0" smtClean="0"/>
              <a:t> </a:t>
            </a:r>
            <a:r>
              <a:rPr lang="en-GB" sz="1800" dirty="0"/>
              <a:t>The user receives a confirmation message indicating the successful upload of the image and details. 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94271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Outline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395840" cy="3416301"/>
          </a:xfrm>
        </p:spPr>
        <p:txBody>
          <a:bodyPr/>
          <a:lstStyle/>
          <a:p>
            <a:r>
              <a:rPr lang="en-GB" dirty="0" smtClean="0"/>
              <a:t>Introduction</a:t>
            </a:r>
          </a:p>
          <a:p>
            <a:r>
              <a:rPr lang="en-GB" dirty="0" smtClean="0"/>
              <a:t>Stakeholders</a:t>
            </a:r>
          </a:p>
          <a:p>
            <a:r>
              <a:rPr lang="en-GB" dirty="0"/>
              <a:t>User </a:t>
            </a:r>
            <a:r>
              <a:rPr lang="en-GB" dirty="0" smtClean="0"/>
              <a:t>Requirements</a:t>
            </a:r>
          </a:p>
          <a:p>
            <a:r>
              <a:rPr lang="en-GB" dirty="0" smtClean="0"/>
              <a:t>Administrator requirements</a:t>
            </a:r>
          </a:p>
          <a:p>
            <a:r>
              <a:rPr lang="en-GB" dirty="0" smtClean="0"/>
              <a:t>Technical requirements</a:t>
            </a:r>
          </a:p>
          <a:p>
            <a:r>
              <a:rPr lang="en-GB" dirty="0"/>
              <a:t>Business Requirements</a:t>
            </a:r>
          </a:p>
          <a:p>
            <a:r>
              <a:rPr lang="en-GB" dirty="0" smtClean="0"/>
              <a:t>Requirements from client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096000" y="2577742"/>
            <a:ext cx="5885644" cy="3629876"/>
          </a:xfrm>
        </p:spPr>
        <p:txBody>
          <a:bodyPr/>
          <a:lstStyle/>
          <a:p>
            <a:r>
              <a:rPr lang="en-GB" dirty="0" smtClean="0"/>
              <a:t>Requirement prioritization</a:t>
            </a:r>
          </a:p>
          <a:p>
            <a:pPr lvl="1"/>
            <a:r>
              <a:rPr lang="en-GB" dirty="0"/>
              <a:t>Prioritization Criteria.</a:t>
            </a:r>
          </a:p>
          <a:p>
            <a:pPr lvl="1"/>
            <a:r>
              <a:rPr lang="en-GB" dirty="0" smtClean="0"/>
              <a:t>Assigning Priorities to requirements.</a:t>
            </a:r>
          </a:p>
          <a:p>
            <a:pPr lvl="1"/>
            <a:r>
              <a:rPr lang="en-GB" dirty="0" smtClean="0"/>
              <a:t>Requirement Categorisation.</a:t>
            </a:r>
          </a:p>
          <a:p>
            <a:r>
              <a:rPr lang="en-GB" dirty="0" smtClean="0"/>
              <a:t>Detailed requirement specification document</a:t>
            </a:r>
          </a:p>
          <a:p>
            <a:pPr lvl="1"/>
            <a:r>
              <a:rPr lang="en-GB" dirty="0"/>
              <a:t>Goal Of The Implementation </a:t>
            </a:r>
          </a:p>
          <a:p>
            <a:pPr lvl="1"/>
            <a:r>
              <a:rPr lang="en-GB" dirty="0"/>
              <a:t>Functional Requirements:</a:t>
            </a:r>
          </a:p>
          <a:p>
            <a:pPr lvl="1"/>
            <a:r>
              <a:rPr lang="en-GB" dirty="0"/>
              <a:t>Non-functional </a:t>
            </a:r>
            <a:r>
              <a:rPr lang="en-GB" dirty="0" smtClean="0"/>
              <a:t>Requirements</a:t>
            </a:r>
          </a:p>
          <a:p>
            <a:pPr lvl="1"/>
            <a:r>
              <a:rPr lang="en-GB" dirty="0"/>
              <a:t>Business Model</a:t>
            </a:r>
          </a:p>
          <a:p>
            <a:pPr marL="457200" lvl="1" indent="0">
              <a:buNone/>
            </a:pPr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41069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INTRODUCTION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7127" y="2292439"/>
            <a:ext cx="5142985" cy="4565561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GB" dirty="0" smtClean="0"/>
              <a:t>What is requirement Analysis.</a:t>
            </a:r>
          </a:p>
          <a:p>
            <a:pPr lvl="1">
              <a:lnSpc>
                <a:spcPct val="150000"/>
              </a:lnSpc>
            </a:pPr>
            <a:r>
              <a:rPr lang="en-GB" dirty="0" smtClean="0"/>
              <a:t>Prioritizing</a:t>
            </a:r>
          </a:p>
          <a:p>
            <a:pPr lvl="1">
              <a:lnSpc>
                <a:spcPct val="150000"/>
              </a:lnSpc>
            </a:pPr>
            <a:r>
              <a:rPr lang="en-GB" dirty="0" smtClean="0"/>
              <a:t>SRS</a:t>
            </a:r>
          </a:p>
          <a:p>
            <a:pPr>
              <a:lnSpc>
                <a:spcPct val="150000"/>
              </a:lnSpc>
            </a:pPr>
            <a:r>
              <a:rPr lang="en-GB" dirty="0" smtClean="0"/>
              <a:t>Business Goals.</a:t>
            </a:r>
          </a:p>
          <a:p>
            <a:pPr>
              <a:lnSpc>
                <a:spcPct val="150000"/>
              </a:lnSpc>
            </a:pPr>
            <a:r>
              <a:rPr lang="en-GB" dirty="0" smtClean="0"/>
              <a:t>Importance</a:t>
            </a:r>
          </a:p>
          <a:p>
            <a:pPr lvl="1">
              <a:lnSpc>
                <a:spcPct val="150000"/>
              </a:lnSpc>
            </a:pPr>
            <a:r>
              <a:rPr lang="en-GB" dirty="0" smtClean="0"/>
              <a:t>Compass guiding development process</a:t>
            </a:r>
          </a:p>
          <a:p>
            <a:pPr lvl="1">
              <a:lnSpc>
                <a:spcPct val="150000"/>
              </a:lnSpc>
            </a:pPr>
            <a:r>
              <a:rPr lang="en-GB" dirty="0" smtClean="0"/>
              <a:t>Make sure stakeholders expectations are met.</a:t>
            </a:r>
          </a:p>
          <a:p>
            <a:pPr lvl="1">
              <a:lnSpc>
                <a:spcPct val="150000"/>
              </a:lnSpc>
            </a:pPr>
            <a:r>
              <a:rPr lang="en-GB" dirty="0" smtClean="0"/>
              <a:t>Make sure business goals are met</a:t>
            </a:r>
          </a:p>
          <a:p>
            <a:pPr lvl="1">
              <a:lnSpc>
                <a:spcPct val="150000"/>
              </a:lnSpc>
            </a:pPr>
            <a:r>
              <a:rPr lang="en-GB" dirty="0" smtClean="0"/>
              <a:t>Foundation of design.</a:t>
            </a:r>
          </a:p>
          <a:p>
            <a:endParaRPr lang="en-GB" dirty="0"/>
          </a:p>
        </p:txBody>
      </p:sp>
      <p:pic>
        <p:nvPicPr>
          <p:cNvPr id="1026" name="Picture 2" descr="https://eluminoustechnologies.com/blog/wp-content/uploads/2023/01/Understand-Your-Project-Requirements.jp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8713" y="2524259"/>
            <a:ext cx="4824412" cy="3541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1112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STAKEHOLDERS</a:t>
            </a:r>
            <a:endParaRPr lang="en-GB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lvl="0"/>
            <a:r>
              <a:rPr lang="en-GB" b="1" dirty="0"/>
              <a:t>End Users</a:t>
            </a:r>
          </a:p>
          <a:p>
            <a:pPr lvl="0"/>
            <a:r>
              <a:rPr lang="en-GB" b="1" dirty="0"/>
              <a:t>Administrators</a:t>
            </a:r>
          </a:p>
          <a:p>
            <a:pPr lvl="0"/>
            <a:r>
              <a:rPr lang="en-GB" b="1" dirty="0"/>
              <a:t>Technical Team</a:t>
            </a:r>
          </a:p>
          <a:p>
            <a:pPr lvl="0"/>
            <a:r>
              <a:rPr lang="en-GB" b="1" dirty="0"/>
              <a:t>Project Sponsor and supervisor (client</a:t>
            </a:r>
            <a:r>
              <a:rPr lang="en-GB" b="1" dirty="0" smtClean="0"/>
              <a:t>)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4065035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USER REQUIREMENTS</a:t>
            </a:r>
            <a:endParaRPr lang="en-GB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b="1" dirty="0" smtClean="0"/>
              <a:t>Functional requirements</a:t>
            </a:r>
          </a:p>
          <a:p>
            <a:pPr lvl="1">
              <a:lnSpc>
                <a:spcPct val="200000"/>
              </a:lnSpc>
            </a:pPr>
            <a:r>
              <a:rPr lang="en-GB" b="1" dirty="0"/>
              <a:t>Location </a:t>
            </a:r>
            <a:r>
              <a:rPr lang="en-GB" b="1" dirty="0" smtClean="0"/>
              <a:t>Tracking</a:t>
            </a:r>
          </a:p>
          <a:p>
            <a:pPr lvl="1">
              <a:lnSpc>
                <a:spcPct val="200000"/>
              </a:lnSpc>
            </a:pPr>
            <a:r>
              <a:rPr lang="en-GB" b="1" dirty="0"/>
              <a:t>Provide Notification System</a:t>
            </a:r>
            <a:endParaRPr lang="en-GB" dirty="0"/>
          </a:p>
        </p:txBody>
      </p:sp>
      <p:sp>
        <p:nvSpPr>
          <p:cNvPr id="5" name="Espace réservé du contenu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b="1" dirty="0" smtClean="0"/>
              <a:t>Non-functional requirements</a:t>
            </a:r>
          </a:p>
          <a:p>
            <a:pPr lvl="1">
              <a:lnSpc>
                <a:spcPct val="200000"/>
              </a:lnSpc>
            </a:pPr>
            <a:r>
              <a:rPr lang="en-GB" b="1" dirty="0"/>
              <a:t>User-Friendly </a:t>
            </a:r>
            <a:r>
              <a:rPr lang="en-GB" b="1" dirty="0" smtClean="0"/>
              <a:t>Interface</a:t>
            </a:r>
          </a:p>
          <a:p>
            <a:pPr lvl="1">
              <a:lnSpc>
                <a:spcPct val="200000"/>
              </a:lnSpc>
            </a:pPr>
            <a:r>
              <a:rPr lang="en-GB" b="1" dirty="0"/>
              <a:t>Efficiency and </a:t>
            </a:r>
            <a:r>
              <a:rPr lang="en-GB" b="1" dirty="0" smtClean="0"/>
              <a:t>Performance</a:t>
            </a:r>
          </a:p>
          <a:p>
            <a:pPr lvl="1">
              <a:lnSpc>
                <a:spcPct val="200000"/>
              </a:lnSpc>
            </a:pPr>
            <a:r>
              <a:rPr lang="en-GB" b="1" dirty="0"/>
              <a:t>Reliability and Accuracy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654707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ADMINISTRATOR REQUIREMENTS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540913" y="2603500"/>
            <a:ext cx="5439199" cy="3926089"/>
          </a:xfrm>
        </p:spPr>
        <p:txBody>
          <a:bodyPr>
            <a:normAutofit lnSpcReduction="10000"/>
          </a:bodyPr>
          <a:lstStyle/>
          <a:p>
            <a:pPr lvl="0">
              <a:lnSpc>
                <a:spcPct val="150000"/>
              </a:lnSpc>
            </a:pPr>
            <a:r>
              <a:rPr lang="en-GB" b="1" dirty="0"/>
              <a:t>Database Management:</a:t>
            </a:r>
            <a:endParaRPr lang="en-GB" dirty="0"/>
          </a:p>
          <a:p>
            <a:pPr lvl="1">
              <a:lnSpc>
                <a:spcPct val="150000"/>
              </a:lnSpc>
            </a:pPr>
            <a:r>
              <a:rPr lang="en-GB" dirty="0"/>
              <a:t>add, update, and remove archived objects from the database</a:t>
            </a:r>
            <a:endParaRPr lang="en-GB" dirty="0" smtClean="0"/>
          </a:p>
          <a:p>
            <a:pPr lvl="0">
              <a:lnSpc>
                <a:spcPct val="150000"/>
              </a:lnSpc>
            </a:pPr>
            <a:r>
              <a:rPr lang="en-GB" b="1" dirty="0"/>
              <a:t>User Management:</a:t>
            </a:r>
            <a:endParaRPr lang="en-GB" dirty="0"/>
          </a:p>
          <a:p>
            <a:pPr lvl="1">
              <a:lnSpc>
                <a:spcPct val="150000"/>
              </a:lnSpc>
            </a:pPr>
            <a:r>
              <a:rPr lang="en-GB" dirty="0"/>
              <a:t>creating and managing user accounts with different access levels and permissions</a:t>
            </a:r>
            <a:r>
              <a:rPr lang="en-GB" dirty="0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en-GB" dirty="0"/>
              <a:t>monitoring user activity, tracking login/logout sessions, and auditing changes made by users.</a:t>
            </a:r>
          </a:p>
          <a:p>
            <a:pPr lvl="1"/>
            <a:endParaRPr lang="en-GB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208712" y="2603499"/>
            <a:ext cx="4825159" cy="3848815"/>
          </a:xfrm>
        </p:spPr>
        <p:txBody>
          <a:bodyPr>
            <a:normAutofit lnSpcReduction="10000"/>
          </a:bodyPr>
          <a:lstStyle/>
          <a:p>
            <a:r>
              <a:rPr lang="en-GB" b="1" dirty="0"/>
              <a:t>System </a:t>
            </a:r>
            <a:r>
              <a:rPr lang="en-GB" b="1" dirty="0" smtClean="0"/>
              <a:t>Configuration</a:t>
            </a:r>
          </a:p>
          <a:p>
            <a:pPr lvl="1">
              <a:lnSpc>
                <a:spcPct val="160000"/>
              </a:lnSpc>
            </a:pPr>
            <a:r>
              <a:rPr lang="en-GB" dirty="0"/>
              <a:t>configuring system preferences, such as notification preferences, search parameters, and default display </a:t>
            </a:r>
            <a:r>
              <a:rPr lang="en-GB" dirty="0" smtClean="0"/>
              <a:t>options</a:t>
            </a:r>
          </a:p>
          <a:p>
            <a:pPr lvl="0">
              <a:lnSpc>
                <a:spcPct val="160000"/>
              </a:lnSpc>
            </a:pPr>
            <a:r>
              <a:rPr lang="en-GB" b="1" dirty="0"/>
              <a:t>User Support:</a:t>
            </a:r>
            <a:endParaRPr lang="en-GB" dirty="0"/>
          </a:p>
          <a:p>
            <a:pPr lvl="1">
              <a:lnSpc>
                <a:spcPct val="160000"/>
              </a:lnSpc>
            </a:pPr>
            <a:r>
              <a:rPr lang="en-GB" dirty="0"/>
              <a:t>help desk services, and training materials</a:t>
            </a:r>
            <a:r>
              <a:rPr lang="en-GB" dirty="0" smtClean="0"/>
              <a:t/>
            </a:r>
            <a:br>
              <a:rPr lang="en-GB" dirty="0" smtClean="0"/>
            </a:br>
            <a:endParaRPr lang="en-GB" b="1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83549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TECHNICAL REQUIREMENTS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4080635"/>
          </a:xfrm>
        </p:spPr>
        <p:txBody>
          <a:bodyPr/>
          <a:lstStyle/>
          <a:p>
            <a:pPr lvl="0"/>
            <a:r>
              <a:rPr lang="en-GB" b="1" dirty="0"/>
              <a:t>Image Processing Algorithms</a:t>
            </a:r>
            <a:r>
              <a:rPr lang="en-GB" b="1" dirty="0" smtClean="0"/>
              <a:t>:</a:t>
            </a:r>
          </a:p>
          <a:p>
            <a:pPr lvl="1"/>
            <a:r>
              <a:rPr lang="en-GB" dirty="0"/>
              <a:t>image segmentation techniques </a:t>
            </a:r>
            <a:endParaRPr lang="en-GB" dirty="0" smtClean="0"/>
          </a:p>
          <a:p>
            <a:pPr lvl="1"/>
            <a:r>
              <a:rPr lang="en-GB" dirty="0"/>
              <a:t>image enhancement </a:t>
            </a:r>
            <a:endParaRPr lang="en-GB" dirty="0" smtClean="0"/>
          </a:p>
          <a:p>
            <a:pPr lvl="1"/>
            <a:r>
              <a:rPr lang="en-GB" dirty="0"/>
              <a:t>image recognition algorithms for object detection </a:t>
            </a:r>
          </a:p>
          <a:p>
            <a:pPr lvl="0"/>
            <a:r>
              <a:rPr lang="en-GB" b="1" dirty="0"/>
              <a:t>Database Management:</a:t>
            </a:r>
            <a:endParaRPr lang="en-GB" dirty="0"/>
          </a:p>
          <a:p>
            <a:pPr lvl="1"/>
            <a:r>
              <a:rPr lang="en-GB" dirty="0"/>
              <a:t>scalable database schema to store archived objects and associated metadata</a:t>
            </a:r>
            <a:r>
              <a:rPr lang="en-GB" dirty="0" smtClean="0"/>
              <a:t>.</a:t>
            </a:r>
          </a:p>
          <a:p>
            <a:pPr lvl="1"/>
            <a:r>
              <a:rPr lang="en-GB" dirty="0"/>
              <a:t>Implementation of data indexing </a:t>
            </a:r>
          </a:p>
          <a:p>
            <a:pPr lvl="1"/>
            <a:endParaRPr lang="en-GB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5588336" cy="3977604"/>
          </a:xfrm>
        </p:spPr>
        <p:txBody>
          <a:bodyPr/>
          <a:lstStyle/>
          <a:p>
            <a:pPr lvl="0"/>
            <a:r>
              <a:rPr lang="en-GB" b="1" dirty="0"/>
              <a:t>System Architecture</a:t>
            </a:r>
            <a:r>
              <a:rPr lang="en-GB" b="1" dirty="0" smtClean="0"/>
              <a:t>:</a:t>
            </a:r>
            <a:endParaRPr lang="en-GB" dirty="0" smtClean="0"/>
          </a:p>
          <a:p>
            <a:pPr lvl="1">
              <a:lnSpc>
                <a:spcPct val="150000"/>
              </a:lnSpc>
            </a:pPr>
            <a:r>
              <a:rPr lang="en-GB" dirty="0"/>
              <a:t>Design of a MVC (model, view, controller) architecture coupled with micro service architecture for a modular and scalable development.</a:t>
            </a:r>
          </a:p>
          <a:p>
            <a:pPr lvl="1"/>
            <a:r>
              <a:rPr lang="en-GB" b="1" dirty="0"/>
              <a:t>Integration with External APIs or Services:</a:t>
            </a:r>
            <a:endParaRPr lang="en-GB" dirty="0"/>
          </a:p>
          <a:p>
            <a:pPr lvl="2"/>
            <a:r>
              <a:rPr lang="en-GB" dirty="0"/>
              <a:t>external image databases </a:t>
            </a:r>
            <a:endParaRPr lang="en-GB" dirty="0" smtClean="0"/>
          </a:p>
          <a:p>
            <a:pPr lvl="2"/>
            <a:r>
              <a:rPr lang="en-GB" dirty="0"/>
              <a:t>APIs for sending notifications to users </a:t>
            </a:r>
            <a:endParaRPr lang="en-GB" dirty="0" smtClean="0"/>
          </a:p>
          <a:p>
            <a:pPr lvl="2"/>
            <a:r>
              <a:rPr lang="en-GB" dirty="0" err="1" smtClean="0"/>
              <a:t>Geolocation</a:t>
            </a:r>
            <a:r>
              <a:rPr lang="en-GB" dirty="0" smtClean="0"/>
              <a:t> API</a:t>
            </a:r>
          </a:p>
          <a:p>
            <a:pPr lvl="2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8383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BUSINESS REQUIREMENTS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406775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GB" b="1" dirty="0"/>
              <a:t>Enhance Customer Experience</a:t>
            </a:r>
            <a:endParaRPr lang="en-GB" dirty="0"/>
          </a:p>
          <a:p>
            <a:pPr lvl="1">
              <a:lnSpc>
                <a:spcPct val="150000"/>
              </a:lnSpc>
            </a:pPr>
            <a:r>
              <a:rPr lang="en-GB" dirty="0"/>
              <a:t>lead to higher adoption rates and customer loyalty.</a:t>
            </a:r>
          </a:p>
          <a:p>
            <a:pPr>
              <a:lnSpc>
                <a:spcPct val="150000"/>
              </a:lnSpc>
            </a:pPr>
            <a:r>
              <a:rPr lang="en-GB" b="1" dirty="0"/>
              <a:t>Increase Operational Efficiency</a:t>
            </a:r>
            <a:endParaRPr lang="en-GB" dirty="0"/>
          </a:p>
          <a:p>
            <a:pPr lvl="1">
              <a:lnSpc>
                <a:spcPct val="150000"/>
              </a:lnSpc>
            </a:pPr>
            <a:r>
              <a:rPr lang="en-GB" dirty="0"/>
              <a:t>reduce operational costs</a:t>
            </a:r>
            <a:r>
              <a:rPr lang="en-GB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GB" b="1" dirty="0"/>
              <a:t>Leverage Advanced Technology</a:t>
            </a:r>
            <a:endParaRPr lang="en-GB" dirty="0"/>
          </a:p>
          <a:p>
            <a:pPr lvl="1"/>
            <a:r>
              <a:rPr lang="en-GB" dirty="0"/>
              <a:t>will differentiate the application from competitors and provide a unique value proposition.</a:t>
            </a:r>
          </a:p>
          <a:p>
            <a:pPr lvl="1"/>
            <a:endParaRPr lang="en-GB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b="1" dirty="0"/>
              <a:t>Ensure Data Security and </a:t>
            </a:r>
            <a:r>
              <a:rPr lang="en-GB" b="1" dirty="0" smtClean="0"/>
              <a:t>Compliance</a:t>
            </a:r>
          </a:p>
          <a:p>
            <a:pPr lvl="1"/>
            <a:r>
              <a:rPr lang="en-GB" dirty="0"/>
              <a:t>crucial for building user trust and avoiding legal issues</a:t>
            </a:r>
            <a:r>
              <a:rPr lang="en-GB" dirty="0" smtClean="0"/>
              <a:t>.</a:t>
            </a:r>
            <a:endParaRPr lang="en-GB" dirty="0"/>
          </a:p>
          <a:p>
            <a:r>
              <a:rPr lang="en-GB" b="1" dirty="0"/>
              <a:t>Generate </a:t>
            </a:r>
            <a:r>
              <a:rPr lang="en-GB" b="1" dirty="0" smtClean="0"/>
              <a:t>Revenue</a:t>
            </a:r>
          </a:p>
          <a:p>
            <a:pPr lvl="1"/>
            <a:r>
              <a:rPr lang="en-GB" dirty="0"/>
              <a:t>Creating revenue streams will help sustain the application financially </a:t>
            </a:r>
          </a:p>
          <a:p>
            <a:r>
              <a:rPr lang="en-GB" b="1" dirty="0"/>
              <a:t>Support Scalability and Growth</a:t>
            </a:r>
            <a:endParaRPr lang="en-GB" dirty="0"/>
          </a:p>
          <a:p>
            <a:pPr lvl="1"/>
            <a:r>
              <a:rPr lang="en-GB" dirty="0" smtClean="0"/>
              <a:t>Accommodate </a:t>
            </a:r>
            <a:r>
              <a:rPr lang="en-GB" dirty="0"/>
              <a:t>growing user numbers and evolving business needs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22848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54953" y="682580"/>
            <a:ext cx="8761413" cy="1287888"/>
          </a:xfrm>
        </p:spPr>
        <p:txBody>
          <a:bodyPr/>
          <a:lstStyle/>
          <a:p>
            <a:r>
              <a:rPr lang="en-GB" dirty="0" smtClean="0"/>
              <a:t>REQUIREMENT EXTRACTION FROM CLIENT PROBLEM DEFINITION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797300"/>
          </a:xfrm>
          <a:solidFill>
            <a:srgbClr val="002060"/>
          </a:solidFill>
        </p:spPr>
        <p:txBody>
          <a:bodyPr>
            <a:normAutofit lnSpcReduction="10000"/>
          </a:bodyPr>
          <a:lstStyle/>
          <a:p>
            <a:r>
              <a:rPr lang="en-GB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Functional Requirements:</a:t>
            </a:r>
          </a:p>
          <a:p>
            <a:endParaRPr lang="en-GB" dirty="0" smtClean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lvl="0"/>
            <a:r>
              <a:rPr lang="en-GB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User Registration and Authentication</a:t>
            </a:r>
            <a:endParaRPr lang="en-GB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lvl="0"/>
            <a:r>
              <a:rPr lang="en-GB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Image Upload and Storage</a:t>
            </a:r>
            <a:endParaRPr lang="en-GB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lvl="0"/>
            <a:r>
              <a:rPr lang="en-GB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Image Matching and Retrieval</a:t>
            </a:r>
            <a:endParaRPr lang="en-GB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lvl="0"/>
            <a:r>
              <a:rPr lang="en-GB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Search Functionality</a:t>
            </a:r>
            <a:endParaRPr lang="en-GB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lvl="0"/>
            <a:r>
              <a:rPr lang="en-GB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Notification Functionality</a:t>
            </a:r>
            <a:endParaRPr lang="en-GB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lvl="0"/>
            <a:r>
              <a:rPr lang="en-GB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Intuitive User </a:t>
            </a:r>
            <a:r>
              <a:rPr lang="en-GB" b="1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Interface</a:t>
            </a:r>
          </a:p>
          <a:p>
            <a:r>
              <a:rPr lang="en-GB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Crowdsourcing and Community Engagement</a:t>
            </a:r>
            <a:endParaRPr lang="en-GB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lvl="0"/>
            <a:endParaRPr lang="en-GB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endParaRPr lang="en-GB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823058"/>
          </a:xfrm>
          <a:solidFill>
            <a:schemeClr val="tx2">
              <a:lumMod val="75000"/>
            </a:schemeClr>
          </a:solidFill>
        </p:spPr>
        <p:txBody>
          <a:bodyPr>
            <a:normAutofit lnSpcReduction="10000"/>
          </a:bodyPr>
          <a:lstStyle/>
          <a:p>
            <a:r>
              <a:rPr lang="en-GB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Non-Functional Requirement</a:t>
            </a:r>
          </a:p>
          <a:p>
            <a:endParaRPr lang="en-GB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lvl="0">
              <a:lnSpc>
                <a:spcPct val="160000"/>
              </a:lnSpc>
            </a:pPr>
            <a:r>
              <a:rPr lang="en-GB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Security and Privacy</a:t>
            </a:r>
            <a:endParaRPr lang="en-GB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lvl="0">
              <a:lnSpc>
                <a:spcPct val="160000"/>
              </a:lnSpc>
            </a:pPr>
            <a:r>
              <a:rPr lang="en-GB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Performance</a:t>
            </a:r>
            <a:endParaRPr lang="en-GB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lvl="0">
              <a:lnSpc>
                <a:spcPct val="160000"/>
              </a:lnSpc>
            </a:pPr>
            <a:r>
              <a:rPr lang="en-GB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Scalability</a:t>
            </a:r>
            <a:endParaRPr lang="en-GB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lvl="0">
              <a:lnSpc>
                <a:spcPct val="160000"/>
              </a:lnSpc>
            </a:pPr>
            <a:r>
              <a:rPr lang="en-GB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Reliability</a:t>
            </a:r>
            <a:endParaRPr lang="en-GB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lvl="0">
              <a:lnSpc>
                <a:spcPct val="160000"/>
              </a:lnSpc>
            </a:pPr>
            <a:r>
              <a:rPr lang="en-GB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Compatibility</a:t>
            </a:r>
            <a:endParaRPr lang="en-GB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7124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irection Ion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Salle Ion</Template>
  <TotalTime>170</TotalTime>
  <Words>685</Words>
  <Application>Microsoft Office PowerPoint</Application>
  <PresentationFormat>Grand écran</PresentationFormat>
  <Paragraphs>158</Paragraphs>
  <Slides>17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1" baseType="lpstr">
      <vt:lpstr>Arial</vt:lpstr>
      <vt:lpstr>Century Gothic</vt:lpstr>
      <vt:lpstr>Wingdings 3</vt:lpstr>
      <vt:lpstr>Direction Ion</vt:lpstr>
      <vt:lpstr>PHASE 2: REQUIREMENT ANALYSIS </vt:lpstr>
      <vt:lpstr>Outline</vt:lpstr>
      <vt:lpstr>INTRODUCTION</vt:lpstr>
      <vt:lpstr>STAKEHOLDERS</vt:lpstr>
      <vt:lpstr>USER REQUIREMENTS</vt:lpstr>
      <vt:lpstr>ADMINISTRATOR REQUIREMENTS</vt:lpstr>
      <vt:lpstr>TECHNICAL REQUIREMENTS</vt:lpstr>
      <vt:lpstr>BUSINESS REQUIREMENTS</vt:lpstr>
      <vt:lpstr>REQUIREMENT EXTRACTION FROM CLIENT PROBLEM DEFINITION</vt:lpstr>
      <vt:lpstr>REQUIREMENT PRIORITIZATION</vt:lpstr>
      <vt:lpstr>PRIORITIZATION CRITERIA.</vt:lpstr>
      <vt:lpstr>ASSIGNING PRIORITIES TO REQUIREMENTS.</vt:lpstr>
      <vt:lpstr>ASSIGNING PRIORITIES TO REQUIREMENTS.</vt:lpstr>
      <vt:lpstr>REQUIREMENT CATEGORISATION.</vt:lpstr>
      <vt:lpstr>REQUIREMENT CATEGORISATION.</vt:lpstr>
      <vt:lpstr>DETAILED REQUIREMENT SPECIFICATION DOCUMENT </vt:lpstr>
      <vt:lpstr>DETAILED FUNCTIONAL REQUIREMENTS.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PHASE 2: REQUIREMENT ANALYSIS</dc:title>
  <dc:creator>KENNETH KOUETE</dc:creator>
  <cp:lastModifiedBy>KENNETH KOUETE</cp:lastModifiedBy>
  <cp:revision>16</cp:revision>
  <dcterms:created xsi:type="dcterms:W3CDTF">2024-06-12T18:21:48Z</dcterms:created>
  <dcterms:modified xsi:type="dcterms:W3CDTF">2024-06-12T21:12:29Z</dcterms:modified>
</cp:coreProperties>
</file>