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5" r:id="rId5"/>
    <p:sldId id="276" r:id="rId6"/>
    <p:sldId id="277" r:id="rId7"/>
    <p:sldId id="278" r:id="rId8"/>
    <p:sldId id="288" r:id="rId9"/>
    <p:sldId id="285" r:id="rId10"/>
    <p:sldId id="279" r:id="rId11"/>
    <p:sldId id="282" r:id="rId12"/>
    <p:sldId id="283" r:id="rId13"/>
    <p:sldId id="281" r:id="rId14"/>
    <p:sldId id="287" r:id="rId15"/>
    <p:sldId id="280" r:id="rId16"/>
  </p:sldIdLst>
  <p:sldSz cx="9144000" cy="6858000" type="screen4x3"/>
  <p:notesSz cx="6794500" cy="99314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rnaldo Oliveir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85" autoAdjust="0"/>
    <p:restoredTop sz="94434" autoAdjust="0"/>
  </p:normalViewPr>
  <p:slideViewPr>
    <p:cSldViewPr>
      <p:cViewPr varScale="1">
        <p:scale>
          <a:sx n="80" d="100"/>
          <a:sy n="80" d="100"/>
        </p:scale>
        <p:origin x="1272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3" cy="49657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645" y="1"/>
            <a:ext cx="2944283" cy="49657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1C0FB5A3-EA1C-45F8-97FF-B89E6071EB68}" type="datetimeFigureOut">
              <a:rPr lang="pt-PT" smtClean="0"/>
              <a:pPr/>
              <a:t>31/01/2025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3107"/>
            <a:ext cx="2944283" cy="49657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645" y="9433107"/>
            <a:ext cx="2944283" cy="49657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ABBD823A-DB59-4B5F-9D0C-BB68F172E0AF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01485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89DBF691-45A4-4480-9952-49F0BFA04884}" type="datetimeFigureOut">
              <a:rPr lang="pt-PT" smtClean="0"/>
              <a:pPr/>
              <a:t>31/01/2025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6125"/>
            <a:ext cx="4962525" cy="3722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6914"/>
            <a:ext cx="5436208" cy="4468899"/>
          </a:xfrm>
          <a:prstGeom prst="rect">
            <a:avLst/>
          </a:prstGeom>
        </p:spPr>
        <p:txBody>
          <a:bodyPr vert="horz" lIns="88230" tIns="44115" rIns="88230" bIns="441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33829"/>
            <a:ext cx="2944486" cy="496031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B0E9F5F6-174E-4817-BD0B-49C95739CF41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09383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D9A08-93F8-409C-B55C-7F5D5BA26F24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23528" y="6165304"/>
            <a:ext cx="7848872" cy="384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lang="pt-PT"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8220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3D6AF-19F1-46BF-A623-91AE45C9C3D3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1526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66C8E-A9EC-45B1-9C75-F992F4ABA47F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697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149101"/>
          </a:xfrm>
        </p:spPr>
        <p:txBody>
          <a:bodyPr/>
          <a:lstStyle/>
          <a:p>
            <a:fld id="{E8DDB428-36C4-4C09-B959-01D16DD19E61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149101"/>
          </a:xfrm>
        </p:spPr>
        <p:txBody>
          <a:bodyPr/>
          <a:lstStyle/>
          <a:p>
            <a:endParaRPr lang="pt-PT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8487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669360"/>
            <a:ext cx="2133600" cy="149101"/>
          </a:xfrm>
        </p:spPr>
        <p:txBody>
          <a:bodyPr/>
          <a:lstStyle/>
          <a:p>
            <a:fld id="{621E3816-CC65-464D-94A9-1C26669A52BB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669360"/>
            <a:ext cx="2895600" cy="149101"/>
          </a:xfrm>
        </p:spPr>
        <p:txBody>
          <a:bodyPr/>
          <a:lstStyle/>
          <a:p>
            <a:endParaRPr lang="pt-PT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669360"/>
            <a:ext cx="2133600" cy="149101"/>
          </a:xfrm>
        </p:spPr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45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CBD08-2033-4542-ACC9-4A11A97C4B3A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304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2D555-AB65-4477-890F-97E6CB11944A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1815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E6AA9-2253-405A-A563-082060C1EB87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0315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32CC-96D0-4607-B820-BC21C6881086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100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E401-E60A-4597-9B00-FEDE2E9C91B5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0216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39C-7C48-4DFC-9335-1636A4CE2CCE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63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rtl="0" fontAlgn="base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Click to edit Master title style</a:t>
            </a:r>
            <a:endParaRPr lang="pt-PT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dirty="0"/>
              <a:t>Click to edit Master text styles</a:t>
            </a:r>
          </a:p>
          <a:p>
            <a:pPr marL="742950" lvl="1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dirty="0"/>
              <a:t>Second level</a:t>
            </a:r>
          </a:p>
          <a:p>
            <a:pPr marL="1143000" lvl="2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en-US" dirty="0"/>
              <a:t>Third level</a:t>
            </a:r>
          </a:p>
          <a:p>
            <a:pPr marL="1600200" lvl="3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</a:pPr>
            <a:r>
              <a:rPr lang="en-US" dirty="0"/>
              <a:t>Fourth level</a:t>
            </a:r>
          </a:p>
          <a:p>
            <a:pPr marL="2057400" lvl="4" indent="-228600" algn="l" rtl="0" fontAlgn="base">
              <a:spcBef>
                <a:spcPct val="20000"/>
              </a:spcBef>
              <a:spcAft>
                <a:spcPct val="0"/>
              </a:spcAft>
              <a:buChar char="»"/>
            </a:pPr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669360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5323F-0D7C-4C52-B002-8C364C804B04}" type="datetime1">
              <a:rPr lang="pt-PT" smtClean="0"/>
              <a:pPr/>
              <a:t>31/01/2025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669360"/>
            <a:ext cx="2895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669360"/>
            <a:ext cx="2133600" cy="149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F1F33-110F-4344-90CD-68BF741E3719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12" name="AutoShape 7"/>
          <p:cNvSpPr>
            <a:spLocks noChangeArrowheads="1"/>
          </p:cNvSpPr>
          <p:nvPr userDrawn="1"/>
        </p:nvSpPr>
        <p:spPr bwMode="auto">
          <a:xfrm>
            <a:off x="179388" y="188913"/>
            <a:ext cx="8785225" cy="6480175"/>
          </a:xfrm>
          <a:prstGeom prst="roundRect">
            <a:avLst>
              <a:gd name="adj" fmla="val 3431"/>
            </a:avLst>
          </a:prstGeom>
          <a:noFill/>
          <a:ln w="19050">
            <a:solidFill>
              <a:srgbClr val="9ACD65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pt-PT"/>
          </a:p>
        </p:txBody>
      </p:sp>
      <p:pic>
        <p:nvPicPr>
          <p:cNvPr id="13" name="Picture 10" descr="UALogo-Origina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20075" y="6140450"/>
            <a:ext cx="755650" cy="53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015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pt-PT" sz="4400" kern="1200" dirty="0">
          <a:solidFill>
            <a:srgbClr val="008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314A6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8080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pt-PT" sz="2000" kern="1200" dirty="0">
          <a:solidFill>
            <a:srgbClr val="8F5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pt-PT" sz="2000" kern="1200" dirty="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PT" dirty="0"/>
              <a:t>Laboratório de Sistemas Digitais</a:t>
            </a:r>
            <a:endParaRPr lang="pt-PT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Apresentação da Unidade Curricular</a:t>
            </a:r>
          </a:p>
          <a:p>
            <a:r>
              <a:rPr lang="pt-PT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Ano Letivo 2024/25</a:t>
            </a:r>
            <a:endParaRPr lang="pt-P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</a:t>
            </a:fld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4896544"/>
          </a:xfrm>
        </p:spPr>
        <p:txBody>
          <a:bodyPr>
            <a:noAutofit/>
          </a:bodyPr>
          <a:lstStyle/>
          <a:p>
            <a:r>
              <a:rPr lang="pt-PT" sz="2400" dirty="0"/>
              <a:t>Bibliografia principal:</a:t>
            </a:r>
          </a:p>
          <a:p>
            <a:pPr lvl="1"/>
            <a:r>
              <a:rPr lang="pt-PT" sz="1800"/>
              <a:t>B.C</a:t>
            </a:r>
            <a:r>
              <a:rPr lang="pt-PT" sz="1800" dirty="0"/>
              <a:t>. </a:t>
            </a:r>
            <a:r>
              <a:rPr lang="pt-PT" sz="1800" dirty="0" err="1"/>
              <a:t>Readler</a:t>
            </a:r>
            <a:r>
              <a:rPr lang="pt-PT" sz="1800" dirty="0"/>
              <a:t>, “VHDL </a:t>
            </a:r>
            <a:r>
              <a:rPr lang="pt-PT" sz="1800" dirty="0" err="1"/>
              <a:t>by</a:t>
            </a:r>
            <a:r>
              <a:rPr lang="pt-PT" sz="1800" dirty="0"/>
              <a:t> </a:t>
            </a:r>
            <a:r>
              <a:rPr lang="pt-PT" sz="1800" dirty="0" err="1"/>
              <a:t>Example</a:t>
            </a:r>
            <a:r>
              <a:rPr lang="pt-PT" sz="1800" dirty="0"/>
              <a:t> - A </a:t>
            </a:r>
            <a:r>
              <a:rPr lang="pt-PT" sz="1800" dirty="0" err="1"/>
              <a:t>Concise</a:t>
            </a:r>
            <a:r>
              <a:rPr lang="pt-PT" sz="1800" dirty="0"/>
              <a:t> </a:t>
            </a:r>
            <a:r>
              <a:rPr lang="pt-PT" sz="1800" dirty="0" err="1"/>
              <a:t>Introduction</a:t>
            </a:r>
            <a:r>
              <a:rPr lang="pt-PT" sz="1800" dirty="0"/>
              <a:t> for FPGA Design”, </a:t>
            </a:r>
            <a:r>
              <a:rPr lang="pt-PT" sz="1800" dirty="0" err="1"/>
              <a:t>Full</a:t>
            </a:r>
            <a:r>
              <a:rPr lang="pt-PT" sz="1800" dirty="0"/>
              <a:t> </a:t>
            </a:r>
            <a:r>
              <a:rPr lang="pt-PT" sz="1800" dirty="0" err="1"/>
              <a:t>Arc</a:t>
            </a:r>
            <a:r>
              <a:rPr lang="pt-PT" sz="1800" dirty="0"/>
              <a:t> </a:t>
            </a:r>
            <a:r>
              <a:rPr lang="pt-PT" sz="1800" dirty="0" err="1"/>
              <a:t>Press</a:t>
            </a:r>
            <a:r>
              <a:rPr lang="pt-PT" sz="1800" dirty="0"/>
              <a:t>, 2014.</a:t>
            </a:r>
          </a:p>
          <a:p>
            <a:r>
              <a:rPr lang="pt-PT" sz="2400" dirty="0"/>
              <a:t>Bibliografia</a:t>
            </a:r>
            <a:r>
              <a:rPr lang="pt-PT" sz="2400" b="1" i="1" dirty="0"/>
              <a:t> </a:t>
            </a:r>
            <a:r>
              <a:rPr lang="pt-PT" sz="2400" dirty="0"/>
              <a:t>on-line</a:t>
            </a:r>
          </a:p>
          <a:p>
            <a:pPr lvl="1"/>
            <a:r>
              <a:rPr lang="pt-PT" sz="1800" dirty="0"/>
              <a:t>B. </a:t>
            </a:r>
            <a:r>
              <a:rPr lang="pt-PT" sz="1800" dirty="0" err="1"/>
              <a:t>Mealy</a:t>
            </a:r>
            <a:r>
              <a:rPr lang="pt-PT" sz="1800" dirty="0"/>
              <a:t>, F. </a:t>
            </a:r>
            <a:r>
              <a:rPr lang="pt-PT" sz="1800" dirty="0" err="1"/>
              <a:t>Tappero</a:t>
            </a:r>
            <a:r>
              <a:rPr lang="pt-PT" sz="1800" dirty="0"/>
              <a:t>, “Free Range VHDL”, www.freerangefactory.org, 2018.</a:t>
            </a:r>
          </a:p>
          <a:p>
            <a:r>
              <a:rPr lang="pt-PT" sz="2400" dirty="0"/>
              <a:t>Bibliografia</a:t>
            </a:r>
            <a:r>
              <a:rPr lang="pt-PT" sz="2400" b="1" i="1" dirty="0"/>
              <a:t> </a:t>
            </a:r>
            <a:r>
              <a:rPr lang="pt-PT" sz="2400" dirty="0"/>
              <a:t>adicional</a:t>
            </a:r>
          </a:p>
          <a:p>
            <a:pPr lvl="1"/>
            <a:r>
              <a:rPr lang="pt-PT" sz="1800" dirty="0"/>
              <a:t>J.F. </a:t>
            </a:r>
            <a:r>
              <a:rPr lang="pt-PT" sz="1800" dirty="0" err="1"/>
              <a:t>Wakerly</a:t>
            </a:r>
            <a:r>
              <a:rPr lang="pt-PT" sz="1800" dirty="0"/>
              <a:t>, Digital design: </a:t>
            </a:r>
            <a:r>
              <a:rPr lang="pt-PT" sz="1800" dirty="0" err="1"/>
              <a:t>Principles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practices</a:t>
            </a:r>
            <a:r>
              <a:rPr lang="pt-PT" sz="1800" dirty="0"/>
              <a:t>, 5ª ed., </a:t>
            </a:r>
            <a:r>
              <a:rPr lang="pt-PT" sz="1800" dirty="0" err="1"/>
              <a:t>Pearson</a:t>
            </a:r>
            <a:r>
              <a:rPr lang="pt-PT" sz="1800" dirty="0"/>
              <a:t>, 2018.</a:t>
            </a:r>
          </a:p>
          <a:p>
            <a:pPr lvl="1"/>
            <a:r>
              <a:rPr lang="pt-PT" sz="1800" dirty="0"/>
              <a:t>V.A. </a:t>
            </a:r>
            <a:r>
              <a:rPr lang="pt-PT" sz="1800" dirty="0" err="1"/>
              <a:t>Pedroni</a:t>
            </a:r>
            <a:r>
              <a:rPr lang="pt-PT" sz="1800" dirty="0"/>
              <a:t>, “</a:t>
            </a:r>
            <a:r>
              <a:rPr lang="pt-PT" sz="1800" dirty="0" err="1"/>
              <a:t>Circuit</a:t>
            </a:r>
            <a:r>
              <a:rPr lang="pt-PT" sz="1800" dirty="0"/>
              <a:t> Design </a:t>
            </a:r>
            <a:r>
              <a:rPr lang="pt-PT" sz="1800" dirty="0" err="1"/>
              <a:t>with</a:t>
            </a:r>
            <a:r>
              <a:rPr lang="pt-PT" sz="1800" dirty="0"/>
              <a:t> VHDL”, MIT </a:t>
            </a:r>
            <a:r>
              <a:rPr lang="pt-PT" sz="1800" dirty="0" err="1"/>
              <a:t>Press</a:t>
            </a:r>
            <a:r>
              <a:rPr lang="pt-PT" sz="1800" dirty="0"/>
              <a:t>, 2020.</a:t>
            </a:r>
          </a:p>
          <a:p>
            <a:pPr lvl="1"/>
            <a:r>
              <a:rPr lang="pt-PT" sz="1800" dirty="0"/>
              <a:t>R. </a:t>
            </a:r>
            <a:r>
              <a:rPr lang="pt-PT" sz="1800" dirty="0" err="1"/>
              <a:t>Jasinski</a:t>
            </a:r>
            <a:r>
              <a:rPr lang="pt-PT" sz="1800" dirty="0"/>
              <a:t>, “</a:t>
            </a:r>
            <a:r>
              <a:rPr lang="pt-PT" sz="1800" dirty="0" err="1"/>
              <a:t>Effective</a:t>
            </a:r>
            <a:r>
              <a:rPr lang="pt-PT" sz="1800" dirty="0"/>
              <a:t> </a:t>
            </a:r>
            <a:r>
              <a:rPr lang="pt-PT" sz="1800" dirty="0" err="1"/>
              <a:t>Coding</a:t>
            </a:r>
            <a:r>
              <a:rPr lang="pt-PT" sz="1800" dirty="0"/>
              <a:t> </a:t>
            </a:r>
            <a:r>
              <a:rPr lang="pt-PT" sz="1800" dirty="0" err="1"/>
              <a:t>with</a:t>
            </a:r>
            <a:r>
              <a:rPr lang="pt-PT" sz="1800" dirty="0"/>
              <a:t> VHDL: </a:t>
            </a:r>
            <a:r>
              <a:rPr lang="pt-PT" sz="1800" dirty="0" err="1"/>
              <a:t>Principles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Best</a:t>
            </a:r>
            <a:r>
              <a:rPr lang="pt-PT" sz="1800" dirty="0"/>
              <a:t> </a:t>
            </a:r>
            <a:r>
              <a:rPr lang="pt-PT" sz="1800" dirty="0" err="1"/>
              <a:t>Practice</a:t>
            </a:r>
            <a:r>
              <a:rPr lang="pt-PT" sz="1800" dirty="0"/>
              <a:t>”, MIT </a:t>
            </a:r>
            <a:r>
              <a:rPr lang="pt-PT" sz="1800" dirty="0" err="1"/>
              <a:t>Press</a:t>
            </a:r>
            <a:r>
              <a:rPr lang="pt-PT" sz="1800" dirty="0"/>
              <a:t>, 2016.</a:t>
            </a:r>
          </a:p>
          <a:p>
            <a:pPr lvl="1"/>
            <a:r>
              <a:rPr lang="pt-PT" sz="1800" dirty="0"/>
              <a:t>V. </a:t>
            </a:r>
            <a:r>
              <a:rPr lang="pt-PT" sz="1800" dirty="0" err="1"/>
              <a:t>Sklyarov</a:t>
            </a:r>
            <a:r>
              <a:rPr lang="pt-PT" sz="1800" dirty="0"/>
              <a:t>, I. Skliarova, A. </a:t>
            </a:r>
            <a:r>
              <a:rPr lang="pt-PT" sz="1800" dirty="0" err="1"/>
              <a:t>Barkalov</a:t>
            </a:r>
            <a:r>
              <a:rPr lang="pt-PT" sz="1800" dirty="0"/>
              <a:t>, L. </a:t>
            </a:r>
            <a:r>
              <a:rPr lang="pt-PT" sz="1800" dirty="0" err="1"/>
              <a:t>Titarenko</a:t>
            </a:r>
            <a:r>
              <a:rPr lang="pt-PT" sz="1800" dirty="0"/>
              <a:t>, "</a:t>
            </a:r>
            <a:r>
              <a:rPr lang="pt-PT" sz="1800" dirty="0" err="1"/>
              <a:t>Synthesis</a:t>
            </a:r>
            <a:r>
              <a:rPr lang="pt-PT" sz="1800" dirty="0"/>
              <a:t> </a:t>
            </a:r>
            <a:r>
              <a:rPr lang="pt-PT" sz="1800" dirty="0" err="1"/>
              <a:t>and</a:t>
            </a:r>
            <a:r>
              <a:rPr lang="pt-PT" sz="1800" dirty="0"/>
              <a:t> </a:t>
            </a:r>
            <a:r>
              <a:rPr lang="pt-PT" sz="1800" dirty="0" err="1"/>
              <a:t>Optimization</a:t>
            </a:r>
            <a:r>
              <a:rPr lang="pt-PT" sz="1800" dirty="0"/>
              <a:t> of FPGA-</a:t>
            </a:r>
            <a:r>
              <a:rPr lang="pt-PT" sz="1800" dirty="0" err="1"/>
              <a:t>Based</a:t>
            </a:r>
            <a:r>
              <a:rPr lang="pt-PT" sz="1800" dirty="0"/>
              <a:t> </a:t>
            </a:r>
            <a:r>
              <a:rPr lang="pt-PT" sz="1800" dirty="0" err="1"/>
              <a:t>Systems</a:t>
            </a:r>
            <a:r>
              <a:rPr lang="pt-PT" sz="1800" dirty="0"/>
              <a:t>", Springer, </a:t>
            </a:r>
            <a:r>
              <a:rPr lang="pt-PT" sz="1800" dirty="0" err="1"/>
              <a:t>Switzerland</a:t>
            </a:r>
            <a:r>
              <a:rPr lang="pt-PT" sz="1800" dirty="0"/>
              <a:t>, 2014.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2417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Ilícitos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pt-PT" dirty="0"/>
              <a:t>A cópia, no todo ou em parte, de qualquer material entregue para avaliação é considerada fraude. Sem prejuízo de outras medidas que possam vir a ser tomadas, nomeadamente a comunicação superior e a instauração do competente processo disciplinar, a deteção dessa prática implica a atribuição da classificação 0 (zero) ao elemento de avaliação em causa, ou caso se trate do projeto final implicará a atribuição da classificação 0 (zero) valores à componente prática da UC.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23257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Vamos começar!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272808" cy="175260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Bom trabalho!</a:t>
            </a:r>
          </a:p>
          <a:p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 ECTS correspondem por semana a</a:t>
            </a:r>
          </a:p>
          <a:p>
            <a:r>
              <a:rPr lang="pt-PT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4h de aulas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+ </a:t>
            </a:r>
            <a:r>
              <a:rPr lang="pt-PT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6h (trabalho fora das aulas)</a:t>
            </a:r>
            <a:r>
              <a:rPr lang="pt-PT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29568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Laboratório de Sistemas Digitais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17032"/>
          </a:xfrm>
        </p:spPr>
        <p:txBody>
          <a:bodyPr>
            <a:normAutofit fontScale="70000" lnSpcReduction="20000"/>
          </a:bodyPr>
          <a:lstStyle/>
          <a:p>
            <a:r>
              <a:rPr lang="pt-PT" dirty="0"/>
              <a:t>Área científica</a:t>
            </a:r>
          </a:p>
          <a:p>
            <a:pPr lvl="1"/>
            <a:r>
              <a:rPr lang="pt-PT" dirty="0"/>
              <a:t>Arquitetura dos Sistemas Computacionais</a:t>
            </a:r>
          </a:p>
          <a:p>
            <a:r>
              <a:rPr lang="pt-PT" dirty="0"/>
              <a:t>Incide sobre os conceitos fundamentais, metodologias, linguagens e as ferramentas atualmente empregues no projeto de sistemas digitais</a:t>
            </a:r>
          </a:p>
          <a:p>
            <a:r>
              <a:rPr lang="pt-PT" dirty="0"/>
              <a:t>Objetivos</a:t>
            </a:r>
          </a:p>
          <a:p>
            <a:pPr lvl="1"/>
            <a:r>
              <a:rPr lang="pt-PT" dirty="0"/>
              <a:t>Modelação de sistemas digitais essencialmente baseada em linguagens de descrição de hardware (VHDL) e diagramas esquemáticos</a:t>
            </a:r>
          </a:p>
          <a:p>
            <a:pPr lvl="1"/>
            <a:r>
              <a:rPr lang="pt-PT" dirty="0"/>
              <a:t>Desenvolvimento de sistemas digitais com base em dispositivos programáveis – FPGA (</a:t>
            </a:r>
            <a:r>
              <a:rPr lang="pt-PT" i="1" dirty="0"/>
              <a:t>Field-</a:t>
            </a:r>
            <a:r>
              <a:rPr lang="pt-PT" i="1" dirty="0" err="1"/>
              <a:t>Programmable</a:t>
            </a:r>
            <a:r>
              <a:rPr lang="pt-PT" i="1" dirty="0"/>
              <a:t> Gate </a:t>
            </a:r>
            <a:r>
              <a:rPr lang="pt-PT" i="1" dirty="0" err="1"/>
              <a:t>Array</a:t>
            </a:r>
            <a:r>
              <a:rPr lang="pt-PT" dirty="0"/>
              <a:t>)</a:t>
            </a:r>
          </a:p>
          <a:p>
            <a:pPr lvl="1"/>
            <a:r>
              <a:rPr lang="pt-PT" dirty="0"/>
              <a:t>Utilização de ferramentas de projeto assistido por computador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2</a:t>
            </a:fld>
            <a:endParaRPr lang="pt-PT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5517232"/>
            <a:ext cx="7344816" cy="83099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Vamos projetar sistemas digitais baseados em VHDL, FPGA e kits de hardware “estado da arte”!</a:t>
            </a:r>
          </a:p>
        </p:txBody>
      </p:sp>
    </p:spTree>
    <p:extLst>
      <p:ext uri="{BB962C8B-B14F-4D97-AF65-F5344CB8AC3E}">
        <p14:creationId xmlns:p14="http://schemas.microsoft.com/office/powerpoint/2010/main" val="38442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Informação Disponível no Dossiê Pedagógico em elearning.ua.pt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391703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Enquadramento</a:t>
            </a:r>
          </a:p>
          <a:p>
            <a:r>
              <a:rPr lang="pt-PT" dirty="0"/>
              <a:t>Objetivos de aprendizagem</a:t>
            </a:r>
          </a:p>
          <a:p>
            <a:r>
              <a:rPr lang="pt-PT" dirty="0"/>
              <a:t>Conteúdos programáticos</a:t>
            </a:r>
          </a:p>
          <a:p>
            <a:r>
              <a:rPr lang="pt-PT" dirty="0"/>
              <a:t>Calendário previsto das aulas</a:t>
            </a:r>
          </a:p>
          <a:p>
            <a:r>
              <a:rPr lang="pt-PT" dirty="0"/>
              <a:t>Metodologias de ensino</a:t>
            </a:r>
          </a:p>
          <a:p>
            <a:r>
              <a:rPr lang="pt-PT" dirty="0"/>
              <a:t>Bibliografia</a:t>
            </a:r>
          </a:p>
          <a:p>
            <a:r>
              <a:rPr lang="pt-PT" dirty="0"/>
              <a:t>Avaliação</a:t>
            </a:r>
          </a:p>
          <a:p>
            <a:r>
              <a:rPr lang="pt-PT" dirty="0"/>
              <a:t>Material a usar nas aulas práticas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3917032"/>
          </a:xfrm>
        </p:spPr>
        <p:txBody>
          <a:bodyPr>
            <a:normAutofit fontScale="77500" lnSpcReduction="20000"/>
          </a:bodyPr>
          <a:lstStyle/>
          <a:p>
            <a:r>
              <a:rPr lang="pt-PT" dirty="0"/>
              <a:t>Acesso às placas de desenvolvimento fora do período das aulas práticas</a:t>
            </a:r>
          </a:p>
          <a:p>
            <a:r>
              <a:rPr lang="pt-PT" dirty="0"/>
              <a:t>Regime de faltas na prática</a:t>
            </a:r>
          </a:p>
          <a:p>
            <a:pPr lvl="1"/>
            <a:r>
              <a:rPr lang="pt-PT" dirty="0"/>
              <a:t>Obrigatório assistir a pelo menos 80% das aulas</a:t>
            </a:r>
          </a:p>
          <a:p>
            <a:r>
              <a:rPr lang="pt-PT" i="1" dirty="0"/>
              <a:t>Site</a:t>
            </a:r>
            <a:r>
              <a:rPr lang="pt-PT" dirty="0"/>
              <a:t> de suporte</a:t>
            </a:r>
          </a:p>
          <a:p>
            <a:r>
              <a:rPr lang="pt-PT" dirty="0"/>
              <a:t>Regras de envio de e-mails</a:t>
            </a:r>
          </a:p>
          <a:p>
            <a:r>
              <a:rPr lang="pt-PT" dirty="0"/>
              <a:t>Esclarecimento de dúvidas</a:t>
            </a:r>
          </a:p>
          <a:p>
            <a:pPr lvl="1"/>
            <a:r>
              <a:rPr lang="pt-PT" dirty="0" err="1"/>
              <a:t>OTs</a:t>
            </a:r>
            <a:endParaRPr lang="pt-PT" dirty="0"/>
          </a:p>
          <a:p>
            <a:pPr lvl="1"/>
            <a:r>
              <a:rPr lang="pt-PT" dirty="0"/>
              <a:t>Atendimento </a:t>
            </a:r>
          </a:p>
          <a:p>
            <a:r>
              <a:rPr lang="pt-PT" dirty="0"/>
              <a:t>Ilícitos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3</a:t>
            </a:fld>
            <a:endParaRPr lang="pt-PT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5517232"/>
            <a:ext cx="734481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2800" b="1" dirty="0"/>
              <a:t>É obrigatória a leitura integral do dossiê pedagógico (conhecimento das regras)</a:t>
            </a:r>
          </a:p>
        </p:txBody>
      </p:sp>
    </p:spTree>
    <p:extLst>
      <p:ext uri="{BB962C8B-B14F-4D97-AF65-F5344CB8AC3E}">
        <p14:creationId xmlns:p14="http://schemas.microsoft.com/office/powerpoint/2010/main" val="2744098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Classificação final obtém-se da média ponderada de duas componentes</a:t>
            </a:r>
          </a:p>
          <a:p>
            <a:pPr lvl="1"/>
            <a:r>
              <a:rPr lang="pt-PT" dirty="0"/>
              <a:t>Componente teórica – peso de 40%</a:t>
            </a:r>
          </a:p>
          <a:p>
            <a:pPr lvl="1"/>
            <a:r>
              <a:rPr lang="pt-PT" dirty="0"/>
              <a:t>Componente prática – peso de 60%</a:t>
            </a:r>
          </a:p>
          <a:p>
            <a:pPr lvl="1"/>
            <a:r>
              <a:rPr lang="pt-PT" dirty="0"/>
              <a:t>Aprovação – média ponderada ≥ 9.5 valores</a:t>
            </a:r>
          </a:p>
          <a:p>
            <a:pPr lvl="1"/>
            <a:r>
              <a:rPr lang="pt-PT" dirty="0"/>
              <a:t>Nota mínima a cada componente – 7.5 valores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4460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Teórica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Exame final a realizar na época de exames: 100%</a:t>
            </a:r>
          </a:p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27423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Avaliação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pt-PT" dirty="0"/>
              <a:t>Projeto 1 em grupo: 40%</a:t>
            </a:r>
          </a:p>
          <a:p>
            <a:pPr lvl="1"/>
            <a:r>
              <a:rPr lang="pt-PT" dirty="0"/>
              <a:t>Grupo de 2 alunos. Realizado numa aula prática, semana de 7-11 Abril.</a:t>
            </a:r>
          </a:p>
          <a:p>
            <a:pPr lvl="0"/>
            <a:r>
              <a:rPr lang="pt-PT" dirty="0"/>
              <a:t>Projeto 2 em grupo: 40%</a:t>
            </a:r>
          </a:p>
          <a:p>
            <a:pPr lvl="1"/>
            <a:r>
              <a:rPr lang="pt-PT" dirty="0"/>
              <a:t>Grupo de 2 alunos. Realizado na última aula prática.</a:t>
            </a:r>
          </a:p>
          <a:p>
            <a:pPr lvl="0"/>
            <a:r>
              <a:rPr lang="pt-PT" dirty="0"/>
              <a:t>Preparação das aulas práticas e problemas a realizar fora da sala de aulas (individual): 20%</a:t>
            </a:r>
            <a:endParaRPr lang="en-US" dirty="0"/>
          </a:p>
          <a:p>
            <a:pPr marL="0" indent="0">
              <a:buNone/>
            </a:pPr>
            <a:endParaRPr lang="pt-PT" dirty="0"/>
          </a:p>
          <a:p>
            <a:r>
              <a:rPr lang="en-US" dirty="0"/>
              <a:t>Nota:</a:t>
            </a:r>
            <a:endParaRPr lang="pt-PT" dirty="0"/>
          </a:p>
          <a:p>
            <a:pPr lvl="1"/>
            <a:r>
              <a:rPr lang="pt-PT" dirty="0"/>
              <a:t>O trabalho (realização dos guiões) é individual</a:t>
            </a:r>
          </a:p>
          <a:p>
            <a:pPr lvl="1"/>
            <a:r>
              <a:rPr lang="pt-PT" dirty="0"/>
              <a:t>Uma placa de desenvolvimento por cada dois alunos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114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Trabalhadores Estudantes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Deverão, obrigatoriamente, estar inscritos numa turma prática</a:t>
            </a:r>
          </a:p>
          <a:p>
            <a:r>
              <a:rPr lang="pt-PT" dirty="0"/>
              <a:t>Avaliação Prática</a:t>
            </a:r>
          </a:p>
          <a:p>
            <a:pPr lvl="1"/>
            <a:r>
              <a:rPr lang="pt-PT" dirty="0"/>
              <a:t>Projetos 1 e 2 (individual): 50% / 50%</a:t>
            </a:r>
          </a:p>
          <a:p>
            <a:pPr lvl="1" algn="just"/>
            <a:r>
              <a:rPr lang="pt-PT" b="1" dirty="0"/>
              <a:t>Mas, pode ser igual à dos restantes alunos se assistirem a pelo menos 80% das aulas práticas e entregarem uma declaração em como pretendem ser avaliados dessa forma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11335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Docentes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Coordenador:</a:t>
            </a:r>
          </a:p>
          <a:p>
            <a:pPr lvl="1"/>
            <a:r>
              <a:rPr lang="pt-PT" dirty="0"/>
              <a:t>Adão Silva</a:t>
            </a:r>
          </a:p>
          <a:p>
            <a:r>
              <a:rPr lang="pt-PT" dirty="0"/>
              <a:t>Aulas TP:</a:t>
            </a:r>
          </a:p>
          <a:p>
            <a:pPr lvl="1"/>
            <a:r>
              <a:rPr lang="pt-PT" dirty="0"/>
              <a:t>Adão Silva, Guilherme Campos</a:t>
            </a:r>
          </a:p>
          <a:p>
            <a:r>
              <a:rPr lang="pt-PT" dirty="0"/>
              <a:t> Aulas P:</a:t>
            </a:r>
          </a:p>
          <a:p>
            <a:pPr lvl="1"/>
            <a:r>
              <a:rPr lang="pt-PT" dirty="0"/>
              <a:t>Adão Silva, Manuel Violas, Guilherme Campos, Augusto Silva, Armando Pinto e Gustavo Anjos.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78984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Orientação Tutorial/Atendimento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dirty="0"/>
              <a:t>Atendimento teórico (</a:t>
            </a:r>
            <a:r>
              <a:rPr lang="pt-PT" dirty="0" err="1"/>
              <a:t>OTs</a:t>
            </a:r>
            <a:r>
              <a:rPr lang="pt-PT" dirty="0"/>
              <a:t>):</a:t>
            </a:r>
          </a:p>
          <a:p>
            <a:pPr lvl="1"/>
            <a:r>
              <a:rPr lang="pt-PT" sz="2400" dirty="0"/>
              <a:t>Quintas-feiras, 19h-20h sala 23.2.14.</a:t>
            </a:r>
          </a:p>
          <a:p>
            <a:pPr lvl="1"/>
            <a:r>
              <a:rPr lang="pt-BR" sz="2400" dirty="0"/>
              <a:t>Só funciona desde que haja alunos inscritos. As inscrições devem ser realizadas, no eLearning, até 24h antes da respetiva sessão de atendimento. </a:t>
            </a:r>
          </a:p>
          <a:p>
            <a:pPr lvl="1"/>
            <a:r>
              <a:rPr lang="pt-BR" sz="2400" u="sng" dirty="0"/>
              <a:t>Em casa de impossibilidade</a:t>
            </a:r>
            <a:r>
              <a:rPr lang="pt-BR" sz="2400" u="sng"/>
              <a:t>: </a:t>
            </a:r>
            <a:r>
              <a:rPr lang="pt-BR" sz="2400" u="sng" dirty="0"/>
              <a:t>a</a:t>
            </a:r>
            <a:r>
              <a:rPr lang="pt-BR" sz="2400"/>
              <a:t>gendar </a:t>
            </a:r>
            <a:r>
              <a:rPr lang="pt-BR" sz="2400" dirty="0"/>
              <a:t>outro horário com o respectivo docente da TP e/ou das Ps.</a:t>
            </a:r>
          </a:p>
          <a:p>
            <a:pPr lvl="1"/>
            <a:r>
              <a:rPr lang="pt-BR" sz="2400" dirty="0"/>
              <a:t>Não haverá atendimento na primeira semana de aulas, durante as férias da Páscoa e na semana académica.</a:t>
            </a:r>
            <a:endParaRPr lang="pt-PT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F1F33-110F-4344-90CD-68BF741E3719}" type="slidenum">
              <a:rPr lang="pt-PT" smtClean="0"/>
              <a:pPr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34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1A8583376E9B4AB96B50335079A576" ma:contentTypeVersion="2" ma:contentTypeDescription="Create a new document." ma:contentTypeScope="" ma:versionID="b5b7e9258e20ccb3719c2b19a69d35fb">
  <xsd:schema xmlns:xsd="http://www.w3.org/2001/XMLSchema" xmlns:xs="http://www.w3.org/2001/XMLSchema" xmlns:p="http://schemas.microsoft.com/office/2006/metadata/properties" xmlns:ns2="b4812765-827d-4108-98e8-daed3293d504" targetNamespace="http://schemas.microsoft.com/office/2006/metadata/properties" ma:root="true" ma:fieldsID="bf1eeb8611fddda8d5ec92569c3a1e9b" ns2:_="">
    <xsd:import namespace="b4812765-827d-4108-98e8-daed3293d5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12765-827d-4108-98e8-daed3293d5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938C797-B0E0-4D68-ABFE-EFDAC4D9A7A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12765-827d-4108-98e8-daed3293d5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67B5F52-D15B-4051-BEE1-6E54A525FD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708758-122F-47C9-858E-AA673055DAB7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b4812765-827d-4108-98e8-daed3293d50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8572</TotalTime>
  <Words>748</Words>
  <Application>Microsoft Office PowerPoint</Application>
  <PresentationFormat>On-screen Show (4:3)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Laboratório de Sistemas Digitais</vt:lpstr>
      <vt:lpstr>Laboratório de Sistemas Digitais</vt:lpstr>
      <vt:lpstr>Informação Disponível no Dossiê Pedagógico em elearning.ua.pt</vt:lpstr>
      <vt:lpstr>Avaliação</vt:lpstr>
      <vt:lpstr>Avaliação Teórica</vt:lpstr>
      <vt:lpstr>Avaliação Prática</vt:lpstr>
      <vt:lpstr>Trabalhadores Estudantes</vt:lpstr>
      <vt:lpstr>Docentes</vt:lpstr>
      <vt:lpstr>Orientação Tutorial/Atendimento</vt:lpstr>
      <vt:lpstr>Bibliografia</vt:lpstr>
      <vt:lpstr>Ilícitos</vt:lpstr>
      <vt:lpstr>Vamos começar!</vt:lpstr>
    </vt:vector>
  </TitlesOfParts>
  <Company>UA-DETI/IT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Laboratório de Sistemas Digitais</dc:title>
  <dc:creator>Arnaldo Oliveira</dc:creator>
  <cp:lastModifiedBy>Adão Silva</cp:lastModifiedBy>
  <cp:revision>276</cp:revision>
  <cp:lastPrinted>2023-02-10T17:13:24Z</cp:lastPrinted>
  <dcterms:created xsi:type="dcterms:W3CDTF">2011-02-11T12:30:10Z</dcterms:created>
  <dcterms:modified xsi:type="dcterms:W3CDTF">2025-01-31T14:24:54Z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0x010100E91A8583376E9B4AB96B50335079A576</vt:lpwstr>
  </property>
</Properties>
</file>