
<file path=[Content_Types].xml><?xml version="1.0" encoding="utf-8"?>
<Types xmlns="http://schemas.openxmlformats.org/package/2006/content-types">
  <Default Extension="png" ContentType="image/png"/>
  <Default Extension="tmp"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80" d="100"/>
          <a:sy n="80" d="100"/>
        </p:scale>
        <p:origin x="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EDAF0DBB-9FD1-41B8-AB07-690E4BE44467}"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5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8E70390-207B-4736-9262-53E159BC9623}" type="datetimeFigureOut">
              <a:rPr lang="fr-FR" smtClean="0"/>
              <a:t>21/05/2023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AF0DBB-9FD1-41B8-AB07-690E4BE44467}" type="slidenum">
              <a:rPr lang="fr-FR" smtClean="0"/>
              <a:t>‹N°›</a:t>
            </a:fld>
            <a:endParaRPr lang="fr-FR"/>
          </a:p>
        </p:txBody>
      </p:sp>
    </p:spTree>
    <p:extLst>
      <p:ext uri="{BB962C8B-B14F-4D97-AF65-F5344CB8AC3E}">
        <p14:creationId xmlns:p14="http://schemas.microsoft.com/office/powerpoint/2010/main" val="85748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61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483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spTree>
    <p:extLst>
      <p:ext uri="{BB962C8B-B14F-4D97-AF65-F5344CB8AC3E}">
        <p14:creationId xmlns:p14="http://schemas.microsoft.com/office/powerpoint/2010/main" val="425307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2758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884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438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42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spTree>
    <p:extLst>
      <p:ext uri="{BB962C8B-B14F-4D97-AF65-F5344CB8AC3E}">
        <p14:creationId xmlns:p14="http://schemas.microsoft.com/office/powerpoint/2010/main" val="349158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E70390-207B-4736-9262-53E159BC9623}" type="datetimeFigureOut">
              <a:rPr lang="fr-FR" smtClean="0"/>
              <a:t>21/05/2023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F0DBB-9FD1-41B8-AB07-690E4BE44467}"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749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8E70390-207B-4736-9262-53E159BC9623}" type="datetimeFigureOut">
              <a:rPr lang="fr-FR" smtClean="0"/>
              <a:t>21/05/2023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AF0DBB-9FD1-41B8-AB07-690E4BE44467}" type="slidenum">
              <a:rPr lang="fr-FR" smtClean="0"/>
              <a:t>‹N°›</a:t>
            </a:fld>
            <a:endParaRPr lang="fr-FR"/>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96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8E70390-207B-4736-9262-53E159BC9623}" type="datetimeFigureOut">
              <a:rPr lang="fr-FR" smtClean="0"/>
              <a:t>21/05/2023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DAF0DBB-9FD1-41B8-AB07-690E4BE44467}"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08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8E70390-207B-4736-9262-53E159BC9623}" type="datetimeFigureOut">
              <a:rPr lang="fr-FR" smtClean="0"/>
              <a:t>21/05/2023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AF0DBB-9FD1-41B8-AB07-690E4BE44467}"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66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70390-207B-4736-9262-53E159BC9623}" type="datetimeFigureOut">
              <a:rPr lang="fr-FR" smtClean="0"/>
              <a:t>21/05/2023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DAF0DBB-9FD1-41B8-AB07-690E4BE44467}" type="slidenum">
              <a:rPr lang="fr-FR" smtClean="0"/>
              <a:t>‹N°›</a:t>
            </a:fld>
            <a:endParaRPr lang="fr-FR"/>
          </a:p>
        </p:txBody>
      </p:sp>
    </p:spTree>
    <p:extLst>
      <p:ext uri="{BB962C8B-B14F-4D97-AF65-F5344CB8AC3E}">
        <p14:creationId xmlns:p14="http://schemas.microsoft.com/office/powerpoint/2010/main" val="178863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8E70390-207B-4736-9262-53E159BC9623}" type="datetimeFigureOut">
              <a:rPr lang="fr-FR" smtClean="0"/>
              <a:t>21/05/2023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AF0DBB-9FD1-41B8-AB07-690E4BE44467}"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77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8E70390-207B-4736-9262-53E159BC9623}" type="datetimeFigureOut">
              <a:rPr lang="fr-FR" smtClean="0"/>
              <a:t>21/05/2023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AF0DBB-9FD1-41B8-AB07-690E4BE44467}" type="slidenum">
              <a:rPr lang="fr-FR" smtClean="0"/>
              <a:t>‹N°›</a:t>
            </a:fld>
            <a:endParaRPr lang="fr-FR"/>
          </a:p>
        </p:txBody>
      </p:sp>
    </p:spTree>
    <p:extLst>
      <p:ext uri="{BB962C8B-B14F-4D97-AF65-F5344CB8AC3E}">
        <p14:creationId xmlns:p14="http://schemas.microsoft.com/office/powerpoint/2010/main" val="282133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E70390-207B-4736-9262-53E159BC9623}" type="datetimeFigureOut">
              <a:rPr lang="fr-FR" smtClean="0"/>
              <a:t>21/05/2023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AF0DBB-9FD1-41B8-AB07-690E4BE44467}" type="slidenum">
              <a:rPr lang="fr-FR" smtClean="0"/>
              <a:t>‹N°›</a:t>
            </a:fld>
            <a:endParaRPr lang="fr-FR"/>
          </a:p>
        </p:txBody>
      </p:sp>
    </p:spTree>
    <p:extLst>
      <p:ext uri="{BB962C8B-B14F-4D97-AF65-F5344CB8AC3E}">
        <p14:creationId xmlns:p14="http://schemas.microsoft.com/office/powerpoint/2010/main" val="311451502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M" dirty="0"/>
              <a:t>IAR418 – Fouille de </a:t>
            </a:r>
            <a:r>
              <a:rPr lang="fr-CM" dirty="0" smtClean="0"/>
              <a:t>données (TP)</a:t>
            </a:r>
            <a:endParaRPr lang="fr-FR" dirty="0"/>
          </a:p>
        </p:txBody>
      </p:sp>
      <p:sp>
        <p:nvSpPr>
          <p:cNvPr id="3" name="Sous-titre 2"/>
          <p:cNvSpPr>
            <a:spLocks noGrp="1"/>
          </p:cNvSpPr>
          <p:nvPr>
            <p:ph type="subTitle" idx="1"/>
          </p:nvPr>
        </p:nvSpPr>
        <p:spPr/>
        <p:txBody>
          <a:bodyPr/>
          <a:lstStyle/>
          <a:p>
            <a:r>
              <a:rPr lang="fr-CM" dirty="0" smtClean="0"/>
              <a:t>Classification Automatique (K-</a:t>
            </a:r>
            <a:r>
              <a:rPr lang="fr-CM" dirty="0" err="1" smtClean="0"/>
              <a:t>Means</a:t>
            </a:r>
            <a:r>
              <a:rPr lang="fr-CM" dirty="0" smtClean="0"/>
              <a:t>) - Implémentation Python</a:t>
            </a:r>
          </a:p>
          <a:p>
            <a:r>
              <a:rPr lang="fr-CM" sz="2400" b="1" dirty="0" smtClean="0"/>
              <a:t>Segmentation de la clientèle d’un supermarché</a:t>
            </a:r>
            <a:endParaRPr lang="fr-FR" sz="2400" b="1" dirty="0"/>
          </a:p>
        </p:txBody>
      </p:sp>
    </p:spTree>
    <p:extLst>
      <p:ext uri="{BB962C8B-B14F-4D97-AF65-F5344CB8AC3E}">
        <p14:creationId xmlns:p14="http://schemas.microsoft.com/office/powerpoint/2010/main" val="4030632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295402" y="623446"/>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Étape 3 </a:t>
            </a:r>
            <a:r>
              <a:rPr lang="fr-CM" sz="4000" dirty="0" smtClean="0"/>
              <a:t>– </a:t>
            </a:r>
            <a:r>
              <a:rPr lang="fr-CM" sz="4000" i="1" dirty="0" smtClean="0"/>
              <a:t>Choix du nombre optimal de clusters</a:t>
            </a:r>
            <a:endParaRPr lang="fr-FR" sz="4000" i="1" dirty="0"/>
          </a:p>
        </p:txBody>
      </p:sp>
      <p:sp>
        <p:nvSpPr>
          <p:cNvPr id="4" name="Espace réservé du contenu 2"/>
          <p:cNvSpPr txBox="1">
            <a:spLocks/>
          </p:cNvSpPr>
          <p:nvPr/>
        </p:nvSpPr>
        <p:spPr>
          <a:xfrm>
            <a:off x="1295402" y="1341907"/>
            <a:ext cx="9601196" cy="4904513"/>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CM" b="1" dirty="0" err="1" smtClean="0"/>
              <a:t>Elbow</a:t>
            </a:r>
            <a:r>
              <a:rPr lang="fr-CM" b="1" dirty="0" smtClean="0"/>
              <a:t> </a:t>
            </a:r>
            <a:r>
              <a:rPr lang="fr-CM" b="1" dirty="0" err="1" smtClean="0"/>
              <a:t>method</a:t>
            </a:r>
            <a:endParaRPr lang="fr-CM" b="1" dirty="0" smtClean="0"/>
          </a:p>
          <a:p>
            <a:r>
              <a:rPr lang="fr-FR" dirty="0" smtClean="0"/>
              <a:t>Elle utilise </a:t>
            </a:r>
            <a:r>
              <a:rPr lang="fr-FR" dirty="0"/>
              <a:t>le concept </a:t>
            </a:r>
            <a:r>
              <a:rPr lang="fr-FR" dirty="0" err="1"/>
              <a:t>WCSS</a:t>
            </a:r>
            <a:r>
              <a:rPr lang="fr-FR" dirty="0"/>
              <a:t> pour dessiner le tracé en traçant les valeurs </a:t>
            </a:r>
            <a:r>
              <a:rPr lang="fr-FR" dirty="0" err="1"/>
              <a:t>WCSS</a:t>
            </a:r>
            <a:r>
              <a:rPr lang="fr-FR" dirty="0"/>
              <a:t> sur l'axe Y et le nombre de clusters sur l'axe X. Nous allons donc calculer la valeur de </a:t>
            </a:r>
            <a:r>
              <a:rPr lang="fr-FR" dirty="0" err="1"/>
              <a:t>WCSS</a:t>
            </a:r>
            <a:r>
              <a:rPr lang="fr-FR" dirty="0"/>
              <a:t> pour différentes valeurs de k allant de 1 à 10. </a:t>
            </a:r>
          </a:p>
          <a:p>
            <a:r>
              <a:rPr lang="fr-FR" dirty="0" smtClean="0"/>
              <a:t>Nous </a:t>
            </a:r>
            <a:r>
              <a:rPr lang="fr-FR" dirty="0"/>
              <a:t>avons utilisé la classe </a:t>
            </a:r>
            <a:r>
              <a:rPr lang="fr-FR" dirty="0" err="1"/>
              <a:t>KMeans</a:t>
            </a:r>
            <a:r>
              <a:rPr lang="fr-FR" dirty="0"/>
              <a:t> de </a:t>
            </a:r>
            <a:r>
              <a:rPr lang="fr-FR" dirty="0" err="1"/>
              <a:t>sklearn</a:t>
            </a:r>
            <a:r>
              <a:rPr lang="fr-FR" dirty="0"/>
              <a:t> (bibliothèque de clusters) pour former les clusters. </a:t>
            </a:r>
          </a:p>
          <a:p>
            <a:r>
              <a:rPr lang="fr-FR" dirty="0" smtClean="0"/>
              <a:t>Ensuite</a:t>
            </a:r>
            <a:r>
              <a:rPr lang="fr-FR" dirty="0"/>
              <a:t>, nous avons créé la variable </a:t>
            </a:r>
            <a:r>
              <a:rPr lang="fr-FR" dirty="0" err="1"/>
              <a:t>wcss_list</a:t>
            </a:r>
            <a:r>
              <a:rPr lang="fr-FR" dirty="0"/>
              <a:t> pour initialiser une liste vide, qui est utilisée pour contenir la valeur de </a:t>
            </a:r>
            <a:r>
              <a:rPr lang="fr-FR" dirty="0" err="1"/>
              <a:t>wcss</a:t>
            </a:r>
            <a:r>
              <a:rPr lang="fr-FR" dirty="0"/>
              <a:t> calculée pour différentes valeurs de k allant de 1 à 10.</a:t>
            </a:r>
          </a:p>
          <a:p>
            <a:r>
              <a:rPr lang="fr-FR" dirty="0" smtClean="0"/>
              <a:t>Après</a:t>
            </a:r>
            <a:r>
              <a:rPr lang="fr-FR" dirty="0"/>
              <a:t>, nous avons initialisé la boucle for pour l'itération sur une valeur différente de k allant de 1 à 10.</a:t>
            </a:r>
          </a:p>
          <a:p>
            <a:r>
              <a:rPr lang="fr-FR" dirty="0" smtClean="0"/>
              <a:t>Dans </a:t>
            </a:r>
            <a:r>
              <a:rPr lang="fr-FR" dirty="0"/>
              <a:t>le reste du code, nous avons ajusté le modèle sur une matrice d'entités, puis tracé le graphique entre le nombre de clusters et </a:t>
            </a:r>
            <a:r>
              <a:rPr lang="fr-FR" dirty="0" err="1"/>
              <a:t>WCSS</a:t>
            </a:r>
            <a:r>
              <a:rPr lang="fr-FR" dirty="0"/>
              <a:t>.</a:t>
            </a:r>
          </a:p>
          <a:p>
            <a:endParaRPr lang="fr-CM" dirty="0" smtClean="0"/>
          </a:p>
        </p:txBody>
      </p:sp>
    </p:spTree>
    <p:extLst>
      <p:ext uri="{BB962C8B-B14F-4D97-AF65-F5344CB8AC3E}">
        <p14:creationId xmlns:p14="http://schemas.microsoft.com/office/powerpoint/2010/main" val="3396576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93" y="473027"/>
            <a:ext cx="5630061" cy="2753109"/>
          </a:xfrm>
          <a:prstGeom prst="rect">
            <a:avLst/>
          </a:prstGeom>
        </p:spPr>
      </p:pic>
      <p:pic>
        <p:nvPicPr>
          <p:cNvPr id="6" name="Image 5"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945" y="2653738"/>
            <a:ext cx="6506483" cy="3724795"/>
          </a:xfrm>
          <a:prstGeom prst="rect">
            <a:avLst/>
          </a:prstGeom>
        </p:spPr>
      </p:pic>
    </p:spTree>
    <p:extLst>
      <p:ext uri="{BB962C8B-B14F-4D97-AF65-F5344CB8AC3E}">
        <p14:creationId xmlns:p14="http://schemas.microsoft.com/office/powerpoint/2010/main" val="2439796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1792156" y="485190"/>
            <a:ext cx="8610628" cy="5867046"/>
          </a:xfrm>
          <a:prstGeom prst="rect">
            <a:avLst/>
          </a:prstGeom>
        </p:spPr>
      </p:pic>
    </p:spTree>
    <p:extLst>
      <p:ext uri="{BB962C8B-B14F-4D97-AF65-F5344CB8AC3E}">
        <p14:creationId xmlns:p14="http://schemas.microsoft.com/office/powerpoint/2010/main" val="587775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295402" y="623446"/>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Étape 4 </a:t>
            </a:r>
            <a:r>
              <a:rPr lang="fr-CM" sz="4000" dirty="0" smtClean="0"/>
              <a:t>– </a:t>
            </a:r>
            <a:r>
              <a:rPr lang="fr-CM" sz="4000" i="1" dirty="0" smtClean="0"/>
              <a:t>Application/Entrainement sur le </a:t>
            </a:r>
            <a:r>
              <a:rPr lang="fr-CM" sz="4000" i="1" dirty="0" err="1" smtClean="0"/>
              <a:t>Dataset</a:t>
            </a:r>
            <a:endParaRPr lang="fr-FR" sz="4000" i="1" dirty="0"/>
          </a:p>
        </p:txBody>
      </p:sp>
      <p:sp>
        <p:nvSpPr>
          <p:cNvPr id="4" name="Espace réservé du contenu 2"/>
          <p:cNvSpPr txBox="1">
            <a:spLocks/>
          </p:cNvSpPr>
          <p:nvPr/>
        </p:nvSpPr>
        <p:spPr>
          <a:xfrm>
            <a:off x="1295402" y="1341907"/>
            <a:ext cx="9601196" cy="490451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fr-CM" dirty="0" smtClean="0"/>
          </a:p>
          <a:p>
            <a:pPr marL="0" indent="0">
              <a:buNone/>
            </a:pPr>
            <a:endParaRPr lang="fr-CM" dirty="0" smtClean="0"/>
          </a:p>
          <a:p>
            <a:r>
              <a:rPr lang="fr-FR" dirty="0"/>
              <a:t>Comme nous avons le nombre de clusters, nous pouvons maintenant former le modèle sur le </a:t>
            </a:r>
            <a:r>
              <a:rPr lang="fr-FR" dirty="0" err="1"/>
              <a:t>dataset</a:t>
            </a:r>
            <a:r>
              <a:rPr lang="fr-FR" dirty="0"/>
              <a:t>. La ligne ‘30’ sert à créer l'objet de la classe </a:t>
            </a:r>
            <a:r>
              <a:rPr lang="fr-FR" dirty="0" err="1"/>
              <a:t>KMeans</a:t>
            </a:r>
            <a:r>
              <a:rPr lang="fr-FR" dirty="0"/>
              <a:t>. À la ligne ‘31’, nous avons créé la variable dépendante </a:t>
            </a:r>
            <a:r>
              <a:rPr lang="fr-FR" dirty="0" err="1"/>
              <a:t>y_predict</a:t>
            </a:r>
            <a:r>
              <a:rPr lang="fr-FR" dirty="0"/>
              <a:t> pour entraîner le modèle</a:t>
            </a:r>
            <a:r>
              <a:rPr lang="fr-FR" dirty="0" smtClean="0"/>
              <a:t>.</a:t>
            </a:r>
          </a:p>
          <a:p>
            <a:endParaRPr lang="fr-FR" dirty="0"/>
          </a:p>
          <a:p>
            <a:r>
              <a:rPr lang="fr-FR" dirty="0"/>
              <a:t>Nous pouvons maintenant comparer les valeurs de </a:t>
            </a:r>
            <a:r>
              <a:rPr lang="fr-FR" dirty="0" err="1"/>
              <a:t>y_predict</a:t>
            </a:r>
            <a:r>
              <a:rPr lang="fr-FR" dirty="0"/>
              <a:t> avec notre </a:t>
            </a:r>
            <a:r>
              <a:rPr lang="fr-FR" dirty="0" err="1"/>
              <a:t>dataset</a:t>
            </a:r>
            <a:r>
              <a:rPr lang="fr-FR" dirty="0"/>
              <a:t> d'origine</a:t>
            </a:r>
            <a:r>
              <a:rPr lang="fr-FR" dirty="0" smtClean="0"/>
              <a:t>.</a:t>
            </a:r>
          </a:p>
          <a:p>
            <a:pPr marL="0" indent="0">
              <a:buNone/>
            </a:pPr>
            <a:r>
              <a:rPr lang="fr-FR" dirty="0" smtClean="0"/>
              <a:t> </a:t>
            </a:r>
            <a:endParaRPr lang="fr-CM" dirty="0" smtClean="0"/>
          </a:p>
        </p:txBody>
      </p:sp>
      <p:pic>
        <p:nvPicPr>
          <p:cNvPr id="2" name="Image 1"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494" y="1341906"/>
            <a:ext cx="6833011" cy="985658"/>
          </a:xfrm>
          <a:prstGeom prst="rect">
            <a:avLst/>
          </a:prstGeom>
        </p:spPr>
      </p:pic>
    </p:spTree>
    <p:extLst>
      <p:ext uri="{BB962C8B-B14F-4D97-AF65-F5344CB8AC3E}">
        <p14:creationId xmlns:p14="http://schemas.microsoft.com/office/powerpoint/2010/main" val="92125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295402" y="623446"/>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Étape 4 </a:t>
            </a:r>
            <a:r>
              <a:rPr lang="fr-CM" sz="4000" dirty="0" smtClean="0"/>
              <a:t>– </a:t>
            </a:r>
            <a:r>
              <a:rPr lang="fr-CM" sz="4000" i="1" dirty="0" smtClean="0"/>
              <a:t>Application/Entrainement sur le </a:t>
            </a:r>
            <a:r>
              <a:rPr lang="fr-CM" sz="4000" i="1" dirty="0" err="1" smtClean="0"/>
              <a:t>Dataset</a:t>
            </a:r>
            <a:endParaRPr lang="fr-FR" sz="4000" i="1" dirty="0"/>
          </a:p>
        </p:txBody>
      </p:sp>
      <p:sp>
        <p:nvSpPr>
          <p:cNvPr id="4" name="Espace réservé du contenu 2"/>
          <p:cNvSpPr txBox="1">
            <a:spLocks/>
          </p:cNvSpPr>
          <p:nvPr/>
        </p:nvSpPr>
        <p:spPr>
          <a:xfrm>
            <a:off x="1295402" y="1341907"/>
            <a:ext cx="9601196" cy="490451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fr-CM" dirty="0" smtClean="0"/>
          </a:p>
          <a:p>
            <a:pPr marL="0" indent="0">
              <a:buNone/>
            </a:pPr>
            <a:endParaRPr lang="fr-CM" dirty="0" smtClean="0"/>
          </a:p>
          <a:p>
            <a:endParaRPr lang="fr-CM" dirty="0" smtClean="0"/>
          </a:p>
          <a:p>
            <a:endParaRPr lang="fr-CM" dirty="0"/>
          </a:p>
          <a:p>
            <a:endParaRPr lang="fr-CM" dirty="0" smtClean="0"/>
          </a:p>
          <a:p>
            <a:endParaRPr lang="fr-CM" dirty="0" smtClean="0"/>
          </a:p>
          <a:p>
            <a:endParaRPr lang="fr-FR" dirty="0"/>
          </a:p>
          <a:p>
            <a:r>
              <a:rPr lang="fr-FR" dirty="0" smtClean="0"/>
              <a:t>Nous pouvons </a:t>
            </a:r>
            <a:r>
              <a:rPr lang="fr-FR" dirty="0"/>
              <a:t>maintenant comprendre que le ‘</a:t>
            </a:r>
            <a:r>
              <a:rPr lang="fr-FR" dirty="0" err="1"/>
              <a:t>CustomerID</a:t>
            </a:r>
            <a:r>
              <a:rPr lang="fr-FR" dirty="0"/>
              <a:t> – 1’ appartient au cluster 3 </a:t>
            </a:r>
            <a:r>
              <a:rPr lang="fr-FR" b="1" dirty="0"/>
              <a:t>(comme l'index commence à 0, 2 sera considéré comme 3), </a:t>
            </a:r>
            <a:r>
              <a:rPr lang="fr-FR" dirty="0"/>
              <a:t>et ‘</a:t>
            </a:r>
            <a:r>
              <a:rPr lang="fr-FR" dirty="0" err="1"/>
              <a:t>CustomerID</a:t>
            </a:r>
            <a:r>
              <a:rPr lang="fr-FR" dirty="0"/>
              <a:t> – 2’ appartient au cluster 4, et ainsi de suite.</a:t>
            </a:r>
            <a:r>
              <a:rPr lang="fr-FR" dirty="0" smtClean="0"/>
              <a:t> </a:t>
            </a:r>
            <a:endParaRPr lang="fr-CM" dirty="0" smtClean="0"/>
          </a:p>
        </p:txBody>
      </p:sp>
      <p:pic>
        <p:nvPicPr>
          <p:cNvPr id="5" name="Image 4"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493" y="1341906"/>
            <a:ext cx="5783014" cy="3372598"/>
          </a:xfrm>
          <a:prstGeom prst="rect">
            <a:avLst/>
          </a:prstGeom>
        </p:spPr>
      </p:pic>
    </p:spTree>
    <p:extLst>
      <p:ext uri="{BB962C8B-B14F-4D97-AF65-F5344CB8AC3E}">
        <p14:creationId xmlns:p14="http://schemas.microsoft.com/office/powerpoint/2010/main" val="3651201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295402" y="623446"/>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Étape 5 </a:t>
            </a:r>
            <a:r>
              <a:rPr lang="fr-CM" sz="4000" dirty="0" smtClean="0"/>
              <a:t>– </a:t>
            </a:r>
            <a:r>
              <a:rPr lang="fr-CM" sz="4000" i="1" dirty="0" smtClean="0"/>
              <a:t>Visualisation des clusters</a:t>
            </a:r>
            <a:endParaRPr lang="fr-FR" sz="4000" i="1" dirty="0"/>
          </a:p>
        </p:txBody>
      </p:sp>
      <p:sp>
        <p:nvSpPr>
          <p:cNvPr id="4" name="Espace réservé du contenu 2"/>
          <p:cNvSpPr txBox="1">
            <a:spLocks/>
          </p:cNvSpPr>
          <p:nvPr/>
        </p:nvSpPr>
        <p:spPr>
          <a:xfrm>
            <a:off x="1295402" y="1341907"/>
            <a:ext cx="9601196" cy="490451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a:t>Pour visualiser les clusters, nous utiliserons un nuage de points en utilisant la fonction </a:t>
            </a:r>
            <a:r>
              <a:rPr lang="fr-FR" b="1" dirty="0" err="1"/>
              <a:t>mtp.scatter</a:t>
            </a:r>
            <a:r>
              <a:rPr lang="fr-FR" b="1" dirty="0"/>
              <a:t>()</a:t>
            </a:r>
            <a:r>
              <a:rPr lang="fr-FR" dirty="0"/>
              <a:t> de </a:t>
            </a:r>
            <a:r>
              <a:rPr lang="fr-FR" b="1" dirty="0" err="1"/>
              <a:t>matplotlib</a:t>
            </a:r>
            <a:r>
              <a:rPr lang="fr-FR" dirty="0"/>
              <a:t>.</a:t>
            </a:r>
          </a:p>
          <a:p>
            <a:r>
              <a:rPr lang="fr-FR" dirty="0"/>
              <a:t>Nous avons écrit du code pour chaque cluster, allant de 1 à 5. La première coordonnée du </a:t>
            </a:r>
            <a:r>
              <a:rPr lang="fr-FR" b="1" dirty="0" err="1"/>
              <a:t>plt.scatter</a:t>
            </a:r>
            <a:r>
              <a:rPr lang="fr-FR" b="1" dirty="0"/>
              <a:t> </a:t>
            </a:r>
            <a:r>
              <a:rPr lang="fr-FR" dirty="0"/>
              <a:t>: </a:t>
            </a:r>
            <a:r>
              <a:rPr lang="fr-FR" b="1" dirty="0"/>
              <a:t>x[</a:t>
            </a:r>
            <a:r>
              <a:rPr lang="fr-FR" b="1" dirty="0" err="1"/>
              <a:t>y_predict</a:t>
            </a:r>
            <a:r>
              <a:rPr lang="fr-FR" b="1" dirty="0"/>
              <a:t> == 0, 0],</a:t>
            </a:r>
            <a:r>
              <a:rPr lang="fr-FR" dirty="0"/>
              <a:t> contenant la valeur x pour l'affichage de la valeur de la matrice des caractéristiques et le </a:t>
            </a:r>
            <a:r>
              <a:rPr lang="fr-FR" b="1" dirty="0" err="1"/>
              <a:t>y_predict</a:t>
            </a:r>
            <a:r>
              <a:rPr lang="fr-FR" dirty="0"/>
              <a:t> est compris entre 0 et 1.</a:t>
            </a:r>
            <a:endParaRPr lang="fr-CM" dirty="0" smtClean="0"/>
          </a:p>
        </p:txBody>
      </p:sp>
      <p:pic>
        <p:nvPicPr>
          <p:cNvPr id="2" name="Image 1"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100" y="3794163"/>
            <a:ext cx="7525800" cy="2457793"/>
          </a:xfrm>
          <a:prstGeom prst="rect">
            <a:avLst/>
          </a:prstGeom>
        </p:spPr>
      </p:pic>
    </p:spTree>
    <p:extLst>
      <p:ext uri="{BB962C8B-B14F-4D97-AF65-F5344CB8AC3E}">
        <p14:creationId xmlns:p14="http://schemas.microsoft.com/office/powerpoint/2010/main" val="2764120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295402" y="623446"/>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Étape 5 </a:t>
            </a:r>
            <a:r>
              <a:rPr lang="fr-CM" sz="4000" dirty="0" smtClean="0"/>
              <a:t>– </a:t>
            </a:r>
            <a:r>
              <a:rPr lang="fr-CM" sz="4000" i="1" dirty="0" smtClean="0"/>
              <a:t>Visualisation des clusters</a:t>
            </a:r>
            <a:endParaRPr lang="fr-FR" sz="4000" i="1" dirty="0"/>
          </a:p>
        </p:txBody>
      </p:sp>
      <p:sp>
        <p:nvSpPr>
          <p:cNvPr id="4" name="Espace réservé du contenu 2"/>
          <p:cNvSpPr txBox="1">
            <a:spLocks/>
          </p:cNvSpPr>
          <p:nvPr/>
        </p:nvSpPr>
        <p:spPr>
          <a:xfrm>
            <a:off x="1295402" y="1341907"/>
            <a:ext cx="9601196" cy="490451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fr-CM" dirty="0" smtClean="0"/>
          </a:p>
          <a:p>
            <a:endParaRPr lang="fr-CM" dirty="0"/>
          </a:p>
          <a:p>
            <a:endParaRPr lang="fr-CM" dirty="0" smtClean="0"/>
          </a:p>
          <a:p>
            <a:endParaRPr lang="fr-CM" dirty="0"/>
          </a:p>
          <a:p>
            <a:endParaRPr lang="fr-CM" dirty="0" smtClean="0"/>
          </a:p>
          <a:p>
            <a:endParaRPr lang="fr-CM" dirty="0"/>
          </a:p>
          <a:p>
            <a:endParaRPr lang="fr-CM" dirty="0" smtClean="0"/>
          </a:p>
          <a:p>
            <a:endParaRPr lang="fr-CM" dirty="0"/>
          </a:p>
          <a:p>
            <a:pPr marL="0" indent="0">
              <a:buNone/>
            </a:pPr>
            <a:endParaRPr lang="fr-FR" dirty="0" smtClean="0"/>
          </a:p>
        </p:txBody>
      </p:sp>
      <p:pic>
        <p:nvPicPr>
          <p:cNvPr id="5" name="Image 4"/>
          <p:cNvPicPr>
            <a:picLocks noChangeAspect="1"/>
          </p:cNvPicPr>
          <p:nvPr/>
        </p:nvPicPr>
        <p:blipFill>
          <a:blip r:embed="rId2"/>
          <a:stretch>
            <a:fillRect/>
          </a:stretch>
        </p:blipFill>
        <p:spPr>
          <a:xfrm>
            <a:off x="2646714" y="1341552"/>
            <a:ext cx="6898572" cy="4904868"/>
          </a:xfrm>
          <a:prstGeom prst="rect">
            <a:avLst/>
          </a:prstGeom>
        </p:spPr>
      </p:pic>
    </p:spTree>
    <p:extLst>
      <p:ext uri="{BB962C8B-B14F-4D97-AF65-F5344CB8AC3E}">
        <p14:creationId xmlns:p14="http://schemas.microsoft.com/office/powerpoint/2010/main" val="2869984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295402" y="623446"/>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Étape 6 </a:t>
            </a:r>
            <a:r>
              <a:rPr lang="fr-CM" sz="4000" dirty="0" smtClean="0"/>
              <a:t>– </a:t>
            </a:r>
            <a:r>
              <a:rPr lang="fr-CM" sz="4000" i="1" dirty="0" smtClean="0"/>
              <a:t>Interprétation / Prise de décision</a:t>
            </a:r>
            <a:endParaRPr lang="fr-FR" sz="4000" i="1" dirty="0"/>
          </a:p>
        </p:txBody>
      </p:sp>
      <p:sp>
        <p:nvSpPr>
          <p:cNvPr id="4" name="Espace réservé du contenu 2"/>
          <p:cNvSpPr txBox="1">
            <a:spLocks/>
          </p:cNvSpPr>
          <p:nvPr/>
        </p:nvSpPr>
        <p:spPr>
          <a:xfrm>
            <a:off x="1295402" y="1341907"/>
            <a:ext cx="9601196" cy="490451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fr-FR" b="1" i="1" dirty="0"/>
              <a:t>Le cluster 1 :</a:t>
            </a:r>
            <a:r>
              <a:rPr lang="fr-FR" dirty="0"/>
              <a:t> montre les clients avec </a:t>
            </a:r>
            <a:r>
              <a:rPr lang="fr-FR" b="1" i="1" dirty="0"/>
              <a:t>un salaire moyen et des dépenses moyennes</a:t>
            </a:r>
            <a:r>
              <a:rPr lang="fr-FR" dirty="0"/>
              <a:t>. Nous pouvons donc les classer comme </a:t>
            </a:r>
            <a:r>
              <a:rPr lang="fr-FR" b="1" i="1" u="sng" dirty="0"/>
              <a:t>neutre</a:t>
            </a:r>
            <a:r>
              <a:rPr lang="fr-FR" dirty="0"/>
              <a:t>.</a:t>
            </a:r>
          </a:p>
          <a:p>
            <a:pPr lvl="0"/>
            <a:r>
              <a:rPr lang="fr-FR" b="1" i="1" dirty="0"/>
              <a:t>Le cluster 2 :</a:t>
            </a:r>
            <a:r>
              <a:rPr lang="fr-FR" dirty="0"/>
              <a:t> montre  les clients avec </a:t>
            </a:r>
            <a:r>
              <a:rPr lang="fr-FR" b="1" i="1" dirty="0"/>
              <a:t>un revenu élevé mais de faibles dépenses</a:t>
            </a:r>
            <a:r>
              <a:rPr lang="fr-FR" dirty="0"/>
              <a:t>. Nous pouvons donc les classer comme </a:t>
            </a:r>
            <a:r>
              <a:rPr lang="fr-FR" b="1" i="1" u="sng" dirty="0"/>
              <a:t>prudent</a:t>
            </a:r>
            <a:r>
              <a:rPr lang="fr-FR" dirty="0"/>
              <a:t>.</a:t>
            </a:r>
          </a:p>
          <a:p>
            <a:pPr lvl="0"/>
            <a:r>
              <a:rPr lang="fr-FR" b="1" i="1" dirty="0"/>
              <a:t>Le cluster 3 :</a:t>
            </a:r>
            <a:r>
              <a:rPr lang="fr-FR" dirty="0"/>
              <a:t> montre les clients avec </a:t>
            </a:r>
            <a:r>
              <a:rPr lang="fr-FR" b="1" i="1" dirty="0"/>
              <a:t>de faibles revenus et de faibles dépenses</a:t>
            </a:r>
            <a:r>
              <a:rPr lang="fr-FR" dirty="0"/>
              <a:t>. Nous pouvons donc les classer comme </a:t>
            </a:r>
            <a:r>
              <a:rPr lang="fr-FR" b="1" i="1" u="sng" dirty="0"/>
              <a:t>raisonnables</a:t>
            </a:r>
            <a:r>
              <a:rPr lang="fr-FR" dirty="0"/>
              <a:t>.</a:t>
            </a:r>
          </a:p>
          <a:p>
            <a:pPr lvl="0"/>
            <a:r>
              <a:rPr lang="fr-FR" b="1" i="1" dirty="0"/>
              <a:t>Le cluster 4 :</a:t>
            </a:r>
            <a:r>
              <a:rPr lang="fr-FR" dirty="0"/>
              <a:t> montre les clients à </a:t>
            </a:r>
            <a:r>
              <a:rPr lang="fr-FR" b="1" i="1" dirty="0"/>
              <a:t>faible revenu avec des dépenses très élevées</a:t>
            </a:r>
            <a:r>
              <a:rPr lang="fr-FR" dirty="0"/>
              <a:t>. Nous pouvons donc les classer comme </a:t>
            </a:r>
            <a:r>
              <a:rPr lang="fr-FR" b="1" i="1" u="sng" dirty="0"/>
              <a:t>négligents</a:t>
            </a:r>
            <a:r>
              <a:rPr lang="fr-FR" dirty="0"/>
              <a:t>.</a:t>
            </a:r>
          </a:p>
          <a:p>
            <a:r>
              <a:rPr lang="fr-FR" b="1" i="1" dirty="0"/>
              <a:t>Le cluster 5 :</a:t>
            </a:r>
            <a:r>
              <a:rPr lang="fr-FR" dirty="0"/>
              <a:t> montre les clients ayant </a:t>
            </a:r>
            <a:r>
              <a:rPr lang="fr-FR" b="1" i="1" dirty="0"/>
              <a:t>des revenus élevés et des dépenses élevées</a:t>
            </a:r>
            <a:r>
              <a:rPr lang="fr-FR" dirty="0"/>
              <a:t>. Nous pouvons donc les classer comme étant </a:t>
            </a:r>
            <a:r>
              <a:rPr lang="fr-FR" b="1" dirty="0"/>
              <a:t>« les cibles »</a:t>
            </a:r>
            <a:r>
              <a:rPr lang="fr-FR" dirty="0"/>
              <a:t>, et ces clients peuvent être les clients les plus rentables pour le propriétaire du centre </a:t>
            </a:r>
            <a:r>
              <a:rPr lang="fr-FR" dirty="0" smtClean="0"/>
              <a:t>commercial</a:t>
            </a:r>
            <a:endParaRPr lang="fr-CM" dirty="0" smtClean="0"/>
          </a:p>
        </p:txBody>
      </p:sp>
    </p:spTree>
    <p:extLst>
      <p:ext uri="{BB962C8B-B14F-4D97-AF65-F5344CB8AC3E}">
        <p14:creationId xmlns:p14="http://schemas.microsoft.com/office/powerpoint/2010/main" val="3874228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1295402" y="613998"/>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Implémentation Python</a:t>
            </a:r>
            <a:r>
              <a:rPr lang="fr-FR" sz="4000" b="1" dirty="0" smtClean="0"/>
              <a:t> :</a:t>
            </a:r>
          </a:p>
          <a:p>
            <a:r>
              <a:rPr lang="fr-CM" sz="4000" i="1" dirty="0" smtClean="0"/>
              <a:t>Segmentation de la clientèle d’un supermarché</a:t>
            </a:r>
          </a:p>
        </p:txBody>
      </p:sp>
      <p:sp>
        <p:nvSpPr>
          <p:cNvPr id="3" name="Titre 1"/>
          <p:cNvSpPr txBox="1">
            <a:spLocks/>
          </p:cNvSpPr>
          <p:nvPr/>
        </p:nvSpPr>
        <p:spPr>
          <a:xfrm>
            <a:off x="1295402" y="3532910"/>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b="1" dirty="0" smtClean="0"/>
              <a:t>FIN</a:t>
            </a:r>
            <a:endParaRPr lang="fr-FR" i="1" dirty="0"/>
          </a:p>
        </p:txBody>
      </p:sp>
      <p:sp>
        <p:nvSpPr>
          <p:cNvPr id="4" name="Espace réservé du contenu 2"/>
          <p:cNvSpPr txBox="1">
            <a:spLocks/>
          </p:cNvSpPr>
          <p:nvPr/>
        </p:nvSpPr>
        <p:spPr>
          <a:xfrm>
            <a:off x="1295402" y="2731325"/>
            <a:ext cx="9601196" cy="350322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fr-FR" dirty="0" smtClean="0"/>
          </a:p>
        </p:txBody>
      </p:sp>
    </p:spTree>
    <p:extLst>
      <p:ext uri="{BB962C8B-B14F-4D97-AF65-F5344CB8AC3E}">
        <p14:creationId xmlns:p14="http://schemas.microsoft.com/office/powerpoint/2010/main" val="956754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CM" sz="3200" dirty="0"/>
              <a:t>Classification Automatique (K-</a:t>
            </a:r>
            <a:r>
              <a:rPr lang="fr-CM" sz="3200" dirty="0" err="1"/>
              <a:t>Means</a:t>
            </a:r>
            <a:r>
              <a:rPr lang="fr-CM" sz="3200" dirty="0"/>
              <a:t>) - Implémentation Python</a:t>
            </a:r>
            <a:br>
              <a:rPr lang="fr-CM" sz="3200" dirty="0"/>
            </a:br>
            <a:r>
              <a:rPr lang="fr-CM" sz="3200" b="1" dirty="0"/>
              <a:t>Segmentation de la clientèle d’un supermarché</a:t>
            </a:r>
            <a:r>
              <a:rPr lang="fr-FR" sz="3200" b="1" dirty="0"/>
              <a:t/>
            </a:r>
            <a:br>
              <a:rPr lang="fr-FR" sz="3200" b="1" dirty="0"/>
            </a:br>
            <a:endParaRPr lang="fr-FR" sz="3200" dirty="0"/>
          </a:p>
        </p:txBody>
      </p:sp>
      <p:sp>
        <p:nvSpPr>
          <p:cNvPr id="3" name="Espace réservé du contenu 2"/>
          <p:cNvSpPr>
            <a:spLocks noGrp="1"/>
          </p:cNvSpPr>
          <p:nvPr>
            <p:ph idx="1"/>
          </p:nvPr>
        </p:nvSpPr>
        <p:spPr/>
        <p:txBody>
          <a:bodyPr>
            <a:normAutofit/>
          </a:bodyPr>
          <a:lstStyle/>
          <a:p>
            <a:r>
              <a:rPr lang="fr-CM" b="1" dirty="0" smtClean="0"/>
              <a:t>Par :</a:t>
            </a:r>
          </a:p>
          <a:p>
            <a:r>
              <a:rPr lang="fr-CM" sz="2000" i="1" dirty="0" smtClean="0"/>
              <a:t>CM-UDS-20SCI1751</a:t>
            </a:r>
            <a:r>
              <a:rPr lang="fr-CM" sz="2000" dirty="0" smtClean="0"/>
              <a:t> - FAYAM </a:t>
            </a:r>
            <a:r>
              <a:rPr lang="fr-CM" sz="2000" dirty="0" err="1" smtClean="0"/>
              <a:t>MBALAMOUEN</a:t>
            </a:r>
            <a:r>
              <a:rPr lang="fr-CM" sz="2000" dirty="0" smtClean="0"/>
              <a:t> ALEXANDRE SAVI</a:t>
            </a:r>
          </a:p>
          <a:p>
            <a:r>
              <a:rPr lang="fr-CM" sz="2000" i="1" dirty="0"/>
              <a:t>CM-UDS-19SCI0709 </a:t>
            </a:r>
            <a:r>
              <a:rPr lang="fr-CM" sz="2000" dirty="0"/>
              <a:t>- </a:t>
            </a:r>
            <a:r>
              <a:rPr lang="fr-CM" sz="2000" dirty="0" err="1"/>
              <a:t>LONTSI</a:t>
            </a:r>
            <a:r>
              <a:rPr lang="fr-CM" sz="2000" dirty="0"/>
              <a:t> </a:t>
            </a:r>
            <a:r>
              <a:rPr lang="fr-CM" sz="2000" dirty="0" err="1"/>
              <a:t>MELI</a:t>
            </a:r>
            <a:r>
              <a:rPr lang="fr-CM" sz="2000" dirty="0"/>
              <a:t> </a:t>
            </a:r>
            <a:r>
              <a:rPr lang="fr-CM" sz="2000" dirty="0" smtClean="0"/>
              <a:t>ARLETTE</a:t>
            </a:r>
            <a:endParaRPr lang="fr-CM" sz="2000" dirty="0"/>
          </a:p>
          <a:p>
            <a:r>
              <a:rPr lang="fr-CM" sz="2000" i="1" dirty="0"/>
              <a:t>CM-UDS-19SCI2106</a:t>
            </a:r>
            <a:r>
              <a:rPr lang="fr-CM" sz="2000" dirty="0"/>
              <a:t> </a:t>
            </a:r>
            <a:r>
              <a:rPr lang="fr-CM" sz="2000" dirty="0" smtClean="0"/>
              <a:t>- </a:t>
            </a:r>
            <a:r>
              <a:rPr lang="fr-CM" sz="2000" dirty="0" err="1" smtClean="0"/>
              <a:t>NKEMENYI</a:t>
            </a:r>
            <a:r>
              <a:rPr lang="fr-CM" sz="2000" dirty="0" smtClean="0"/>
              <a:t> </a:t>
            </a:r>
            <a:r>
              <a:rPr lang="fr-CM" sz="2000" dirty="0" err="1" smtClean="0"/>
              <a:t>MEKEMGUEM</a:t>
            </a:r>
            <a:r>
              <a:rPr lang="fr-CM" sz="2000" dirty="0" smtClean="0"/>
              <a:t> </a:t>
            </a:r>
            <a:r>
              <a:rPr lang="fr-CM" sz="2000" dirty="0" err="1" smtClean="0"/>
              <a:t>HEMA</a:t>
            </a:r>
            <a:r>
              <a:rPr lang="fr-CM" sz="2000" dirty="0" smtClean="0"/>
              <a:t> SERENA</a:t>
            </a:r>
          </a:p>
          <a:p>
            <a:r>
              <a:rPr lang="fr-CM" sz="2000" i="1" dirty="0"/>
              <a:t>CM-UDS-19SCI2214</a:t>
            </a:r>
            <a:r>
              <a:rPr lang="fr-CM" sz="2000" dirty="0"/>
              <a:t> - </a:t>
            </a:r>
            <a:r>
              <a:rPr lang="fr-CM" sz="2000" dirty="0" err="1"/>
              <a:t>SOPJIO</a:t>
            </a:r>
            <a:r>
              <a:rPr lang="fr-CM" sz="2000" dirty="0"/>
              <a:t> </a:t>
            </a:r>
            <a:r>
              <a:rPr lang="fr-CM" sz="2000" dirty="0" err="1"/>
              <a:t>KOUGANG</a:t>
            </a:r>
            <a:r>
              <a:rPr lang="fr-CM" sz="2000" dirty="0"/>
              <a:t> </a:t>
            </a:r>
            <a:r>
              <a:rPr lang="fr-CM" sz="2000" dirty="0" err="1"/>
              <a:t>ROCHNEL</a:t>
            </a:r>
            <a:r>
              <a:rPr lang="fr-CM" sz="2000" dirty="0"/>
              <a:t> </a:t>
            </a:r>
            <a:r>
              <a:rPr lang="fr-CM" sz="2000" dirty="0" smtClean="0"/>
              <a:t>FABRICE</a:t>
            </a:r>
            <a:endParaRPr lang="fr-CM" sz="2000" dirty="0"/>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8051470" y="4702629"/>
            <a:ext cx="3523256" cy="1539172"/>
          </a:xfrm>
          <a:prstGeom prst="rect">
            <a:avLst/>
          </a:prstGeom>
        </p:spPr>
      </p:pic>
    </p:spTree>
    <p:extLst>
      <p:ext uri="{BB962C8B-B14F-4D97-AF65-F5344CB8AC3E}">
        <p14:creationId xmlns:p14="http://schemas.microsoft.com/office/powerpoint/2010/main" val="753428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3810" y="982131"/>
            <a:ext cx="3718455" cy="440266"/>
          </a:xfrm>
        </p:spPr>
        <p:txBody>
          <a:bodyPr>
            <a:normAutofit fontScale="90000"/>
          </a:bodyPr>
          <a:lstStyle/>
          <a:p>
            <a:r>
              <a:rPr lang="fr-CM" b="1" u="sng" dirty="0" smtClean="0"/>
              <a:t>Rappels :</a:t>
            </a:r>
            <a:endParaRPr lang="fr-FR" b="1" u="sng" dirty="0"/>
          </a:p>
        </p:txBody>
      </p:sp>
      <p:sp>
        <p:nvSpPr>
          <p:cNvPr id="3" name="Espace réservé du contenu 2"/>
          <p:cNvSpPr>
            <a:spLocks noGrp="1"/>
          </p:cNvSpPr>
          <p:nvPr>
            <p:ph idx="1"/>
          </p:nvPr>
        </p:nvSpPr>
        <p:spPr/>
        <p:txBody>
          <a:bodyPr/>
          <a:lstStyle/>
          <a:p>
            <a:r>
              <a:rPr lang="fr-CM" b="1" u="sng" dirty="0" smtClean="0"/>
              <a:t>Objectif :</a:t>
            </a:r>
            <a:r>
              <a:rPr lang="fr-CM" dirty="0" smtClean="0"/>
              <a:t> minimiser la variance intra-cluster et maximiser la variance inter-cluster.</a:t>
            </a:r>
          </a:p>
          <a:p>
            <a:r>
              <a:rPr lang="fr-CM" b="1" u="sng" dirty="0" smtClean="0"/>
              <a:t>Fonctionnement : </a:t>
            </a:r>
          </a:p>
          <a:p>
            <a:pPr lvl="1"/>
            <a:r>
              <a:rPr lang="fr-CM" dirty="0" smtClean="0"/>
              <a:t>Initialisation</a:t>
            </a:r>
          </a:p>
          <a:p>
            <a:pPr lvl="1"/>
            <a:r>
              <a:rPr lang="fr-CM" dirty="0" smtClean="0"/>
              <a:t>Affectation</a:t>
            </a:r>
          </a:p>
          <a:p>
            <a:pPr lvl="1"/>
            <a:r>
              <a:rPr lang="fr-CM" dirty="0" smtClean="0"/>
              <a:t>Mise à jour</a:t>
            </a:r>
            <a:endParaRPr lang="fr-CM" dirty="0"/>
          </a:p>
          <a:p>
            <a:r>
              <a:rPr lang="fr-CM" b="1" u="sng" dirty="0" smtClean="0"/>
              <a:t>Nombre de clusters :</a:t>
            </a:r>
            <a:r>
              <a:rPr lang="fr-CM" b="1" dirty="0" smtClean="0"/>
              <a:t> </a:t>
            </a:r>
            <a:r>
              <a:rPr lang="fr-CM" dirty="0" err="1" smtClean="0"/>
              <a:t>Elbow</a:t>
            </a:r>
            <a:r>
              <a:rPr lang="fr-CM" dirty="0" smtClean="0"/>
              <a:t> </a:t>
            </a:r>
            <a:r>
              <a:rPr lang="fr-CM" dirty="0" err="1" smtClean="0"/>
              <a:t>method</a:t>
            </a:r>
            <a:endParaRPr lang="fr-CM" dirty="0" smtClean="0"/>
          </a:p>
          <a:p>
            <a:r>
              <a:rPr lang="fr-CM" b="1" u="sng" dirty="0" smtClean="0"/>
              <a:t>Limitations :</a:t>
            </a:r>
            <a:r>
              <a:rPr lang="fr-CM" dirty="0" smtClean="0"/>
              <a:t> initialisation des centroïdes</a:t>
            </a:r>
            <a:endParaRPr lang="fr-CM" dirty="0"/>
          </a:p>
          <a:p>
            <a:pPr lvl="1"/>
            <a:endParaRPr lang="fr-CM" dirty="0" smtClean="0"/>
          </a:p>
        </p:txBody>
      </p:sp>
      <p:sp>
        <p:nvSpPr>
          <p:cNvPr id="4" name="Espace réservé du texte 3"/>
          <p:cNvSpPr>
            <a:spLocks noGrp="1"/>
          </p:cNvSpPr>
          <p:nvPr>
            <p:ph type="body" sz="half" idx="2"/>
          </p:nvPr>
        </p:nvSpPr>
        <p:spPr>
          <a:xfrm>
            <a:off x="1293809" y="1422397"/>
            <a:ext cx="3718455" cy="3640669"/>
          </a:xfrm>
        </p:spPr>
        <p:txBody>
          <a:bodyPr>
            <a:noAutofit/>
          </a:bodyPr>
          <a:lstStyle/>
          <a:p>
            <a:r>
              <a:rPr lang="fr-FR" sz="2000" dirty="0"/>
              <a:t>K-</a:t>
            </a:r>
            <a:r>
              <a:rPr lang="fr-FR" sz="2000" dirty="0" err="1"/>
              <a:t>Means</a:t>
            </a:r>
            <a:r>
              <a:rPr lang="fr-FR" sz="2000" dirty="0"/>
              <a:t> </a:t>
            </a:r>
            <a:r>
              <a:rPr lang="fr-FR" sz="2000" dirty="0" err="1"/>
              <a:t>Clustering</a:t>
            </a:r>
            <a:r>
              <a:rPr lang="fr-FR" sz="2000" dirty="0"/>
              <a:t> est un algorithme d'apprentissage non supervisé, qui </a:t>
            </a:r>
            <a:r>
              <a:rPr lang="fr-FR" sz="2000" dirty="0" smtClean="0"/>
              <a:t>regroupe l'ensemble </a:t>
            </a:r>
            <a:r>
              <a:rPr lang="fr-FR" sz="2000" dirty="0"/>
              <a:t>de données non étiqueté en différents clusters. </a:t>
            </a:r>
            <a:endParaRPr lang="fr-FR" sz="2000" dirty="0" smtClean="0"/>
          </a:p>
          <a:p>
            <a:r>
              <a:rPr lang="fr-FR" sz="2000" dirty="0" smtClean="0"/>
              <a:t>Ici</a:t>
            </a:r>
            <a:r>
              <a:rPr lang="fr-FR" sz="2000" dirty="0"/>
              <a:t>, K définit le nombre de </a:t>
            </a:r>
            <a:r>
              <a:rPr lang="fr-FR" sz="2000" dirty="0" smtClean="0"/>
              <a:t>clusters prédéfinis </a:t>
            </a:r>
            <a:r>
              <a:rPr lang="fr-FR" sz="2000" dirty="0"/>
              <a:t>qui doivent être créés dans le </a:t>
            </a:r>
            <a:r>
              <a:rPr lang="fr-FR" sz="2000" dirty="0" smtClean="0"/>
              <a:t>processus. Il </a:t>
            </a:r>
            <a:r>
              <a:rPr lang="fr-FR" sz="2000" dirty="0"/>
              <a:t>s'agit d'un algorithme itératif qui divise l'ensemble </a:t>
            </a:r>
            <a:r>
              <a:rPr lang="fr-FR" sz="2000" dirty="0" smtClean="0"/>
              <a:t>de données </a:t>
            </a:r>
            <a:r>
              <a:rPr lang="fr-FR" sz="2000" dirty="0"/>
              <a:t>non étiqueté en k clusters différents de telle sorte que chaque ensemble de </a:t>
            </a:r>
            <a:r>
              <a:rPr lang="fr-FR" sz="2000" dirty="0" smtClean="0"/>
              <a:t>données n'appartient </a:t>
            </a:r>
            <a:r>
              <a:rPr lang="fr-FR" sz="2000" dirty="0"/>
              <a:t>qu'à un seul groupe ayant des propriétés similaires.</a:t>
            </a:r>
          </a:p>
        </p:txBody>
      </p:sp>
    </p:spTree>
    <p:extLst>
      <p:ext uri="{BB962C8B-B14F-4D97-AF65-F5344CB8AC3E}">
        <p14:creationId xmlns:p14="http://schemas.microsoft.com/office/powerpoint/2010/main" val="819106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M" dirty="0" smtClean="0"/>
              <a:t>Applications</a:t>
            </a:r>
            <a:endParaRPr lang="fr-FR" dirty="0"/>
          </a:p>
        </p:txBody>
      </p:sp>
      <p:sp>
        <p:nvSpPr>
          <p:cNvPr id="3" name="Espace réservé du contenu 2"/>
          <p:cNvSpPr>
            <a:spLocks noGrp="1"/>
          </p:cNvSpPr>
          <p:nvPr>
            <p:ph idx="1"/>
          </p:nvPr>
        </p:nvSpPr>
        <p:spPr/>
        <p:txBody>
          <a:bodyPr>
            <a:normAutofit fontScale="62500" lnSpcReduction="20000"/>
          </a:bodyPr>
          <a:lstStyle/>
          <a:p>
            <a:r>
              <a:rPr lang="fr-FR" b="1" dirty="0"/>
              <a:t>Détection d'anomalies réseau : </a:t>
            </a:r>
            <a:r>
              <a:rPr lang="fr-FR" dirty="0"/>
              <a:t>Les K-</a:t>
            </a:r>
            <a:r>
              <a:rPr lang="fr-FR" dirty="0" err="1"/>
              <a:t>Means</a:t>
            </a:r>
            <a:r>
              <a:rPr lang="fr-FR" dirty="0"/>
              <a:t> peuvent être utilisés pour détecter des anomalies dans le trafic réseau. L'idée est de regrouper les flux de données en clusters normaux et d'identifier les flux qui diffèrent des motifs normaux en les considérant comme des anomalies. Pour cela, les K-</a:t>
            </a:r>
            <a:r>
              <a:rPr lang="fr-FR" dirty="0" err="1"/>
              <a:t>Means</a:t>
            </a:r>
            <a:r>
              <a:rPr lang="fr-FR" dirty="0"/>
              <a:t> sont appliqués sur des caractéristiques extraites des flux de données, telles que les protocoles, les ports, les durées, les volumes de données, etc. Les flux qui se trouvent à une distance significative des clusters normaux sont considérés comme des anomalies potentielles</a:t>
            </a:r>
            <a:r>
              <a:rPr lang="fr-FR" dirty="0" smtClean="0"/>
              <a:t>.</a:t>
            </a:r>
            <a:endParaRPr lang="fr-FR" dirty="0"/>
          </a:p>
          <a:p>
            <a:r>
              <a:rPr lang="fr-FR" b="1" dirty="0"/>
              <a:t>Détection de logiciels malveillants : </a:t>
            </a:r>
            <a:r>
              <a:rPr lang="fr-FR" dirty="0"/>
              <a:t>Les K-</a:t>
            </a:r>
            <a:r>
              <a:rPr lang="fr-FR" dirty="0" err="1"/>
              <a:t>Means</a:t>
            </a:r>
            <a:r>
              <a:rPr lang="fr-FR" dirty="0"/>
              <a:t> peuvent être utilisés pour détecter des logiciels malveillants en analysant le comportement des programmes. On peut collecter des données sur les appels système, les événements réseau, les activités du système, etc., et les utiliser comme caractéristiques d'entrée pour les K-</a:t>
            </a:r>
            <a:r>
              <a:rPr lang="fr-FR" dirty="0" err="1"/>
              <a:t>Means</a:t>
            </a:r>
            <a:r>
              <a:rPr lang="fr-FR" dirty="0"/>
              <a:t>. Les clusters formés peuvent révéler des schémas comportementaux anormaux, indiquant la présence potentielle de logiciels malveillants</a:t>
            </a:r>
            <a:r>
              <a:rPr lang="fr-FR" dirty="0" smtClean="0"/>
              <a:t>.</a:t>
            </a:r>
            <a:endParaRPr lang="fr-FR" dirty="0"/>
          </a:p>
          <a:p>
            <a:r>
              <a:rPr lang="fr-FR" b="1" dirty="0"/>
              <a:t>Surveillance de vidéos de sécurité : </a:t>
            </a:r>
            <a:r>
              <a:rPr lang="fr-FR" dirty="0"/>
              <a:t>Les K-</a:t>
            </a:r>
            <a:r>
              <a:rPr lang="fr-FR" dirty="0" err="1"/>
              <a:t>Means</a:t>
            </a:r>
            <a:r>
              <a:rPr lang="fr-FR" dirty="0"/>
              <a:t> peuvent être utilisés pour la surveillance et l'analyse de vidéos de sécurité. Par exemple, en utilisant des caractéristiques telles que la couleur, la texture, la taille des objets, etc., les K-</a:t>
            </a:r>
            <a:r>
              <a:rPr lang="fr-FR" dirty="0" err="1"/>
              <a:t>Means</a:t>
            </a:r>
            <a:r>
              <a:rPr lang="fr-FR" dirty="0"/>
              <a:t> peuvent regrouper les objets dans une scène vidéo en différents clusters représentant différents types d'objets. Cela permet d'identifier automatiquement des objets suspects ou de détecter des mouvements anormaux dans une scène.</a:t>
            </a:r>
          </a:p>
          <a:p>
            <a:endParaRPr lang="fr-FR" dirty="0"/>
          </a:p>
        </p:txBody>
      </p:sp>
    </p:spTree>
    <p:extLst>
      <p:ext uri="{BB962C8B-B14F-4D97-AF65-F5344CB8AC3E}">
        <p14:creationId xmlns:p14="http://schemas.microsoft.com/office/powerpoint/2010/main" val="369478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1295402" y="613998"/>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Implémentation Python</a:t>
            </a:r>
            <a:r>
              <a:rPr lang="fr-FR" sz="4000" b="1" dirty="0" smtClean="0"/>
              <a:t> :</a:t>
            </a:r>
          </a:p>
          <a:p>
            <a:r>
              <a:rPr lang="fr-CM" sz="4000" i="1" dirty="0" smtClean="0"/>
              <a:t>Segmentation de la clientèle d’un supermarché</a:t>
            </a:r>
          </a:p>
        </p:txBody>
      </p:sp>
      <p:sp>
        <p:nvSpPr>
          <p:cNvPr id="3" name="Titre 1"/>
          <p:cNvSpPr txBox="1">
            <a:spLocks/>
          </p:cNvSpPr>
          <p:nvPr/>
        </p:nvSpPr>
        <p:spPr>
          <a:xfrm>
            <a:off x="1295402" y="1917865"/>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b="1" dirty="0" smtClean="0"/>
              <a:t>Étape 1 </a:t>
            </a:r>
            <a:r>
              <a:rPr lang="fr-CM" dirty="0" smtClean="0"/>
              <a:t>– </a:t>
            </a:r>
            <a:r>
              <a:rPr lang="fr-CM" i="1" dirty="0" smtClean="0"/>
              <a:t>Collecte des données</a:t>
            </a:r>
            <a:endParaRPr lang="fr-FR" i="1" dirty="0"/>
          </a:p>
        </p:txBody>
      </p:sp>
      <p:sp>
        <p:nvSpPr>
          <p:cNvPr id="4" name="Espace réservé du contenu 2"/>
          <p:cNvSpPr txBox="1">
            <a:spLocks/>
          </p:cNvSpPr>
          <p:nvPr/>
        </p:nvSpPr>
        <p:spPr>
          <a:xfrm>
            <a:off x="1295402" y="2731325"/>
            <a:ext cx="9601196" cy="350322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b="1" dirty="0" err="1" smtClean="0"/>
              <a:t>Dataset</a:t>
            </a:r>
            <a:r>
              <a:rPr lang="fr-FR" b="1" dirty="0" smtClean="0"/>
              <a:t> : { </a:t>
            </a:r>
            <a:r>
              <a:rPr lang="fr-FR" b="1" dirty="0" err="1" smtClean="0"/>
              <a:t>Customer_ID</a:t>
            </a:r>
            <a:r>
              <a:rPr lang="fr-FR" b="1" dirty="0" smtClean="0"/>
              <a:t>, Genre, Âge, Revenu Annuel, Score/100 }</a:t>
            </a:r>
          </a:p>
          <a:p>
            <a:r>
              <a:rPr lang="fr-CM" dirty="0" smtClean="0"/>
              <a:t>Plus on a de données, plus le modèle de segmentation sera précis. </a:t>
            </a:r>
          </a:p>
          <a:p>
            <a:r>
              <a:rPr lang="fr-CM" dirty="0" smtClean="0"/>
              <a:t>Il s’agit d’une méthode non supervisée, nous ne savons donc pas quoi calculer.</a:t>
            </a:r>
            <a:endParaRPr lang="fr-FR" dirty="0" smtClean="0"/>
          </a:p>
        </p:txBody>
      </p:sp>
    </p:spTree>
    <p:extLst>
      <p:ext uri="{BB962C8B-B14F-4D97-AF65-F5344CB8AC3E}">
        <p14:creationId xmlns:p14="http://schemas.microsoft.com/office/powerpoint/2010/main" val="3270709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69" y="496914"/>
            <a:ext cx="11209726" cy="5868260"/>
          </a:xfrm>
          <a:prstGeom prst="rect">
            <a:avLst/>
          </a:prstGeom>
        </p:spPr>
      </p:pic>
    </p:spTree>
    <p:extLst>
      <p:ext uri="{BB962C8B-B14F-4D97-AF65-F5344CB8AC3E}">
        <p14:creationId xmlns:p14="http://schemas.microsoft.com/office/powerpoint/2010/main" val="4086699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295402" y="623446"/>
            <a:ext cx="9601196" cy="71846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M" sz="4000" b="1" dirty="0" smtClean="0"/>
              <a:t>Étape 2 </a:t>
            </a:r>
            <a:r>
              <a:rPr lang="fr-CM" sz="4000" dirty="0" smtClean="0"/>
              <a:t>– </a:t>
            </a:r>
            <a:r>
              <a:rPr lang="fr-CM" sz="4000" i="1" dirty="0" smtClean="0"/>
              <a:t>Préparation (Prétraitement) des données</a:t>
            </a:r>
            <a:endParaRPr lang="fr-FR" sz="4000" i="1" dirty="0"/>
          </a:p>
        </p:txBody>
      </p:sp>
      <p:sp>
        <p:nvSpPr>
          <p:cNvPr id="4" name="Espace réservé du contenu 2"/>
          <p:cNvSpPr txBox="1">
            <a:spLocks/>
          </p:cNvSpPr>
          <p:nvPr/>
        </p:nvSpPr>
        <p:spPr>
          <a:xfrm>
            <a:off x="1295402" y="1341907"/>
            <a:ext cx="9601196" cy="490451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CM" b="1" dirty="0" smtClean="0"/>
              <a:t>Normalisation des variables</a:t>
            </a:r>
          </a:p>
          <a:p>
            <a:r>
              <a:rPr lang="fr-CM" dirty="0" smtClean="0"/>
              <a:t>Importation de bibliothèques </a:t>
            </a:r>
          </a:p>
          <a:p>
            <a:pPr lvl="1"/>
            <a:r>
              <a:rPr lang="fr-FR" i="1" dirty="0" err="1"/>
              <a:t>Numpy</a:t>
            </a:r>
            <a:r>
              <a:rPr lang="fr-FR" i="1" dirty="0"/>
              <a:t> : pour effectuer le calcul mathématique.</a:t>
            </a:r>
          </a:p>
          <a:p>
            <a:pPr lvl="1"/>
            <a:r>
              <a:rPr lang="fr-FR" i="1" dirty="0" err="1" smtClean="0"/>
              <a:t>Matplotlib</a:t>
            </a:r>
            <a:r>
              <a:rPr lang="fr-FR" i="1" dirty="0" smtClean="0"/>
              <a:t> </a:t>
            </a:r>
            <a:r>
              <a:rPr lang="fr-FR" i="1" dirty="0"/>
              <a:t>: pour tracer le graphique.</a:t>
            </a:r>
          </a:p>
          <a:p>
            <a:pPr lvl="1"/>
            <a:r>
              <a:rPr lang="fr-FR" i="1" dirty="0" smtClean="0"/>
              <a:t>Pandas </a:t>
            </a:r>
            <a:r>
              <a:rPr lang="fr-FR" i="1" dirty="0"/>
              <a:t>: pour gérer le </a:t>
            </a:r>
            <a:r>
              <a:rPr lang="fr-FR" i="1" dirty="0" err="1"/>
              <a:t>dataset</a:t>
            </a:r>
            <a:r>
              <a:rPr lang="fr-FR" i="1" dirty="0"/>
              <a:t>.</a:t>
            </a:r>
            <a:endParaRPr lang="fr-CM" i="1" dirty="0" smtClean="0"/>
          </a:p>
          <a:p>
            <a:r>
              <a:rPr lang="fr-CM" dirty="0" smtClean="0"/>
              <a:t>Importation des données</a:t>
            </a:r>
          </a:p>
          <a:p>
            <a:r>
              <a:rPr lang="fr-CM" dirty="0" smtClean="0"/>
              <a:t>Extraction des variables indépendantes (Revenus annuel, Score)</a:t>
            </a:r>
          </a:p>
          <a:p>
            <a:pPr lvl="1"/>
            <a:r>
              <a:rPr lang="fr-FR" i="1" dirty="0" smtClean="0"/>
              <a:t>Nous </a:t>
            </a:r>
            <a:r>
              <a:rPr lang="fr-FR" i="1" dirty="0"/>
              <a:t>n'avons besoin d'aucune variable dépendante </a:t>
            </a:r>
            <a:r>
              <a:rPr lang="fr-FR" i="1" dirty="0" smtClean="0"/>
              <a:t>car </a:t>
            </a:r>
            <a:r>
              <a:rPr lang="fr-FR" i="1" dirty="0"/>
              <a:t>il s'agit d'un problème de </a:t>
            </a:r>
            <a:r>
              <a:rPr lang="fr-FR" i="1" dirty="0" err="1"/>
              <a:t>clustering</a:t>
            </a:r>
            <a:r>
              <a:rPr lang="fr-FR" i="1" dirty="0"/>
              <a:t>, et nous n'avons aucune idée de ce qu'il </a:t>
            </a:r>
            <a:r>
              <a:rPr lang="fr-FR" i="1" dirty="0" smtClean="0"/>
              <a:t>faut déterminer</a:t>
            </a:r>
            <a:r>
              <a:rPr lang="fr-FR" i="1" dirty="0"/>
              <a:t>. Nous allons donc simplement ajouter une ligne de code pour la matrice </a:t>
            </a:r>
            <a:r>
              <a:rPr lang="fr-FR" i="1" dirty="0" smtClean="0"/>
              <a:t>des caractéristiques</a:t>
            </a:r>
            <a:r>
              <a:rPr lang="fr-FR" i="1" dirty="0"/>
              <a:t>.</a:t>
            </a:r>
          </a:p>
          <a:p>
            <a:pPr lvl="1"/>
            <a:r>
              <a:rPr lang="fr-FR" i="1" dirty="0"/>
              <a:t>Nous n'extrayons que les 3ème et 4ème </a:t>
            </a:r>
            <a:r>
              <a:rPr lang="fr-FR" i="1" dirty="0" smtClean="0"/>
              <a:t>caractéristiques, parce </a:t>
            </a:r>
            <a:r>
              <a:rPr lang="fr-FR" i="1" dirty="0"/>
              <a:t>que nous avons </a:t>
            </a:r>
            <a:r>
              <a:rPr lang="fr-FR" i="1" dirty="0" smtClean="0"/>
              <a:t>besoin d'un </a:t>
            </a:r>
            <a:r>
              <a:rPr lang="fr-FR" i="1" dirty="0"/>
              <a:t>tracé 2D pour visualiser le modèle et que certaines caractéristiques ne sont pas </a:t>
            </a:r>
            <a:r>
              <a:rPr lang="fr-FR" i="1" dirty="0" smtClean="0"/>
              <a:t>nécessaires, telles </a:t>
            </a:r>
            <a:r>
              <a:rPr lang="fr-FR" i="1" dirty="0"/>
              <a:t>que </a:t>
            </a:r>
            <a:r>
              <a:rPr lang="fr-FR" i="1" dirty="0" err="1"/>
              <a:t>customer_id</a:t>
            </a:r>
            <a:r>
              <a:rPr lang="fr-FR" i="1" dirty="0"/>
              <a:t>.</a:t>
            </a:r>
            <a:endParaRPr lang="fr-FR" i="1" dirty="0" smtClean="0"/>
          </a:p>
        </p:txBody>
      </p:sp>
    </p:spTree>
    <p:extLst>
      <p:ext uri="{BB962C8B-B14F-4D97-AF65-F5344CB8AC3E}">
        <p14:creationId xmlns:p14="http://schemas.microsoft.com/office/powerpoint/2010/main" val="2868597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50" y="2126647"/>
            <a:ext cx="4283353" cy="2770959"/>
          </a:xfrm>
          <a:prstGeom prst="rect">
            <a:avLst/>
          </a:prstGeom>
        </p:spPr>
      </p:pic>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582" y="1425860"/>
            <a:ext cx="6496957" cy="4172532"/>
          </a:xfrm>
          <a:prstGeom prst="rect">
            <a:avLst/>
          </a:prstGeom>
        </p:spPr>
      </p:pic>
    </p:spTree>
    <p:extLst>
      <p:ext uri="{BB962C8B-B14F-4D97-AF65-F5344CB8AC3E}">
        <p14:creationId xmlns:p14="http://schemas.microsoft.com/office/powerpoint/2010/main" val="477766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txBox="1">
            <a:spLocks/>
          </p:cNvSpPr>
          <p:nvPr/>
        </p:nvSpPr>
        <p:spPr>
          <a:xfrm>
            <a:off x="618509" y="617515"/>
            <a:ext cx="10971808" cy="5617030"/>
          </a:xfrm>
          <a:prstGeom prst="rect">
            <a:avLst/>
          </a:prstGeom>
        </p:spPr>
        <p:txBody>
          <a:bodyPr>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b="1" dirty="0"/>
              <a:t>La normalisation des variables </a:t>
            </a:r>
          </a:p>
          <a:p>
            <a:r>
              <a:rPr lang="fr-FR" dirty="0"/>
              <a:t>Lorsque tu collectes des données provenant de différentes variables, celles-ci peuvent avoir des échelles différentes. Par exemple, l'âge de tes clients peut varier de 20 à 70 ans, tandis que le montant des dépenses peut varier de 0 à 1000 euros. Cela signifie que les valeurs de ces variables ne sont pas directement comparables</a:t>
            </a:r>
            <a:r>
              <a:rPr lang="fr-FR" dirty="0" smtClean="0"/>
              <a:t>.</a:t>
            </a:r>
            <a:endParaRPr lang="fr-FR" dirty="0"/>
          </a:p>
          <a:p>
            <a:r>
              <a:rPr lang="fr-FR" dirty="0"/>
              <a:t>La normalisation des variables vise à mettre toutes les variables sur une même échelle afin qu'elles puissent être comparées et utilisées de manière équitable dans le processus de segmentation</a:t>
            </a:r>
            <a:r>
              <a:rPr lang="fr-FR" dirty="0" smtClean="0"/>
              <a:t>.</a:t>
            </a:r>
            <a:endParaRPr lang="fr-FR" dirty="0"/>
          </a:p>
          <a:p>
            <a:r>
              <a:rPr lang="fr-FR" dirty="0"/>
              <a:t>Il existe différentes méthodes de normalisation, mais l'une des plus courantes est </a:t>
            </a:r>
            <a:r>
              <a:rPr lang="fr-FR" b="1" dirty="0"/>
              <a:t>la normalisation </a:t>
            </a:r>
            <a:r>
              <a:rPr lang="fr-FR" b="1" dirty="0" err="1" smtClean="0"/>
              <a:t>min-max</a:t>
            </a:r>
            <a:r>
              <a:rPr lang="fr-FR" b="1" dirty="0"/>
              <a:t> </a:t>
            </a:r>
            <a:r>
              <a:rPr lang="fr-FR" dirty="0" smtClean="0"/>
              <a:t>:</a:t>
            </a:r>
            <a:endParaRPr lang="fr-FR" dirty="0"/>
          </a:p>
          <a:p>
            <a:pPr lvl="1"/>
            <a:r>
              <a:rPr lang="fr-FR" dirty="0"/>
              <a:t>Pour chaque variable, tu repères la valeur minimale (par exemple, l'âge minimum dans ton ensemble de données) et la valeur maximale (par exemple, le montant de dépenses maximum</a:t>
            </a:r>
            <a:r>
              <a:rPr lang="fr-FR" dirty="0" smtClean="0"/>
              <a:t>).</a:t>
            </a:r>
            <a:endParaRPr lang="fr-FR" dirty="0"/>
          </a:p>
          <a:p>
            <a:pPr lvl="1"/>
            <a:r>
              <a:rPr lang="fr-FR" dirty="0"/>
              <a:t>Pour chaque valeur de la variable, tu utilises la formule suivante pour obtenir la valeur normalisée </a:t>
            </a:r>
            <a:r>
              <a:rPr lang="fr-FR" dirty="0" smtClean="0"/>
              <a:t>: Valeur </a:t>
            </a:r>
            <a:r>
              <a:rPr lang="fr-FR" dirty="0"/>
              <a:t>normalisée = (Valeur originale - Valeur minimale) / (Valeur maximale - Valeur </a:t>
            </a:r>
            <a:r>
              <a:rPr lang="fr-FR" dirty="0" smtClean="0"/>
              <a:t>minimale)</a:t>
            </a:r>
          </a:p>
          <a:p>
            <a:pPr lvl="1"/>
            <a:r>
              <a:rPr lang="fr-FR" dirty="0" smtClean="0"/>
              <a:t>Après </a:t>
            </a:r>
            <a:r>
              <a:rPr lang="fr-FR" dirty="0"/>
              <a:t>avoir appliqué cette formule à toutes les valeurs de chaque variable, tu obtiens des valeurs normalisées qui se situent toutes entre 0 et 1. Ainsi, toutes les variables sont mises sur une même échelle</a:t>
            </a:r>
            <a:r>
              <a:rPr lang="fr-FR" dirty="0" smtClean="0"/>
              <a:t>.</a:t>
            </a:r>
            <a:endParaRPr lang="fr-FR" dirty="0"/>
          </a:p>
          <a:p>
            <a:r>
              <a:rPr lang="fr-FR" b="1" dirty="0" smtClean="0"/>
              <a:t>Illustration : </a:t>
            </a:r>
            <a:r>
              <a:rPr lang="fr-FR" dirty="0"/>
              <a:t>supposons que tu normalises l'âge des clients et le montant des dépenses en utilisant la normalisation </a:t>
            </a:r>
            <a:r>
              <a:rPr lang="fr-FR" dirty="0" err="1"/>
              <a:t>min-max</a:t>
            </a:r>
            <a:r>
              <a:rPr lang="fr-FR" dirty="0"/>
              <a:t>. Si l'âge minimum est de 20 ans et l'âge maximum est de 70 ans, et si le montant de dépenses minimum est de 0 euro et le montant de dépenses maximum est de 1000 euros, voici comment </a:t>
            </a:r>
            <a:r>
              <a:rPr lang="fr-FR" dirty="0" smtClean="0"/>
              <a:t>normaliser </a:t>
            </a:r>
            <a:r>
              <a:rPr lang="fr-FR" dirty="0"/>
              <a:t>les valeurs </a:t>
            </a:r>
            <a:r>
              <a:rPr lang="fr-FR" dirty="0" smtClean="0"/>
              <a:t>:</a:t>
            </a:r>
            <a:endParaRPr lang="fr-FR" dirty="0"/>
          </a:p>
          <a:p>
            <a:pPr lvl="1"/>
            <a:r>
              <a:rPr lang="fr-FR" dirty="0"/>
              <a:t>Pour un client de 30 ans, la valeur normalisée de l'âge serait (30 - 20) / (70 - 20) = 0,25.</a:t>
            </a:r>
          </a:p>
          <a:p>
            <a:pPr lvl="1"/>
            <a:r>
              <a:rPr lang="fr-FR" dirty="0"/>
              <a:t>Pour un montant de dépenses de 500 euros, la valeur normalisée serait (500 - 0) / (1000 - 0) = </a:t>
            </a:r>
            <a:r>
              <a:rPr lang="fr-FR" dirty="0" smtClean="0"/>
              <a:t>0,5.</a:t>
            </a:r>
          </a:p>
        </p:txBody>
      </p:sp>
    </p:spTree>
    <p:extLst>
      <p:ext uri="{BB962C8B-B14F-4D97-AF65-F5344CB8AC3E}">
        <p14:creationId xmlns:p14="http://schemas.microsoft.com/office/powerpoint/2010/main" val="3612657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69</TotalTime>
  <Words>1280</Words>
  <Application>Microsoft Office PowerPoint</Application>
  <PresentationFormat>Grand écran</PresentationFormat>
  <Paragraphs>92</Paragraphs>
  <Slides>18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18</vt:i4>
      </vt:variant>
    </vt:vector>
  </HeadingPairs>
  <TitlesOfParts>
    <vt:vector size="21" baseType="lpstr">
      <vt:lpstr>Arial</vt:lpstr>
      <vt:lpstr>Garamond</vt:lpstr>
      <vt:lpstr>Organique</vt:lpstr>
      <vt:lpstr>IAR418 – Fouille de données (TP)</vt:lpstr>
      <vt:lpstr>Classification Automatique (K-Means) - Implémentation Python Segmentation de la clientèle d’un supermarché </vt:lpstr>
      <vt:lpstr>Rappels :</vt:lpstr>
      <vt:lpstr>Applications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IAR418 – Fouille de données (TP)</dc:title>
  <dc:creator>Compte Microsoft</dc:creator>
  <cp:lastModifiedBy>Compte Microsoft</cp:lastModifiedBy>
  <cp:revision>9</cp:revision>
  <dcterms:created xsi:type="dcterms:W3CDTF">2023-05-21T14:15:49Z</dcterms:created>
  <dcterms:modified xsi:type="dcterms:W3CDTF">2023-05-21T15:25:24Z</dcterms:modified>
</cp:coreProperties>
</file>