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5" r:id="rId3"/>
    <p:sldId id="278" r:id="rId4"/>
    <p:sldId id="279" r:id="rId5"/>
    <p:sldId id="280" r:id="rId6"/>
    <p:sldId id="282" r:id="rId7"/>
    <p:sldId id="283" r:id="rId8"/>
    <p:sldId id="286" r:id="rId9"/>
    <p:sldId id="288" r:id="rId10"/>
    <p:sldId id="287" r:id="rId11"/>
    <p:sldId id="290" r:id="rId12"/>
    <p:sldId id="284" r:id="rId13"/>
    <p:sldId id="291" r:id="rId14"/>
    <p:sldId id="257" r:id="rId15"/>
    <p:sldId id="260" r:id="rId16"/>
    <p:sldId id="262" r:id="rId17"/>
    <p:sldId id="258" r:id="rId18"/>
    <p:sldId id="265" r:id="rId19"/>
    <p:sldId id="266" r:id="rId20"/>
    <p:sldId id="272" r:id="rId21"/>
    <p:sldId id="267" r:id="rId22"/>
    <p:sldId id="268" r:id="rId23"/>
    <p:sldId id="269" r:id="rId24"/>
    <p:sldId id="261" r:id="rId25"/>
    <p:sldId id="259" r:id="rId26"/>
    <p:sldId id="273" r:id="rId27"/>
    <p:sldId id="263" r:id="rId28"/>
    <p:sldId id="264" r:id="rId29"/>
    <p:sldId id="271" r:id="rId30"/>
    <p:sldId id="274" r:id="rId3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75" autoAdjust="0"/>
  </p:normalViewPr>
  <p:slideViewPr>
    <p:cSldViewPr snapToGrid="0" snapToObjects="1">
      <p:cViewPr varScale="1">
        <p:scale>
          <a:sx n="105" d="100"/>
          <a:sy n="105" d="100"/>
        </p:scale>
        <p:origin x="-2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6/26/14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9048750" y="0"/>
            <a:ext cx="9525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rgbClr val="000000"/>
              </a:solidFill>
            </a:endParaRPr>
          </a:p>
        </p:txBody>
      </p:sp>
      <p:pic>
        <p:nvPicPr>
          <p:cNvPr id="10" name="Picture 14" descr="ynulogo-e12-1mailsiz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4997" y="194271"/>
            <a:ext cx="553507" cy="73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6/26/14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6/26/14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6/26/14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6/26/14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6/26/14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6/26/14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6/26/14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6/26/14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6/26/14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6/26/14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215438"/>
            <a:ext cx="6974015" cy="6395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083532"/>
            <a:ext cx="8245475" cy="539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34E49CD-D61E-B24E-BD9E-A07C02136E85}" type="datetimeFigureOut">
              <a:rPr kumimoji="1" lang="ja-JP" altLang="en-US" smtClean="0"/>
              <a:t>6/26/14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22449" y="6411595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2"/>
                </a:solidFill>
              </a:defRPr>
            </a:lvl1pPr>
          </a:lstStyle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Picture 14" descr="ynulogo-e12-1mailsiz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54997" y="194271"/>
            <a:ext cx="553507" cy="73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正方形/長方形 6"/>
          <p:cNvSpPr/>
          <p:nvPr/>
        </p:nvSpPr>
        <p:spPr>
          <a:xfrm>
            <a:off x="9048750" y="0"/>
            <a:ext cx="9525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200" b="1" kern="1200" cap="none" spc="-60" baseline="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Bun Common</a:t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ja-JP" altLang="en-US" dirty="0" smtClean="0"/>
              <a:t>旧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Python.peg</a:t>
            </a:r>
            <a:r>
              <a:rPr lang="en-US" altLang="ja-JP" dirty="0" smtClean="0"/>
              <a:t> </a:t>
            </a:r>
            <a:r>
              <a:rPr lang="ja-JP" altLang="en-US" dirty="0" smtClean="0"/>
              <a:t>ラベル仕様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倉光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君郎</a:t>
            </a:r>
            <a:endParaRPr kumimoji="1" lang="en-US" altLang="ja-JP" dirty="0" smtClean="0"/>
          </a:p>
          <a:p>
            <a:r>
              <a:rPr kumimoji="1" lang="ja-JP" altLang="en-US" dirty="0" smtClean="0"/>
              <a:t>内田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篤史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23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Consolas"/>
                <a:cs typeface="Consolas"/>
              </a:rPr>
              <a:t>配列（</a:t>
            </a:r>
            <a:r>
              <a:rPr lang="en-US" altLang="ja-JP" dirty="0" smtClean="0">
                <a:latin typeface="Consolas"/>
                <a:cs typeface="Consolas"/>
              </a:rPr>
              <a:t>Tuple)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#tuple(*)      // </a:t>
            </a:r>
            <a:r>
              <a:rPr lang="ja-JP" altLang="en-US" dirty="0" smtClean="0">
                <a:latin typeface="Consolas"/>
                <a:cs typeface="Consolas"/>
              </a:rPr>
              <a:t>組</a:t>
            </a:r>
            <a:endParaRPr lang="en-US" altLang="ja-JP" dirty="0" smtClean="0">
              <a:latin typeface="Consolas"/>
              <a:cs typeface="Consolas"/>
            </a:endParaRP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例</a:t>
            </a:r>
            <a:r>
              <a:rPr lang="en-US" altLang="ja-JP" dirty="0" smtClean="0">
                <a:latin typeface="Consolas"/>
                <a:cs typeface="Consolas"/>
              </a:rPr>
              <a:t>: </a:t>
            </a:r>
            <a:r>
              <a:rPr lang="en-US" altLang="ja-JP" dirty="0">
                <a:latin typeface="Consolas"/>
                <a:cs typeface="Consolas"/>
              </a:rPr>
              <a:t>(</a:t>
            </a:r>
            <a:r>
              <a:rPr lang="en-US" altLang="ja-JP" dirty="0" smtClean="0">
                <a:latin typeface="Consolas"/>
                <a:cs typeface="Consolas"/>
              </a:rPr>
              <a:t>1, 1.2)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#tuple </a:t>
            </a:r>
            <a:r>
              <a:rPr lang="en-US" altLang="ja-JP" dirty="0">
                <a:latin typeface="Consolas"/>
                <a:cs typeface="Consolas"/>
              </a:rPr>
              <a:t>{</a:t>
            </a:r>
          </a:p>
          <a:p>
            <a:r>
              <a:rPr lang="en-US" altLang="ja-JP" dirty="0">
                <a:latin typeface="Consolas"/>
                <a:cs typeface="Consolas"/>
              </a:rPr>
              <a:t>	1: </a:t>
            </a:r>
            <a:r>
              <a:rPr lang="en-US" altLang="ja-JP" dirty="0" smtClean="0">
                <a:latin typeface="Consolas"/>
                <a:cs typeface="Consolas"/>
              </a:rPr>
              <a:t>  #</a:t>
            </a:r>
            <a:r>
              <a:rPr lang="en-US" altLang="ja-JP" dirty="0" err="1" smtClean="0">
                <a:latin typeface="Consolas"/>
                <a:cs typeface="Consolas"/>
              </a:rPr>
              <a:t>int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1.2</a:t>
            </a:r>
            <a:r>
              <a:rPr lang="en-US" altLang="ja-JP" dirty="0">
                <a:latin typeface="Consolas"/>
                <a:cs typeface="Consolas"/>
              </a:rPr>
              <a:t>: </a:t>
            </a:r>
            <a:r>
              <a:rPr lang="en-US" altLang="ja-JP" dirty="0" smtClean="0">
                <a:latin typeface="Consolas"/>
                <a:cs typeface="Consolas"/>
              </a:rPr>
              <a:t>#double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}</a:t>
            </a: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Array </a:t>
            </a:r>
            <a:r>
              <a:rPr lang="ja-JP" altLang="en-US" dirty="0" smtClean="0">
                <a:latin typeface="Consolas"/>
                <a:cs typeface="Consolas"/>
              </a:rPr>
              <a:t>と</a:t>
            </a:r>
            <a:r>
              <a:rPr lang="en-US" altLang="ja-JP" dirty="0" smtClean="0">
                <a:latin typeface="Consolas"/>
                <a:cs typeface="Consolas"/>
              </a:rPr>
              <a:t> Tuple </a:t>
            </a:r>
            <a:r>
              <a:rPr lang="ja-JP" altLang="en-US" dirty="0" smtClean="0">
                <a:latin typeface="Consolas"/>
                <a:cs typeface="Consolas"/>
              </a:rPr>
              <a:t>は、型付けが異なるなので区別する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Tuple </a:t>
            </a:r>
            <a:r>
              <a:rPr lang="ja-JP" altLang="en-US" dirty="0" smtClean="0">
                <a:latin typeface="Consolas"/>
                <a:cs typeface="Consolas"/>
              </a:rPr>
              <a:t>は異なる型の要素を持つ</a:t>
            </a:r>
            <a:r>
              <a:rPr lang="en-US" altLang="ja-JP" dirty="0" smtClean="0">
                <a:latin typeface="Consolas"/>
                <a:cs typeface="Consolas"/>
              </a:rPr>
              <a:t> Tuple&lt;</a:t>
            </a:r>
            <a:r>
              <a:rPr lang="en-US" altLang="ja-JP" dirty="0" err="1" smtClean="0">
                <a:latin typeface="Consolas"/>
                <a:cs typeface="Consolas"/>
              </a:rPr>
              <a:t>int,double</a:t>
            </a:r>
            <a:r>
              <a:rPr lang="en-US" altLang="ja-JP" dirty="0" smtClean="0">
                <a:latin typeface="Consolas"/>
                <a:cs typeface="Consolas"/>
              </a:rPr>
              <a:t>&gt;</a:t>
            </a:r>
          </a:p>
          <a:p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45607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Consolas"/>
                <a:cs typeface="Consolas"/>
              </a:rPr>
              <a:t>キーとバリュー（</a:t>
            </a:r>
            <a:r>
              <a:rPr lang="en-US" altLang="ja-JP" dirty="0" err="1" smtClean="0">
                <a:latin typeface="Consolas"/>
                <a:cs typeface="Consolas"/>
              </a:rPr>
              <a:t>keyvalue</a:t>
            </a:r>
            <a:r>
              <a:rPr lang="en-US" altLang="ja-JP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keyvalue</a:t>
            </a:r>
            <a:r>
              <a:rPr lang="en-US" altLang="ja-JP" dirty="0" smtClean="0">
                <a:latin typeface="Consolas"/>
                <a:cs typeface="Consolas"/>
              </a:rPr>
              <a:t>(</a:t>
            </a:r>
            <a:r>
              <a:rPr lang="en-US" altLang="ja-JP" dirty="0" err="1" smtClean="0">
                <a:latin typeface="Consolas"/>
                <a:cs typeface="Consolas"/>
              </a:rPr>
              <a:t>key,value</a:t>
            </a:r>
            <a:r>
              <a:rPr lang="en-US" altLang="ja-JP" dirty="0" smtClean="0">
                <a:latin typeface="Consolas"/>
                <a:cs typeface="Consolas"/>
              </a:rPr>
              <a:t>)      // </a:t>
            </a:r>
            <a:r>
              <a:rPr lang="en-US" altLang="ja-JP" dirty="0" err="1" smtClean="0">
                <a:latin typeface="Consolas"/>
                <a:cs typeface="Consolas"/>
              </a:rPr>
              <a:t>keyvalue</a:t>
            </a:r>
            <a:endParaRPr lang="en-US" altLang="ja-JP" dirty="0" smtClean="0">
              <a:latin typeface="Consolas"/>
              <a:cs typeface="Consolas"/>
            </a:endParaRP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例</a:t>
            </a:r>
            <a:r>
              <a:rPr lang="en-US" altLang="ja-JP" dirty="0" smtClean="0">
                <a:latin typeface="Consolas"/>
                <a:cs typeface="Consolas"/>
              </a:rPr>
              <a:t>: </a:t>
            </a:r>
            <a:r>
              <a:rPr lang="en-US" altLang="ja-JP" dirty="0">
                <a:latin typeface="Consolas"/>
                <a:cs typeface="Consolas"/>
              </a:rPr>
              <a:t>(</a:t>
            </a:r>
            <a:r>
              <a:rPr lang="en-US" altLang="ja-JP" dirty="0" smtClean="0">
                <a:latin typeface="Consolas"/>
                <a:cs typeface="Consolas"/>
              </a:rPr>
              <a:t>1, 1.2)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kv</a:t>
            </a:r>
            <a:r>
              <a:rPr lang="en-US" altLang="ja-JP" dirty="0" smtClean="0">
                <a:latin typeface="Consolas"/>
                <a:cs typeface="Consolas"/>
              </a:rPr>
              <a:t> </a:t>
            </a:r>
            <a:r>
              <a:rPr lang="en-US" altLang="ja-JP" dirty="0">
                <a:latin typeface="Consolas"/>
                <a:cs typeface="Consolas"/>
              </a:rPr>
              <a:t>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age:   #string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17:    #17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}</a:t>
            </a: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Tuple</a:t>
            </a:r>
            <a:r>
              <a:rPr lang="ja-JP" altLang="en-US" dirty="0" smtClean="0">
                <a:latin typeface="Consolas"/>
                <a:cs typeface="Consolas"/>
              </a:rPr>
              <a:t>の特殊な場合なので廃止されるかも</a:t>
            </a:r>
            <a:endParaRPr lang="en-US" altLang="ja-JP" dirty="0" smtClean="0">
              <a:latin typeface="Consolas"/>
              <a:cs typeface="Consolas"/>
            </a:endParaRPr>
          </a:p>
          <a:p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8884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Consolas"/>
                <a:cs typeface="Consolas"/>
              </a:rPr>
              <a:t>基本型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#null        // null </a:t>
            </a:r>
            <a:r>
              <a:rPr lang="ja-JP" altLang="en-US" dirty="0" smtClean="0">
                <a:latin typeface="Consolas"/>
                <a:cs typeface="Consolas"/>
              </a:rPr>
              <a:t>に相当する文字列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#true        // true </a:t>
            </a:r>
            <a:r>
              <a:rPr lang="ja-JP" altLang="en-US" dirty="0" smtClean="0">
                <a:latin typeface="Consolas"/>
                <a:cs typeface="Consolas"/>
              </a:rPr>
              <a:t>に相当する文字列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#false       // false </a:t>
            </a:r>
            <a:r>
              <a:rPr lang="ja-JP" altLang="en-US" dirty="0" smtClean="0">
                <a:latin typeface="Consolas"/>
                <a:cs typeface="Consolas"/>
              </a:rPr>
              <a:t>に相当する文字列</a:t>
            </a:r>
            <a:endParaRPr lang="en-US" altLang="ja-JP" dirty="0" smtClean="0">
              <a:latin typeface="Consolas"/>
              <a:cs typeface="Consolas"/>
            </a:endParaRP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整数型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#int8        // 8</a:t>
            </a:r>
            <a:r>
              <a:rPr lang="ja-JP" altLang="en-US" dirty="0" smtClean="0">
                <a:latin typeface="Consolas"/>
                <a:cs typeface="Consolas"/>
              </a:rPr>
              <a:t>ビット整数に相当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#int16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#int32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#int64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int</a:t>
            </a:r>
            <a:r>
              <a:rPr lang="en-US" altLang="ja-JP" dirty="0" smtClean="0">
                <a:latin typeface="Consolas"/>
                <a:cs typeface="Consolas"/>
              </a:rPr>
              <a:t>         // </a:t>
            </a:r>
            <a:r>
              <a:rPr lang="ja-JP" altLang="en-US" dirty="0" smtClean="0">
                <a:latin typeface="Consolas"/>
                <a:cs typeface="Consolas"/>
              </a:rPr>
              <a:t>ビット長は不明だが整数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予約：</a:t>
            </a:r>
            <a:r>
              <a:rPr lang="en-US" altLang="ja-JP" dirty="0" smtClean="0">
                <a:latin typeface="Consolas"/>
                <a:cs typeface="Consolas"/>
              </a:rPr>
              <a:t> #</a:t>
            </a:r>
            <a:r>
              <a:rPr lang="en-US" altLang="ja-JP" dirty="0" err="1" smtClean="0">
                <a:latin typeface="Consolas"/>
                <a:cs typeface="Consolas"/>
              </a:rPr>
              <a:t>uint</a:t>
            </a:r>
            <a:r>
              <a:rPr lang="en-US" altLang="ja-JP" dirty="0" smtClean="0">
                <a:latin typeface="Consolas"/>
                <a:cs typeface="Consolas"/>
              </a:rPr>
              <a:t>, #uint8, #uint16, #uint32, #uint64, #</a:t>
            </a:r>
            <a:r>
              <a:rPr lang="en-US" altLang="ja-JP" dirty="0" err="1" smtClean="0">
                <a:latin typeface="Consolas"/>
                <a:cs typeface="Consolas"/>
              </a:rPr>
              <a:t>bigint</a:t>
            </a:r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80837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Python </a:t>
            </a:r>
            <a:r>
              <a:rPr kumimoji="1" lang="ja-JP" altLang="en-US" dirty="0" smtClean="0"/>
              <a:t>の例に続く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702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en-US" altLang="ja-JP" dirty="0"/>
              <a:t> </a:t>
            </a:r>
            <a:r>
              <a:rPr lang="en-US" altLang="ja-JP" dirty="0" smtClean="0"/>
              <a:t>AST</a:t>
            </a:r>
            <a:r>
              <a:rPr lang="ja-JP" altLang="en-US" dirty="0" smtClean="0"/>
              <a:t>ラベル一覧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83532"/>
            <a:ext cx="4122084" cy="5393469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ja-JP" altLang="en-US" dirty="0" smtClean="0"/>
              <a:t>値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integer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ja-JP" dirty="0" smtClean="0"/>
              <a:t>float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string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ja-JP" dirty="0" smtClean="0"/>
              <a:t>array</a:t>
            </a:r>
          </a:p>
          <a:p>
            <a:pPr marL="1485900" lvl="2" indent="-342900">
              <a:buFont typeface="Arial"/>
              <a:buChar char="•"/>
            </a:pPr>
            <a:r>
              <a:rPr lang="en-US" altLang="ja-JP" dirty="0" err="1" smtClean="0"/>
              <a:t>listComprehension</a:t>
            </a:r>
            <a:endParaRPr kumimoji="1"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map</a:t>
            </a:r>
          </a:p>
          <a:p>
            <a:pPr marL="1485900" lvl="2" indent="-342900">
              <a:buFont typeface="Arial"/>
              <a:buChar char="•"/>
            </a:pPr>
            <a:r>
              <a:rPr lang="en-US" altLang="ja-JP" dirty="0" err="1" smtClean="0"/>
              <a:t>keyvalue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true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false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null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name (</a:t>
            </a:r>
            <a:r>
              <a:rPr lang="ja-JP" altLang="en-US" dirty="0" smtClean="0"/>
              <a:t>シンボル</a:t>
            </a:r>
            <a:r>
              <a:rPr lang="en-US" altLang="ja-JP" dirty="0" smtClean="0"/>
              <a:t>)</a:t>
            </a:r>
          </a:p>
          <a:p>
            <a:pPr marL="800100" lvl="1" indent="-342900">
              <a:buFont typeface="Arial"/>
              <a:buChar char="•"/>
            </a:pPr>
            <a:endParaRPr kumimoji="1" lang="en-US" altLang="ja-JP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579284" y="1083532"/>
            <a:ext cx="4122084" cy="539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ja-JP" altLang="en-US" dirty="0"/>
              <a:t>式</a:t>
            </a:r>
            <a:endParaRPr lang="en-US" altLang="ja-JP" dirty="0"/>
          </a:p>
          <a:p>
            <a:pPr marL="800100" lvl="1" indent="-342900">
              <a:buFont typeface="Arial"/>
              <a:buChar char="•"/>
            </a:pPr>
            <a:r>
              <a:rPr lang="en-US" altLang="ja-JP" dirty="0"/>
              <a:t>apply</a:t>
            </a:r>
          </a:p>
          <a:p>
            <a:pPr marL="1485900" lvl="2" indent="-342900">
              <a:buFont typeface="Arial"/>
              <a:buChar char="•"/>
            </a:pPr>
            <a:r>
              <a:rPr lang="en-US" altLang="ja-JP" dirty="0" err="1"/>
              <a:t>args</a:t>
            </a:r>
            <a:endParaRPr lang="en-US" altLang="ja-JP" dirty="0"/>
          </a:p>
          <a:p>
            <a:pPr marL="800100" lvl="1" indent="-342900">
              <a:buFont typeface="Arial"/>
              <a:buChar char="•"/>
            </a:pPr>
            <a:r>
              <a:rPr lang="en-US" altLang="ja-JP" dirty="0"/>
              <a:t>get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/>
              <a:t>field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assign</a:t>
            </a:r>
          </a:p>
          <a:p>
            <a:pPr marL="1485900" lvl="2" indent="-342900">
              <a:buFont typeface="Arial"/>
              <a:buChar char="•"/>
            </a:pPr>
            <a:r>
              <a:rPr lang="en-US" altLang="ja-JP" dirty="0" smtClean="0"/>
              <a:t>let or </a:t>
            </a:r>
            <a:r>
              <a:rPr lang="en-US" altLang="ja-JP" dirty="0" err="1" smtClean="0"/>
              <a:t>var</a:t>
            </a:r>
            <a:r>
              <a:rPr lang="en-US" altLang="ja-JP" dirty="0" smtClean="0"/>
              <a:t> ?</a:t>
            </a:r>
            <a:endParaRPr lang="en-US" altLang="ja-JP" dirty="0"/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group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62076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en-US" altLang="ja-JP" dirty="0"/>
              <a:t> </a:t>
            </a:r>
            <a:r>
              <a:rPr lang="en-US" altLang="ja-JP" dirty="0" smtClean="0"/>
              <a:t>AST</a:t>
            </a:r>
            <a:r>
              <a:rPr lang="ja-JP" altLang="en-US" dirty="0" smtClean="0"/>
              <a:t>ラベル一覧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83532"/>
            <a:ext cx="4122084" cy="5393469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ja-JP" altLang="en-US" dirty="0" smtClean="0"/>
              <a:t>演算子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kumimoji="1" lang="en-US" altLang="ja-JP" dirty="0" smtClean="0"/>
              <a:t>add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sub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ja-JP" dirty="0" err="1" smtClean="0"/>
              <a:t>mul</a:t>
            </a:r>
            <a:endParaRPr kumimoji="1"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div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mod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ja-JP" dirty="0" err="1" smtClean="0"/>
              <a:t>lte</a:t>
            </a:r>
            <a:endParaRPr kumimoji="1"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 smtClean="0"/>
              <a:t>lt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kumimoji="1" lang="en-US" altLang="ja-JP" dirty="0" err="1" smtClean="0"/>
              <a:t>gte</a:t>
            </a:r>
            <a:endParaRPr kumimoji="1"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kumimoji="1" lang="en-US" altLang="ja-JP" dirty="0" err="1" smtClean="0"/>
              <a:t>gt</a:t>
            </a:r>
            <a:endParaRPr kumimoji="1" lang="en-US" altLang="ja-JP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579284" y="1083532"/>
            <a:ext cx="4122084" cy="53934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ja-JP" altLang="en-US" dirty="0" smtClean="0"/>
              <a:t>文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if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for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while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function</a:t>
            </a:r>
          </a:p>
          <a:p>
            <a:pPr marL="1485900" lvl="2" indent="-342900">
              <a:buFont typeface="Arial"/>
              <a:buChar char="•"/>
            </a:pPr>
            <a:r>
              <a:rPr lang="en-US" altLang="ja-JP" dirty="0" err="1" smtClean="0"/>
              <a:t>params</a:t>
            </a:r>
            <a:endParaRPr lang="en-US" altLang="ja-JP" dirty="0" smtClean="0"/>
          </a:p>
          <a:p>
            <a:pPr marL="1485900" lvl="2" indent="-342900">
              <a:buFont typeface="Arial"/>
              <a:buChar char="•"/>
            </a:pPr>
            <a:r>
              <a:rPr lang="en-US" altLang="ja-JP" dirty="0" smtClean="0"/>
              <a:t>return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/>
              <a:t>class</a:t>
            </a:r>
          </a:p>
          <a:p>
            <a:pPr marL="1485900" lvl="2" indent="-342900">
              <a:buFont typeface="Arial"/>
              <a:buChar char="•"/>
            </a:pPr>
            <a:r>
              <a:rPr lang="en-US" altLang="ja-JP" dirty="0" smtClean="0"/>
              <a:t>extend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with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print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import</a:t>
            </a:r>
          </a:p>
          <a:p>
            <a:pPr marL="1485900" lvl="2" indent="-342900">
              <a:buFont typeface="Arial"/>
              <a:buChar char="•"/>
            </a:pPr>
            <a:r>
              <a:rPr lang="en-US" altLang="ja-JP" dirty="0" err="1" smtClean="0"/>
              <a:t>fromImport</a:t>
            </a:r>
            <a:endParaRPr lang="en-US" altLang="ja-JP" dirty="0" smtClean="0"/>
          </a:p>
          <a:p>
            <a:pPr marL="1485900" lvl="2" indent="-342900">
              <a:buFont typeface="Arial"/>
              <a:buChar char="•"/>
            </a:pPr>
            <a:r>
              <a:rPr lang="en-US" altLang="ja-JP" dirty="0" smtClean="0"/>
              <a:t>asterisk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block</a:t>
            </a:r>
          </a:p>
          <a:p>
            <a:pPr marL="800100" lvl="1" indent="-342900">
              <a:buFont typeface="Arial"/>
              <a:buChar char="•"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6757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読み方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Consolas"/>
                <a:cs typeface="Consolas"/>
              </a:rPr>
              <a:t>if 2 &lt; 4{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#if {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    #</a:t>
            </a:r>
            <a:r>
              <a:rPr lang="en-US" altLang="ja-JP" dirty="0" err="1" smtClean="0">
                <a:latin typeface="Consolas"/>
                <a:cs typeface="Consolas"/>
              </a:rPr>
              <a:t>lt</a:t>
            </a:r>
            <a:r>
              <a:rPr lang="en-US" altLang="ja-JP" dirty="0" smtClean="0">
                <a:latin typeface="Consolas"/>
                <a:cs typeface="Consolas"/>
              </a:rPr>
              <a:t> { … 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    #block { … }</a:t>
            </a:r>
          </a:p>
          <a:p>
            <a:r>
              <a:rPr kumimoji="1" lang="en-US" altLang="ja-JP" dirty="0" smtClean="0">
                <a:latin typeface="Consolas"/>
                <a:cs typeface="Consolas"/>
              </a:rPr>
              <a:t>}</a:t>
            </a:r>
          </a:p>
          <a:p>
            <a:endParaRPr kumimoji="1" lang="en-US" altLang="ja-JP" dirty="0" smtClean="0">
              <a:latin typeface="Consolas"/>
              <a:cs typeface="Consolas"/>
            </a:endParaRPr>
          </a:p>
          <a:p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#if[0] == #</a:t>
            </a:r>
            <a:r>
              <a:rPr lang="en-US" altLang="ja-JP" dirty="0" err="1" smtClean="0">
                <a:latin typeface="Consolas"/>
                <a:cs typeface="Consolas"/>
              </a:rPr>
              <a:t>lt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kumimoji="1" lang="en-US" altLang="ja-JP" dirty="0" smtClean="0">
                <a:latin typeface="Consolas"/>
                <a:cs typeface="Consolas"/>
              </a:rPr>
              <a:t>#if[1] == #block</a:t>
            </a:r>
            <a:endParaRPr kumimoji="1" lang="ja-JP" altLang="en-US" dirty="0">
              <a:latin typeface="Consolas"/>
              <a:cs typeface="Consolas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77389" y="139077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Arial"/>
                <a:cs typeface="Arial"/>
              </a:rPr>
              <a:t>コード例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77389" y="3032360"/>
            <a:ext cx="218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Arial"/>
                <a:cs typeface="Arial"/>
              </a:rPr>
              <a:t>対応する</a:t>
            </a:r>
            <a:r>
              <a:rPr lang="en-US" altLang="ja-JP" dirty="0" err="1" smtClean="0">
                <a:latin typeface="Arial"/>
                <a:cs typeface="Arial"/>
              </a:rPr>
              <a:t>PegObject</a:t>
            </a:r>
            <a:endParaRPr kumimoji="1" lang="ja-JP" altLang="en-US" dirty="0" smtClean="0">
              <a:latin typeface="Arial"/>
              <a:cs typeface="Arial"/>
            </a:endParaRPr>
          </a:p>
        </p:txBody>
      </p:sp>
      <p:sp>
        <p:nvSpPr>
          <p:cNvPr id="11" name="右中かっこ 10"/>
          <p:cNvSpPr/>
          <p:nvPr/>
        </p:nvSpPr>
        <p:spPr>
          <a:xfrm>
            <a:off x="3086065" y="1083532"/>
            <a:ext cx="334231" cy="1069430"/>
          </a:xfrm>
          <a:prstGeom prst="rightBrace">
            <a:avLst>
              <a:gd name="adj1" fmla="val 48329"/>
              <a:gd name="adj2" fmla="val 50000"/>
            </a:avLst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中かっこ 11"/>
          <p:cNvSpPr/>
          <p:nvPr/>
        </p:nvSpPr>
        <p:spPr>
          <a:xfrm>
            <a:off x="3086065" y="2350517"/>
            <a:ext cx="479064" cy="1637565"/>
          </a:xfrm>
          <a:prstGeom prst="rightBrace">
            <a:avLst>
              <a:gd name="adj1" fmla="val 25579"/>
              <a:gd name="adj2" fmla="val 50000"/>
            </a:avLst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31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配列、タプル、リスト内包表記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83532"/>
            <a:ext cx="4121764" cy="5393469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Consolas"/>
                <a:cs typeface="Consolas"/>
              </a:rPr>
              <a:t>//[1,2] </a:t>
            </a:r>
            <a:r>
              <a:rPr lang="ja-JP" altLang="en-US" dirty="0" smtClean="0">
                <a:latin typeface="Consolas"/>
                <a:cs typeface="Consolas"/>
              </a:rPr>
              <a:t>もしくは</a:t>
            </a:r>
            <a:r>
              <a:rPr lang="en-US" altLang="ja-JP" dirty="0" smtClean="0">
                <a:latin typeface="Consolas"/>
                <a:cs typeface="Consolas"/>
              </a:rPr>
              <a:t> (1,2)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#array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1: #integer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2: #integer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  <a:endParaRPr kumimoji="1" lang="en-US" altLang="ja-JP" dirty="0" smtClean="0">
              <a:latin typeface="Consolas"/>
              <a:cs typeface="Consolas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367285" y="109215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000" b="1" dirty="0" smtClean="0">
                <a:latin typeface="Consolas"/>
                <a:cs typeface="Consolas"/>
              </a:rPr>
              <a:t>//[x for x in [1, 2] if x &lt; 2 ]</a:t>
            </a:r>
          </a:p>
          <a:p>
            <a:r>
              <a:rPr lang="en-US" altLang="ja-JP" sz="2000" b="1" dirty="0">
                <a:latin typeface="Consolas"/>
                <a:cs typeface="Consolas"/>
              </a:rPr>
              <a:t>---</a:t>
            </a:r>
          </a:p>
          <a:p>
            <a:r>
              <a:rPr lang="en-US" altLang="ja-JP" sz="2000" b="1" dirty="0" smtClean="0">
                <a:latin typeface="Consolas"/>
                <a:cs typeface="Consolas"/>
              </a:rPr>
              <a:t>#</a:t>
            </a:r>
            <a:r>
              <a:rPr lang="en-US" altLang="ja-JP" sz="2000" b="1" dirty="0" err="1" smtClean="0">
                <a:latin typeface="Consolas"/>
                <a:cs typeface="Consolas"/>
              </a:rPr>
              <a:t>listComprehension</a:t>
            </a:r>
            <a:r>
              <a:rPr lang="en-US" altLang="ja-JP" sz="2000" b="1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ja-JP" sz="2000" b="1" dirty="0" smtClean="0">
                <a:latin typeface="Consolas"/>
                <a:cs typeface="Consolas"/>
              </a:rPr>
              <a:t>	x: #name</a:t>
            </a:r>
          </a:p>
          <a:p>
            <a:r>
              <a:rPr lang="en-US" altLang="ja-JP" sz="2000" b="1" dirty="0" smtClean="0">
                <a:latin typeface="Consolas"/>
                <a:cs typeface="Consolas"/>
              </a:rPr>
              <a:t>	x: #name</a:t>
            </a:r>
          </a:p>
          <a:p>
            <a:r>
              <a:rPr lang="en-US" altLang="ja-JP" sz="2000" b="1" dirty="0" smtClean="0">
                <a:latin typeface="Consolas"/>
                <a:cs typeface="Consolas"/>
              </a:rPr>
              <a:t>	#array { … }</a:t>
            </a:r>
          </a:p>
          <a:p>
            <a:r>
              <a:rPr lang="en-US" altLang="ja-JP" sz="2000" b="1" dirty="0" smtClean="0">
                <a:latin typeface="Consolas"/>
                <a:cs typeface="Consolas"/>
              </a:rPr>
              <a:t>	#</a:t>
            </a:r>
            <a:r>
              <a:rPr lang="en-US" altLang="ja-JP" sz="2000" b="1" dirty="0" err="1" smtClean="0">
                <a:latin typeface="Consolas"/>
                <a:cs typeface="Consolas"/>
              </a:rPr>
              <a:t>gt</a:t>
            </a:r>
            <a:r>
              <a:rPr lang="en-US" altLang="ja-JP" sz="2000" b="1" dirty="0" smtClean="0">
                <a:latin typeface="Consolas"/>
                <a:cs typeface="Consolas"/>
              </a:rPr>
              <a:t> { … }</a:t>
            </a:r>
          </a:p>
          <a:p>
            <a:r>
              <a:rPr lang="en-US" altLang="ja-JP" sz="2000" b="1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613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マップ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Consolas"/>
                <a:cs typeface="Consolas"/>
              </a:rPr>
              <a:t>//{ “a”: 1, “b”: 2 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#map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keyvalue</a:t>
            </a:r>
            <a:r>
              <a:rPr lang="en-US" altLang="ja-JP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ja-JP" dirty="0">
                <a:latin typeface="Consolas"/>
                <a:cs typeface="Consolas"/>
              </a:rPr>
              <a:t>		</a:t>
            </a:r>
            <a:r>
              <a:rPr lang="en-US" altLang="ja-JP" dirty="0" smtClean="0">
                <a:latin typeface="Consolas"/>
                <a:cs typeface="Consolas"/>
              </a:rPr>
              <a:t>a: #string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1: #integer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keyvalue</a:t>
            </a:r>
            <a:r>
              <a:rPr lang="en-US" altLang="ja-JP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b: #string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2: #integer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  <a:endParaRPr kumimoji="1"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46617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関数コール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/>
                <a:cs typeface="Consolas"/>
              </a:rPr>
              <a:t>//</a:t>
            </a:r>
            <a:r>
              <a:rPr kumimoji="1" lang="en-US" altLang="ja-JP" dirty="0" err="1" smtClean="0">
                <a:latin typeface="Consolas"/>
                <a:cs typeface="Consolas"/>
              </a:rPr>
              <a:t>func</a:t>
            </a:r>
            <a:r>
              <a:rPr kumimoji="1" lang="en-US" altLang="ja-JP" dirty="0" smtClean="0">
                <a:latin typeface="Consolas"/>
                <a:cs typeface="Consolas"/>
              </a:rPr>
              <a:t>(a, b)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#apply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err="1" smtClean="0">
                <a:latin typeface="Consolas"/>
                <a:cs typeface="Consolas"/>
              </a:rPr>
              <a:t>func</a:t>
            </a:r>
            <a:r>
              <a:rPr lang="en-US" altLang="ja-JP" dirty="0" smtClean="0">
                <a:latin typeface="Consolas"/>
                <a:cs typeface="Consolas"/>
              </a:rPr>
              <a:t>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args</a:t>
            </a:r>
            <a:r>
              <a:rPr lang="en-US" altLang="ja-JP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a: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b: #name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>
                <a:latin typeface="Consolas"/>
                <a:cs typeface="Consolas"/>
              </a:rPr>
              <a:t>}</a:t>
            </a:r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4172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Bun </a:t>
            </a:r>
            <a:r>
              <a:rPr lang="en-US" altLang="ja-JP" dirty="0" smtClean="0"/>
              <a:t>Trans-Compiler </a:t>
            </a:r>
            <a:r>
              <a:rPr lang="ja-JP" altLang="en-US" dirty="0" smtClean="0"/>
              <a:t>のラベルの共通化を図る</a:t>
            </a:r>
            <a:endParaRPr lang="en-US" altLang="ja-JP" dirty="0" smtClean="0"/>
          </a:p>
          <a:p>
            <a:r>
              <a:rPr lang="ja-JP" altLang="en-US" dirty="0" smtClean="0"/>
              <a:t>データ構造</a:t>
            </a:r>
            <a:endParaRPr lang="en-US" altLang="ja-JP" dirty="0" smtClean="0"/>
          </a:p>
          <a:p>
            <a:r>
              <a:rPr lang="ja-JP" altLang="en-US" dirty="0" smtClean="0"/>
              <a:t>型名</a:t>
            </a:r>
            <a:endParaRPr lang="en-US" altLang="ja-JP" dirty="0" smtClean="0"/>
          </a:p>
          <a:p>
            <a:r>
              <a:rPr lang="ja-JP" altLang="en-US" dirty="0" smtClean="0"/>
              <a:t>式</a:t>
            </a:r>
            <a:endParaRPr lang="en-US" altLang="ja-JP" dirty="0" smtClean="0"/>
          </a:p>
          <a:p>
            <a:r>
              <a:rPr lang="ja-JP" altLang="en-US" dirty="0" smtClean="0"/>
              <a:t>ステートメント</a:t>
            </a:r>
            <a:endParaRPr lang="en-US" altLang="ja-JP" dirty="0" smtClean="0"/>
          </a:p>
          <a:p>
            <a:r>
              <a:rPr lang="ja-JP" altLang="en-US" dirty="0" smtClean="0"/>
              <a:t>定義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名前衝突の回避</a:t>
            </a:r>
            <a:endParaRPr lang="en-US" altLang="ja-JP" dirty="0" smtClean="0"/>
          </a:p>
          <a:p>
            <a:r>
              <a:rPr lang="ja-JP" altLang="en-US" dirty="0" smtClean="0"/>
              <a:t>共通ラベル以外は、必ず</a:t>
            </a:r>
            <a:r>
              <a:rPr lang="en-US" altLang="ja-JP" dirty="0" smtClean="0"/>
              <a:t>ns. </a:t>
            </a:r>
            <a:r>
              <a:rPr lang="ja-JP" altLang="en-US" dirty="0" smtClean="0"/>
              <a:t>のように名前空間をつけること</a:t>
            </a:r>
            <a:endParaRPr lang="en-US" altLang="ja-JP" dirty="0" smtClean="0"/>
          </a:p>
          <a:p>
            <a:r>
              <a:rPr lang="ja-JP" altLang="en-US" dirty="0" smtClean="0"/>
              <a:t>共通ラベル</a:t>
            </a:r>
            <a:r>
              <a:rPr lang="en-US" altLang="ja-JP" dirty="0" smtClean="0"/>
              <a:t>:   #L</a:t>
            </a:r>
          </a:p>
          <a:p>
            <a:r>
              <a:rPr lang="ja-JP" altLang="en-US" dirty="0" smtClean="0"/>
              <a:t>独自ラベル</a:t>
            </a:r>
            <a:r>
              <a:rPr lang="en-US" altLang="ja-JP" dirty="0" smtClean="0"/>
              <a:t>:   #</a:t>
            </a:r>
            <a:r>
              <a:rPr lang="en-US" altLang="ja-JP" dirty="0" err="1" smtClean="0"/>
              <a:t>ns.L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942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メソッドコール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/>
                <a:cs typeface="Consolas"/>
              </a:rPr>
              <a:t>//</a:t>
            </a:r>
            <a:r>
              <a:rPr kumimoji="1" lang="en-US" altLang="ja-JP" dirty="0" err="1" smtClean="0">
                <a:latin typeface="Consolas"/>
                <a:cs typeface="Consolas"/>
              </a:rPr>
              <a:t>obj.func</a:t>
            </a:r>
            <a:r>
              <a:rPr kumimoji="1" lang="en-US" altLang="ja-JP" dirty="0" smtClean="0">
                <a:latin typeface="Consolas"/>
                <a:cs typeface="Consolas"/>
              </a:rPr>
              <a:t>(a)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#apply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#field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</a:t>
            </a:r>
            <a:r>
              <a:rPr lang="en-US" altLang="ja-JP" dirty="0" err="1" smtClean="0">
                <a:latin typeface="Consolas"/>
                <a:cs typeface="Consolas"/>
              </a:rPr>
              <a:t>obj</a:t>
            </a:r>
            <a:r>
              <a:rPr lang="en-US" altLang="ja-JP" dirty="0" smtClean="0">
                <a:latin typeface="Consolas"/>
                <a:cs typeface="Consolas"/>
              </a:rPr>
              <a:t>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</a:t>
            </a:r>
            <a:r>
              <a:rPr lang="en-US" altLang="ja-JP" dirty="0" err="1" smtClean="0">
                <a:latin typeface="Consolas"/>
                <a:cs typeface="Consolas"/>
              </a:rPr>
              <a:t>func</a:t>
            </a:r>
            <a:r>
              <a:rPr lang="en-US" altLang="ja-JP" dirty="0" smtClean="0">
                <a:latin typeface="Consolas"/>
                <a:cs typeface="Consolas"/>
              </a:rPr>
              <a:t>: #name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args</a:t>
            </a:r>
            <a:r>
              <a:rPr lang="en-US" altLang="ja-JP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a: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b: #name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>
                <a:latin typeface="Consolas"/>
                <a:cs typeface="Consolas"/>
              </a:rPr>
              <a:t>}</a:t>
            </a:r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49972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配列アクセス、フィールドアクセス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Consolas"/>
                <a:cs typeface="Consolas"/>
              </a:rPr>
              <a:t>// a[0]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#get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a: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0: #integer</a:t>
            </a:r>
          </a:p>
          <a:p>
            <a:r>
              <a:rPr kumimoji="1" lang="en-US" altLang="ja-JP" dirty="0" smtClean="0">
                <a:latin typeface="Consolas"/>
                <a:cs typeface="Consolas"/>
              </a:rPr>
              <a:t>}</a:t>
            </a:r>
          </a:p>
          <a:p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//</a:t>
            </a:r>
            <a:r>
              <a:rPr lang="en-US" altLang="ja-JP" dirty="0" err="1" smtClean="0">
                <a:latin typeface="Consolas"/>
                <a:cs typeface="Consolas"/>
              </a:rPr>
              <a:t>a.b</a:t>
            </a:r>
            <a:endParaRPr lang="en-US" altLang="ja-JP" dirty="0">
              <a:latin typeface="Consolas"/>
              <a:cs typeface="Consolas"/>
            </a:endParaRPr>
          </a:p>
          <a:p>
            <a:r>
              <a:rPr kumimoji="1" lang="en-US" altLang="ja-JP" dirty="0" smtClean="0">
                <a:latin typeface="Consolas"/>
                <a:cs typeface="Consolas"/>
              </a:rPr>
              <a:t>#field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a: #name</a:t>
            </a:r>
          </a:p>
          <a:p>
            <a:r>
              <a:rPr kumimoji="1"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b: #name</a:t>
            </a:r>
            <a:endParaRPr kumimoji="1" lang="en-US" altLang="ja-JP" dirty="0" smtClean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}</a:t>
            </a:r>
            <a:endParaRPr kumimoji="1" lang="ja-JP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08570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代入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83532"/>
            <a:ext cx="4121764" cy="5393469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Consolas"/>
                <a:cs typeface="Consolas"/>
              </a:rPr>
              <a:t>// a = 1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#assign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a: #name</a:t>
            </a:r>
          </a:p>
          <a:p>
            <a:r>
              <a:rPr lang="en-US" altLang="ja-JP" dirty="0">
                <a:latin typeface="Consolas"/>
                <a:cs typeface="Consolas"/>
              </a:rPr>
              <a:t>	1</a:t>
            </a:r>
            <a:r>
              <a:rPr lang="en-US" altLang="ja-JP" dirty="0" smtClean="0">
                <a:latin typeface="Consolas"/>
                <a:cs typeface="Consolas"/>
              </a:rPr>
              <a:t>: #integer</a:t>
            </a:r>
          </a:p>
          <a:p>
            <a:r>
              <a:rPr kumimoji="1" lang="en-US" altLang="ja-JP" dirty="0" smtClean="0">
                <a:latin typeface="Consolas"/>
                <a:cs typeface="Consolas"/>
              </a:rPr>
              <a:t>}</a:t>
            </a:r>
            <a:endParaRPr lang="en-US" altLang="ja-JP" dirty="0">
              <a:latin typeface="Consolas"/>
              <a:cs typeface="Consolas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578964" y="1083532"/>
            <a:ext cx="42844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Consolas"/>
                <a:cs typeface="Consolas"/>
              </a:rPr>
              <a:t>// </a:t>
            </a:r>
            <a:r>
              <a:rPr lang="en-US" altLang="ja-JP" sz="2000" b="1" dirty="0" err="1">
                <a:latin typeface="Consolas"/>
                <a:cs typeface="Consolas"/>
              </a:rPr>
              <a:t>a.b</a:t>
            </a:r>
            <a:r>
              <a:rPr lang="en-US" altLang="ja-JP" sz="2000" b="1" dirty="0">
                <a:latin typeface="Consolas"/>
                <a:cs typeface="Consolas"/>
              </a:rPr>
              <a:t> = 1</a:t>
            </a:r>
          </a:p>
          <a:p>
            <a:r>
              <a:rPr lang="en-US" altLang="ja-JP" sz="2000" b="1" dirty="0" smtClean="0">
                <a:latin typeface="Consolas"/>
                <a:cs typeface="Consolas"/>
              </a:rPr>
              <a:t>---</a:t>
            </a:r>
            <a:endParaRPr lang="en-US" altLang="ja-JP" sz="2000" b="1" dirty="0">
              <a:latin typeface="Consolas"/>
              <a:cs typeface="Consolas"/>
            </a:endParaRPr>
          </a:p>
          <a:p>
            <a:r>
              <a:rPr lang="en-US" altLang="ja-JP" sz="2000" b="1" dirty="0" smtClean="0">
                <a:latin typeface="Consolas"/>
                <a:cs typeface="Consolas"/>
              </a:rPr>
              <a:t>#assign {</a:t>
            </a:r>
          </a:p>
          <a:p>
            <a:r>
              <a:rPr lang="en-US" altLang="ja-JP" sz="2000" b="1" dirty="0">
                <a:latin typeface="Consolas"/>
                <a:cs typeface="Consolas"/>
              </a:rPr>
              <a:t>	#field {</a:t>
            </a:r>
          </a:p>
          <a:p>
            <a:r>
              <a:rPr lang="en-US" altLang="ja-JP" sz="2000" b="1" dirty="0" smtClean="0">
                <a:latin typeface="Consolas"/>
                <a:cs typeface="Consolas"/>
              </a:rPr>
              <a:t>		a: #name</a:t>
            </a:r>
          </a:p>
          <a:p>
            <a:r>
              <a:rPr lang="en-US" altLang="ja-JP" sz="2000" b="1" dirty="0">
                <a:latin typeface="Consolas"/>
                <a:cs typeface="Consolas"/>
              </a:rPr>
              <a:t>		b: #name</a:t>
            </a:r>
          </a:p>
          <a:p>
            <a:r>
              <a:rPr lang="en-US" altLang="ja-JP" sz="2000" b="1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sz="2000" b="1" dirty="0" smtClean="0">
                <a:latin typeface="Consolas"/>
                <a:cs typeface="Consolas"/>
              </a:rPr>
              <a:t>	1: #integer</a:t>
            </a:r>
          </a:p>
          <a:p>
            <a:r>
              <a:rPr lang="en-US" altLang="ja-JP" sz="2000" b="1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288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グループ化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Consolas"/>
                <a:cs typeface="Consolas"/>
              </a:rPr>
              <a:t>//(1+2)*3</a:t>
            </a:r>
          </a:p>
          <a:p>
            <a:r>
              <a:rPr kumimoji="1" lang="en-US" altLang="ja-JP" dirty="0" smtClean="0">
                <a:latin typeface="Consolas"/>
                <a:cs typeface="Consolas"/>
              </a:rPr>
              <a:t>#</a:t>
            </a:r>
            <a:r>
              <a:rPr kumimoji="1" lang="en-US" altLang="ja-JP" dirty="0" err="1" smtClean="0">
                <a:latin typeface="Consolas"/>
                <a:cs typeface="Consolas"/>
              </a:rPr>
              <a:t>mul</a:t>
            </a:r>
            <a:r>
              <a:rPr kumimoji="1" lang="en-US" altLang="ja-JP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#group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#add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	1: #integer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	2: #integer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	}</a:t>
            </a:r>
          </a:p>
          <a:p>
            <a:r>
              <a:rPr kumimoji="1"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3: #integer</a:t>
            </a:r>
            <a:endParaRPr kumimoji="1" lang="en-US" altLang="ja-JP" dirty="0" smtClean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}</a:t>
            </a:r>
            <a:endParaRPr kumimoji="1" lang="ja-JP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6757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if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Consolas"/>
                <a:cs typeface="Consolas"/>
              </a:rPr>
              <a:t>if 2 &lt; 3 :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1+1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else: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2+2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#if {</a:t>
            </a:r>
          </a:p>
          <a:p>
            <a:r>
              <a:rPr kumimoji="1" lang="en-US" altLang="ja-JP" dirty="0">
                <a:latin typeface="Consolas"/>
                <a:cs typeface="Consolas"/>
              </a:rPr>
              <a:t>	</a:t>
            </a:r>
            <a:r>
              <a:rPr kumimoji="1" lang="en-US" altLang="ja-JP" dirty="0" smtClean="0">
                <a:latin typeface="Consolas"/>
                <a:cs typeface="Consolas"/>
              </a:rPr>
              <a:t>#</a:t>
            </a:r>
            <a:r>
              <a:rPr kumimoji="1" lang="en-US" altLang="ja-JP" dirty="0" err="1" smtClean="0">
                <a:latin typeface="Consolas"/>
                <a:cs typeface="Consolas"/>
              </a:rPr>
              <a:t>lt</a:t>
            </a:r>
            <a:r>
              <a:rPr kumimoji="1" lang="en-US" altLang="ja-JP" dirty="0" smtClean="0">
                <a:latin typeface="Consolas"/>
                <a:cs typeface="Consolas"/>
              </a:rPr>
              <a:t> {…}    //</a:t>
            </a:r>
            <a:r>
              <a:rPr kumimoji="1" lang="en-US" altLang="ja-JP" dirty="0" err="1" smtClean="0">
                <a:latin typeface="Consolas"/>
                <a:cs typeface="Consolas"/>
              </a:rPr>
              <a:t>cond</a:t>
            </a:r>
            <a:endParaRPr kumimoji="1" lang="en-US" altLang="ja-JP" dirty="0" smtClean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#block {…} //then</a:t>
            </a:r>
          </a:p>
          <a:p>
            <a:r>
              <a:rPr kumimoji="1" lang="en-US" altLang="ja-JP" dirty="0">
                <a:latin typeface="Consolas"/>
                <a:cs typeface="Consolas"/>
              </a:rPr>
              <a:t>	</a:t>
            </a:r>
            <a:r>
              <a:rPr kumimoji="1" lang="en-US" altLang="ja-JP" dirty="0" smtClean="0">
                <a:latin typeface="Consolas"/>
                <a:cs typeface="Consolas"/>
              </a:rPr>
              <a:t>#block {…} //else</a:t>
            </a:r>
          </a:p>
          <a:p>
            <a:r>
              <a:rPr lang="en-US" altLang="ja-JP" dirty="0">
                <a:latin typeface="Consolas"/>
                <a:cs typeface="Consolas"/>
              </a:rPr>
              <a:t>}</a:t>
            </a:r>
            <a:endParaRPr kumimoji="1" lang="ja-JP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0630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ja-JP" dirty="0" smtClean="0">
                <a:latin typeface="Consolas"/>
                <a:cs typeface="Consolas"/>
              </a:rPr>
              <a:t>for x in [1,2]: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a = x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#for {</a:t>
            </a:r>
          </a:p>
          <a:p>
            <a:r>
              <a:rPr kumimoji="1" lang="en-US" altLang="ja-JP" dirty="0">
                <a:latin typeface="Consolas"/>
                <a:cs typeface="Consolas"/>
              </a:rPr>
              <a:t>	</a:t>
            </a:r>
            <a:r>
              <a:rPr kumimoji="1" lang="en-US" altLang="ja-JP" dirty="0" smtClean="0">
                <a:latin typeface="Consolas"/>
                <a:cs typeface="Consolas"/>
              </a:rPr>
              <a:t>x: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#array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1: #integer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2: #integer }</a:t>
            </a:r>
            <a:endParaRPr kumimoji="1" lang="en-US" altLang="ja-JP" dirty="0" smtClean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#block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#assign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	a: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	x: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4390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While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ja-JP" dirty="0" smtClean="0">
                <a:latin typeface="Consolas"/>
                <a:cs typeface="Consolas"/>
              </a:rPr>
              <a:t>while x &lt; 3: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a = x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#while {</a:t>
            </a:r>
          </a:p>
          <a:p>
            <a:r>
              <a:rPr kumimoji="1"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gt</a:t>
            </a:r>
            <a:r>
              <a:rPr lang="en-US" altLang="ja-JP" dirty="0" smtClean="0">
                <a:latin typeface="Consolas"/>
                <a:cs typeface="Consolas"/>
              </a:rPr>
              <a:t> {</a:t>
            </a:r>
          </a:p>
          <a:p>
            <a:r>
              <a:rPr kumimoji="1" lang="en-US" altLang="ja-JP" dirty="0">
                <a:latin typeface="Consolas"/>
                <a:cs typeface="Consolas"/>
              </a:rPr>
              <a:t>	</a:t>
            </a:r>
            <a:r>
              <a:rPr kumimoji="1" lang="en-US" altLang="ja-JP" dirty="0" smtClean="0">
                <a:latin typeface="Consolas"/>
                <a:cs typeface="Consolas"/>
              </a:rPr>
              <a:t>	x: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3: #integer</a:t>
            </a:r>
          </a:p>
          <a:p>
            <a:r>
              <a:rPr kumimoji="1"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#block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#assign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	a: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	x: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261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関数宣言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Consolas"/>
                <a:cs typeface="Consolas"/>
              </a:rPr>
              <a:t>//</a:t>
            </a:r>
            <a:r>
              <a:rPr lang="en-US" altLang="ja-JP" dirty="0" err="1" smtClean="0">
                <a:latin typeface="Consolas"/>
                <a:cs typeface="Consolas"/>
              </a:rPr>
              <a:t>def</a:t>
            </a:r>
            <a:r>
              <a:rPr lang="en-US" altLang="ja-JP" dirty="0" smtClean="0">
                <a:latin typeface="Consolas"/>
                <a:cs typeface="Consolas"/>
              </a:rPr>
              <a:t> f(n): return 1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#function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f: #name // function 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params</a:t>
            </a:r>
            <a:r>
              <a:rPr lang="en-US" altLang="ja-JP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n: #name //</a:t>
            </a:r>
            <a:r>
              <a:rPr lang="en-US" altLang="ja-JP" dirty="0" err="1" smtClean="0">
                <a:latin typeface="Consolas"/>
                <a:cs typeface="Consolas"/>
              </a:rPr>
              <a:t>param</a:t>
            </a:r>
            <a:r>
              <a:rPr lang="en-US" altLang="ja-JP" dirty="0" smtClean="0">
                <a:latin typeface="Consolas"/>
                <a:cs typeface="Consolas"/>
              </a:rPr>
              <a:t> name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#block { //function body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#return { 1 #integer 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35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クラス</a:t>
            </a:r>
            <a:r>
              <a:rPr lang="en-US" altLang="ja-JP" dirty="0" smtClean="0"/>
              <a:t>(</a:t>
            </a:r>
            <a:r>
              <a:rPr lang="en-US" altLang="en-US" dirty="0" smtClean="0"/>
              <a:t>継承</a:t>
            </a:r>
            <a:r>
              <a:rPr lang="ja-JP" altLang="en-US" dirty="0" smtClean="0"/>
              <a:t>なし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>
                <a:latin typeface="Consolas"/>
                <a:cs typeface="Consolas"/>
              </a:rPr>
              <a:t>class A:</a:t>
            </a:r>
          </a:p>
          <a:p>
            <a:r>
              <a:rPr lang="en-US" altLang="ja-JP" dirty="0">
                <a:latin typeface="Consolas"/>
                <a:cs typeface="Consolas"/>
              </a:rPr>
              <a:t>	a</a:t>
            </a:r>
            <a:r>
              <a:rPr lang="en-US" altLang="ja-JP" dirty="0" smtClean="0">
                <a:latin typeface="Consolas"/>
                <a:cs typeface="Consolas"/>
              </a:rPr>
              <a:t> = 1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err="1" smtClean="0">
                <a:latin typeface="Consolas"/>
                <a:cs typeface="Consolas"/>
              </a:rPr>
              <a:t>def</a:t>
            </a:r>
            <a:r>
              <a:rPr lang="en-US" altLang="ja-JP" dirty="0" smtClean="0">
                <a:latin typeface="Consolas"/>
                <a:cs typeface="Consolas"/>
              </a:rPr>
              <a:t> f(): return 1 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#class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A: #name    //class 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#block { //class body</a:t>
            </a:r>
          </a:p>
          <a:p>
            <a:r>
              <a:rPr kumimoji="1" lang="en-US" altLang="ja-JP" dirty="0">
                <a:latin typeface="Consolas"/>
                <a:cs typeface="Consolas"/>
              </a:rPr>
              <a:t>	</a:t>
            </a:r>
            <a:r>
              <a:rPr kumimoji="1" lang="en-US" altLang="ja-JP" dirty="0" smtClean="0">
                <a:latin typeface="Consolas"/>
                <a:cs typeface="Consolas"/>
              </a:rPr>
              <a:t>	#</a:t>
            </a:r>
            <a:r>
              <a:rPr kumimoji="1" lang="en-US" altLang="ja-JP" dirty="0" err="1" smtClean="0">
                <a:latin typeface="Consolas"/>
                <a:cs typeface="Consolas"/>
              </a:rPr>
              <a:t>staticField</a:t>
            </a:r>
            <a:r>
              <a:rPr kumimoji="1" lang="en-US" altLang="ja-JP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	a</a:t>
            </a:r>
          </a:p>
          <a:p>
            <a:r>
              <a:rPr kumimoji="1" lang="en-US" altLang="ja-JP" dirty="0">
                <a:latin typeface="Consolas"/>
                <a:cs typeface="Consolas"/>
              </a:rPr>
              <a:t>	</a:t>
            </a:r>
            <a:r>
              <a:rPr kumimoji="1" lang="en-US" altLang="ja-JP" dirty="0" smtClean="0">
                <a:latin typeface="Consolas"/>
                <a:cs typeface="Consolas"/>
              </a:rPr>
              <a:t>		1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}</a:t>
            </a:r>
            <a:endParaRPr kumimoji="1" lang="en-US" altLang="ja-JP" dirty="0" smtClean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#function { … } // method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2946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クラス</a:t>
            </a:r>
            <a:r>
              <a:rPr lang="en-US" altLang="ja-JP" dirty="0" smtClean="0"/>
              <a:t>(</a:t>
            </a:r>
            <a:r>
              <a:rPr lang="ja-JP" altLang="en-US" dirty="0" smtClean="0"/>
              <a:t>継承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Consolas"/>
                <a:cs typeface="Consolas"/>
              </a:rPr>
              <a:t>class A(B):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err="1" smtClean="0">
                <a:latin typeface="Consolas"/>
                <a:cs typeface="Consolas"/>
              </a:rPr>
              <a:t>def</a:t>
            </a:r>
            <a:r>
              <a:rPr lang="en-US" altLang="ja-JP" dirty="0" smtClean="0">
                <a:latin typeface="Consolas"/>
                <a:cs typeface="Consolas"/>
              </a:rPr>
              <a:t> f(): return 1 </a:t>
            </a:r>
          </a:p>
          <a:p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#class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A: #name // class 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#extends { #name } //super class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#block { //class body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#function { … } // method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371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方針：データ値と型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Consolas"/>
                <a:cs typeface="Consolas"/>
              </a:rPr>
              <a:t>データ構造には型、もしくは意味を識別するラベルをつける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Value = &lt;&lt; [0-9]+ #int32 &gt;&gt;</a:t>
            </a:r>
          </a:p>
          <a:p>
            <a:r>
              <a:rPr lang="en-US" altLang="ja-JP" dirty="0">
                <a:latin typeface="Consolas"/>
                <a:cs typeface="Consolas"/>
              </a:rPr>
              <a:t> </a:t>
            </a:r>
            <a:r>
              <a:rPr lang="en-US" altLang="ja-JP" dirty="0" smtClean="0">
                <a:latin typeface="Consolas"/>
                <a:cs typeface="Consolas"/>
              </a:rPr>
              <a:t>     / &lt;&lt; ‘t’ #true &gt;&gt;  / &lt;&lt; ‘nil’ #false &gt;&gt;;</a:t>
            </a:r>
          </a:p>
          <a:p>
            <a:endParaRPr lang="en-US" altLang="ja-JP" dirty="0">
              <a:latin typeface="Consolas"/>
              <a:cs typeface="Consolas"/>
            </a:endParaRPr>
          </a:p>
          <a:p>
            <a:endParaRPr lang="en-US" altLang="ja-JP" dirty="0" smtClean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型の名前には、</a:t>
            </a:r>
            <a:r>
              <a:rPr lang="en-US" altLang="ja-JP" dirty="0" smtClean="0">
                <a:latin typeface="Consolas"/>
                <a:cs typeface="Consolas"/>
              </a:rPr>
              <a:t>T</a:t>
            </a:r>
            <a:r>
              <a:rPr lang="ja-JP" altLang="en-US" dirty="0" smtClean="0">
                <a:latin typeface="Consolas"/>
                <a:cs typeface="Consolas"/>
              </a:rPr>
              <a:t>で始まる型の種類を識別する名前をつける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Type  = &lt;&lt; ‘</a:t>
            </a:r>
            <a:r>
              <a:rPr lang="en-US" altLang="ja-JP" dirty="0" err="1" smtClean="0">
                <a:latin typeface="Consolas"/>
                <a:cs typeface="Consolas"/>
              </a:rPr>
              <a:t>int</a:t>
            </a:r>
            <a:r>
              <a:rPr lang="en-US" altLang="ja-JP" dirty="0" smtClean="0">
                <a:latin typeface="Consolas"/>
                <a:cs typeface="Consolas"/>
              </a:rPr>
              <a:t>’  #Tint32 &gt;&gt;</a:t>
            </a:r>
          </a:p>
          <a:p>
            <a:r>
              <a:rPr lang="en-US" altLang="ja-JP" dirty="0">
                <a:latin typeface="Consolas"/>
                <a:cs typeface="Consolas"/>
              </a:rPr>
              <a:t> </a:t>
            </a:r>
            <a:r>
              <a:rPr lang="en-US" altLang="ja-JP" dirty="0" smtClean="0">
                <a:latin typeface="Consolas"/>
                <a:cs typeface="Consolas"/>
              </a:rPr>
              <a:t>     / &lt;&lt; ‘</a:t>
            </a:r>
            <a:r>
              <a:rPr lang="en-US" altLang="ja-JP" dirty="0" err="1" smtClean="0">
                <a:latin typeface="Consolas"/>
                <a:cs typeface="Consolas"/>
              </a:rPr>
              <a:t>bool</a:t>
            </a:r>
            <a:r>
              <a:rPr lang="en-US" altLang="ja-JP" dirty="0" smtClean="0">
                <a:latin typeface="Consolas"/>
                <a:cs typeface="Consolas"/>
              </a:rPr>
              <a:t>’ #</a:t>
            </a:r>
            <a:r>
              <a:rPr lang="en-US" altLang="ja-JP" dirty="0" err="1" smtClean="0">
                <a:latin typeface="Consolas"/>
                <a:cs typeface="Consolas"/>
              </a:rPr>
              <a:t>Tbool</a:t>
            </a:r>
            <a:r>
              <a:rPr lang="en-US" altLang="ja-JP" dirty="0" smtClean="0">
                <a:latin typeface="Consolas"/>
                <a:cs typeface="Consolas"/>
              </a:rPr>
              <a:t> &gt;&gt;;</a:t>
            </a:r>
          </a:p>
          <a:p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6253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print, import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Consolas"/>
                <a:cs typeface="Consolas"/>
              </a:rPr>
              <a:t>//print 3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#print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3: #integer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//import </a:t>
            </a:r>
            <a:r>
              <a:rPr lang="en-US" altLang="ja-JP" dirty="0" err="1" smtClean="0">
                <a:latin typeface="Consolas"/>
                <a:cs typeface="Consolas"/>
              </a:rPr>
              <a:t>os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#import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err="1" smtClean="0">
                <a:latin typeface="Consolas"/>
                <a:cs typeface="Consolas"/>
              </a:rPr>
              <a:t>os</a:t>
            </a:r>
            <a:r>
              <a:rPr lang="en-US" altLang="ja-JP" dirty="0" smtClean="0">
                <a:latin typeface="Consolas"/>
                <a:cs typeface="Consolas"/>
              </a:rPr>
              <a:t>: #name</a:t>
            </a:r>
          </a:p>
          <a:p>
            <a:r>
              <a:rPr lang="en-US" altLang="ja-JP" dirty="0">
                <a:latin typeface="Consolas"/>
                <a:cs typeface="Consolas"/>
              </a:rPr>
              <a:t>}</a:t>
            </a:r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441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方針：データ値と型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Consolas"/>
                <a:cs typeface="Consolas"/>
              </a:rPr>
              <a:t>データ構造には型、もしくは意味を識別するラベルをつける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Value = &lt;&lt; [0-9]+ #int32 &gt;&gt;</a:t>
            </a:r>
          </a:p>
          <a:p>
            <a:r>
              <a:rPr lang="en-US" altLang="ja-JP" dirty="0">
                <a:latin typeface="Consolas"/>
                <a:cs typeface="Consolas"/>
              </a:rPr>
              <a:t> </a:t>
            </a:r>
            <a:r>
              <a:rPr lang="en-US" altLang="ja-JP" dirty="0" smtClean="0">
                <a:latin typeface="Consolas"/>
                <a:cs typeface="Consolas"/>
              </a:rPr>
              <a:t>     / &lt;&lt; ‘t’ #true &gt;&gt;  / &lt;&lt; ‘nil’ #false &gt;&gt;;</a:t>
            </a: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Bun Template </a:t>
            </a:r>
            <a:r>
              <a:rPr lang="ja-JP" altLang="en-US" dirty="0" smtClean="0">
                <a:latin typeface="Consolas"/>
                <a:cs typeface="Consolas"/>
              </a:rPr>
              <a:t>の方でターゲット言語の型付けは行う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err="1" smtClean="0">
                <a:latin typeface="Consolas"/>
                <a:cs typeface="Consolas"/>
              </a:rPr>
              <a:t>typedef</a:t>
            </a:r>
            <a:r>
              <a:rPr lang="en-US" altLang="ja-JP" dirty="0" smtClean="0">
                <a:latin typeface="Consolas"/>
                <a:cs typeface="Consolas"/>
              </a:rPr>
              <a:t> long;</a:t>
            </a:r>
          </a:p>
          <a:p>
            <a:r>
              <a:rPr lang="en-US" altLang="ja-JP" dirty="0" err="1" smtClean="0">
                <a:latin typeface="Consolas"/>
                <a:cs typeface="Consolas"/>
              </a:rPr>
              <a:t>typedef</a:t>
            </a:r>
            <a:r>
              <a:rPr lang="en-US" altLang="ja-JP" dirty="0" smtClean="0">
                <a:latin typeface="Consolas"/>
                <a:cs typeface="Consolas"/>
              </a:rPr>
              <a:t> </a:t>
            </a:r>
            <a:r>
              <a:rPr lang="en-US" altLang="ja-JP" dirty="0" err="1" smtClean="0">
                <a:latin typeface="Consolas"/>
                <a:cs typeface="Consolas"/>
              </a:rPr>
              <a:t>boolean</a:t>
            </a:r>
            <a:r>
              <a:rPr lang="en-US" altLang="ja-JP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template #true() : </a:t>
            </a:r>
            <a:r>
              <a:rPr lang="en-US" altLang="ja-JP" dirty="0" err="1" smtClean="0">
                <a:latin typeface="Consolas"/>
                <a:cs typeface="Consolas"/>
              </a:rPr>
              <a:t>boolean</a:t>
            </a:r>
            <a:r>
              <a:rPr lang="en-US" altLang="ja-JP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ja-JP" dirty="0">
                <a:latin typeface="Consolas"/>
                <a:cs typeface="Consolas"/>
              </a:rPr>
              <a:t> </a:t>
            </a:r>
            <a:r>
              <a:rPr lang="en-US" altLang="ja-JP" dirty="0" smtClean="0">
                <a:latin typeface="Consolas"/>
                <a:cs typeface="Consolas"/>
              </a:rPr>
              <a:t> true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629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方針：データ値と型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onsolas"/>
                <a:cs typeface="Consolas"/>
              </a:rPr>
              <a:t>型の名前には、</a:t>
            </a:r>
            <a:r>
              <a:rPr lang="en-US" altLang="ja-JP" dirty="0">
                <a:latin typeface="Consolas"/>
                <a:cs typeface="Consolas"/>
              </a:rPr>
              <a:t>T</a:t>
            </a:r>
            <a:r>
              <a:rPr lang="ja-JP" altLang="en-US" dirty="0">
                <a:latin typeface="Consolas"/>
                <a:cs typeface="Consolas"/>
              </a:rPr>
              <a:t>で始まる型の種類を識別する名前をつける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Type  = &lt;&lt; ‘</a:t>
            </a:r>
            <a:r>
              <a:rPr lang="en-US" altLang="ja-JP" dirty="0" err="1">
                <a:latin typeface="Consolas"/>
                <a:cs typeface="Consolas"/>
              </a:rPr>
              <a:t>int</a:t>
            </a:r>
            <a:r>
              <a:rPr lang="en-US" altLang="ja-JP" dirty="0">
                <a:latin typeface="Consolas"/>
                <a:cs typeface="Consolas"/>
              </a:rPr>
              <a:t>’  #Tint32 &gt;&gt;</a:t>
            </a:r>
          </a:p>
          <a:p>
            <a:r>
              <a:rPr lang="en-US" altLang="ja-JP" dirty="0">
                <a:latin typeface="Consolas"/>
                <a:cs typeface="Consolas"/>
              </a:rPr>
              <a:t>      / &lt;&lt; ‘</a:t>
            </a:r>
            <a:r>
              <a:rPr lang="en-US" altLang="ja-JP" dirty="0" err="1">
                <a:latin typeface="Consolas"/>
                <a:cs typeface="Consolas"/>
              </a:rPr>
              <a:t>bool</a:t>
            </a:r>
            <a:r>
              <a:rPr lang="en-US" altLang="ja-JP" dirty="0">
                <a:latin typeface="Consolas"/>
                <a:cs typeface="Consolas"/>
              </a:rPr>
              <a:t>’ #</a:t>
            </a:r>
            <a:r>
              <a:rPr lang="en-US" altLang="ja-JP" dirty="0" err="1">
                <a:latin typeface="Consolas"/>
                <a:cs typeface="Consolas"/>
              </a:rPr>
              <a:t>Tbool</a:t>
            </a:r>
            <a:r>
              <a:rPr lang="en-US" altLang="ja-JP" dirty="0">
                <a:latin typeface="Consolas"/>
                <a:cs typeface="Consolas"/>
              </a:rPr>
              <a:t> &gt;&gt;;</a:t>
            </a: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Bun Template </a:t>
            </a:r>
            <a:r>
              <a:rPr lang="ja-JP" altLang="en-US" dirty="0" smtClean="0">
                <a:latin typeface="Consolas"/>
                <a:cs typeface="Consolas"/>
              </a:rPr>
              <a:t>の方でターゲット言語の型付けは行う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err="1" smtClean="0">
                <a:latin typeface="Consolas"/>
                <a:cs typeface="Consolas"/>
              </a:rPr>
              <a:t>typedef</a:t>
            </a:r>
            <a:r>
              <a:rPr lang="en-US" altLang="ja-JP" dirty="0" smtClean="0">
                <a:latin typeface="Consolas"/>
                <a:cs typeface="Consolas"/>
              </a:rPr>
              <a:t> long;</a:t>
            </a:r>
          </a:p>
          <a:p>
            <a:r>
              <a:rPr lang="en-US" altLang="ja-JP" dirty="0" err="1" smtClean="0">
                <a:latin typeface="Consolas"/>
                <a:cs typeface="Consolas"/>
              </a:rPr>
              <a:t>typedef</a:t>
            </a:r>
            <a:r>
              <a:rPr lang="en-US" altLang="ja-JP" dirty="0" smtClean="0">
                <a:latin typeface="Consolas"/>
                <a:cs typeface="Consolas"/>
              </a:rPr>
              <a:t> </a:t>
            </a:r>
            <a:r>
              <a:rPr lang="en-US" altLang="ja-JP" dirty="0" err="1" smtClean="0">
                <a:latin typeface="Consolas"/>
                <a:cs typeface="Consolas"/>
              </a:rPr>
              <a:t>boolean</a:t>
            </a:r>
            <a:r>
              <a:rPr lang="en-US" altLang="ja-JP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template #Tint32() : long {</a:t>
            </a:r>
          </a:p>
          <a:p>
            <a:r>
              <a:rPr lang="en-US" altLang="ja-JP" dirty="0">
                <a:latin typeface="Consolas"/>
                <a:cs typeface="Consolas"/>
              </a:rPr>
              <a:t> </a:t>
            </a:r>
            <a:r>
              <a:rPr lang="en-US" altLang="ja-JP" dirty="0" smtClean="0">
                <a:latin typeface="Consolas"/>
                <a:cs typeface="Consolas"/>
              </a:rPr>
              <a:t> long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2450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Consolas"/>
                <a:cs typeface="Consolas"/>
              </a:rPr>
              <a:t>基本型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#null        // null </a:t>
            </a:r>
            <a:r>
              <a:rPr lang="ja-JP" altLang="en-US" dirty="0" smtClean="0">
                <a:latin typeface="Consolas"/>
                <a:cs typeface="Consolas"/>
              </a:rPr>
              <a:t>に相当する文字列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#true        // true </a:t>
            </a:r>
            <a:r>
              <a:rPr lang="ja-JP" altLang="en-US" dirty="0" smtClean="0">
                <a:latin typeface="Consolas"/>
                <a:cs typeface="Consolas"/>
              </a:rPr>
              <a:t>に相当する文字列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#false       // false </a:t>
            </a:r>
            <a:r>
              <a:rPr lang="ja-JP" altLang="en-US" dirty="0" smtClean="0">
                <a:latin typeface="Consolas"/>
                <a:cs typeface="Consolas"/>
              </a:rPr>
              <a:t>に相当する文字列</a:t>
            </a:r>
            <a:endParaRPr lang="en-US" altLang="ja-JP" dirty="0" smtClean="0">
              <a:latin typeface="Consolas"/>
              <a:cs typeface="Consolas"/>
            </a:endParaRP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整数型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#int8        // 8</a:t>
            </a:r>
            <a:r>
              <a:rPr lang="ja-JP" altLang="en-US" dirty="0" smtClean="0">
                <a:latin typeface="Consolas"/>
                <a:cs typeface="Consolas"/>
              </a:rPr>
              <a:t>ビット整数に相当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#int16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#int32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#int64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int</a:t>
            </a:r>
            <a:r>
              <a:rPr lang="en-US" altLang="ja-JP" dirty="0" smtClean="0">
                <a:latin typeface="Consolas"/>
                <a:cs typeface="Consolas"/>
              </a:rPr>
              <a:t>         // </a:t>
            </a:r>
            <a:r>
              <a:rPr lang="ja-JP" altLang="en-US" dirty="0" smtClean="0">
                <a:latin typeface="Consolas"/>
                <a:cs typeface="Consolas"/>
              </a:rPr>
              <a:t>ビット長は不明の整数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予約：</a:t>
            </a:r>
            <a:r>
              <a:rPr lang="en-US" altLang="ja-JP" dirty="0" smtClean="0">
                <a:latin typeface="Consolas"/>
                <a:cs typeface="Consolas"/>
              </a:rPr>
              <a:t> #</a:t>
            </a:r>
            <a:r>
              <a:rPr lang="en-US" altLang="ja-JP" dirty="0" err="1" smtClean="0">
                <a:latin typeface="Consolas"/>
                <a:cs typeface="Consolas"/>
              </a:rPr>
              <a:t>uint</a:t>
            </a:r>
            <a:r>
              <a:rPr lang="en-US" altLang="ja-JP" dirty="0" smtClean="0">
                <a:latin typeface="Consolas"/>
                <a:cs typeface="Consolas"/>
              </a:rPr>
              <a:t>, #uint8, #uint16, #uint32, #uint64, #</a:t>
            </a:r>
            <a:r>
              <a:rPr lang="en-US" altLang="ja-JP" dirty="0" err="1" smtClean="0">
                <a:latin typeface="Consolas"/>
                <a:cs typeface="Consolas"/>
              </a:rPr>
              <a:t>bigint</a:t>
            </a:r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7913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Consolas"/>
                <a:cs typeface="Consolas"/>
              </a:rPr>
              <a:t>浮動小数点数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#float        // float </a:t>
            </a:r>
            <a:r>
              <a:rPr lang="ja-JP" altLang="en-US" dirty="0" smtClean="0">
                <a:latin typeface="Consolas"/>
                <a:cs typeface="Consolas"/>
              </a:rPr>
              <a:t>に相当する文字列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#double       // double </a:t>
            </a:r>
            <a:r>
              <a:rPr lang="ja-JP" altLang="en-US" dirty="0" smtClean="0">
                <a:latin typeface="Consolas"/>
                <a:cs typeface="Consolas"/>
              </a:rPr>
              <a:t>に相当する文字列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#real         //</a:t>
            </a:r>
            <a:r>
              <a:rPr lang="en-US" altLang="ja-JP" dirty="0">
                <a:latin typeface="Consolas"/>
                <a:cs typeface="Consolas"/>
              </a:rPr>
              <a:t> </a:t>
            </a:r>
            <a:r>
              <a:rPr lang="en-US" altLang="ja-JP" dirty="0" smtClean="0">
                <a:latin typeface="Consolas"/>
                <a:cs typeface="Consolas"/>
              </a:rPr>
              <a:t>(</a:t>
            </a:r>
            <a:r>
              <a:rPr lang="ja-JP" altLang="en-US" dirty="0" smtClean="0">
                <a:latin typeface="Consolas"/>
                <a:cs typeface="Consolas"/>
              </a:rPr>
              <a:t>精度不明の</a:t>
            </a:r>
            <a:r>
              <a:rPr lang="en-US" altLang="ja-JP" dirty="0" smtClean="0">
                <a:latin typeface="Consolas"/>
                <a:cs typeface="Consolas"/>
              </a:rPr>
              <a:t>)</a:t>
            </a:r>
            <a:r>
              <a:rPr lang="ja-JP" altLang="en-US" dirty="0" smtClean="0">
                <a:latin typeface="Consolas"/>
                <a:cs typeface="Consolas"/>
              </a:rPr>
              <a:t>実数に相当</a:t>
            </a:r>
            <a:endParaRPr lang="en-US" altLang="ja-JP" dirty="0" smtClean="0">
              <a:latin typeface="Consolas"/>
              <a:cs typeface="Consolas"/>
            </a:endParaRP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文字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#char         // </a:t>
            </a:r>
            <a:r>
              <a:rPr lang="ja-JP" altLang="en-US" dirty="0" smtClean="0">
                <a:latin typeface="Consolas"/>
                <a:cs typeface="Consolas"/>
              </a:rPr>
              <a:t>文字に相当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#string       // </a:t>
            </a:r>
            <a:r>
              <a:rPr lang="ja-JP" altLang="en-US" dirty="0" smtClean="0">
                <a:latin typeface="Consolas"/>
                <a:cs typeface="Consolas"/>
              </a:rPr>
              <a:t>エスケープされた文字列</a:t>
            </a:r>
            <a:r>
              <a:rPr lang="en-US" altLang="ja-JP" dirty="0" smtClean="0">
                <a:latin typeface="Consolas"/>
                <a:cs typeface="Consolas"/>
              </a:rPr>
              <a:t> “” </a:t>
            </a:r>
            <a:r>
              <a:rPr lang="ja-JP" altLang="en-US" dirty="0" smtClean="0">
                <a:latin typeface="Consolas"/>
                <a:cs typeface="Consolas"/>
              </a:rPr>
              <a:t>は含まない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#text         // </a:t>
            </a:r>
            <a:r>
              <a:rPr lang="ja-JP" altLang="en-US" dirty="0" smtClean="0">
                <a:latin typeface="Consolas"/>
                <a:cs typeface="Consolas"/>
              </a:rPr>
              <a:t>エスケープされていない文字列</a:t>
            </a:r>
            <a:r>
              <a:rPr lang="en-US" altLang="ja-JP" dirty="0" smtClean="0">
                <a:latin typeface="Consolas"/>
                <a:cs typeface="Consolas"/>
              </a:rPr>
              <a:t> raw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#re </a:t>
            </a:r>
            <a:r>
              <a:rPr lang="ja-JP" altLang="en-US" dirty="0" smtClean="0">
                <a:latin typeface="Consolas"/>
                <a:cs typeface="Consolas"/>
              </a:rPr>
              <a:t>　　</a:t>
            </a:r>
            <a:r>
              <a:rPr lang="en-US" altLang="ja-JP" dirty="0" smtClean="0">
                <a:latin typeface="Consolas"/>
                <a:cs typeface="Consolas"/>
              </a:rPr>
              <a:t>      // </a:t>
            </a:r>
            <a:r>
              <a:rPr lang="ja-JP" altLang="en-US" dirty="0" smtClean="0">
                <a:latin typeface="Consolas"/>
                <a:cs typeface="Consolas"/>
              </a:rPr>
              <a:t>正規表現</a:t>
            </a:r>
            <a:r>
              <a:rPr lang="en-US" altLang="ja-JP" dirty="0" smtClean="0">
                <a:latin typeface="Consolas"/>
                <a:cs typeface="Consolas"/>
              </a:rPr>
              <a:t>    /</a:t>
            </a:r>
            <a:r>
              <a:rPr lang="ja-JP" altLang="en-US" dirty="0" smtClean="0">
                <a:latin typeface="Consolas"/>
                <a:cs typeface="Consolas"/>
              </a:rPr>
              <a:t>　　</a:t>
            </a:r>
            <a:r>
              <a:rPr lang="en-US" altLang="ja-JP" dirty="0" smtClean="0">
                <a:latin typeface="Consolas"/>
                <a:cs typeface="Consolas"/>
              </a:rPr>
              <a:t>/ </a:t>
            </a:r>
            <a:r>
              <a:rPr lang="ja-JP" altLang="en-US" dirty="0" smtClean="0">
                <a:latin typeface="Consolas"/>
                <a:cs typeface="Consolas"/>
              </a:rPr>
              <a:t>が含まない</a:t>
            </a:r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41711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Consolas"/>
                <a:cs typeface="Consolas"/>
              </a:rPr>
              <a:t>浮動小数点数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#float        // float </a:t>
            </a:r>
            <a:r>
              <a:rPr lang="ja-JP" altLang="en-US" dirty="0" smtClean="0">
                <a:latin typeface="Consolas"/>
                <a:cs typeface="Consolas"/>
              </a:rPr>
              <a:t>に相当する文字列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#double       // double </a:t>
            </a:r>
            <a:r>
              <a:rPr lang="ja-JP" altLang="en-US" dirty="0" smtClean="0">
                <a:latin typeface="Consolas"/>
                <a:cs typeface="Consolas"/>
              </a:rPr>
              <a:t>に相当する文字列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#real         //</a:t>
            </a:r>
            <a:r>
              <a:rPr lang="en-US" altLang="ja-JP" dirty="0">
                <a:latin typeface="Consolas"/>
                <a:cs typeface="Consolas"/>
              </a:rPr>
              <a:t> </a:t>
            </a:r>
            <a:r>
              <a:rPr lang="en-US" altLang="ja-JP" dirty="0" smtClean="0">
                <a:latin typeface="Consolas"/>
                <a:cs typeface="Consolas"/>
              </a:rPr>
              <a:t>(</a:t>
            </a:r>
            <a:r>
              <a:rPr lang="ja-JP" altLang="en-US" dirty="0" smtClean="0">
                <a:latin typeface="Consolas"/>
                <a:cs typeface="Consolas"/>
              </a:rPr>
              <a:t>精度不明の</a:t>
            </a:r>
            <a:r>
              <a:rPr lang="en-US" altLang="ja-JP" dirty="0" smtClean="0">
                <a:latin typeface="Consolas"/>
                <a:cs typeface="Consolas"/>
              </a:rPr>
              <a:t>)</a:t>
            </a:r>
            <a:r>
              <a:rPr lang="ja-JP" altLang="en-US" dirty="0" smtClean="0">
                <a:latin typeface="Consolas"/>
                <a:cs typeface="Consolas"/>
              </a:rPr>
              <a:t>実数に相当</a:t>
            </a:r>
            <a:endParaRPr lang="en-US" altLang="ja-JP" dirty="0" smtClean="0">
              <a:latin typeface="Consolas"/>
              <a:cs typeface="Consolas"/>
            </a:endParaRP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文字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#char         // </a:t>
            </a:r>
            <a:r>
              <a:rPr lang="ja-JP" altLang="en-US" dirty="0" smtClean="0">
                <a:latin typeface="Consolas"/>
                <a:cs typeface="Consolas"/>
              </a:rPr>
              <a:t>文字に相当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#string       // </a:t>
            </a:r>
            <a:r>
              <a:rPr lang="ja-JP" altLang="en-US" dirty="0" smtClean="0">
                <a:latin typeface="Consolas"/>
                <a:cs typeface="Consolas"/>
              </a:rPr>
              <a:t>エスケープされた文字列</a:t>
            </a:r>
            <a:r>
              <a:rPr lang="en-US" altLang="ja-JP" dirty="0" smtClean="0">
                <a:latin typeface="Consolas"/>
                <a:cs typeface="Consolas"/>
              </a:rPr>
              <a:t> “” </a:t>
            </a:r>
            <a:r>
              <a:rPr lang="ja-JP" altLang="en-US" dirty="0" smtClean="0">
                <a:latin typeface="Consolas"/>
                <a:cs typeface="Consolas"/>
              </a:rPr>
              <a:t>は含まない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#text         // </a:t>
            </a:r>
            <a:r>
              <a:rPr lang="ja-JP" altLang="en-US" dirty="0" smtClean="0">
                <a:latin typeface="Consolas"/>
                <a:cs typeface="Consolas"/>
              </a:rPr>
              <a:t>エスケープされていない文字列</a:t>
            </a:r>
            <a:r>
              <a:rPr lang="en-US" altLang="ja-JP" dirty="0" smtClean="0">
                <a:latin typeface="Consolas"/>
                <a:cs typeface="Consolas"/>
              </a:rPr>
              <a:t> raw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#re </a:t>
            </a:r>
            <a:r>
              <a:rPr lang="ja-JP" altLang="en-US" dirty="0" smtClean="0">
                <a:latin typeface="Consolas"/>
                <a:cs typeface="Consolas"/>
              </a:rPr>
              <a:t>　　</a:t>
            </a:r>
            <a:r>
              <a:rPr lang="en-US" altLang="ja-JP" dirty="0" smtClean="0">
                <a:latin typeface="Consolas"/>
                <a:cs typeface="Consolas"/>
              </a:rPr>
              <a:t>      // </a:t>
            </a:r>
            <a:r>
              <a:rPr lang="ja-JP" altLang="en-US" dirty="0" smtClean="0">
                <a:latin typeface="Consolas"/>
                <a:cs typeface="Consolas"/>
              </a:rPr>
              <a:t>正規表現</a:t>
            </a:r>
            <a:r>
              <a:rPr lang="en-US" altLang="ja-JP" dirty="0" smtClean="0">
                <a:latin typeface="Consolas"/>
                <a:cs typeface="Consolas"/>
              </a:rPr>
              <a:t>    /</a:t>
            </a:r>
            <a:r>
              <a:rPr lang="ja-JP" altLang="en-US" dirty="0" smtClean="0">
                <a:latin typeface="Consolas"/>
                <a:cs typeface="Consolas"/>
              </a:rPr>
              <a:t>　　</a:t>
            </a:r>
            <a:r>
              <a:rPr lang="en-US" altLang="ja-JP" dirty="0" smtClean="0">
                <a:latin typeface="Consolas"/>
                <a:cs typeface="Consolas"/>
              </a:rPr>
              <a:t>/ </a:t>
            </a:r>
            <a:r>
              <a:rPr lang="ja-JP" altLang="en-US" dirty="0" smtClean="0">
                <a:latin typeface="Consolas"/>
                <a:cs typeface="Consolas"/>
              </a:rPr>
              <a:t>が含まない</a:t>
            </a:r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4956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Consolas"/>
                <a:cs typeface="Consolas"/>
              </a:rPr>
              <a:t>配列（</a:t>
            </a:r>
            <a:r>
              <a:rPr lang="en-US" altLang="ja-JP" dirty="0" smtClean="0">
                <a:latin typeface="Consolas"/>
                <a:cs typeface="Consolas"/>
              </a:rPr>
              <a:t>Array)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#array(*)      // </a:t>
            </a:r>
            <a:r>
              <a:rPr lang="ja-JP" altLang="en-US" dirty="0" smtClean="0">
                <a:latin typeface="Consolas"/>
                <a:cs typeface="Consolas"/>
              </a:rPr>
              <a:t>配列、リストに相当</a:t>
            </a:r>
            <a:endParaRPr lang="en-US" altLang="ja-JP" dirty="0" smtClean="0">
              <a:latin typeface="Consolas"/>
              <a:cs typeface="Consolas"/>
            </a:endParaRP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例</a:t>
            </a:r>
            <a:r>
              <a:rPr lang="en-US" altLang="ja-JP" dirty="0" smtClean="0">
                <a:latin typeface="Consolas"/>
                <a:cs typeface="Consolas"/>
              </a:rPr>
              <a:t>: [</a:t>
            </a:r>
            <a:r>
              <a:rPr lang="en-US" altLang="ja-JP" dirty="0">
                <a:latin typeface="Consolas"/>
                <a:cs typeface="Consolas"/>
              </a:rPr>
              <a:t>1,2</a:t>
            </a:r>
            <a:r>
              <a:rPr lang="en-US" altLang="ja-JP" dirty="0" smtClean="0">
                <a:latin typeface="Consolas"/>
                <a:cs typeface="Consolas"/>
              </a:rPr>
              <a:t>]      # python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---</a:t>
            </a:r>
          </a:p>
          <a:p>
            <a:r>
              <a:rPr lang="en-US" altLang="ja-JP" dirty="0">
                <a:latin typeface="Consolas"/>
                <a:cs typeface="Consolas"/>
              </a:rPr>
              <a:t>#array {</a:t>
            </a:r>
          </a:p>
          <a:p>
            <a:r>
              <a:rPr lang="en-US" altLang="ja-JP" dirty="0">
                <a:latin typeface="Consolas"/>
                <a:cs typeface="Consolas"/>
              </a:rPr>
              <a:t>	1: #</a:t>
            </a:r>
            <a:r>
              <a:rPr lang="en-US" altLang="ja-JP" dirty="0" err="1" smtClean="0">
                <a:latin typeface="Consolas"/>
                <a:cs typeface="Consolas"/>
              </a:rPr>
              <a:t>int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	2: #</a:t>
            </a:r>
            <a:r>
              <a:rPr lang="en-US" altLang="ja-JP" dirty="0" err="1" smtClean="0">
                <a:latin typeface="Consolas"/>
                <a:cs typeface="Consolas"/>
              </a:rPr>
              <a:t>int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}</a:t>
            </a:r>
          </a:p>
          <a:p>
            <a:endParaRPr lang="en-US" altLang="ja-JP" dirty="0">
              <a:latin typeface="Consolas"/>
              <a:cs typeface="Consolas"/>
            </a:endParaRPr>
          </a:p>
          <a:p>
            <a:endParaRPr lang="en-US" altLang="ja-JP" dirty="0" smtClean="0">
              <a:latin typeface="Consolas"/>
              <a:cs typeface="Consolas"/>
            </a:endParaRPr>
          </a:p>
          <a:p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4113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nu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ペーパー">
      <a:maj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 kumimoji="1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Arial"/>
            <a:cs typeface="Aria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</TotalTime>
  <Words>1007</Words>
  <Application>Microsoft Macintosh PowerPoint</Application>
  <PresentationFormat>画面に合わせる (4:3)</PresentationFormat>
  <Paragraphs>373</Paragraphs>
  <Slides>30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1" baseType="lpstr">
      <vt:lpstr>ynu01</vt:lpstr>
      <vt:lpstr>Bun Common (旧 Python.peg ラベル仕様)</vt:lpstr>
      <vt:lpstr>目的</vt:lpstr>
      <vt:lpstr>方針：データ値と型</vt:lpstr>
      <vt:lpstr>方針：データ値と型</vt:lpstr>
      <vt:lpstr>方針：データ値と型</vt:lpstr>
      <vt:lpstr>データ値</vt:lpstr>
      <vt:lpstr>データ値</vt:lpstr>
      <vt:lpstr>データ値</vt:lpstr>
      <vt:lpstr>データ値</vt:lpstr>
      <vt:lpstr>データ値</vt:lpstr>
      <vt:lpstr>データ値</vt:lpstr>
      <vt:lpstr>データ値</vt:lpstr>
      <vt:lpstr>Python の例に続く</vt:lpstr>
      <vt:lpstr>Python ASTラベル一覧(1/2)</vt:lpstr>
      <vt:lpstr>Python ASTラベル一覧(2/2)</vt:lpstr>
      <vt:lpstr>読み方</vt:lpstr>
      <vt:lpstr>配列、タプル、リスト内包表記</vt:lpstr>
      <vt:lpstr>マップ</vt:lpstr>
      <vt:lpstr>関数コール</vt:lpstr>
      <vt:lpstr>メソッドコール</vt:lpstr>
      <vt:lpstr>配列アクセス、フィールドアクセス</vt:lpstr>
      <vt:lpstr>代入</vt:lpstr>
      <vt:lpstr>グループ化</vt:lpstr>
      <vt:lpstr>if</vt:lpstr>
      <vt:lpstr>for</vt:lpstr>
      <vt:lpstr>While</vt:lpstr>
      <vt:lpstr>関数宣言</vt:lpstr>
      <vt:lpstr>クラス(継承なし)</vt:lpstr>
      <vt:lpstr>クラス(継承)</vt:lpstr>
      <vt:lpstr>print, import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Uchida Atsushi</dc:creator>
  <cp:lastModifiedBy>倉光</cp:lastModifiedBy>
  <cp:revision>178</cp:revision>
  <dcterms:created xsi:type="dcterms:W3CDTF">2014-06-12T08:28:41Z</dcterms:created>
  <dcterms:modified xsi:type="dcterms:W3CDTF">2014-06-26T09:56:54Z</dcterms:modified>
</cp:coreProperties>
</file>