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49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4" name="Google Shape;54;p7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7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6" name="Google Shape;56;p71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7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0" name="Google Shape;60;p72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72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3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4" name="Google Shape;64;p73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1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" name="Google Shape;21;p6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Google Shape;22;p63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3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" name="Google Shape;25;p64"/>
          <p:cNvSpPr txBox="1">
            <a:spLocks noGrp="1"/>
          </p:cNvSpPr>
          <p:nvPr>
            <p:ph type="sldNum" idx="12"/>
          </p:nvPr>
        </p:nvSpPr>
        <p:spPr>
          <a:xfrm>
            <a:off x="5327915" y="6381329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50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Google Shape;29;p65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7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3" name="Google Shape;33;p6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Google Shape;34;p66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7" name="Google Shape;37;p6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6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Google Shape;41;p67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22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9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09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9" name="Google Shape;49;p7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0" name="Google Shape;50;p7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1" name="Google Shape;51;p70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0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sldNum" idx="12"/>
          </p:nvPr>
        </p:nvSpPr>
        <p:spPr>
          <a:xfrm>
            <a:off x="5327915" y="6351227"/>
            <a:ext cx="14868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402900-3CB5-44E6-A9A2-92809A407A0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3" name="Google Shape;13;p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95321" y="6374004"/>
            <a:ext cx="165811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1"/>
          <p:cNvSpPr/>
          <p:nvPr/>
        </p:nvSpPr>
        <p:spPr>
          <a:xfrm>
            <a:off x="838200" y="6245171"/>
            <a:ext cx="10515600" cy="66728"/>
          </a:xfrm>
          <a:prstGeom prst="rect">
            <a:avLst/>
          </a:prstGeom>
          <a:gradFill>
            <a:gsLst>
              <a:gs pos="0">
                <a:srgbClr val="D6E7F0"/>
              </a:gs>
              <a:gs pos="26000">
                <a:srgbClr val="009999"/>
              </a:gs>
              <a:gs pos="50000">
                <a:srgbClr val="92D050"/>
              </a:gs>
              <a:gs pos="72723">
                <a:srgbClr val="FFDA67"/>
              </a:gs>
              <a:gs pos="81000">
                <a:srgbClr val="FFF3CC"/>
              </a:gs>
              <a:gs pos="94000">
                <a:srgbClr val="FFBE5F"/>
              </a:gs>
              <a:gs pos="100000">
                <a:srgbClr val="F692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6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852283" y="40899"/>
            <a:ext cx="1339719" cy="374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7724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JCdPbge4BU" TargetMode="External"/><Relationship Id="rId2" Type="http://schemas.openxmlformats.org/officeDocument/2006/relationships/hyperlink" Target="https://docxtpl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9020-3955-4D43-A936-525CDD4BA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院級</a:t>
            </a:r>
            <a:r>
              <a:rPr lang="en-US" altLang="zh-TW" sz="4400" dirty="0"/>
              <a:t>&amp;</a:t>
            </a:r>
            <a:r>
              <a:rPr lang="zh-TW" altLang="en-US" sz="4400" dirty="0"/>
              <a:t>系所報表</a:t>
            </a:r>
            <a:r>
              <a:rPr lang="en-US" altLang="zh-TW" sz="4400" dirty="0"/>
              <a:t>Excel</a:t>
            </a:r>
            <a:r>
              <a:rPr lang="zh-TW" altLang="en-US" sz="4400" dirty="0"/>
              <a:t>轉</a:t>
            </a:r>
            <a:r>
              <a:rPr lang="en-US" altLang="zh-TW" sz="4400" dirty="0"/>
              <a:t>Word</a:t>
            </a:r>
            <a:r>
              <a:rPr lang="zh-TW" altLang="en-US" sz="4400" dirty="0"/>
              <a:t>技術文件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FD70E1-98E2-4176-AF7F-E8A2AA69C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</a:t>
            </a:r>
            <a:r>
              <a:rPr lang="zh-TW" altLang="en-US" dirty="0"/>
              <a:t>意淇 </a:t>
            </a:r>
            <a:r>
              <a:rPr lang="en-US" altLang="zh-TW" dirty="0"/>
              <a:t>2022/10/21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0087D-053F-433B-8FFF-26F1CAFE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79275-D41F-4A9E-9E1F-5C024FA2E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工具開發動機</a:t>
            </a:r>
            <a:r>
              <a:rPr lang="en-US" altLang="zh-TW" dirty="0"/>
              <a:t>&amp;</a:t>
            </a:r>
            <a:r>
              <a:rPr lang="zh-TW" altLang="en-US" dirty="0"/>
              <a:t>目的</a:t>
            </a:r>
            <a:endParaRPr lang="en-US" altLang="zh-TW" dirty="0"/>
          </a:p>
          <a:p>
            <a:r>
              <a:rPr lang="zh-TW" altLang="en-US" dirty="0"/>
              <a:t>開發環境</a:t>
            </a:r>
            <a:endParaRPr lang="en-US" altLang="zh-TW" dirty="0"/>
          </a:p>
          <a:p>
            <a:r>
              <a:rPr lang="zh-TW" altLang="en-US" dirty="0"/>
              <a:t>程式碼</a:t>
            </a:r>
            <a:endParaRPr lang="en-US" altLang="zh-TW" dirty="0"/>
          </a:p>
          <a:p>
            <a:r>
              <a:rPr lang="zh-TW" altLang="en-US" dirty="0"/>
              <a:t>改進建議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05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8328D-6818-47B7-A497-5626083E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工具開發動機</a:t>
            </a:r>
            <a:r>
              <a:rPr lang="en-US" altLang="zh-TW" dirty="0"/>
              <a:t>&amp;</a:t>
            </a:r>
            <a:r>
              <a:rPr lang="zh-TW" altLang="en-US" dirty="0"/>
              <a:t>目的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0BBE54-F43F-49AB-BA70-D45628AFD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動機</a:t>
            </a:r>
            <a:r>
              <a:rPr lang="en-US" altLang="zh-TW" sz="1800" dirty="0"/>
              <a:t>:</a:t>
            </a:r>
            <a:r>
              <a:rPr lang="zh-TW" altLang="en-US" sz="1800" dirty="0"/>
              <a:t>每年臺大的</a:t>
            </a:r>
            <a:r>
              <a:rPr lang="zh-TW" altLang="en-US" sz="1800" b="1" dirty="0"/>
              <a:t>系所</a:t>
            </a:r>
            <a:r>
              <a:rPr lang="zh-TW" altLang="en-US" sz="1800" dirty="0"/>
              <a:t>論文統計及</a:t>
            </a:r>
            <a:r>
              <a:rPr lang="zh-TW" altLang="en-US" sz="1800" b="1" dirty="0"/>
              <a:t>院級</a:t>
            </a:r>
            <a:r>
              <a:rPr lang="zh-TW" altLang="en-US" sz="1800" dirty="0"/>
              <a:t>論文統計會有大量的像圖下方的表單需要產生。從</a:t>
            </a:r>
            <a:r>
              <a:rPr lang="en-US" altLang="zh-TW" sz="1800" dirty="0"/>
              <a:t>Excel</a:t>
            </a:r>
            <a:r>
              <a:rPr lang="zh-TW" altLang="en-US" sz="1800" dirty="0"/>
              <a:t>人工貼入</a:t>
            </a:r>
            <a:r>
              <a:rPr lang="en-US" altLang="zh-TW" sz="1800" dirty="0"/>
              <a:t>Word </a:t>
            </a:r>
            <a:r>
              <a:rPr lang="zh-TW" altLang="en-US" sz="1800" dirty="0"/>
              <a:t>不僅耗時，出錯率也極大</a:t>
            </a:r>
            <a:endParaRPr lang="en-US" altLang="zh-TW" sz="1800" dirty="0"/>
          </a:p>
          <a:p>
            <a:r>
              <a:rPr lang="zh-TW" altLang="en-US" sz="1800" dirty="0"/>
              <a:t>目的</a:t>
            </a:r>
            <a:r>
              <a:rPr lang="en-US" altLang="zh-TW" sz="1800" dirty="0"/>
              <a:t>:</a:t>
            </a:r>
            <a:r>
              <a:rPr lang="zh-TW" altLang="en-US" sz="1800" dirty="0"/>
              <a:t> 增加工作效率及出錯率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694A6A-F8A8-44B2-B4DB-92390821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8" y="2897204"/>
            <a:ext cx="6184406" cy="31282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0E1D8D-EFA3-404B-B3C8-F37677A1FF1C}"/>
              </a:ext>
            </a:extLst>
          </p:cNvPr>
          <p:cNvSpPr/>
          <p:nvPr/>
        </p:nvSpPr>
        <p:spPr>
          <a:xfrm>
            <a:off x="187758" y="2897204"/>
            <a:ext cx="6213042" cy="31282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A3E215A-D75B-4DB9-85C6-60F33608ABA8}"/>
              </a:ext>
            </a:extLst>
          </p:cNvPr>
          <p:cNvGrpSpPr/>
          <p:nvPr/>
        </p:nvGrpSpPr>
        <p:grpSpPr>
          <a:xfrm>
            <a:off x="7530164" y="2589427"/>
            <a:ext cx="3658992" cy="4391209"/>
            <a:chOff x="7530164" y="2589427"/>
            <a:chExt cx="3658992" cy="43912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ADD0EF6-00E2-47ED-B06C-F6FDD05D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800" y="2589427"/>
              <a:ext cx="3630356" cy="439120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5A9AA7-EB30-4DD1-BC33-3170DAB2CD48}"/>
                </a:ext>
              </a:extLst>
            </p:cNvPr>
            <p:cNvSpPr/>
            <p:nvPr/>
          </p:nvSpPr>
          <p:spPr>
            <a:xfrm>
              <a:off x="7530164" y="2589427"/>
              <a:ext cx="3630356" cy="439120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1194D2C-C94A-4AC8-A6B5-D87F3A0F60CB}"/>
              </a:ext>
            </a:extLst>
          </p:cNvPr>
          <p:cNvSpPr/>
          <p:nvPr/>
        </p:nvSpPr>
        <p:spPr>
          <a:xfrm>
            <a:off x="6661277" y="3965608"/>
            <a:ext cx="657966" cy="442763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C6DEA7-715A-4F5D-A643-DFE3F968AA66}"/>
              </a:ext>
            </a:extLst>
          </p:cNvPr>
          <p:cNvSpPr txBox="1"/>
          <p:nvPr/>
        </p:nvSpPr>
        <p:spPr>
          <a:xfrm>
            <a:off x="1963553" y="2589427"/>
            <a:ext cx="90281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原始資料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65CEF-A710-4591-833B-CB191DB0D1CF}"/>
              </a:ext>
            </a:extLst>
          </p:cNvPr>
          <p:cNvSpPr txBox="1"/>
          <p:nvPr/>
        </p:nvSpPr>
        <p:spPr>
          <a:xfrm>
            <a:off x="8786260" y="2281650"/>
            <a:ext cx="1261884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生成目標資料</a:t>
            </a:r>
          </a:p>
        </p:txBody>
      </p:sp>
    </p:spTree>
    <p:extLst>
      <p:ext uri="{BB962C8B-B14F-4D97-AF65-F5344CB8AC3E}">
        <p14:creationId xmlns:p14="http://schemas.microsoft.com/office/powerpoint/2010/main" val="43190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24203-80A2-4FD4-8415-1DB62AE4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D91804-5D89-4CF3-BE3C-5B4608C3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程式語言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Python 3.9</a:t>
            </a:r>
            <a:r>
              <a:rPr lang="zh-TW" altLang="en-US" dirty="0"/>
              <a:t>版本</a:t>
            </a:r>
            <a:endParaRPr lang="en-US" altLang="zh-TW" dirty="0"/>
          </a:p>
          <a:p>
            <a:r>
              <a:rPr lang="zh-TW" altLang="en-US" dirty="0"/>
              <a:t>套件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openpyxl</a:t>
            </a:r>
            <a:r>
              <a:rPr lang="zh-TW" altLang="en-US" dirty="0"/>
              <a:t> 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docxtpl</a:t>
            </a:r>
            <a:r>
              <a:rPr lang="zh-TW" altLang="en-US" dirty="0"/>
              <a:t> 需要先 </a:t>
            </a:r>
            <a:r>
              <a:rPr lang="en-US" altLang="zh-TW" dirty="0"/>
              <a:t>pip install </a:t>
            </a:r>
            <a:r>
              <a:rPr lang="zh-TW" altLang="en-US" dirty="0"/>
              <a:t>這兩個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官方文件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>
                <a:hlinkClick r:id="rId2"/>
              </a:rPr>
              <a:t>docxtpl</a:t>
            </a:r>
            <a:endParaRPr lang="en-US" altLang="zh-TW" dirty="0"/>
          </a:p>
          <a:p>
            <a:pPr marL="114300" indent="0">
              <a:buNone/>
            </a:pPr>
            <a:r>
              <a:rPr lang="zh-TW" altLang="en-US" dirty="0"/>
              <a:t>除了上述的環境以外，</a:t>
            </a:r>
            <a:r>
              <a:rPr lang="en-US" altLang="zh-TW" dirty="0"/>
              <a:t>Excel</a:t>
            </a:r>
            <a:r>
              <a:rPr lang="zh-TW" altLang="en-US" dirty="0"/>
              <a:t> 轉 </a:t>
            </a:r>
            <a:r>
              <a:rPr lang="en-US" altLang="zh-TW" dirty="0"/>
              <a:t>Word </a:t>
            </a:r>
            <a:r>
              <a:rPr lang="zh-TW" altLang="en-US" dirty="0"/>
              <a:t>還需要事先做一個</a:t>
            </a:r>
            <a:r>
              <a:rPr lang="en-US" altLang="zh-TW" dirty="0"/>
              <a:t>Word</a:t>
            </a:r>
            <a:r>
              <a:rPr lang="zh-TW" altLang="en-US" dirty="0"/>
              <a:t>模板，才可使用 </a:t>
            </a:r>
            <a:r>
              <a:rPr lang="en-US" altLang="zh-TW" dirty="0"/>
              <a:t>(</a:t>
            </a:r>
            <a:r>
              <a:rPr lang="zh-TW" altLang="en-US" dirty="0"/>
              <a:t>模板在</a:t>
            </a:r>
            <a:r>
              <a:rPr lang="en-US" altLang="zh-TW" dirty="0"/>
              <a:t>template</a:t>
            </a:r>
            <a:r>
              <a:rPr lang="zh-TW" altLang="en-US" dirty="0"/>
              <a:t> 資料夾裡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r>
              <a:rPr lang="zh-TW" altLang="en-US" sz="1800" dirty="0">
                <a:hlinkClick r:id="rId3"/>
              </a:rPr>
              <a:t>參考影片教學</a:t>
            </a:r>
            <a:endParaRPr lang="en-US" altLang="zh-TW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97615D-371A-416E-B6D5-8603AB811A82}"/>
              </a:ext>
            </a:extLst>
          </p:cNvPr>
          <p:cNvSpPr txBox="1"/>
          <p:nvPr/>
        </p:nvSpPr>
        <p:spPr>
          <a:xfrm>
            <a:off x="2627697" y="2695071"/>
            <a:ext cx="75077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Excel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3F96AE-E324-456C-BF04-2133740C30D0}"/>
              </a:ext>
            </a:extLst>
          </p:cNvPr>
          <p:cNvSpPr txBox="1"/>
          <p:nvPr/>
        </p:nvSpPr>
        <p:spPr>
          <a:xfrm>
            <a:off x="4377891" y="2685447"/>
            <a:ext cx="750770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Word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25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2FB05-EA49-4FB9-A290-FB18BCE2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388376-A6AB-4BDF-8E82-95A9FB430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主要啟動的檔案 有包含 </a:t>
            </a:r>
            <a:r>
              <a:rPr lang="en-US" altLang="zh-TW" b="1" dirty="0"/>
              <a:t>Main</a:t>
            </a:r>
            <a:r>
              <a:rPr lang="en-US" altLang="zh-TW" dirty="0"/>
              <a:t> </a:t>
            </a:r>
            <a:r>
              <a:rPr lang="zh-TW" altLang="en-US" dirty="0"/>
              <a:t>的字樣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透過主程式碼去撈取，另一支程式碼執行 </a:t>
            </a:r>
            <a:r>
              <a:rPr lang="en-US" altLang="zh-TW" dirty="0"/>
              <a:t>excel</a:t>
            </a:r>
            <a:r>
              <a:rPr lang="zh-TW" altLang="en-US" dirty="0"/>
              <a:t> 表格貼上 </a:t>
            </a:r>
            <a:r>
              <a:rPr lang="en-US" altLang="zh-TW" dirty="0"/>
              <a:t>word</a:t>
            </a:r>
            <a:r>
              <a:rPr lang="zh-TW" altLang="en-US" dirty="0"/>
              <a:t>的動作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zh-TW" altLang="en-US" sz="1800" dirty="0"/>
              <a:t>提醒點</a:t>
            </a:r>
            <a:r>
              <a:rPr lang="en-US" altLang="zh-TW" sz="1800" dirty="0"/>
              <a:t>:</a:t>
            </a:r>
            <a:r>
              <a:rPr lang="zh-TW" altLang="en-US" sz="1800" dirty="0"/>
              <a:t> 用</a:t>
            </a:r>
            <a:r>
              <a:rPr lang="zh-TW" altLang="en-US" sz="1800" b="1" dirty="0"/>
              <a:t>迴圈</a:t>
            </a:r>
            <a:r>
              <a:rPr lang="zh-TW" altLang="en-US" sz="1800" dirty="0"/>
              <a:t>去抓表格</a:t>
            </a:r>
            <a:r>
              <a:rPr lang="zh-TW" altLang="en-US" sz="1800" b="1" dirty="0"/>
              <a:t>起始值是</a:t>
            </a:r>
            <a:r>
              <a:rPr lang="en-US" altLang="zh-TW" sz="1800" b="1" dirty="0"/>
              <a:t>1</a:t>
            </a:r>
            <a:endParaRPr lang="en-US" altLang="zh-TW" sz="1800" dirty="0"/>
          </a:p>
          <a:p>
            <a:pPr marL="11430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FF9EF2-3548-4EF4-B896-43DCC3A95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2241517"/>
            <a:ext cx="2076740" cy="2381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A00D62-45E0-4753-8CE3-6A1F69EA7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0" y="2205422"/>
            <a:ext cx="1562318" cy="2953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C4C3D9-6027-429B-A693-9DCC95306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34" y="2198203"/>
            <a:ext cx="1371791" cy="2953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773D90-D257-486D-8153-19CD815D4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1" y="2198203"/>
            <a:ext cx="1657581" cy="2476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FB30823-239C-46A3-97F4-FA9BBF21AF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8" r="61194" b="37559"/>
          <a:stretch/>
        </p:blipFill>
        <p:spPr>
          <a:xfrm>
            <a:off x="4966636" y="3488524"/>
            <a:ext cx="4533499" cy="282020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042190-4056-4F3E-A978-A3A73962A3FB}"/>
              </a:ext>
            </a:extLst>
          </p:cNvPr>
          <p:cNvSpPr/>
          <p:nvPr/>
        </p:nvSpPr>
        <p:spPr>
          <a:xfrm>
            <a:off x="5188017" y="3590223"/>
            <a:ext cx="907983" cy="144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FF49BEB4-5875-4B57-8554-A766AE9509A9}"/>
              </a:ext>
            </a:extLst>
          </p:cNvPr>
          <p:cNvSpPr/>
          <p:nvPr/>
        </p:nvSpPr>
        <p:spPr>
          <a:xfrm rot="20389275" flipH="1">
            <a:off x="5927556" y="3191193"/>
            <a:ext cx="511744" cy="237807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D7B004-1657-47C2-A380-8E7EDD9000F4}"/>
              </a:ext>
            </a:extLst>
          </p:cNvPr>
          <p:cNvSpPr txBox="1"/>
          <p:nvPr/>
        </p:nvSpPr>
        <p:spPr>
          <a:xfrm>
            <a:off x="6464611" y="3220261"/>
            <a:ext cx="1399742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這格叫做</a:t>
            </a:r>
            <a:r>
              <a:rPr lang="en-US" altLang="zh-TW" dirty="0"/>
              <a:t>(1</a:t>
            </a:r>
            <a:r>
              <a:rPr lang="zh-TW" altLang="en-US" dirty="0"/>
              <a:t>，</a:t>
            </a:r>
            <a:r>
              <a:rPr lang="en-US" altLang="zh-TW" dirty="0"/>
              <a:t>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42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6D724-E2C6-4612-963B-D6E11CF6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改進建議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C84B7-FE26-47C2-BFA3-AD2332702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1800" dirty="0"/>
              <a:t>目前給非程式人員使用的方式，是先到 </a:t>
            </a:r>
            <a:r>
              <a:rPr lang="en-US" altLang="zh-TW" sz="1800" dirty="0"/>
              <a:t>Main </a:t>
            </a:r>
            <a:r>
              <a:rPr lang="zh-TW" altLang="en-US" sz="1800" dirty="0"/>
              <a:t>的程式碼裡，改檔案名稱在點擊 </a:t>
            </a:r>
            <a:r>
              <a:rPr lang="en-US" altLang="zh-TW" sz="1800" dirty="0"/>
              <a:t>*.bat </a:t>
            </a:r>
            <a:r>
              <a:rPr lang="zh-TW" altLang="en-US" sz="1800" dirty="0"/>
              <a:t>檔案執行，如果可以盡量不要開啟程式碼，做一個可以給非程式人員輸入的介面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en-US" altLang="zh-TW" sz="1800" dirty="0"/>
              <a:t>Excel Sheet </a:t>
            </a:r>
            <a:r>
              <a:rPr lang="zh-TW" altLang="en-US" sz="1800" dirty="0"/>
              <a:t>欄位目前是寫死的，思考看看有沒有靈活一點的方法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目前輸出表單是一張表轉一張，那有沒有方式是可以直接轉一份資料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可以的話設計一個完善的使用者介面</a:t>
            </a:r>
            <a:r>
              <a:rPr lang="en-US" altLang="zh-TW" sz="1800" dirty="0"/>
              <a:t>(</a:t>
            </a:r>
            <a:r>
              <a:rPr lang="zh-TW" altLang="en-US" sz="1800" dirty="0"/>
              <a:t>上面的問題都解決了，在想這個</a:t>
            </a:r>
            <a:r>
              <a:rPr lang="en-US" altLang="zh-TW" sz="1800" dirty="0"/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9C2161-4CFA-4217-8ECA-E61015126A64}"/>
              </a:ext>
            </a:extLst>
          </p:cNvPr>
          <p:cNvSpPr txBox="1"/>
          <p:nvPr/>
        </p:nvSpPr>
        <p:spPr>
          <a:xfrm>
            <a:off x="5439410" y="342900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zh-TW" altLang="en-US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其他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155994-B5D8-40DD-9A74-6C3A4F395788}"/>
              </a:ext>
            </a:extLst>
          </p:cNvPr>
          <p:cNvSpPr txBox="1"/>
          <p:nvPr/>
        </p:nvSpPr>
        <p:spPr>
          <a:xfrm>
            <a:off x="1398239" y="4472518"/>
            <a:ext cx="9395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這個轉檔工具還有一個</a:t>
            </a:r>
            <a:r>
              <a:rPr lang="zh-TW" altLang="en-US" b="1" dirty="0"/>
              <a:t>臺大高被引目錄清單</a:t>
            </a:r>
            <a:r>
              <a:rPr lang="zh-TW" altLang="en-US" dirty="0"/>
              <a:t>自動化的部分還沒做出來，人工</a:t>
            </a:r>
            <a:r>
              <a:rPr lang="en-US" altLang="zh-TW" dirty="0"/>
              <a:t>Excel</a:t>
            </a:r>
            <a:r>
              <a:rPr lang="zh-TW" altLang="en-US" dirty="0"/>
              <a:t>整理出來觀看上比較方便，</a:t>
            </a:r>
            <a:endParaRPr lang="en-US" altLang="zh-TW" dirty="0"/>
          </a:p>
          <a:p>
            <a:r>
              <a:rPr lang="zh-TW" altLang="en-US" dirty="0"/>
              <a:t>但程式邏輯不易撰寫，建議是從</a:t>
            </a:r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下手。然後</a:t>
            </a:r>
            <a:r>
              <a:rPr lang="en-US" altLang="zh-TW" dirty="0"/>
              <a:t>Excel</a:t>
            </a:r>
            <a:r>
              <a:rPr lang="zh-TW" altLang="en-US" dirty="0"/>
              <a:t> 轉 </a:t>
            </a:r>
            <a:r>
              <a:rPr lang="en-US" altLang="zh-TW" dirty="0"/>
              <a:t>Word</a:t>
            </a:r>
            <a:r>
              <a:rPr lang="zh-TW" altLang="en-US" dirty="0"/>
              <a:t>的方式也不一定要用 </a:t>
            </a:r>
            <a:r>
              <a:rPr lang="en-US" altLang="zh-TW" dirty="0"/>
              <a:t>excel </a:t>
            </a:r>
            <a:r>
              <a:rPr lang="zh-TW" altLang="en-US" dirty="0"/>
              <a:t>的 </a:t>
            </a:r>
            <a:r>
              <a:rPr lang="en-US" altLang="zh-TW" dirty="0" err="1"/>
              <a:t>openpyxl</a:t>
            </a:r>
            <a:r>
              <a:rPr lang="zh-TW" altLang="en-US" dirty="0"/>
              <a:t> 這個套件</a:t>
            </a:r>
            <a:endParaRPr lang="en-US" altLang="zh-TW" dirty="0"/>
          </a:p>
          <a:p>
            <a:r>
              <a:rPr lang="en-US" altLang="zh-TW" dirty="0"/>
              <a:t>Pandas</a:t>
            </a:r>
            <a:r>
              <a:rPr lang="zh-TW" altLang="en-US" dirty="0"/>
              <a:t>也可以。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3667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InnoRanking交接</Template>
  <TotalTime>53</TotalTime>
  <Words>353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佈景主題</vt:lpstr>
      <vt:lpstr>院級&amp;系所報表Excel轉Word技術文件</vt:lpstr>
      <vt:lpstr>目錄</vt:lpstr>
      <vt:lpstr>工具開發動機&amp;目的</vt:lpstr>
      <vt:lpstr>開發環境</vt:lpstr>
      <vt:lpstr>程式碼</vt:lpstr>
      <vt:lpstr>改進建議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院級&amp;系所報表Excel轉Word工具維護</dc:title>
  <dc:creator>iaid12345</dc:creator>
  <cp:lastModifiedBy>iaid12345</cp:lastModifiedBy>
  <cp:revision>11</cp:revision>
  <dcterms:created xsi:type="dcterms:W3CDTF">2022-10-21T01:23:50Z</dcterms:created>
  <dcterms:modified xsi:type="dcterms:W3CDTF">2022-10-21T02:17:53Z</dcterms:modified>
</cp:coreProperties>
</file>