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4" r:id="rId3"/>
    <p:sldId id="282" r:id="rId4"/>
    <p:sldId id="257" r:id="rId5"/>
    <p:sldId id="258" r:id="rId6"/>
    <p:sldId id="260" r:id="rId7"/>
    <p:sldId id="263" r:id="rId8"/>
    <p:sldId id="277" r:id="rId9"/>
    <p:sldId id="276" r:id="rId10"/>
    <p:sldId id="278" r:id="rId11"/>
    <p:sldId id="279" r:id="rId12"/>
    <p:sldId id="280" r:id="rId13"/>
    <p:sldId id="281"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2CE"/>
    <a:srgbClr val="FFFF99"/>
    <a:srgbClr val="ECEEF0"/>
    <a:srgbClr val="FFFF00"/>
    <a:srgbClr val="D0D5DA"/>
    <a:srgbClr val="F4FAEC"/>
    <a:srgbClr val="C7E6A4"/>
    <a:srgbClr val="E7EAED"/>
    <a:srgbClr val="CBE9ED"/>
    <a:srgbClr val="9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AF0D4-1CAC-4321-876F-706E8066E23B}" type="datetimeFigureOut">
              <a:rPr lang="el-GR" smtClean="0"/>
              <a:t>2/10/2024</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C54F4-2692-4D00-9E43-48B9CE075E59}" type="slidenum">
              <a:rPr lang="el-GR" smtClean="0"/>
              <a:t>‹#›</a:t>
            </a:fld>
            <a:endParaRPr lang="el-GR"/>
          </a:p>
        </p:txBody>
      </p:sp>
    </p:spTree>
    <p:extLst>
      <p:ext uri="{BB962C8B-B14F-4D97-AF65-F5344CB8AC3E}">
        <p14:creationId xmlns:p14="http://schemas.microsoft.com/office/powerpoint/2010/main" val="91745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4C54F4-2692-4D00-9E43-48B9CE075E59}" type="slidenum">
              <a:rPr lang="el-GR" smtClean="0"/>
              <a:t>3</a:t>
            </a:fld>
            <a:endParaRPr lang="el-GR"/>
          </a:p>
        </p:txBody>
      </p:sp>
    </p:spTree>
    <p:extLst>
      <p:ext uri="{BB962C8B-B14F-4D97-AF65-F5344CB8AC3E}">
        <p14:creationId xmlns:p14="http://schemas.microsoft.com/office/powerpoint/2010/main" val="372631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4C54F4-2692-4D00-9E43-48B9CE075E59}" type="slidenum">
              <a:rPr lang="el-GR" smtClean="0"/>
              <a:t>4</a:t>
            </a:fld>
            <a:endParaRPr lang="el-GR"/>
          </a:p>
        </p:txBody>
      </p:sp>
    </p:spTree>
    <p:extLst>
      <p:ext uri="{BB962C8B-B14F-4D97-AF65-F5344CB8AC3E}">
        <p14:creationId xmlns:p14="http://schemas.microsoft.com/office/powerpoint/2010/main" val="417388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4C4C54F4-2692-4D00-9E43-48B9CE075E59}" type="slidenum">
              <a:rPr lang="el-GR" smtClean="0"/>
              <a:t>15</a:t>
            </a:fld>
            <a:endParaRPr lang="el-GR"/>
          </a:p>
        </p:txBody>
      </p:sp>
    </p:spTree>
    <p:extLst>
      <p:ext uri="{BB962C8B-B14F-4D97-AF65-F5344CB8AC3E}">
        <p14:creationId xmlns:p14="http://schemas.microsoft.com/office/powerpoint/2010/main" val="359055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B495808D-1260-4600-9551-0B41275E57A3}" type="datetime1">
              <a:rPr lang="en-US" smtClean="0"/>
              <a:t>10/2/2024</a:t>
            </a:fld>
            <a:endParaRPr lang="en-US" dirty="0"/>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7742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4727043E-0952-414F-8FE4-93B8992503DF}" type="datetime1">
              <a:rPr lang="en-US" smtClean="0"/>
              <a:t>10/2/2024</a:t>
            </a:fld>
            <a:endParaRPr lang="en-US" dirty="0"/>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3726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EC9C3A57-BE05-474E-BE20-E1AE7AD867F4}" type="datetime1">
              <a:rPr lang="en-US" smtClean="0"/>
              <a:t>10/2/2024</a:t>
            </a:fld>
            <a:endParaRPr lang="en-US" dirty="0"/>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61526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8FD63CA1-3915-4278-836A-7407E798F27C}" type="datetime1">
              <a:rPr lang="en-US" smtClean="0"/>
              <a:t>10/2/2024</a:t>
            </a:fld>
            <a:endParaRPr lang="en-US" dirty="0"/>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428557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B2617FB1-E023-4B79-A7B0-BD6A94DAEC7A}" type="datetime1">
              <a:rPr lang="en-US" smtClean="0"/>
              <a:t>10/2/2024</a:t>
            </a:fld>
            <a:endParaRPr lang="en-US" dirty="0"/>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219382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C205F5C5-92E5-4A40-9D10-7FBD7AE9A157}" type="datetime1">
              <a:rPr lang="en-US" smtClean="0"/>
              <a:t>10/2/2024</a:t>
            </a:fld>
            <a:endParaRPr lang="en-US" dirty="0"/>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8818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879FC55F-7855-47D3-9951-50AB2A98CA21}" type="datetime1">
              <a:rPr lang="en-US" smtClean="0"/>
              <a:t>10/2/2024</a:t>
            </a:fld>
            <a:endParaRPr lang="en-US" dirty="0"/>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71794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E9E8E33A-9B7F-4A20-B07F-54253F5ED143}" type="datetime1">
              <a:rPr lang="en-US" smtClean="0"/>
              <a:t>10/2/2024</a:t>
            </a:fld>
            <a:endParaRPr lang="en-US" dirty="0"/>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408752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459ECA71-853E-4DE0-9668-BF90BF9336C6}" type="datetime1">
              <a:rPr lang="en-US" smtClean="0"/>
              <a:t>10/2/2024</a:t>
            </a:fld>
            <a:endParaRPr lang="en-US" dirty="0"/>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404525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278D6FE4-C6EB-463E-90DD-D6DBEACA23DD}" type="datetime1">
              <a:rPr lang="en-US" smtClean="0"/>
              <a:t>10/2/2024</a:t>
            </a:fld>
            <a:endParaRPr lang="en-US" dirty="0"/>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36989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1461A63A-E84B-4374-B247-8753B0160C7C}" type="datetime1">
              <a:rPr lang="en-US" smtClean="0"/>
              <a:t>10/2/2024</a:t>
            </a:fld>
            <a:endParaRPr lang="en-US" dirty="0"/>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dirty="0"/>
          </a:p>
        </p:txBody>
      </p:sp>
    </p:spTree>
    <p:extLst>
      <p:ext uri="{BB962C8B-B14F-4D97-AF65-F5344CB8AC3E}">
        <p14:creationId xmlns:p14="http://schemas.microsoft.com/office/powerpoint/2010/main" val="191131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A907E505-B48B-4B32-8E2E-321AD5CBDC0A}" type="datetime1">
              <a:rPr lang="en-US" smtClean="0"/>
              <a:t>10/2/2024</a:t>
            </a:fld>
            <a:endParaRPr lang="en-US" dirty="0"/>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dirty="0"/>
          </a:p>
        </p:txBody>
      </p:sp>
    </p:spTree>
    <p:extLst>
      <p:ext uri="{BB962C8B-B14F-4D97-AF65-F5344CB8AC3E}">
        <p14:creationId xmlns:p14="http://schemas.microsoft.com/office/powerpoint/2010/main" val="234003136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B5B7232-85BB-4414-A179-E092BB02C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ubtitle 2">
            <a:extLst>
              <a:ext uri="{FF2B5EF4-FFF2-40B4-BE49-F238E27FC236}">
                <a16:creationId xmlns:a16="http://schemas.microsoft.com/office/drawing/2014/main" id="{968F48E1-1EA5-BE8F-496D-78513FAC06B0}"/>
              </a:ext>
            </a:extLst>
          </p:cNvPr>
          <p:cNvSpPr txBox="1">
            <a:spLocks/>
          </p:cNvSpPr>
          <p:nvPr/>
        </p:nvSpPr>
        <p:spPr>
          <a:xfrm>
            <a:off x="-10071" y="-9"/>
            <a:ext cx="12204587" cy="2118520"/>
          </a:xfrm>
          <a:prstGeom prst="rect">
            <a:avLst/>
          </a:prstGeom>
          <a:solidFill>
            <a:srgbClr val="E7EAED"/>
          </a:solidFill>
        </p:spPr>
        <p:txBody>
          <a:bodyPr vert="horz" lIns="91440" tIns="45720" rIns="91440" bIns="45720" rtlCol="0">
            <a:noAutofit/>
          </a:bodyPr>
          <a:lstStyle>
            <a:lvl1pPr marL="0" indent="0" algn="l" defTabSz="914400" rtl="0" eaLnBrk="1" latinLnBrk="0" hangingPunct="1">
              <a:lnSpc>
                <a:spcPct val="110000"/>
              </a:lnSpc>
              <a:spcBef>
                <a:spcPts val="1000"/>
              </a:spcBef>
              <a:buClr>
                <a:schemeClr val="tx1"/>
              </a:buClr>
              <a:buSzPct val="75000"/>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Clr>
                <a:schemeClr val="tx1"/>
              </a:buClr>
              <a:buSzPct val="7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Clr>
                <a:schemeClr val="tx1"/>
              </a:buClr>
              <a:buSzPct val="7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Clr>
                <a:schemeClr val="tx1"/>
              </a:buClr>
              <a:buSzPct val="7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Clr>
                <a:schemeClr val="tx1"/>
              </a:buClr>
              <a:buSzPct val="7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NATIONAL AND KAPODISTRIAN UNIVERSITY OF ATHENS</a:t>
            </a:r>
          </a:p>
          <a:p>
            <a:pPr>
              <a:lnSpc>
                <a:spcPct val="100000"/>
              </a:lnSpc>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Department of Economics</a:t>
            </a:r>
          </a:p>
          <a:p>
            <a:pPr>
              <a:lnSpc>
                <a:spcPct val="100000"/>
              </a:lnSpc>
            </a:pPr>
            <a:r>
              <a:rPr lang="en-US" sz="2600" b="1" i="0" u="none" strike="noStrike" baseline="0" dirty="0">
                <a:latin typeface="Times New Roman" panose="02020603050405020304" pitchFamily="18" charset="0"/>
                <a:cs typeface="Times New Roman" panose="02020603050405020304" pitchFamily="18" charset="0"/>
              </a:rPr>
              <a:t>M.Sc. in Business Administration, Analytics and Information Systems</a:t>
            </a: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00000"/>
              </a:lnSpc>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Master Thesis</a:t>
            </a:r>
          </a:p>
        </p:txBody>
      </p:sp>
      <p:sp>
        <p:nvSpPr>
          <p:cNvPr id="5" name="Subtitle 2">
            <a:extLst>
              <a:ext uri="{FF2B5EF4-FFF2-40B4-BE49-F238E27FC236}">
                <a16:creationId xmlns:a16="http://schemas.microsoft.com/office/drawing/2014/main" id="{E2C7D83C-E9A8-2ED2-9D2A-C3F00896A4CF}"/>
              </a:ext>
            </a:extLst>
          </p:cNvPr>
          <p:cNvSpPr txBox="1">
            <a:spLocks/>
          </p:cNvSpPr>
          <p:nvPr/>
        </p:nvSpPr>
        <p:spPr>
          <a:xfrm>
            <a:off x="-10069" y="2118511"/>
            <a:ext cx="12202070" cy="3277354"/>
          </a:xfrm>
          <a:prstGeom prst="rect">
            <a:avLst/>
          </a:prstGeom>
          <a:solidFill>
            <a:srgbClr val="F4FAEC"/>
          </a:solidFill>
        </p:spPr>
        <p:txBody>
          <a:bodyPr vert="horz" lIns="91440" tIns="45720" rIns="91440" bIns="45720" rtlCol="0" anchor="ctr">
            <a:noAutofit/>
          </a:bodyPr>
          <a:lstStyle>
            <a:lvl1pPr marL="0" indent="0" algn="l" defTabSz="914400" rtl="0" eaLnBrk="1" latinLnBrk="0" hangingPunct="1">
              <a:lnSpc>
                <a:spcPct val="110000"/>
              </a:lnSpc>
              <a:spcBef>
                <a:spcPts val="1000"/>
              </a:spcBef>
              <a:buClr>
                <a:schemeClr val="tx1"/>
              </a:buClr>
              <a:buSzPct val="75000"/>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Clr>
                <a:schemeClr val="tx1"/>
              </a:buClr>
              <a:buSzPct val="7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Clr>
                <a:schemeClr val="tx1"/>
              </a:buClr>
              <a:buSzPct val="7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Clr>
                <a:schemeClr val="tx1"/>
              </a:buClr>
              <a:buSzPct val="7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Clr>
                <a:schemeClr val="tx1"/>
              </a:buClr>
              <a:buSzPct val="7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50000"/>
              </a:lnSpc>
            </a:pPr>
            <a:r>
              <a:rPr lang="en-US" sz="3000" b="1" dirty="0">
                <a:solidFill>
                  <a:schemeClr val="accent5">
                    <a:lumMod val="50000"/>
                  </a:schemeClr>
                </a:solidFill>
                <a:latin typeface="Times New Roman" panose="02020603050405020304" pitchFamily="18" charset="0"/>
                <a:cs typeface="Times New Roman" panose="02020603050405020304" pitchFamily="18" charset="0"/>
              </a:rPr>
              <a:t>Machine Learning Approaches For Heart Disease Classification and Implementation in Python</a:t>
            </a:r>
          </a:p>
        </p:txBody>
      </p:sp>
      <p:sp>
        <p:nvSpPr>
          <p:cNvPr id="6" name="Subtitle 2">
            <a:extLst>
              <a:ext uri="{FF2B5EF4-FFF2-40B4-BE49-F238E27FC236}">
                <a16:creationId xmlns:a16="http://schemas.microsoft.com/office/drawing/2014/main" id="{11D930BB-532D-A43B-25DC-C768318E6975}"/>
              </a:ext>
            </a:extLst>
          </p:cNvPr>
          <p:cNvSpPr txBox="1">
            <a:spLocks/>
          </p:cNvSpPr>
          <p:nvPr/>
        </p:nvSpPr>
        <p:spPr>
          <a:xfrm>
            <a:off x="-12584" y="5395864"/>
            <a:ext cx="12204584" cy="1475705"/>
          </a:xfrm>
          <a:prstGeom prst="rect">
            <a:avLst/>
          </a:prstGeom>
          <a:solidFill>
            <a:srgbClr val="E7EAED"/>
          </a:solidFill>
        </p:spPr>
        <p:txBody>
          <a:bodyPr vert="horz" lIns="91440" tIns="45720" rIns="91440" bIns="45720" rtlCol="0" anchor="ctr">
            <a:noAutofit/>
          </a:bodyPr>
          <a:lstStyle>
            <a:lvl1pPr marL="0" indent="0" algn="l" defTabSz="914400" rtl="0" eaLnBrk="1" latinLnBrk="0" hangingPunct="1">
              <a:lnSpc>
                <a:spcPct val="110000"/>
              </a:lnSpc>
              <a:spcBef>
                <a:spcPts val="1000"/>
              </a:spcBef>
              <a:buClr>
                <a:schemeClr val="tx1"/>
              </a:buClr>
              <a:buSzPct val="75000"/>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Clr>
                <a:schemeClr val="tx1"/>
              </a:buClr>
              <a:buSzPct val="7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Clr>
                <a:schemeClr val="tx1"/>
              </a:buClr>
              <a:buSzPct val="7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Clr>
                <a:schemeClr val="tx1"/>
              </a:buClr>
              <a:buSzPct val="7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Clr>
                <a:schemeClr val="tx1"/>
              </a:buClr>
              <a:buSzPct val="7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600" b="1" dirty="0">
                <a:latin typeface="Times New Roman" panose="02020603050405020304" pitchFamily="18" charset="0"/>
                <a:cs typeface="Times New Roman" panose="02020603050405020304" pitchFamily="18" charset="0"/>
              </a:rPr>
              <a:t>Author: Koukas Athanasios </a:t>
            </a:r>
            <a:r>
              <a:rPr lang="en-US" sz="2600" b="1" dirty="0">
                <a:solidFill>
                  <a:schemeClr val="accent5">
                    <a:lumMod val="50000"/>
                  </a:schemeClr>
                </a:solidFill>
                <a:latin typeface="Times New Roman" panose="02020603050405020304" pitchFamily="18" charset="0"/>
                <a:cs typeface="Times New Roman" panose="02020603050405020304" pitchFamily="18" charset="0"/>
              </a:rPr>
              <a:t>			        </a:t>
            </a: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Supervisor: Dr. Demetriou Ioannis</a:t>
            </a:r>
          </a:p>
        </p:txBody>
      </p:sp>
      <p:pic>
        <p:nvPicPr>
          <p:cNvPr id="4" name="Εικόνα 3" descr="Εικόνα που περιέχει ζωγραφιά, τέχνη, σκίτσο/σχέδιο, εικονογράφηση&#10;&#10;Περιγραφή που δημιουργήθηκε αυτόματα">
            <a:extLst>
              <a:ext uri="{FF2B5EF4-FFF2-40B4-BE49-F238E27FC236}">
                <a16:creationId xmlns:a16="http://schemas.microsoft.com/office/drawing/2014/main" id="{A316AB4B-F968-2B45-4D73-6788E8BAB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9303" y="199176"/>
            <a:ext cx="1004934" cy="1394234"/>
          </a:xfrm>
          <a:prstGeom prst="rect">
            <a:avLst/>
          </a:prstGeom>
        </p:spPr>
      </p:pic>
      <p:sp>
        <p:nvSpPr>
          <p:cNvPr id="3" name="Slide Number Placeholder 2">
            <a:extLst>
              <a:ext uri="{FF2B5EF4-FFF2-40B4-BE49-F238E27FC236}">
                <a16:creationId xmlns:a16="http://schemas.microsoft.com/office/drawing/2014/main" id="{4BCC3E35-FEB2-4D66-6E2E-8CA446079E54}"/>
              </a:ext>
            </a:extLst>
          </p:cNvPr>
          <p:cNvSpPr>
            <a:spLocks noGrp="1"/>
          </p:cNvSpPr>
          <p:nvPr>
            <p:ph type="sldNum" sz="quarter" idx="12"/>
          </p:nvPr>
        </p:nvSpPr>
        <p:spPr/>
        <p:txBody>
          <a:bodyPr/>
          <a:lstStyle/>
          <a:p>
            <a:fld id="{4BA915EE-10CB-4CF1-8569-6154455DA573}" type="slidenum">
              <a:rPr lang="en-US" smtClean="0"/>
              <a:t>1</a:t>
            </a:fld>
            <a:endParaRPr lang="en-US" dirty="0"/>
          </a:p>
        </p:txBody>
      </p:sp>
      <p:sp>
        <p:nvSpPr>
          <p:cNvPr id="7" name="Rectangle 6">
            <a:extLst>
              <a:ext uri="{FF2B5EF4-FFF2-40B4-BE49-F238E27FC236}">
                <a16:creationId xmlns:a16="http://schemas.microsoft.com/office/drawing/2014/main" id="{9387158A-309C-5E5D-2B78-4D155195F0D3}"/>
              </a:ext>
            </a:extLst>
          </p:cNvPr>
          <p:cNvSpPr/>
          <p:nvPr/>
        </p:nvSpPr>
        <p:spPr>
          <a:xfrm>
            <a:off x="4964542" y="5034072"/>
            <a:ext cx="2250332" cy="321013"/>
          </a:xfrm>
          <a:prstGeom prst="rect">
            <a:avLst/>
          </a:prstGeom>
          <a:solidFill>
            <a:srgbClr val="F4FA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Athens 2024</a:t>
            </a:r>
          </a:p>
        </p:txBody>
      </p:sp>
    </p:spTree>
    <p:extLst>
      <p:ext uri="{BB962C8B-B14F-4D97-AF65-F5344CB8AC3E}">
        <p14:creationId xmlns:p14="http://schemas.microsoft.com/office/powerpoint/2010/main" val="158814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D95E8-2697-1123-EBF2-ABF0F19FDFB2}"/>
              </a:ext>
            </a:extLst>
          </p:cNvPr>
          <p:cNvSpPr>
            <a:spLocks noGrp="1"/>
          </p:cNvSpPr>
          <p:nvPr>
            <p:ph idx="1"/>
          </p:nvPr>
        </p:nvSpPr>
        <p:spPr>
          <a:xfrm>
            <a:off x="457202" y="102946"/>
            <a:ext cx="11085966" cy="628244"/>
          </a:xfrm>
        </p:spPr>
        <p:txBody>
          <a:bodyPr>
            <a:noAutofit/>
          </a:bodyPr>
          <a:lstStyle/>
          <a:p>
            <a:pPr marL="0" indent="0">
              <a:buNone/>
            </a:pPr>
            <a:r>
              <a:rPr lang="en-US" sz="3200" b="1" dirty="0">
                <a:latin typeface="Times New Roman" panose="02020603050405020304" pitchFamily="18" charset="0"/>
                <a:cs typeface="Times New Roman" panose="02020603050405020304" pitchFamily="18" charset="0"/>
              </a:rPr>
              <a:t>Numerical Features: Feature Importance</a:t>
            </a:r>
          </a:p>
        </p:txBody>
      </p:sp>
      <p:sp>
        <p:nvSpPr>
          <p:cNvPr id="8" name="Content Placeholder 2">
            <a:extLst>
              <a:ext uri="{FF2B5EF4-FFF2-40B4-BE49-F238E27FC236}">
                <a16:creationId xmlns:a16="http://schemas.microsoft.com/office/drawing/2014/main" id="{E792E8CF-218F-6F2B-2F1B-EFFA324FA21D}"/>
              </a:ext>
            </a:extLst>
          </p:cNvPr>
          <p:cNvSpPr txBox="1">
            <a:spLocks/>
          </p:cNvSpPr>
          <p:nvPr/>
        </p:nvSpPr>
        <p:spPr>
          <a:xfrm>
            <a:off x="457201" y="845900"/>
            <a:ext cx="10620855" cy="57202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000" b="1"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6BE2ED2C-8A7B-F596-4A7F-E24D7F24BBA5}"/>
              </a:ext>
            </a:extLst>
          </p:cNvPr>
          <p:cNvSpPr/>
          <p:nvPr/>
        </p:nvSpPr>
        <p:spPr>
          <a:xfrm>
            <a:off x="851273" y="5336232"/>
            <a:ext cx="10297824" cy="1144887"/>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R="0" lvl="0" algn="just">
              <a:lnSpc>
                <a:spcPct val="150000"/>
              </a:lnSpc>
              <a:spcBef>
                <a:spcPts val="0"/>
              </a:spcBef>
              <a:spcAft>
                <a:spcPts val="600"/>
              </a:spcAft>
              <a:tabLst>
                <a:tab pos="457200" algn="l"/>
              </a:tabLst>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assessed feature importance for every feature against the target variable. The most correlated features, in absolute values, were Oldpeak, followed by MaxHR and Age.</a:t>
            </a:r>
          </a:p>
        </p:txBody>
      </p:sp>
      <p:pic>
        <p:nvPicPr>
          <p:cNvPr id="5" name="Εικόνα 4">
            <a:extLst>
              <a:ext uri="{FF2B5EF4-FFF2-40B4-BE49-F238E27FC236}">
                <a16:creationId xmlns:a16="http://schemas.microsoft.com/office/drawing/2014/main" id="{F3E99A6E-2251-ABA0-B0F1-B7A63E00234D}"/>
              </a:ext>
            </a:extLst>
          </p:cNvPr>
          <p:cNvPicPr>
            <a:picLocks noChangeAspect="1"/>
          </p:cNvPicPr>
          <p:nvPr/>
        </p:nvPicPr>
        <p:blipFill>
          <a:blip r:embed="rId2"/>
          <a:stretch>
            <a:fillRect/>
          </a:stretch>
        </p:blipFill>
        <p:spPr>
          <a:xfrm>
            <a:off x="2344848" y="845900"/>
            <a:ext cx="6998328" cy="4178770"/>
          </a:xfrm>
          <a:prstGeom prst="rect">
            <a:avLst/>
          </a:prstGeom>
        </p:spPr>
      </p:pic>
      <p:sp>
        <p:nvSpPr>
          <p:cNvPr id="2" name="Slide Number Placeholder 1">
            <a:extLst>
              <a:ext uri="{FF2B5EF4-FFF2-40B4-BE49-F238E27FC236}">
                <a16:creationId xmlns:a16="http://schemas.microsoft.com/office/drawing/2014/main" id="{79082B27-A397-55EA-6B40-5DA31CE428AE}"/>
              </a:ext>
            </a:extLst>
          </p:cNvPr>
          <p:cNvSpPr>
            <a:spLocks noGrp="1"/>
          </p:cNvSpPr>
          <p:nvPr>
            <p:ph type="sldNum" sz="quarter" idx="12"/>
          </p:nvPr>
        </p:nvSpPr>
        <p:spPr/>
        <p:txBody>
          <a:bodyPr/>
          <a:lstStyle/>
          <a:p>
            <a:fld id="{4BA915EE-10CB-4CF1-8569-6154455DA573}" type="slidenum">
              <a:rPr lang="en-US" smtClean="0"/>
              <a:t>10</a:t>
            </a:fld>
            <a:endParaRPr lang="en-US" dirty="0"/>
          </a:p>
        </p:txBody>
      </p:sp>
    </p:spTree>
    <p:extLst>
      <p:ext uri="{BB962C8B-B14F-4D97-AF65-F5344CB8AC3E}">
        <p14:creationId xmlns:p14="http://schemas.microsoft.com/office/powerpoint/2010/main" val="292425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0C6144-78E4-3C71-A237-9257DABAD922}"/>
              </a:ext>
            </a:extLst>
          </p:cNvPr>
          <p:cNvSpPr>
            <a:spLocks noGrp="1"/>
          </p:cNvSpPr>
          <p:nvPr>
            <p:ph idx="1"/>
          </p:nvPr>
        </p:nvSpPr>
        <p:spPr>
          <a:xfrm>
            <a:off x="248055" y="874"/>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Categorical Features: Pairwise Associations</a:t>
            </a:r>
          </a:p>
        </p:txBody>
      </p:sp>
      <p:sp>
        <p:nvSpPr>
          <p:cNvPr id="3" name="Rectangle: Rounded Corners 2">
            <a:extLst>
              <a:ext uri="{FF2B5EF4-FFF2-40B4-BE49-F238E27FC236}">
                <a16:creationId xmlns:a16="http://schemas.microsoft.com/office/drawing/2014/main" id="{6F9E3701-DE00-BF91-5920-1504DADC1E2E}"/>
              </a:ext>
            </a:extLst>
          </p:cNvPr>
          <p:cNvSpPr/>
          <p:nvPr/>
        </p:nvSpPr>
        <p:spPr>
          <a:xfrm>
            <a:off x="924128" y="5658403"/>
            <a:ext cx="9260732" cy="1003884"/>
          </a:xfrm>
          <a:prstGeom prst="roundRect">
            <a:avLst/>
          </a:prstGeom>
          <a:solidFill>
            <a:schemeClr val="tx2">
              <a:lumMod val="10000"/>
              <a:lumOff val="9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marR="0" lvl="0" algn="just">
              <a:lnSpc>
                <a:spcPct val="150000"/>
              </a:lnSpc>
              <a:spcBef>
                <a:spcPts val="0"/>
              </a:spcBef>
              <a:spcAft>
                <a:spcPts val="600"/>
              </a:spcAft>
              <a:tabLst>
                <a:tab pos="457200" algn="l"/>
              </a:tabLs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Through pairwise Associations (</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Cramer’s V</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we found that none of the variable pairs exhibit a very high association. </a:t>
            </a:r>
          </a:p>
        </p:txBody>
      </p:sp>
      <p:pic>
        <p:nvPicPr>
          <p:cNvPr id="2" name="Picture 26">
            <a:extLst>
              <a:ext uri="{FF2B5EF4-FFF2-40B4-BE49-F238E27FC236}">
                <a16:creationId xmlns:a16="http://schemas.microsoft.com/office/drawing/2014/main" id="{999A99E8-EC5F-155C-CEF1-77F5591024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9278" y="749028"/>
            <a:ext cx="7858408" cy="4725620"/>
          </a:xfrm>
          <a:prstGeom prst="rect">
            <a:avLst/>
          </a:prstGeom>
          <a:noFill/>
          <a:ln>
            <a:solidFill>
              <a:schemeClr val="bg1">
                <a:lumMod val="65000"/>
              </a:schemeClr>
            </a:solidFill>
          </a:ln>
        </p:spPr>
      </p:pic>
      <p:sp>
        <p:nvSpPr>
          <p:cNvPr id="5" name="Slide Number Placeholder 4">
            <a:extLst>
              <a:ext uri="{FF2B5EF4-FFF2-40B4-BE49-F238E27FC236}">
                <a16:creationId xmlns:a16="http://schemas.microsoft.com/office/drawing/2014/main" id="{C447E8F0-600C-9B82-691E-0D2848BCF828}"/>
              </a:ext>
            </a:extLst>
          </p:cNvPr>
          <p:cNvSpPr>
            <a:spLocks noGrp="1"/>
          </p:cNvSpPr>
          <p:nvPr>
            <p:ph type="sldNum" sz="quarter" idx="12"/>
          </p:nvPr>
        </p:nvSpPr>
        <p:spPr/>
        <p:txBody>
          <a:bodyPr/>
          <a:lstStyle/>
          <a:p>
            <a:fld id="{4BA915EE-10CB-4CF1-8569-6154455DA573}" type="slidenum">
              <a:rPr lang="en-US" smtClean="0"/>
              <a:t>11</a:t>
            </a:fld>
            <a:endParaRPr lang="en-US" dirty="0"/>
          </a:p>
        </p:txBody>
      </p:sp>
    </p:spTree>
    <p:extLst>
      <p:ext uri="{BB962C8B-B14F-4D97-AF65-F5344CB8AC3E}">
        <p14:creationId xmlns:p14="http://schemas.microsoft.com/office/powerpoint/2010/main" val="343577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0C6144-78E4-3C71-A237-9257DABAD922}"/>
              </a:ext>
            </a:extLst>
          </p:cNvPr>
          <p:cNvSpPr>
            <a:spLocks noGrp="1"/>
          </p:cNvSpPr>
          <p:nvPr>
            <p:ph idx="1"/>
          </p:nvPr>
        </p:nvSpPr>
        <p:spPr>
          <a:xfrm>
            <a:off x="248055" y="69249"/>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Categorical Features: Statistical Significance</a:t>
            </a:r>
          </a:p>
        </p:txBody>
      </p:sp>
      <p:sp>
        <p:nvSpPr>
          <p:cNvPr id="5" name="Rectangle: Rounded Corners 4">
            <a:extLst>
              <a:ext uri="{FF2B5EF4-FFF2-40B4-BE49-F238E27FC236}">
                <a16:creationId xmlns:a16="http://schemas.microsoft.com/office/drawing/2014/main" id="{698E2159-860E-2278-8584-2C648C34DB47}"/>
              </a:ext>
            </a:extLst>
          </p:cNvPr>
          <p:cNvSpPr/>
          <p:nvPr/>
        </p:nvSpPr>
        <p:spPr>
          <a:xfrm>
            <a:off x="1143754" y="5296277"/>
            <a:ext cx="9904491" cy="986266"/>
          </a:xfrm>
          <a:prstGeom prst="roundRect">
            <a:avLst/>
          </a:prstGeom>
          <a:solidFill>
            <a:schemeClr val="tx2">
              <a:lumMod val="10000"/>
              <a:lumOff val="9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marR="0" lvl="0" algn="just">
              <a:lnSpc>
                <a:spcPct val="150000"/>
              </a:lnSpc>
              <a:spcBef>
                <a:spcPts val="0"/>
              </a:spcBef>
              <a:spcAft>
                <a:spcPts val="600"/>
              </a:spcAft>
              <a:tabLst>
                <a:tab pos="457200" algn="l"/>
              </a:tabLs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Based on the </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Chi Square Scores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and their corresponding p-values, we noted that all categorical features are statistically significant at a 5% significance level.</a:t>
            </a:r>
          </a:p>
        </p:txBody>
      </p:sp>
      <p:pic>
        <p:nvPicPr>
          <p:cNvPr id="2" name="Picture 27">
            <a:extLst>
              <a:ext uri="{FF2B5EF4-FFF2-40B4-BE49-F238E27FC236}">
                <a16:creationId xmlns:a16="http://schemas.microsoft.com/office/drawing/2014/main" id="{37BDCEE5-7118-7F16-C218-F2FBCC1217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97640" y="1391055"/>
            <a:ext cx="4515501" cy="2918394"/>
          </a:xfrm>
          <a:prstGeom prst="rect">
            <a:avLst/>
          </a:prstGeom>
          <a:noFill/>
          <a:ln>
            <a:solidFill>
              <a:schemeClr val="bg1">
                <a:lumMod val="65000"/>
              </a:schemeClr>
            </a:solidFill>
          </a:ln>
        </p:spPr>
      </p:pic>
      <p:sp>
        <p:nvSpPr>
          <p:cNvPr id="3" name="Slide Number Placeholder 2">
            <a:extLst>
              <a:ext uri="{FF2B5EF4-FFF2-40B4-BE49-F238E27FC236}">
                <a16:creationId xmlns:a16="http://schemas.microsoft.com/office/drawing/2014/main" id="{B39C218C-C04C-51C4-5FA0-9F4AD5F367C7}"/>
              </a:ext>
            </a:extLst>
          </p:cNvPr>
          <p:cNvSpPr>
            <a:spLocks noGrp="1"/>
          </p:cNvSpPr>
          <p:nvPr>
            <p:ph type="sldNum" sz="quarter" idx="12"/>
          </p:nvPr>
        </p:nvSpPr>
        <p:spPr/>
        <p:txBody>
          <a:bodyPr/>
          <a:lstStyle/>
          <a:p>
            <a:fld id="{4BA915EE-10CB-4CF1-8569-6154455DA573}" type="slidenum">
              <a:rPr lang="en-US" smtClean="0"/>
              <a:t>12</a:t>
            </a:fld>
            <a:endParaRPr lang="en-US" dirty="0"/>
          </a:p>
        </p:txBody>
      </p:sp>
    </p:spTree>
    <p:extLst>
      <p:ext uri="{BB962C8B-B14F-4D97-AF65-F5344CB8AC3E}">
        <p14:creationId xmlns:p14="http://schemas.microsoft.com/office/powerpoint/2010/main" val="320009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0C6144-78E4-3C71-A237-9257DABAD922}"/>
              </a:ext>
            </a:extLst>
          </p:cNvPr>
          <p:cNvSpPr>
            <a:spLocks noGrp="1"/>
          </p:cNvSpPr>
          <p:nvPr>
            <p:ph idx="1"/>
          </p:nvPr>
        </p:nvSpPr>
        <p:spPr>
          <a:xfrm>
            <a:off x="248055" y="9924"/>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Categorical Features: Feature Importance</a:t>
            </a:r>
          </a:p>
        </p:txBody>
      </p:sp>
      <p:sp>
        <p:nvSpPr>
          <p:cNvPr id="6" name="Rectangle: Rounded Corners 5">
            <a:extLst>
              <a:ext uri="{FF2B5EF4-FFF2-40B4-BE49-F238E27FC236}">
                <a16:creationId xmlns:a16="http://schemas.microsoft.com/office/drawing/2014/main" id="{403E65D9-C580-2D24-4795-4F4DED9B0797}"/>
              </a:ext>
            </a:extLst>
          </p:cNvPr>
          <p:cNvSpPr/>
          <p:nvPr/>
        </p:nvSpPr>
        <p:spPr>
          <a:xfrm>
            <a:off x="995882" y="4876094"/>
            <a:ext cx="9873028" cy="1769167"/>
          </a:xfrm>
          <a:prstGeom prst="roundRect">
            <a:avLst/>
          </a:prstGeom>
          <a:solidFill>
            <a:schemeClr val="tx2">
              <a:lumMod val="10000"/>
              <a:lumOff val="90000"/>
            </a:schemeClr>
          </a:solidFill>
          <a:ln>
            <a:noFill/>
          </a:ln>
        </p:spPr>
        <p:style>
          <a:lnRef idx="1">
            <a:schemeClr val="accent5"/>
          </a:lnRef>
          <a:fillRef idx="2">
            <a:schemeClr val="accent5"/>
          </a:fillRef>
          <a:effectRef idx="1">
            <a:schemeClr val="accent5"/>
          </a:effectRef>
          <a:fontRef idx="minor">
            <a:schemeClr val="dk1"/>
          </a:fontRef>
        </p:style>
        <p:txBody>
          <a:bodyPr rtlCol="0" anchor="t"/>
          <a:lstStyle/>
          <a:p>
            <a:pPr marR="0" lvl="0" algn="just">
              <a:lnSpc>
                <a:spcPct val="150000"/>
              </a:lnSpc>
              <a:spcBef>
                <a:spcPts val="0"/>
              </a:spcBef>
              <a:spcAft>
                <a:spcPts val="800"/>
              </a:spcAft>
              <a:tabLst>
                <a:tab pos="457200" algn="l"/>
              </a:tabLs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We assessed feature importance using </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Cramer's V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for every categorical feature against the target variable. The most associated features were ST_Slope followed by ExerciseAngina  and ChestPainType.</a:t>
            </a:r>
          </a:p>
        </p:txBody>
      </p:sp>
      <p:pic>
        <p:nvPicPr>
          <p:cNvPr id="2" name="Picture 28">
            <a:extLst>
              <a:ext uri="{FF2B5EF4-FFF2-40B4-BE49-F238E27FC236}">
                <a16:creationId xmlns:a16="http://schemas.microsoft.com/office/drawing/2014/main" id="{E3ADD5B3-447B-B81F-1639-211944B4DC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954" y="865763"/>
            <a:ext cx="6605948" cy="3769612"/>
          </a:xfrm>
          <a:prstGeom prst="rect">
            <a:avLst/>
          </a:prstGeom>
          <a:noFill/>
          <a:ln>
            <a:solidFill>
              <a:schemeClr val="bg1">
                <a:lumMod val="65000"/>
              </a:schemeClr>
            </a:solidFill>
          </a:ln>
        </p:spPr>
      </p:pic>
      <p:sp>
        <p:nvSpPr>
          <p:cNvPr id="3" name="Slide Number Placeholder 2">
            <a:extLst>
              <a:ext uri="{FF2B5EF4-FFF2-40B4-BE49-F238E27FC236}">
                <a16:creationId xmlns:a16="http://schemas.microsoft.com/office/drawing/2014/main" id="{1A4DD797-1905-87D3-FDF3-7BE20ECC83D9}"/>
              </a:ext>
            </a:extLst>
          </p:cNvPr>
          <p:cNvSpPr>
            <a:spLocks noGrp="1"/>
          </p:cNvSpPr>
          <p:nvPr>
            <p:ph type="sldNum" sz="quarter" idx="12"/>
          </p:nvPr>
        </p:nvSpPr>
        <p:spPr/>
        <p:txBody>
          <a:bodyPr/>
          <a:lstStyle/>
          <a:p>
            <a:fld id="{4BA915EE-10CB-4CF1-8569-6154455DA573}" type="slidenum">
              <a:rPr lang="en-US" smtClean="0"/>
              <a:t>13</a:t>
            </a:fld>
            <a:endParaRPr lang="en-US" dirty="0"/>
          </a:p>
        </p:txBody>
      </p:sp>
    </p:spTree>
    <p:extLst>
      <p:ext uri="{BB962C8B-B14F-4D97-AF65-F5344CB8AC3E}">
        <p14:creationId xmlns:p14="http://schemas.microsoft.com/office/powerpoint/2010/main" val="261195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0C6144-78E4-3C71-A237-9257DABAD922}"/>
              </a:ext>
            </a:extLst>
          </p:cNvPr>
          <p:cNvSpPr>
            <a:spLocks noGrp="1"/>
          </p:cNvSpPr>
          <p:nvPr>
            <p:ph idx="1"/>
          </p:nvPr>
        </p:nvSpPr>
        <p:spPr>
          <a:xfrm>
            <a:off x="248055" y="7369"/>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Data Preprocessing</a:t>
            </a:r>
          </a:p>
        </p:txBody>
      </p:sp>
      <p:sp>
        <p:nvSpPr>
          <p:cNvPr id="9" name="TextBox 8">
            <a:extLst>
              <a:ext uri="{FF2B5EF4-FFF2-40B4-BE49-F238E27FC236}">
                <a16:creationId xmlns:a16="http://schemas.microsoft.com/office/drawing/2014/main" id="{5A06BB21-AAA9-AF89-D4CE-A41C1C7DBB4E}"/>
              </a:ext>
            </a:extLst>
          </p:cNvPr>
          <p:cNvSpPr txBox="1"/>
          <p:nvPr/>
        </p:nvSpPr>
        <p:spPr>
          <a:xfrm>
            <a:off x="815374" y="4328885"/>
            <a:ext cx="10053536" cy="545919"/>
          </a:xfrm>
          <a:prstGeom prst="rect">
            <a:avLst/>
          </a:prstGeom>
          <a:noFill/>
        </p:spPr>
        <p:txBody>
          <a:bodyPr wrap="square">
            <a:spAutoFit/>
          </a:bodyPr>
          <a:lstStyle/>
          <a:p>
            <a:pPr algn="ctr">
              <a:lnSpc>
                <a:spcPct val="150000"/>
              </a:lnSpc>
            </a:pPr>
            <a:r>
              <a:rPr lang="en-US" sz="22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Now, we have three data frames ready to </a:t>
            </a:r>
            <a:r>
              <a:rPr lang="en-US" sz="220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be fed to </a:t>
            </a:r>
            <a:r>
              <a:rPr lang="en-US" sz="22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the algorithms. </a:t>
            </a:r>
            <a:endParaRPr lang="en-US" sz="22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Arrow: Pentagon 9">
            <a:extLst>
              <a:ext uri="{FF2B5EF4-FFF2-40B4-BE49-F238E27FC236}">
                <a16:creationId xmlns:a16="http://schemas.microsoft.com/office/drawing/2014/main" id="{2AB3F694-5D80-B250-143D-9D13128EFD17}"/>
              </a:ext>
            </a:extLst>
          </p:cNvPr>
          <p:cNvSpPr/>
          <p:nvPr/>
        </p:nvSpPr>
        <p:spPr>
          <a:xfrm>
            <a:off x="338849" y="1186715"/>
            <a:ext cx="10887448" cy="964456"/>
          </a:xfrm>
          <a:prstGeom prst="homePlate">
            <a:avLst/>
          </a:prstGeom>
          <a:solidFill>
            <a:srgbClr val="CBE9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indent="-342900" algn="just">
              <a:lnSpc>
                <a:spcPct val="150000"/>
              </a:lnSpc>
              <a:spcBef>
                <a:spcPts val="0"/>
              </a:spcBef>
              <a:spcAft>
                <a:spcPts val="600"/>
              </a:spcAft>
              <a:buFont typeface="+mj-lt"/>
              <a:buAutoNum type="arabicPeriod"/>
            </a:pPr>
            <a:r>
              <a:rPr lang="en-US" sz="22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encode the categorical features with “One hot encoding”, to convert categorical data into a format that machine learning algorithms can understand. </a:t>
            </a:r>
            <a:endPar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Arrow: Pentagon 10">
            <a:extLst>
              <a:ext uri="{FF2B5EF4-FFF2-40B4-BE49-F238E27FC236}">
                <a16:creationId xmlns:a16="http://schemas.microsoft.com/office/drawing/2014/main" id="{4AB86150-8C16-32EE-7E0E-0A75B006FCCA}"/>
              </a:ext>
            </a:extLst>
          </p:cNvPr>
          <p:cNvSpPr/>
          <p:nvPr/>
        </p:nvSpPr>
        <p:spPr>
          <a:xfrm>
            <a:off x="338848" y="2340761"/>
            <a:ext cx="10887448" cy="988655"/>
          </a:xfrm>
          <a:prstGeom prst="homePlate">
            <a:avLst/>
          </a:prstGeom>
          <a:solidFill>
            <a:srgbClr val="CBE9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indent="-342900" algn="just">
              <a:lnSpc>
                <a:spcPct val="150000"/>
              </a:lnSpc>
              <a:spcBef>
                <a:spcPts val="0"/>
              </a:spcBef>
              <a:spcAft>
                <a:spcPts val="600"/>
              </a:spcAft>
              <a:buFont typeface="+mj-lt"/>
              <a:buAutoNum type="arabicPeriod" startAt="2"/>
            </a:pPr>
            <a:r>
              <a:rPr lang="en-US" sz="22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 avoid data leakage, we split the dataset into train and test set before scaling the data. The ratio of splitting is 80% – 20%.</a:t>
            </a:r>
            <a:endPar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Arrow: Pentagon 11">
            <a:extLst>
              <a:ext uri="{FF2B5EF4-FFF2-40B4-BE49-F238E27FC236}">
                <a16:creationId xmlns:a16="http://schemas.microsoft.com/office/drawing/2014/main" id="{6BCF411E-C563-A209-13A1-D21BB3EA5173}"/>
              </a:ext>
            </a:extLst>
          </p:cNvPr>
          <p:cNvSpPr/>
          <p:nvPr/>
        </p:nvSpPr>
        <p:spPr>
          <a:xfrm>
            <a:off x="338848" y="3515840"/>
            <a:ext cx="10887448" cy="780876"/>
          </a:xfrm>
          <a:prstGeom prst="homePlate">
            <a:avLst/>
          </a:prstGeom>
          <a:solidFill>
            <a:srgbClr val="CBE9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spcAft>
                <a:spcPts val="600"/>
              </a:spcAft>
              <a:buFont typeface="+mj-lt"/>
              <a:buAutoNum type="arabicPeriod" startAt="3"/>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scale the data with Normalization and Standardization.</a:t>
            </a:r>
            <a:endPar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0976D9F2-9E22-2D63-F2A8-01402899C9ED}"/>
              </a:ext>
            </a:extLst>
          </p:cNvPr>
          <p:cNvSpPr/>
          <p:nvPr/>
        </p:nvSpPr>
        <p:spPr>
          <a:xfrm>
            <a:off x="338848" y="5145933"/>
            <a:ext cx="3388529" cy="1293456"/>
          </a:xfrm>
          <a:prstGeom prst="roundRect">
            <a:avLst/>
          </a:prstGeom>
          <a:solidFill>
            <a:srgbClr val="CCE9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sz="2200" b="1" dirty="0">
                <a:solidFill>
                  <a:schemeClr val="tx1"/>
                </a:solidFill>
                <a:latin typeface="Times New Roman" panose="02020603050405020304" pitchFamily="18" charset="0"/>
                <a:cs typeface="Times New Roman" panose="02020603050405020304" pitchFamily="18" charset="0"/>
              </a:rPr>
              <a:t>Unscaled Dataframe</a:t>
            </a:r>
          </a:p>
        </p:txBody>
      </p:sp>
      <p:sp>
        <p:nvSpPr>
          <p:cNvPr id="14" name="Rectangle: Rounded Corners 13">
            <a:extLst>
              <a:ext uri="{FF2B5EF4-FFF2-40B4-BE49-F238E27FC236}">
                <a16:creationId xmlns:a16="http://schemas.microsoft.com/office/drawing/2014/main" id="{7384EBC6-78D2-692D-2183-114EA141B86A}"/>
              </a:ext>
            </a:extLst>
          </p:cNvPr>
          <p:cNvSpPr/>
          <p:nvPr/>
        </p:nvSpPr>
        <p:spPr>
          <a:xfrm>
            <a:off x="4080386" y="5145932"/>
            <a:ext cx="3453055" cy="1293456"/>
          </a:xfrm>
          <a:prstGeom prst="roundRect">
            <a:avLst/>
          </a:prstGeom>
          <a:solidFill>
            <a:srgbClr val="CCE9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startAt="2"/>
            </a:pPr>
            <a:r>
              <a:rPr lang="en-US" sz="2200" b="1" dirty="0">
                <a:solidFill>
                  <a:schemeClr val="tx1"/>
                </a:solidFill>
                <a:latin typeface="Times New Roman" panose="02020603050405020304" pitchFamily="18" charset="0"/>
                <a:cs typeface="Times New Roman" panose="02020603050405020304" pitchFamily="18" charset="0"/>
              </a:rPr>
              <a:t>Normalized Dataframe</a:t>
            </a:r>
          </a:p>
        </p:txBody>
      </p:sp>
      <p:sp>
        <p:nvSpPr>
          <p:cNvPr id="15" name="Rectangle: Rounded Corners 14">
            <a:extLst>
              <a:ext uri="{FF2B5EF4-FFF2-40B4-BE49-F238E27FC236}">
                <a16:creationId xmlns:a16="http://schemas.microsoft.com/office/drawing/2014/main" id="{2C433861-6F32-1D6F-42D5-851B8323A3BA}"/>
              </a:ext>
            </a:extLst>
          </p:cNvPr>
          <p:cNvSpPr/>
          <p:nvPr/>
        </p:nvSpPr>
        <p:spPr>
          <a:xfrm>
            <a:off x="7886451" y="5145997"/>
            <a:ext cx="3729146" cy="1293893"/>
          </a:xfrm>
          <a:prstGeom prst="roundRect">
            <a:avLst/>
          </a:prstGeom>
          <a:solidFill>
            <a:srgbClr val="CCE9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startAt="3"/>
            </a:pPr>
            <a:r>
              <a:rPr lang="en-US" sz="2200" b="1" dirty="0">
                <a:solidFill>
                  <a:schemeClr val="tx1"/>
                </a:solidFill>
                <a:latin typeface="Times New Roman" panose="02020603050405020304" pitchFamily="18" charset="0"/>
                <a:cs typeface="Times New Roman" panose="02020603050405020304" pitchFamily="18" charset="0"/>
              </a:rPr>
              <a:t>Standardized Dataframe</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3D0AE2E7-5B70-0778-E716-26C204CB83B9}"/>
              </a:ext>
            </a:extLst>
          </p:cNvPr>
          <p:cNvSpPr txBox="1"/>
          <p:nvPr/>
        </p:nvSpPr>
        <p:spPr>
          <a:xfrm>
            <a:off x="248055" y="529159"/>
            <a:ext cx="10452371" cy="545919"/>
          </a:xfrm>
          <a:prstGeom prst="rect">
            <a:avLst/>
          </a:prstGeom>
          <a:noFill/>
        </p:spPr>
        <p:txBody>
          <a:bodyPr wrap="square">
            <a:spAutoFit/>
          </a:bodyPr>
          <a:lstStyle/>
          <a:p>
            <a:pPr marL="0" marR="0" algn="just">
              <a:lnSpc>
                <a:spcPct val="150000"/>
              </a:lnSpc>
              <a:spcBef>
                <a:spcPts val="0"/>
              </a:spcBef>
              <a:spcAft>
                <a:spcPts val="600"/>
              </a:spcAft>
            </a:pPr>
            <a:r>
              <a:rPr lang="en-US" sz="2200" kern="100" spc="-5" dirty="0">
                <a:solidFill>
                  <a:srgbClr val="000000"/>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methodology followed for Data Preprocessing is as follows:</a:t>
            </a:r>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5280ED1-7AF1-4C0F-4205-8A7641845B0D}"/>
              </a:ext>
            </a:extLst>
          </p:cNvPr>
          <p:cNvSpPr>
            <a:spLocks noGrp="1"/>
          </p:cNvSpPr>
          <p:nvPr>
            <p:ph type="sldNum" sz="quarter" idx="12"/>
          </p:nvPr>
        </p:nvSpPr>
        <p:spPr/>
        <p:txBody>
          <a:bodyPr/>
          <a:lstStyle/>
          <a:p>
            <a:fld id="{4BA915EE-10CB-4CF1-8569-6154455DA573}" type="slidenum">
              <a:rPr lang="en-US" smtClean="0"/>
              <a:t>14</a:t>
            </a:fld>
            <a:endParaRPr lang="en-US" dirty="0"/>
          </a:p>
        </p:txBody>
      </p:sp>
    </p:spTree>
    <p:extLst>
      <p:ext uri="{BB962C8B-B14F-4D97-AF65-F5344CB8AC3E}">
        <p14:creationId xmlns:p14="http://schemas.microsoft.com/office/powerpoint/2010/main" val="182354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61FAE11-19B4-EB7B-2107-E2C69DEAE59B}"/>
              </a:ext>
            </a:extLst>
          </p:cNvPr>
          <p:cNvSpPr>
            <a:spLocks noGrp="1"/>
          </p:cNvSpPr>
          <p:nvPr>
            <p:ph idx="1"/>
          </p:nvPr>
        </p:nvSpPr>
        <p:spPr>
          <a:xfrm>
            <a:off x="248055" y="79400"/>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Algorithms - Training Phase</a:t>
            </a:r>
          </a:p>
        </p:txBody>
      </p:sp>
      <p:sp>
        <p:nvSpPr>
          <p:cNvPr id="5" name="TextBox 4">
            <a:extLst>
              <a:ext uri="{FF2B5EF4-FFF2-40B4-BE49-F238E27FC236}">
                <a16:creationId xmlns:a16="http://schemas.microsoft.com/office/drawing/2014/main" id="{86BFA4C5-012A-CC1C-1FEC-2B0EFA7C8F18}"/>
              </a:ext>
            </a:extLst>
          </p:cNvPr>
          <p:cNvSpPr txBox="1"/>
          <p:nvPr/>
        </p:nvSpPr>
        <p:spPr>
          <a:xfrm>
            <a:off x="680126" y="785033"/>
            <a:ext cx="10452371" cy="545919"/>
          </a:xfrm>
          <a:prstGeom prst="rect">
            <a:avLst/>
          </a:prstGeom>
          <a:noFill/>
        </p:spPr>
        <p:txBody>
          <a:bodyPr wrap="square">
            <a:spAutoFit/>
          </a:bodyPr>
          <a:lstStyle/>
          <a:p>
            <a:pPr marL="0" marR="0" algn="ctr">
              <a:lnSpc>
                <a:spcPct val="150000"/>
              </a:lnSpc>
              <a:spcBef>
                <a:spcPts val="0"/>
              </a:spcBef>
              <a:spcAft>
                <a:spcPts val="600"/>
              </a:spcAft>
            </a:pPr>
            <a:r>
              <a:rPr lang="en-US" sz="2200" kern="1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Training Phase by the following algorithms:</a:t>
            </a:r>
            <a:endParaRPr lang="en-US" sz="22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Arrow: Pentagon 1">
            <a:extLst>
              <a:ext uri="{FF2B5EF4-FFF2-40B4-BE49-F238E27FC236}">
                <a16:creationId xmlns:a16="http://schemas.microsoft.com/office/drawing/2014/main" id="{D0D581B6-72E1-D03D-1BFF-E7CAC0DE1BA9}"/>
              </a:ext>
            </a:extLst>
          </p:cNvPr>
          <p:cNvSpPr/>
          <p:nvPr/>
        </p:nvSpPr>
        <p:spPr>
          <a:xfrm>
            <a:off x="190836" y="3048891"/>
            <a:ext cx="11873165" cy="470154"/>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just">
              <a:spcBef>
                <a:spcPts val="0"/>
              </a:spcBef>
              <a:spcAft>
                <a:spcPts val="600"/>
              </a:spcAft>
            </a:pPr>
            <a:r>
              <a:rPr lang="en-US" sz="2200" b="1" kern="1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1:</a:t>
            </a:r>
            <a:r>
              <a:rPr lang="en-US" sz="2200" kern="100" spc="-5"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Apply “GridSearchCV”, on the training set, to obtain the optimal hyperparameters</a:t>
            </a:r>
            <a:r>
              <a:rPr lang="en-US" sz="2200" kern="100"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Arrow: Pentagon 2">
            <a:extLst>
              <a:ext uri="{FF2B5EF4-FFF2-40B4-BE49-F238E27FC236}">
                <a16:creationId xmlns:a16="http://schemas.microsoft.com/office/drawing/2014/main" id="{05C80EFA-A2C0-EFC3-87AA-EB96B9BA6E37}"/>
              </a:ext>
            </a:extLst>
          </p:cNvPr>
          <p:cNvSpPr/>
          <p:nvPr/>
        </p:nvSpPr>
        <p:spPr>
          <a:xfrm>
            <a:off x="189711" y="3774888"/>
            <a:ext cx="11875413" cy="484586"/>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just">
              <a:spcBef>
                <a:spcPts val="0"/>
              </a:spcBef>
              <a:spcAft>
                <a:spcPts val="600"/>
              </a:spcAft>
            </a:pPr>
            <a:r>
              <a:rPr lang="en-US" sz="2200" b="1"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2: </a:t>
            </a:r>
            <a:r>
              <a:rPr lang="en-US" sz="2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Fit the model with the optimal hyperparameters found from step 1.</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Pentagon 5">
            <a:extLst>
              <a:ext uri="{FF2B5EF4-FFF2-40B4-BE49-F238E27FC236}">
                <a16:creationId xmlns:a16="http://schemas.microsoft.com/office/drawing/2014/main" id="{B8F9F31C-A39C-ADF5-1B71-632C5C486240}"/>
              </a:ext>
            </a:extLst>
          </p:cNvPr>
          <p:cNvSpPr/>
          <p:nvPr/>
        </p:nvSpPr>
        <p:spPr>
          <a:xfrm>
            <a:off x="189710" y="4514493"/>
            <a:ext cx="11875414" cy="484586"/>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just">
              <a:spcBef>
                <a:spcPts val="0"/>
              </a:spcBef>
              <a:spcAft>
                <a:spcPts val="600"/>
              </a:spcAft>
            </a:pPr>
            <a:r>
              <a:rPr lang="en-US" sz="2200" b="1"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3: </a:t>
            </a:r>
            <a:r>
              <a:rPr lang="en-US" sz="2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Print the training set Recall score.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w: Pentagon 6">
            <a:extLst>
              <a:ext uri="{FF2B5EF4-FFF2-40B4-BE49-F238E27FC236}">
                <a16:creationId xmlns:a16="http://schemas.microsoft.com/office/drawing/2014/main" id="{293F7933-B4ED-0FE6-91B9-80C8913B04BB}"/>
              </a:ext>
            </a:extLst>
          </p:cNvPr>
          <p:cNvSpPr/>
          <p:nvPr/>
        </p:nvSpPr>
        <p:spPr>
          <a:xfrm>
            <a:off x="188588" y="5227076"/>
            <a:ext cx="11879681" cy="484586"/>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just">
              <a:spcBef>
                <a:spcPts val="0"/>
              </a:spcBef>
              <a:spcAft>
                <a:spcPts val="600"/>
              </a:spcAft>
            </a:pPr>
            <a:r>
              <a:rPr lang="en-US" sz="2200" b="1"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4: </a:t>
            </a:r>
            <a:r>
              <a:rPr lang="en-US" sz="2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5-fold Cross Validation to obtain Recall scores for each fold and the average Recall score.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rrow: Pentagon 7">
            <a:extLst>
              <a:ext uri="{FF2B5EF4-FFF2-40B4-BE49-F238E27FC236}">
                <a16:creationId xmlns:a16="http://schemas.microsoft.com/office/drawing/2014/main" id="{2FE939D1-BA2B-5826-1313-82B344A955CF}"/>
              </a:ext>
            </a:extLst>
          </p:cNvPr>
          <p:cNvSpPr/>
          <p:nvPr/>
        </p:nvSpPr>
        <p:spPr>
          <a:xfrm>
            <a:off x="188588" y="5934683"/>
            <a:ext cx="11879681" cy="505606"/>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just">
              <a:spcBef>
                <a:spcPts val="0"/>
              </a:spcBef>
              <a:spcAft>
                <a:spcPts val="600"/>
              </a:spcAft>
            </a:pPr>
            <a:r>
              <a:rPr lang="en-US" sz="2200" b="1"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5: </a:t>
            </a:r>
            <a:r>
              <a:rPr lang="en-US" sz="2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Visualize the performance through Confusion Matrix.</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8169ED4-9436-73C3-733F-374ECDD16139}"/>
              </a:ext>
            </a:extLst>
          </p:cNvPr>
          <p:cNvSpPr txBox="1"/>
          <p:nvPr/>
        </p:nvSpPr>
        <p:spPr>
          <a:xfrm>
            <a:off x="97340" y="2305393"/>
            <a:ext cx="10452371" cy="545919"/>
          </a:xfrm>
          <a:prstGeom prst="rect">
            <a:avLst/>
          </a:prstGeom>
          <a:noFill/>
        </p:spPr>
        <p:txBody>
          <a:bodyPr wrap="square">
            <a:spAutoFit/>
          </a:bodyPr>
          <a:lstStyle/>
          <a:p>
            <a:pPr marL="0" marR="0" algn="just">
              <a:lnSpc>
                <a:spcPct val="150000"/>
              </a:lnSpc>
              <a:spcBef>
                <a:spcPts val="0"/>
              </a:spcBef>
              <a:spcAft>
                <a:spcPts val="600"/>
              </a:spcAft>
            </a:pPr>
            <a:r>
              <a:rPr lang="en-US" sz="2200" kern="100" spc="-5" dirty="0">
                <a:solidFill>
                  <a:srgbClr val="000000"/>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methodology followed for training the algorithms is as follows:</a:t>
            </a:r>
            <a:endParaRPr lang="en-US" sz="22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Top Corners Rounded 10">
            <a:extLst>
              <a:ext uri="{FF2B5EF4-FFF2-40B4-BE49-F238E27FC236}">
                <a16:creationId xmlns:a16="http://schemas.microsoft.com/office/drawing/2014/main" id="{6009FAE0-2A17-ECDA-69A8-E92A6CA90489}"/>
              </a:ext>
            </a:extLst>
          </p:cNvPr>
          <p:cNvSpPr/>
          <p:nvPr/>
        </p:nvSpPr>
        <p:spPr>
          <a:xfrm>
            <a:off x="244244" y="1467695"/>
            <a:ext cx="1527242" cy="663947"/>
          </a:xfrm>
          <a:prstGeom prst="round2SameRect">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kNN</a:t>
            </a:r>
          </a:p>
        </p:txBody>
      </p:sp>
      <p:sp>
        <p:nvSpPr>
          <p:cNvPr id="12" name="Rectangle: Top Corners Rounded 11">
            <a:extLst>
              <a:ext uri="{FF2B5EF4-FFF2-40B4-BE49-F238E27FC236}">
                <a16:creationId xmlns:a16="http://schemas.microsoft.com/office/drawing/2014/main" id="{A66397A5-74B8-90EC-F7B7-1135CCC99D2A}"/>
              </a:ext>
            </a:extLst>
          </p:cNvPr>
          <p:cNvSpPr/>
          <p:nvPr/>
        </p:nvSpPr>
        <p:spPr>
          <a:xfrm>
            <a:off x="2030069" y="1464311"/>
            <a:ext cx="2020111" cy="667331"/>
          </a:xfrm>
          <a:prstGeom prst="round2SameRect">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Logistic Regression</a:t>
            </a:r>
          </a:p>
        </p:txBody>
      </p:sp>
      <p:sp>
        <p:nvSpPr>
          <p:cNvPr id="13" name="Rectangle: Top Corners Rounded 12">
            <a:extLst>
              <a:ext uri="{FF2B5EF4-FFF2-40B4-BE49-F238E27FC236}">
                <a16:creationId xmlns:a16="http://schemas.microsoft.com/office/drawing/2014/main" id="{F1DB3A8F-1927-B65D-AADC-F76E2B43EA5A}"/>
              </a:ext>
            </a:extLst>
          </p:cNvPr>
          <p:cNvSpPr/>
          <p:nvPr/>
        </p:nvSpPr>
        <p:spPr>
          <a:xfrm>
            <a:off x="4298448" y="1467305"/>
            <a:ext cx="1694937" cy="664337"/>
          </a:xfrm>
          <a:prstGeom prst="round2SameRect">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NBC Gaussian</a:t>
            </a:r>
          </a:p>
        </p:txBody>
      </p:sp>
      <p:sp>
        <p:nvSpPr>
          <p:cNvPr id="14" name="Rectangle: Top Corners Rounded 13">
            <a:extLst>
              <a:ext uri="{FF2B5EF4-FFF2-40B4-BE49-F238E27FC236}">
                <a16:creationId xmlns:a16="http://schemas.microsoft.com/office/drawing/2014/main" id="{5F9EC2ED-9818-90DC-A33F-6A95A6EF3103}"/>
              </a:ext>
            </a:extLst>
          </p:cNvPr>
          <p:cNvSpPr/>
          <p:nvPr/>
        </p:nvSpPr>
        <p:spPr>
          <a:xfrm>
            <a:off x="6251529" y="1466255"/>
            <a:ext cx="1694938" cy="664337"/>
          </a:xfrm>
          <a:prstGeom prst="round2SameRect">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NBC Bernoulli</a:t>
            </a:r>
          </a:p>
        </p:txBody>
      </p:sp>
      <p:sp>
        <p:nvSpPr>
          <p:cNvPr id="15" name="Rectangle: Top Corners Rounded 14">
            <a:extLst>
              <a:ext uri="{FF2B5EF4-FFF2-40B4-BE49-F238E27FC236}">
                <a16:creationId xmlns:a16="http://schemas.microsoft.com/office/drawing/2014/main" id="{C749F13D-68E1-0BFB-2148-47D4CD9649B6}"/>
              </a:ext>
            </a:extLst>
          </p:cNvPr>
          <p:cNvSpPr/>
          <p:nvPr/>
        </p:nvSpPr>
        <p:spPr>
          <a:xfrm>
            <a:off x="8203046" y="1458986"/>
            <a:ext cx="1694937" cy="671606"/>
          </a:xfrm>
          <a:prstGeom prst="round2SameRect">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Decision Tree</a:t>
            </a:r>
          </a:p>
        </p:txBody>
      </p:sp>
      <p:sp>
        <p:nvSpPr>
          <p:cNvPr id="16" name="Rectangle: Top Corners Rounded 15">
            <a:extLst>
              <a:ext uri="{FF2B5EF4-FFF2-40B4-BE49-F238E27FC236}">
                <a16:creationId xmlns:a16="http://schemas.microsoft.com/office/drawing/2014/main" id="{32E2FA98-38C9-EC8A-12B8-058FED4D7F3E}"/>
              </a:ext>
            </a:extLst>
          </p:cNvPr>
          <p:cNvSpPr/>
          <p:nvPr/>
        </p:nvSpPr>
        <p:spPr>
          <a:xfrm>
            <a:off x="10137197" y="1448160"/>
            <a:ext cx="1746096" cy="682432"/>
          </a:xfrm>
          <a:prstGeom prst="round2SameRect">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Times New Roman" panose="02020603050405020304" pitchFamily="18" charset="0"/>
                <a:cs typeface="Times New Roman" panose="02020603050405020304" pitchFamily="18" charset="0"/>
              </a:rPr>
              <a:t>Random Forest</a:t>
            </a:r>
          </a:p>
        </p:txBody>
      </p:sp>
      <p:sp>
        <p:nvSpPr>
          <p:cNvPr id="10" name="Slide Number Placeholder 9">
            <a:extLst>
              <a:ext uri="{FF2B5EF4-FFF2-40B4-BE49-F238E27FC236}">
                <a16:creationId xmlns:a16="http://schemas.microsoft.com/office/drawing/2014/main" id="{97AC34B9-2AF3-8371-AB35-143AD8444581}"/>
              </a:ext>
            </a:extLst>
          </p:cNvPr>
          <p:cNvSpPr>
            <a:spLocks noGrp="1"/>
          </p:cNvSpPr>
          <p:nvPr>
            <p:ph type="sldNum" sz="quarter" idx="12"/>
          </p:nvPr>
        </p:nvSpPr>
        <p:spPr/>
        <p:txBody>
          <a:bodyPr/>
          <a:lstStyle/>
          <a:p>
            <a:fld id="{4BA915EE-10CB-4CF1-8569-6154455DA573}" type="slidenum">
              <a:rPr lang="en-US" smtClean="0"/>
              <a:t>15</a:t>
            </a:fld>
            <a:endParaRPr lang="en-US" dirty="0"/>
          </a:p>
        </p:txBody>
      </p:sp>
    </p:spTree>
    <p:extLst>
      <p:ext uri="{BB962C8B-B14F-4D97-AF65-F5344CB8AC3E}">
        <p14:creationId xmlns:p14="http://schemas.microsoft.com/office/powerpoint/2010/main" val="29061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61FAE11-19B4-EB7B-2107-E2C69DEAE59B}"/>
              </a:ext>
            </a:extLst>
          </p:cNvPr>
          <p:cNvSpPr>
            <a:spLocks noGrp="1"/>
          </p:cNvSpPr>
          <p:nvPr>
            <p:ph idx="1"/>
          </p:nvPr>
        </p:nvSpPr>
        <p:spPr>
          <a:xfrm>
            <a:off x="248055" y="121011"/>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Algorithms - Testing Phase</a:t>
            </a:r>
          </a:p>
        </p:txBody>
      </p:sp>
      <p:sp>
        <p:nvSpPr>
          <p:cNvPr id="3" name="TextBox 2">
            <a:extLst>
              <a:ext uri="{FF2B5EF4-FFF2-40B4-BE49-F238E27FC236}">
                <a16:creationId xmlns:a16="http://schemas.microsoft.com/office/drawing/2014/main" id="{B8F541B8-6B96-4DAE-0338-D6E5DEBCDC4C}"/>
              </a:ext>
            </a:extLst>
          </p:cNvPr>
          <p:cNvSpPr txBox="1"/>
          <p:nvPr/>
        </p:nvSpPr>
        <p:spPr>
          <a:xfrm>
            <a:off x="105287" y="854317"/>
            <a:ext cx="10523482" cy="539378"/>
          </a:xfrm>
          <a:prstGeom prst="rect">
            <a:avLst/>
          </a:prstGeom>
          <a:noFill/>
        </p:spPr>
        <p:txBody>
          <a:bodyPr wrap="square">
            <a:spAutoFit/>
          </a:bodyPr>
          <a:lstStyle/>
          <a:p>
            <a:pPr marL="0" marR="0" algn="ctr">
              <a:lnSpc>
                <a:spcPct val="150000"/>
              </a:lnSpc>
              <a:spcBef>
                <a:spcPts val="0"/>
              </a:spcBef>
              <a:spcAft>
                <a:spcPts val="600"/>
              </a:spcAft>
            </a:pPr>
            <a:r>
              <a:rPr lang="en-US" sz="2200" kern="1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In the Testing Phase, we use a separate test set to test and evaluate the trained algorithms</a:t>
            </a:r>
            <a:r>
              <a:rPr lang="en-US" sz="2200" kern="100" dirty="0">
                <a:ln w="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8" name="Arrow: Pentagon 7">
            <a:extLst>
              <a:ext uri="{FF2B5EF4-FFF2-40B4-BE49-F238E27FC236}">
                <a16:creationId xmlns:a16="http://schemas.microsoft.com/office/drawing/2014/main" id="{16198A2E-2BC3-CF57-23D1-5AE3A872C805}"/>
              </a:ext>
            </a:extLst>
          </p:cNvPr>
          <p:cNvSpPr/>
          <p:nvPr/>
        </p:nvSpPr>
        <p:spPr>
          <a:xfrm>
            <a:off x="364788" y="2096202"/>
            <a:ext cx="7765222" cy="539378"/>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just">
              <a:spcBef>
                <a:spcPts val="0"/>
              </a:spcBef>
              <a:spcAft>
                <a:spcPts val="600"/>
              </a:spcAft>
            </a:pPr>
            <a:r>
              <a:rPr lang="en-US" sz="2200" b="1"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1: </a:t>
            </a:r>
            <a:r>
              <a:rPr lang="en-US" sz="2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predictions on the test set.</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Arrow: Pentagon 8">
            <a:extLst>
              <a:ext uri="{FF2B5EF4-FFF2-40B4-BE49-F238E27FC236}">
                <a16:creationId xmlns:a16="http://schemas.microsoft.com/office/drawing/2014/main" id="{12FB1B4E-9C12-870B-447D-7DC28817CBE6}"/>
              </a:ext>
            </a:extLst>
          </p:cNvPr>
          <p:cNvSpPr/>
          <p:nvPr/>
        </p:nvSpPr>
        <p:spPr>
          <a:xfrm>
            <a:off x="364786" y="2936727"/>
            <a:ext cx="7765224" cy="555643"/>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just">
              <a:spcBef>
                <a:spcPts val="0"/>
              </a:spcBef>
              <a:spcAft>
                <a:spcPts val="600"/>
              </a:spcAft>
            </a:pPr>
            <a:r>
              <a:rPr lang="en-US" sz="2200" b="1"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2: </a:t>
            </a:r>
            <a:r>
              <a:rPr lang="en-US" sz="2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Compute and print the Test Set Recall score.</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Arrow: Pentagon 9">
            <a:extLst>
              <a:ext uri="{FF2B5EF4-FFF2-40B4-BE49-F238E27FC236}">
                <a16:creationId xmlns:a16="http://schemas.microsoft.com/office/drawing/2014/main" id="{5C2FE577-6431-2E7D-5BF5-12B89B5BF273}"/>
              </a:ext>
            </a:extLst>
          </p:cNvPr>
          <p:cNvSpPr/>
          <p:nvPr/>
        </p:nvSpPr>
        <p:spPr>
          <a:xfrm>
            <a:off x="364786" y="3757441"/>
            <a:ext cx="7765226" cy="539377"/>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just">
              <a:spcBef>
                <a:spcPts val="0"/>
              </a:spcBef>
              <a:spcAft>
                <a:spcPts val="600"/>
              </a:spcAft>
            </a:pPr>
            <a:r>
              <a:rPr lang="en-US" sz="2200" b="1"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3: </a:t>
            </a:r>
            <a:r>
              <a:rPr lang="en-US" sz="2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Visualize the performance through Confusion Matrix.</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Arrow: Pentagon 10">
            <a:extLst>
              <a:ext uri="{FF2B5EF4-FFF2-40B4-BE49-F238E27FC236}">
                <a16:creationId xmlns:a16="http://schemas.microsoft.com/office/drawing/2014/main" id="{8DCE6DE3-AD3C-750C-3522-FACE69AEE451}"/>
              </a:ext>
            </a:extLst>
          </p:cNvPr>
          <p:cNvSpPr/>
          <p:nvPr/>
        </p:nvSpPr>
        <p:spPr>
          <a:xfrm>
            <a:off x="364786" y="4561024"/>
            <a:ext cx="7765226" cy="539377"/>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just">
              <a:spcBef>
                <a:spcPts val="0"/>
              </a:spcBef>
              <a:spcAft>
                <a:spcPts val="600"/>
              </a:spcAft>
            </a:pPr>
            <a:r>
              <a:rPr lang="en-US" sz="2200" b="1"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4: </a:t>
            </a:r>
            <a:r>
              <a:rPr lang="en-US" sz="2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Print all the evaluation metrics.</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Arrow: Pentagon 11">
            <a:extLst>
              <a:ext uri="{FF2B5EF4-FFF2-40B4-BE49-F238E27FC236}">
                <a16:creationId xmlns:a16="http://schemas.microsoft.com/office/drawing/2014/main" id="{295C2154-9D83-67B4-093E-3EA4F84D53C1}"/>
              </a:ext>
            </a:extLst>
          </p:cNvPr>
          <p:cNvSpPr/>
          <p:nvPr/>
        </p:nvSpPr>
        <p:spPr>
          <a:xfrm>
            <a:off x="364785" y="5354198"/>
            <a:ext cx="7765225" cy="539377"/>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spcBef>
                <a:spcPts val="0"/>
              </a:spcBef>
              <a:spcAft>
                <a:spcPts val="600"/>
              </a:spcAft>
            </a:pPr>
            <a:r>
              <a:rPr lang="en-US" sz="2200" b="1"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5: </a:t>
            </a:r>
            <a:r>
              <a:rPr lang="en-US" sz="2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Plot the ROC Curve.</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92B7FDE6-AC06-E64B-3D94-1014EDD267EC}"/>
              </a:ext>
            </a:extLst>
          </p:cNvPr>
          <p:cNvSpPr txBox="1"/>
          <p:nvPr/>
        </p:nvSpPr>
        <p:spPr>
          <a:xfrm>
            <a:off x="277239" y="1398935"/>
            <a:ext cx="10098032" cy="539378"/>
          </a:xfrm>
          <a:prstGeom prst="rect">
            <a:avLst/>
          </a:prstGeom>
          <a:noFill/>
        </p:spPr>
        <p:txBody>
          <a:bodyPr wrap="square">
            <a:spAutoFit/>
          </a:bodyPr>
          <a:lstStyle/>
          <a:p>
            <a:pPr marL="0" marR="0" algn="just">
              <a:lnSpc>
                <a:spcPct val="150000"/>
              </a:lnSpc>
              <a:spcBef>
                <a:spcPts val="0"/>
              </a:spcBef>
              <a:spcAft>
                <a:spcPts val="600"/>
              </a:spcAft>
            </a:pPr>
            <a:r>
              <a:rPr lang="en-US" sz="2200" kern="1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methodology followed for testing and evaluating the algorithms is as follows:</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F0F66D8-2C25-AF06-0E8D-09A5E9F8F77B}"/>
              </a:ext>
            </a:extLst>
          </p:cNvPr>
          <p:cNvSpPr>
            <a:spLocks noGrp="1"/>
          </p:cNvSpPr>
          <p:nvPr>
            <p:ph type="sldNum" sz="quarter" idx="12"/>
          </p:nvPr>
        </p:nvSpPr>
        <p:spPr/>
        <p:txBody>
          <a:bodyPr/>
          <a:lstStyle/>
          <a:p>
            <a:fld id="{4BA915EE-10CB-4CF1-8569-6154455DA573}" type="slidenum">
              <a:rPr lang="en-US" smtClean="0"/>
              <a:t>16</a:t>
            </a:fld>
            <a:endParaRPr lang="en-US" dirty="0"/>
          </a:p>
        </p:txBody>
      </p:sp>
    </p:spTree>
    <p:extLst>
      <p:ext uri="{BB962C8B-B14F-4D97-AF65-F5344CB8AC3E}">
        <p14:creationId xmlns:p14="http://schemas.microsoft.com/office/powerpoint/2010/main" val="275335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61FAE11-19B4-EB7B-2107-E2C69DEAE59B}"/>
              </a:ext>
            </a:extLst>
          </p:cNvPr>
          <p:cNvSpPr>
            <a:spLocks noGrp="1"/>
          </p:cNvSpPr>
          <p:nvPr>
            <p:ph idx="1"/>
          </p:nvPr>
        </p:nvSpPr>
        <p:spPr>
          <a:xfrm>
            <a:off x="248055" y="-24512"/>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Comparison of Models: Training Results</a:t>
            </a:r>
          </a:p>
        </p:txBody>
      </p:sp>
      <p:sp>
        <p:nvSpPr>
          <p:cNvPr id="5" name="TextBox 4">
            <a:extLst>
              <a:ext uri="{FF2B5EF4-FFF2-40B4-BE49-F238E27FC236}">
                <a16:creationId xmlns:a16="http://schemas.microsoft.com/office/drawing/2014/main" id="{B529070A-EB5A-DC3C-C4A7-BB9989C2493B}"/>
              </a:ext>
            </a:extLst>
          </p:cNvPr>
          <p:cNvSpPr txBox="1"/>
          <p:nvPr/>
        </p:nvSpPr>
        <p:spPr>
          <a:xfrm>
            <a:off x="275214" y="686086"/>
            <a:ext cx="11522413" cy="769441"/>
          </a:xfrm>
          <a:prstGeom prst="rect">
            <a:avLst/>
          </a:prstGeom>
          <a:noFill/>
        </p:spPr>
        <p:txBody>
          <a:bodyPr wrap="square">
            <a:spAutoFit/>
          </a:bodyPr>
          <a:lstStyle/>
          <a:p>
            <a:pPr marL="0" marR="0">
              <a:spcBef>
                <a:spcPts val="0"/>
              </a:spcBef>
              <a:spcAft>
                <a:spcPts val="600"/>
              </a:spcAft>
            </a:pPr>
            <a:r>
              <a:rPr lang="en-US" sz="2200" kern="100" dirty="0">
                <a:solidFill>
                  <a:srgbClr val="9E0000"/>
                </a:solidFill>
                <a:effectLst/>
                <a:latin typeface="Times New Roman" panose="02020603050405020304" pitchFamily="18" charset="0"/>
                <a:ea typeface="Calibri" panose="020F0502020204030204" pitchFamily="34" charset="0"/>
                <a:cs typeface="Times New Roman" panose="02020603050405020304" pitchFamily="18" charset="0"/>
              </a:rPr>
              <a:t>For the tables presented in th</a:t>
            </a:r>
            <a:r>
              <a:rPr lang="en-US" sz="2200" kern="100" dirty="0">
                <a:solidFill>
                  <a:srgbClr val="9E0000"/>
                </a:solidFill>
                <a:latin typeface="Times New Roman" panose="02020603050405020304" pitchFamily="18" charset="0"/>
                <a:ea typeface="Calibri" panose="020F0502020204030204" pitchFamily="34" charset="0"/>
                <a:cs typeface="Times New Roman" panose="02020603050405020304" pitchFamily="18" charset="0"/>
              </a:rPr>
              <a:t>e </a:t>
            </a:r>
            <a:r>
              <a:rPr lang="en-US" sz="2200" b="1" kern="100" dirty="0">
                <a:solidFill>
                  <a:srgbClr val="9E0000"/>
                </a:solidFill>
                <a:latin typeface="Times New Roman" panose="02020603050405020304" pitchFamily="18" charset="0"/>
                <a:ea typeface="Calibri" panose="020F0502020204030204" pitchFamily="34" charset="0"/>
                <a:cs typeface="Times New Roman" panose="02020603050405020304" pitchFamily="18" charset="0"/>
              </a:rPr>
              <a:t>“Comparison of Models”</a:t>
            </a:r>
            <a:r>
              <a:rPr lang="en-US" sz="2200" b="1" kern="100" dirty="0">
                <a:solidFill>
                  <a:srgbClr val="9E0000"/>
                </a:solidFill>
                <a:effectLst/>
                <a:latin typeface="Times New Roman" panose="02020603050405020304" pitchFamily="18" charset="0"/>
                <a:ea typeface="Calibri" panose="020F0502020204030204" pitchFamily="34" charset="0"/>
                <a:cs typeface="Times New Roman" panose="02020603050405020304" pitchFamily="18" charset="0"/>
              </a:rPr>
              <a:t> Section</a:t>
            </a:r>
            <a:r>
              <a:rPr lang="en-US" sz="2200" kern="100" dirty="0">
                <a:solidFill>
                  <a:srgbClr val="9E0000"/>
                </a:solidFill>
                <a:effectLst/>
                <a:latin typeface="Times New Roman" panose="02020603050405020304" pitchFamily="18" charset="0"/>
                <a:ea typeface="Calibri" panose="020F0502020204030204" pitchFamily="34" charset="0"/>
                <a:cs typeface="Times New Roman" panose="02020603050405020304" pitchFamily="18" charset="0"/>
              </a:rPr>
              <a:t>, every value that is the </a:t>
            </a:r>
            <a:r>
              <a:rPr lang="en-US" sz="2200" b="1" kern="100" dirty="0">
                <a:solidFill>
                  <a:srgbClr val="9E0000"/>
                </a:solidFill>
                <a:effectLst/>
                <a:latin typeface="Times New Roman" panose="02020603050405020304" pitchFamily="18" charset="0"/>
                <a:ea typeface="Calibri" panose="020F0502020204030204" pitchFamily="34" charset="0"/>
                <a:cs typeface="Times New Roman" panose="02020603050405020304" pitchFamily="18" charset="0"/>
              </a:rPr>
              <a:t>best</a:t>
            </a:r>
            <a:r>
              <a:rPr lang="en-US" sz="2200" kern="100" dirty="0">
                <a:solidFill>
                  <a:srgbClr val="9E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a:solidFill>
                  <a:srgbClr val="9E0000"/>
                </a:solidFill>
                <a:effectLst/>
                <a:latin typeface="Times New Roman" panose="02020603050405020304" pitchFamily="18" charset="0"/>
                <a:ea typeface="Calibri" panose="020F0502020204030204" pitchFamily="34" charset="0"/>
                <a:cs typeface="Times New Roman" panose="02020603050405020304" pitchFamily="18" charset="0"/>
              </a:rPr>
              <a:t>or second best </a:t>
            </a:r>
            <a:r>
              <a:rPr lang="en-US" sz="2200" kern="100" dirty="0">
                <a:solidFill>
                  <a:srgbClr val="9E0000"/>
                </a:solidFill>
                <a:effectLst/>
                <a:latin typeface="Times New Roman" panose="02020603050405020304" pitchFamily="18" charset="0"/>
                <a:ea typeface="Calibri" panose="020F0502020204030204" pitchFamily="34" charset="0"/>
                <a:cs typeface="Times New Roman" panose="02020603050405020304" pitchFamily="18" charset="0"/>
              </a:rPr>
              <a:t>in each row is colored green.</a:t>
            </a:r>
            <a:endParaRPr lang="en-US" sz="2200" kern="100" dirty="0">
              <a:solidFill>
                <a:srgbClr val="9E000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682D8BB6-AAE9-8246-3260-D6FD6F23FE21}"/>
              </a:ext>
            </a:extLst>
          </p:cNvPr>
          <p:cNvGraphicFramePr>
            <a:graphicFrameLocks noGrp="1"/>
          </p:cNvGraphicFramePr>
          <p:nvPr>
            <p:extLst>
              <p:ext uri="{D42A27DB-BD31-4B8C-83A1-F6EECF244321}">
                <p14:modId xmlns:p14="http://schemas.microsoft.com/office/powerpoint/2010/main" val="2145163689"/>
              </p:ext>
            </p:extLst>
          </p:nvPr>
        </p:nvGraphicFramePr>
        <p:xfrm>
          <a:off x="325879" y="2073234"/>
          <a:ext cx="11357040" cy="1989270"/>
        </p:xfrm>
        <a:graphic>
          <a:graphicData uri="http://schemas.openxmlformats.org/drawingml/2006/table">
            <a:tbl>
              <a:tblPr firstRow="1" firstCol="1" bandRow="1">
                <a:tableStyleId>{D7AC3CCA-C797-4891-BE02-D94E43425B78}</a:tableStyleId>
              </a:tblPr>
              <a:tblGrid>
                <a:gridCol w="1603614">
                  <a:extLst>
                    <a:ext uri="{9D8B030D-6E8A-4147-A177-3AD203B41FA5}">
                      <a16:colId xmlns:a16="http://schemas.microsoft.com/office/drawing/2014/main" val="1562805545"/>
                    </a:ext>
                  </a:extLst>
                </a:gridCol>
                <a:gridCol w="1035762">
                  <a:extLst>
                    <a:ext uri="{9D8B030D-6E8A-4147-A177-3AD203B41FA5}">
                      <a16:colId xmlns:a16="http://schemas.microsoft.com/office/drawing/2014/main" val="4165539495"/>
                    </a:ext>
                  </a:extLst>
                </a:gridCol>
                <a:gridCol w="1376473">
                  <a:extLst>
                    <a:ext uri="{9D8B030D-6E8A-4147-A177-3AD203B41FA5}">
                      <a16:colId xmlns:a16="http://schemas.microsoft.com/office/drawing/2014/main" val="3782817312"/>
                    </a:ext>
                  </a:extLst>
                </a:gridCol>
                <a:gridCol w="1862554">
                  <a:extLst>
                    <a:ext uri="{9D8B030D-6E8A-4147-A177-3AD203B41FA5}">
                      <a16:colId xmlns:a16="http://schemas.microsoft.com/office/drawing/2014/main" val="3345957571"/>
                    </a:ext>
                  </a:extLst>
                </a:gridCol>
                <a:gridCol w="1562729">
                  <a:extLst>
                    <a:ext uri="{9D8B030D-6E8A-4147-A177-3AD203B41FA5}">
                      <a16:colId xmlns:a16="http://schemas.microsoft.com/office/drawing/2014/main" val="4287373156"/>
                    </a:ext>
                  </a:extLst>
                </a:gridCol>
                <a:gridCol w="1567272">
                  <a:extLst>
                    <a:ext uri="{9D8B030D-6E8A-4147-A177-3AD203B41FA5}">
                      <a16:colId xmlns:a16="http://schemas.microsoft.com/office/drawing/2014/main" val="184405400"/>
                    </a:ext>
                  </a:extLst>
                </a:gridCol>
                <a:gridCol w="1201575">
                  <a:extLst>
                    <a:ext uri="{9D8B030D-6E8A-4147-A177-3AD203B41FA5}">
                      <a16:colId xmlns:a16="http://schemas.microsoft.com/office/drawing/2014/main" val="3070005213"/>
                    </a:ext>
                  </a:extLst>
                </a:gridCol>
                <a:gridCol w="1147061">
                  <a:extLst>
                    <a:ext uri="{9D8B030D-6E8A-4147-A177-3AD203B41FA5}">
                      <a16:colId xmlns:a16="http://schemas.microsoft.com/office/drawing/2014/main" val="175963328"/>
                    </a:ext>
                  </a:extLst>
                </a:gridCol>
              </a:tblGrid>
              <a:tr h="407064">
                <a:tc gridSpan="8">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Training Results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rgbClr val="FFFFC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1172352"/>
                  </a:ext>
                </a:extLst>
              </a:tr>
              <a:tr h="542963">
                <a:tc>
                  <a:txBody>
                    <a:bodyPr/>
                    <a:lstStyle/>
                    <a:p>
                      <a:pPr marL="0" marR="0" algn="l">
                        <a:lnSpc>
                          <a:spcPct val="107000"/>
                        </a:lnSpc>
                        <a:spcBef>
                          <a:spcPts val="0"/>
                        </a:spcBef>
                        <a:spcAft>
                          <a:spcPts val="0"/>
                        </a:spcAft>
                      </a:pPr>
                      <a:r>
                        <a:rPr lang="en-US" sz="1800" kern="0" dirty="0">
                          <a:effectLst/>
                          <a:highlight>
                            <a:srgbClr val="D6DCE4"/>
                          </a:highlight>
                          <a:latin typeface="Times New Roman" panose="02020603050405020304" pitchFamily="18" charset="0"/>
                          <a:cs typeface="Times New Roman" panose="02020603050405020304" pitchFamily="18" charset="0"/>
                        </a:rPr>
                        <a:t> </a:t>
                      </a:r>
                      <a:endParaRPr lang="en-US" sz="1800" kern="100" dirty="0">
                        <a:effectLst/>
                        <a:highlight>
                          <a:srgbClr val="D6DCE4"/>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kNN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Log Regression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Log. Regression - Threshold = 0.40</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Naive Bayes Gaussian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Naïve Bayes Bernoulli</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Decision Tree</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Random Forest</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085079524"/>
                  </a:ext>
                </a:extLst>
              </a:tr>
              <a:tr h="412865">
                <a:tc>
                  <a:txBody>
                    <a:bodyPr/>
                    <a:lstStyle/>
                    <a:p>
                      <a:pPr marL="0" marR="0" algn="l">
                        <a:lnSpc>
                          <a:spcPct val="107000"/>
                        </a:lnSpc>
                        <a:spcBef>
                          <a:spcPts val="0"/>
                        </a:spcBef>
                        <a:spcAft>
                          <a:spcPts val="0"/>
                        </a:spcAft>
                      </a:pPr>
                      <a:r>
                        <a:rPr lang="en-US" sz="1800" b="1" kern="0" dirty="0">
                          <a:effectLst/>
                          <a:highlight>
                            <a:srgbClr val="FFFFFF"/>
                          </a:highlight>
                          <a:latin typeface="Times New Roman" panose="02020603050405020304" pitchFamily="18" charset="0"/>
                          <a:cs typeface="Times New Roman" panose="02020603050405020304" pitchFamily="18" charset="0"/>
                        </a:rPr>
                        <a:t>Accuracy</a:t>
                      </a:r>
                      <a:endParaRPr lang="en-US" sz="1800" b="1" kern="1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0.861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0.856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0.867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0.849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0.841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0.810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0.888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918547522"/>
                  </a:ext>
                </a:extLst>
              </a:tr>
              <a:tr h="602095">
                <a:tc>
                  <a:txBody>
                    <a:bodyPr/>
                    <a:lstStyle/>
                    <a:p>
                      <a:pPr marL="0" marR="0" algn="l">
                        <a:lnSpc>
                          <a:spcPct val="107000"/>
                        </a:lnSpc>
                        <a:spcBef>
                          <a:spcPts val="0"/>
                        </a:spcBef>
                        <a:spcAft>
                          <a:spcPts val="0"/>
                        </a:spcAft>
                      </a:pPr>
                      <a:r>
                        <a:rPr lang="en-US" sz="1800" b="1" kern="0" dirty="0">
                          <a:effectLst/>
                          <a:highlight>
                            <a:srgbClr val="FFFFFF"/>
                          </a:highlight>
                          <a:latin typeface="Times New Roman" panose="02020603050405020304" pitchFamily="18" charset="0"/>
                          <a:cs typeface="Times New Roman" panose="02020603050405020304" pitchFamily="18" charset="0"/>
                        </a:rPr>
                        <a:t>Recall (True Positive Rate)</a:t>
                      </a:r>
                      <a:endParaRPr lang="en-US" sz="1800" b="1" kern="1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0.880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0.877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0.912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0.849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0.880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0.877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0.901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193039775"/>
                  </a:ext>
                </a:extLst>
              </a:tr>
            </a:tbl>
          </a:graphicData>
        </a:graphic>
      </p:graphicFrame>
      <p:sp>
        <p:nvSpPr>
          <p:cNvPr id="2" name="Rectangle: Rounded Corners 1">
            <a:extLst>
              <a:ext uri="{FF2B5EF4-FFF2-40B4-BE49-F238E27FC236}">
                <a16:creationId xmlns:a16="http://schemas.microsoft.com/office/drawing/2014/main" id="{AC514B0D-F08D-0C3A-0965-3B70117DE640}"/>
              </a:ext>
            </a:extLst>
          </p:cNvPr>
          <p:cNvSpPr/>
          <p:nvPr/>
        </p:nvSpPr>
        <p:spPr>
          <a:xfrm>
            <a:off x="248053" y="4296095"/>
            <a:ext cx="5742561" cy="2491161"/>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R="0" lvl="0" algn="just">
              <a:lnSpc>
                <a:spcPct val="150000"/>
              </a:lnSpc>
              <a:spcBef>
                <a:spcPts val="0"/>
              </a:spcBef>
              <a:spcAft>
                <a:spcPts val="600"/>
              </a:spcAft>
            </a:pPr>
            <a:r>
              <a:rPr lang="en-US"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Logistic Regression with a modified threshold </a:t>
            </a: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achieves the highest </a:t>
            </a:r>
            <a:r>
              <a:rPr lang="en-US"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a:t>
            </a: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ecall score of 0.912, suggesting its effectiveness in identifying positive cases. It also achieves the 2</a:t>
            </a:r>
            <a:r>
              <a:rPr lang="en-US" sz="2000" kern="100"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nd</a:t>
            </a: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highest Accuracy of 0.867.</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07B8D100-523B-64B5-4F35-CE059BC667F2}"/>
              </a:ext>
            </a:extLst>
          </p:cNvPr>
          <p:cNvSpPr/>
          <p:nvPr/>
        </p:nvSpPr>
        <p:spPr>
          <a:xfrm>
            <a:off x="6201386" y="4296095"/>
            <a:ext cx="5742561" cy="2491161"/>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R="0" lvl="0" algn="just">
              <a:lnSpc>
                <a:spcPct val="150000"/>
              </a:lnSpc>
              <a:spcBef>
                <a:spcPts val="0"/>
              </a:spcBef>
              <a:spcAft>
                <a:spcPts val="600"/>
              </a:spcAft>
            </a:pPr>
            <a:r>
              <a:rPr lang="en-US"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a:t>
            </a: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achieves the </a:t>
            </a:r>
            <a:r>
              <a:rPr lang="en-US" sz="20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highest Accuracy </a:t>
            </a: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 0.888, indicating its overall predictive power across both positive and negative cases. It also achieves the second highest Recall score of 0.901.</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4AFA8FC-A87B-DC4C-4BBE-A8B85133A262}"/>
              </a:ext>
            </a:extLst>
          </p:cNvPr>
          <p:cNvSpPr txBox="1"/>
          <p:nvPr/>
        </p:nvSpPr>
        <p:spPr>
          <a:xfrm>
            <a:off x="334793" y="1422237"/>
            <a:ext cx="11522413" cy="545919"/>
          </a:xfrm>
          <a:prstGeom prst="rect">
            <a:avLst/>
          </a:prstGeom>
          <a:noFill/>
        </p:spPr>
        <p:txBody>
          <a:bodyPr wrap="square">
            <a:spAutoFit/>
          </a:bodyPr>
          <a:lstStyle/>
          <a:p>
            <a:pPr marL="0" marR="0" algn="ctr">
              <a:lnSpc>
                <a:spcPct val="150000"/>
              </a:lnSpc>
              <a:spcBef>
                <a:spcPts val="0"/>
              </a:spcBef>
              <a:spcAft>
                <a:spcPts val="6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First, we compare the key metrics of the training phase, namely Accuracy and Recall scores.</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3C61C97-A7A1-6D75-C39C-2FC2ABCA5F0F}"/>
              </a:ext>
            </a:extLst>
          </p:cNvPr>
          <p:cNvSpPr>
            <a:spLocks noGrp="1"/>
          </p:cNvSpPr>
          <p:nvPr>
            <p:ph type="sldNum" sz="quarter" idx="12"/>
          </p:nvPr>
        </p:nvSpPr>
        <p:spPr/>
        <p:txBody>
          <a:bodyPr/>
          <a:lstStyle/>
          <a:p>
            <a:fld id="{4BA915EE-10CB-4CF1-8569-6154455DA573}" type="slidenum">
              <a:rPr lang="en-US" smtClean="0"/>
              <a:t>17</a:t>
            </a:fld>
            <a:endParaRPr lang="en-US" dirty="0"/>
          </a:p>
        </p:txBody>
      </p:sp>
    </p:spTree>
    <p:extLst>
      <p:ext uri="{BB962C8B-B14F-4D97-AF65-F5344CB8AC3E}">
        <p14:creationId xmlns:p14="http://schemas.microsoft.com/office/powerpoint/2010/main" val="3730987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61FAE11-19B4-EB7B-2107-E2C69DEAE59B}"/>
              </a:ext>
            </a:extLst>
          </p:cNvPr>
          <p:cNvSpPr>
            <a:spLocks noGrp="1"/>
          </p:cNvSpPr>
          <p:nvPr>
            <p:ph idx="1"/>
          </p:nvPr>
        </p:nvSpPr>
        <p:spPr>
          <a:xfrm>
            <a:off x="248055" y="-64776"/>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Comparison of Models: Cross Validation Results</a:t>
            </a:r>
          </a:p>
        </p:txBody>
      </p:sp>
      <p:sp>
        <p:nvSpPr>
          <p:cNvPr id="3" name="TextBox 2">
            <a:extLst>
              <a:ext uri="{FF2B5EF4-FFF2-40B4-BE49-F238E27FC236}">
                <a16:creationId xmlns:a16="http://schemas.microsoft.com/office/drawing/2014/main" id="{BB04392C-4E49-57E0-9F91-91AA06985239}"/>
              </a:ext>
            </a:extLst>
          </p:cNvPr>
          <p:cNvSpPr txBox="1"/>
          <p:nvPr/>
        </p:nvSpPr>
        <p:spPr>
          <a:xfrm>
            <a:off x="694717" y="471386"/>
            <a:ext cx="10802566" cy="545919"/>
          </a:xfrm>
          <a:prstGeom prst="rect">
            <a:avLst/>
          </a:prstGeom>
          <a:noFill/>
        </p:spPr>
        <p:txBody>
          <a:bodyPr wrap="square">
            <a:spAutoFit/>
          </a:bodyPr>
          <a:lstStyle/>
          <a:p>
            <a:pPr marL="0" marR="0" algn="ctr">
              <a:lnSpc>
                <a:spcPct val="150000"/>
              </a:lnSpc>
              <a:spcBef>
                <a:spcPts val="0"/>
              </a:spcBef>
              <a:spcAft>
                <a:spcPts val="6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Then, we compare the cross-validation scores, to assess the robustness of each model.</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92E2F18-030E-57EC-C4EF-52A2D6F10FDE}"/>
              </a:ext>
            </a:extLst>
          </p:cNvPr>
          <p:cNvGraphicFramePr>
            <a:graphicFrameLocks noGrp="1"/>
          </p:cNvGraphicFramePr>
          <p:nvPr>
            <p:extLst>
              <p:ext uri="{D42A27DB-BD31-4B8C-83A1-F6EECF244321}">
                <p14:modId xmlns:p14="http://schemas.microsoft.com/office/powerpoint/2010/main" val="3075942791"/>
              </p:ext>
            </p:extLst>
          </p:nvPr>
        </p:nvGraphicFramePr>
        <p:xfrm>
          <a:off x="358607" y="1066222"/>
          <a:ext cx="11521451" cy="3134586"/>
        </p:xfrm>
        <a:graphic>
          <a:graphicData uri="http://schemas.openxmlformats.org/drawingml/2006/table">
            <a:tbl>
              <a:tblPr firstRow="1" firstCol="1" bandRow="1">
                <a:tableStyleId>{D7AC3CCA-C797-4891-BE02-D94E43425B78}</a:tableStyleId>
              </a:tblPr>
              <a:tblGrid>
                <a:gridCol w="1810661">
                  <a:extLst>
                    <a:ext uri="{9D8B030D-6E8A-4147-A177-3AD203B41FA5}">
                      <a16:colId xmlns:a16="http://schemas.microsoft.com/office/drawing/2014/main" val="715100077"/>
                    </a:ext>
                  </a:extLst>
                </a:gridCol>
                <a:gridCol w="1031132">
                  <a:extLst>
                    <a:ext uri="{9D8B030D-6E8A-4147-A177-3AD203B41FA5}">
                      <a16:colId xmlns:a16="http://schemas.microsoft.com/office/drawing/2014/main" val="424818647"/>
                    </a:ext>
                  </a:extLst>
                </a:gridCol>
                <a:gridCol w="1392035">
                  <a:extLst>
                    <a:ext uri="{9D8B030D-6E8A-4147-A177-3AD203B41FA5}">
                      <a16:colId xmlns:a16="http://schemas.microsoft.com/office/drawing/2014/main" val="994904617"/>
                    </a:ext>
                  </a:extLst>
                </a:gridCol>
                <a:gridCol w="2131894">
                  <a:extLst>
                    <a:ext uri="{9D8B030D-6E8A-4147-A177-3AD203B41FA5}">
                      <a16:colId xmlns:a16="http://schemas.microsoft.com/office/drawing/2014/main" val="2283816490"/>
                    </a:ext>
                  </a:extLst>
                </a:gridCol>
                <a:gridCol w="2136504">
                  <a:extLst>
                    <a:ext uri="{9D8B030D-6E8A-4147-A177-3AD203B41FA5}">
                      <a16:colId xmlns:a16="http://schemas.microsoft.com/office/drawing/2014/main" val="2633639529"/>
                    </a:ext>
                  </a:extLst>
                </a:gridCol>
                <a:gridCol w="1435860">
                  <a:extLst>
                    <a:ext uri="{9D8B030D-6E8A-4147-A177-3AD203B41FA5}">
                      <a16:colId xmlns:a16="http://schemas.microsoft.com/office/drawing/2014/main" val="970811671"/>
                    </a:ext>
                  </a:extLst>
                </a:gridCol>
                <a:gridCol w="1583365">
                  <a:extLst>
                    <a:ext uri="{9D8B030D-6E8A-4147-A177-3AD203B41FA5}">
                      <a16:colId xmlns:a16="http://schemas.microsoft.com/office/drawing/2014/main" val="734403890"/>
                    </a:ext>
                  </a:extLst>
                </a:gridCol>
              </a:tblGrid>
              <a:tr h="315600">
                <a:tc gridSpan="7">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Cross Validation Training Recall Scores Analysis</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solidFill>
                      <a:srgbClr val="FFFFC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4842317"/>
                  </a:ext>
                </a:extLst>
              </a:tr>
              <a:tr h="544409">
                <a:tc>
                  <a:txBody>
                    <a:bodyPr/>
                    <a:lstStyle/>
                    <a:p>
                      <a:pPr marL="0" marR="0">
                        <a:lnSpc>
                          <a:spcPct val="107000"/>
                        </a:lnSpc>
                        <a:spcBef>
                          <a:spcPts val="0"/>
                        </a:spcBef>
                        <a:spcAft>
                          <a:spcPts val="0"/>
                        </a:spcAft>
                      </a:pPr>
                      <a:r>
                        <a:rPr lang="en-US" sz="1800" b="1" kern="0" dirty="0">
                          <a:effectLst/>
                          <a:highlight>
                            <a:srgbClr val="D6DCE4"/>
                          </a:highlight>
                          <a:latin typeface="Times New Roman" panose="02020603050405020304" pitchFamily="18" charset="0"/>
                          <a:cs typeface="Times New Roman" panose="02020603050405020304" pitchFamily="18" charset="0"/>
                        </a:rPr>
                        <a:t> </a:t>
                      </a:r>
                      <a:endParaRPr lang="en-US" sz="1800" b="1" kern="100" dirty="0">
                        <a:effectLst/>
                        <a:highlight>
                          <a:srgbClr val="D6DCE4"/>
                        </a:highligh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b">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kNN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Log Regression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Naive Bayes Gaussian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Naïve Bayes Bernoulli</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Decision Tree</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Random Forest</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extLst>
                  <a:ext uri="{0D108BD9-81ED-4DB2-BD59-A6C34878D82A}">
                    <a16:rowId xmlns:a16="http://schemas.microsoft.com/office/drawing/2014/main" val="2217922426"/>
                  </a:ext>
                </a:extLst>
              </a:tr>
              <a:tr h="262728">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Fold 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b">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0.912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0.912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0.895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0.912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0.912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0.947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extLst>
                  <a:ext uri="{0D108BD9-81ED-4DB2-BD59-A6C34878D82A}">
                    <a16:rowId xmlns:a16="http://schemas.microsoft.com/office/drawing/2014/main" val="4186653414"/>
                  </a:ext>
                </a:extLst>
              </a:tr>
              <a:tr h="262728">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Fold 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b">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0.929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0.893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0.750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extLst>
                  <a:ext uri="{0D108BD9-81ED-4DB2-BD59-A6C34878D82A}">
                    <a16:rowId xmlns:a16="http://schemas.microsoft.com/office/drawing/2014/main" val="1988690947"/>
                  </a:ext>
                </a:extLst>
              </a:tr>
              <a:tr h="262728">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Fold 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b">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0.877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0.842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0.807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0.825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0.842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0.877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extLst>
                  <a:ext uri="{0D108BD9-81ED-4DB2-BD59-A6C34878D82A}">
                    <a16:rowId xmlns:a16="http://schemas.microsoft.com/office/drawing/2014/main" val="4243317361"/>
                  </a:ext>
                </a:extLst>
              </a:tr>
              <a:tr h="262728">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Fold 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b">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0.860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0.789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0.825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0.825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0.719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0.860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extLst>
                  <a:ext uri="{0D108BD9-81ED-4DB2-BD59-A6C34878D82A}">
                    <a16:rowId xmlns:a16="http://schemas.microsoft.com/office/drawing/2014/main" val="860883071"/>
                  </a:ext>
                </a:extLst>
              </a:tr>
              <a:tr h="262728">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Fold 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b">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0.877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0.877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0.754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0.877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0.772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0.842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extLst>
                  <a:ext uri="{0D108BD9-81ED-4DB2-BD59-A6C34878D82A}">
                    <a16:rowId xmlns:a16="http://schemas.microsoft.com/office/drawing/2014/main" val="2365792491"/>
                  </a:ext>
                </a:extLst>
              </a:tr>
              <a:tr h="262728">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Average Recall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b">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0.891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0.866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0.835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0.870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0.799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0.887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extLst>
                  <a:ext uri="{0D108BD9-81ED-4DB2-BD59-A6C34878D82A}">
                    <a16:rowId xmlns:a16="http://schemas.microsoft.com/office/drawing/2014/main" val="3240873877"/>
                  </a:ext>
                </a:extLst>
              </a:tr>
              <a:tr h="265214">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Range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b">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0.069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0.123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0.141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0.087</a:t>
                      </a:r>
                      <a:endParaRPr lang="en-US" sz="1800" kern="1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0.193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0.105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extLst>
                  <a:ext uri="{0D108BD9-81ED-4DB2-BD59-A6C34878D82A}">
                    <a16:rowId xmlns:a16="http://schemas.microsoft.com/office/drawing/2014/main" val="2161028354"/>
                  </a:ext>
                </a:extLst>
              </a:tr>
              <a:tr h="335497">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St</a:t>
                      </a:r>
                      <a:r>
                        <a:rPr lang="el-GR" sz="1800" kern="0" dirty="0">
                          <a:effectLst/>
                          <a:latin typeface="Times New Roman" panose="02020603050405020304" pitchFamily="18" charset="0"/>
                          <a:cs typeface="Times New Roman" panose="02020603050405020304" pitchFamily="18" charset="0"/>
                        </a:rPr>
                        <a:t>.</a:t>
                      </a:r>
                      <a:r>
                        <a:rPr lang="en-US" sz="1800" kern="0" dirty="0">
                          <a:effectLst/>
                          <a:latin typeface="Times New Roman" panose="02020603050405020304" pitchFamily="18" charset="0"/>
                          <a:cs typeface="Times New Roman" panose="02020603050405020304" pitchFamily="18" charset="0"/>
                        </a:rPr>
                        <a:t> Deviation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0.025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0.046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0.054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0.039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0.069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0.037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901" marR="67901" marT="0" marB="0" anchor="ctr">
                    <a:noFill/>
                  </a:tcPr>
                </a:tc>
                <a:extLst>
                  <a:ext uri="{0D108BD9-81ED-4DB2-BD59-A6C34878D82A}">
                    <a16:rowId xmlns:a16="http://schemas.microsoft.com/office/drawing/2014/main" val="2125454186"/>
                  </a:ext>
                </a:extLst>
              </a:tr>
            </a:tbl>
          </a:graphicData>
        </a:graphic>
      </p:graphicFrame>
      <p:sp>
        <p:nvSpPr>
          <p:cNvPr id="2" name="Rectangle: Rounded Corners 1">
            <a:extLst>
              <a:ext uri="{FF2B5EF4-FFF2-40B4-BE49-F238E27FC236}">
                <a16:creationId xmlns:a16="http://schemas.microsoft.com/office/drawing/2014/main" id="{54602E50-86C8-C95B-44CF-35EB34590A4D}"/>
              </a:ext>
            </a:extLst>
          </p:cNvPr>
          <p:cNvSpPr/>
          <p:nvPr/>
        </p:nvSpPr>
        <p:spPr>
          <a:xfrm>
            <a:off x="248055" y="4324967"/>
            <a:ext cx="5742561" cy="1676999"/>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R="0" lvl="0" algn="just">
              <a:lnSpc>
                <a:spcPct val="150000"/>
              </a:lnSpc>
              <a:spcBef>
                <a:spcPts val="0"/>
              </a:spcBef>
              <a:spcAft>
                <a:spcPts val="600"/>
              </a:spcAft>
            </a:pPr>
            <a:r>
              <a:rPr lang="en-US"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kNN algorithm </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demonstrates the best performance, boasting an average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ross-Validation Recall Score of 0.891, a Range of 0.069 and a St. deviation of 0.025. </a:t>
            </a:r>
          </a:p>
        </p:txBody>
      </p:sp>
      <p:sp>
        <p:nvSpPr>
          <p:cNvPr id="5" name="Rectangle: Rounded Corners 4">
            <a:extLst>
              <a:ext uri="{FF2B5EF4-FFF2-40B4-BE49-F238E27FC236}">
                <a16:creationId xmlns:a16="http://schemas.microsoft.com/office/drawing/2014/main" id="{B553C7A1-B952-4267-3D6E-F68A9C7933CE}"/>
              </a:ext>
            </a:extLst>
          </p:cNvPr>
          <p:cNvSpPr/>
          <p:nvPr/>
        </p:nvSpPr>
        <p:spPr>
          <a:xfrm>
            <a:off x="6137495" y="4324967"/>
            <a:ext cx="5742561" cy="1676999"/>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just">
              <a:lnSpc>
                <a:spcPct val="150000"/>
              </a:lnSpc>
              <a:spcBef>
                <a:spcPts val="0"/>
              </a:spcBef>
              <a:spcAft>
                <a:spcPts val="600"/>
              </a:spcAft>
            </a:pPr>
            <a:r>
              <a:rPr lang="en-US"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Random Forest algorithm</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demonstrates the 2</a:t>
            </a:r>
            <a:r>
              <a:rPr lang="en-US" kern="100"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nd</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best performance, with an average Cross-</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alidation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ecall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t>
            </a: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core of 0.888, a Range of 0.105 and a St. deviation of 0.037.</a:t>
            </a:r>
          </a:p>
        </p:txBody>
      </p:sp>
      <p:sp>
        <p:nvSpPr>
          <p:cNvPr id="7" name="Slide Number Placeholder 6">
            <a:extLst>
              <a:ext uri="{FF2B5EF4-FFF2-40B4-BE49-F238E27FC236}">
                <a16:creationId xmlns:a16="http://schemas.microsoft.com/office/drawing/2014/main" id="{6C9DF543-1B55-7FB6-E7C6-45555B0ED152}"/>
              </a:ext>
            </a:extLst>
          </p:cNvPr>
          <p:cNvSpPr>
            <a:spLocks noGrp="1"/>
          </p:cNvSpPr>
          <p:nvPr>
            <p:ph type="sldNum" sz="quarter" idx="12"/>
          </p:nvPr>
        </p:nvSpPr>
        <p:spPr/>
        <p:txBody>
          <a:bodyPr/>
          <a:lstStyle/>
          <a:p>
            <a:fld id="{4BA915EE-10CB-4CF1-8569-6154455DA573}" type="slidenum">
              <a:rPr lang="en-US" smtClean="0"/>
              <a:t>18</a:t>
            </a:fld>
            <a:endParaRPr lang="en-US" dirty="0"/>
          </a:p>
        </p:txBody>
      </p:sp>
      <p:sp>
        <p:nvSpPr>
          <p:cNvPr id="8" name="Rectangle 7">
            <a:extLst>
              <a:ext uri="{FF2B5EF4-FFF2-40B4-BE49-F238E27FC236}">
                <a16:creationId xmlns:a16="http://schemas.microsoft.com/office/drawing/2014/main" id="{8D160EE8-2CFE-80AD-82D7-1916E88D5FE9}"/>
              </a:ext>
            </a:extLst>
          </p:cNvPr>
          <p:cNvSpPr/>
          <p:nvPr/>
        </p:nvSpPr>
        <p:spPr>
          <a:xfrm>
            <a:off x="2459957" y="6077485"/>
            <a:ext cx="7233174" cy="702503"/>
          </a:xfrm>
          <a:prstGeom prst="rect">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low variability across the 5-folds showcases the consistency of the algorithms, suggesting that the are robust.</a:t>
            </a:r>
            <a:endParaRPr lang="en-US" sz="2000" dirty="0"/>
          </a:p>
        </p:txBody>
      </p:sp>
    </p:spTree>
    <p:extLst>
      <p:ext uri="{BB962C8B-B14F-4D97-AF65-F5344CB8AC3E}">
        <p14:creationId xmlns:p14="http://schemas.microsoft.com/office/powerpoint/2010/main" val="2089670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61FAE11-19B4-EB7B-2107-E2C69DEAE59B}"/>
              </a:ext>
            </a:extLst>
          </p:cNvPr>
          <p:cNvSpPr>
            <a:spLocks noGrp="1"/>
          </p:cNvSpPr>
          <p:nvPr>
            <p:ph idx="1"/>
          </p:nvPr>
        </p:nvSpPr>
        <p:spPr>
          <a:xfrm>
            <a:off x="248055" y="-74504"/>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Comparison</a:t>
            </a:r>
            <a:r>
              <a:rPr lang="en-US" sz="3000" b="1" dirty="0">
                <a:latin typeface="Times New Roman" panose="02020603050405020304" pitchFamily="18" charset="0"/>
                <a:cs typeface="Times New Roman" panose="02020603050405020304" pitchFamily="18" charset="0"/>
              </a:rPr>
              <a:t> of Models: Testing Results</a:t>
            </a:r>
          </a:p>
        </p:txBody>
      </p:sp>
      <p:sp>
        <p:nvSpPr>
          <p:cNvPr id="5" name="TextBox 4">
            <a:extLst>
              <a:ext uri="{FF2B5EF4-FFF2-40B4-BE49-F238E27FC236}">
                <a16:creationId xmlns:a16="http://schemas.microsoft.com/office/drawing/2014/main" id="{46B334C2-FEC4-96AF-916D-F2CD0CC8D609}"/>
              </a:ext>
            </a:extLst>
          </p:cNvPr>
          <p:cNvSpPr txBox="1"/>
          <p:nvPr/>
        </p:nvSpPr>
        <p:spPr>
          <a:xfrm>
            <a:off x="372428" y="500321"/>
            <a:ext cx="11107283" cy="545919"/>
          </a:xfrm>
          <a:prstGeom prst="rect">
            <a:avLst/>
          </a:prstGeom>
          <a:noFill/>
        </p:spPr>
        <p:txBody>
          <a:bodyPr wrap="square">
            <a:spAutoFit/>
          </a:bodyPr>
          <a:lstStyle/>
          <a:p>
            <a:pPr marL="0" marR="0" algn="ctr">
              <a:lnSpc>
                <a:spcPct val="150000"/>
              </a:lnSpc>
              <a:spcBef>
                <a:spcPts val="0"/>
              </a:spcBef>
              <a:spcAft>
                <a:spcPts val="6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Lastly, we compare the testing scores to see how the trained models perform on unseen data.</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131547E3-DA0E-A09E-D569-1E921F162499}"/>
              </a:ext>
            </a:extLst>
          </p:cNvPr>
          <p:cNvGraphicFramePr>
            <a:graphicFrameLocks noGrp="1"/>
          </p:cNvGraphicFramePr>
          <p:nvPr>
            <p:extLst>
              <p:ext uri="{D42A27DB-BD31-4B8C-83A1-F6EECF244321}">
                <p14:modId xmlns:p14="http://schemas.microsoft.com/office/powerpoint/2010/main" val="448143657"/>
              </p:ext>
            </p:extLst>
          </p:nvPr>
        </p:nvGraphicFramePr>
        <p:xfrm>
          <a:off x="306901" y="1109930"/>
          <a:ext cx="11492750" cy="2660964"/>
        </p:xfrm>
        <a:graphic>
          <a:graphicData uri="http://schemas.openxmlformats.org/drawingml/2006/table">
            <a:tbl>
              <a:tblPr firstRow="1" firstCol="1" bandRow="1">
                <a:tableStyleId>{D7AC3CCA-C797-4891-BE02-D94E43425B78}</a:tableStyleId>
              </a:tblPr>
              <a:tblGrid>
                <a:gridCol w="1855301">
                  <a:extLst>
                    <a:ext uri="{9D8B030D-6E8A-4147-A177-3AD203B41FA5}">
                      <a16:colId xmlns:a16="http://schemas.microsoft.com/office/drawing/2014/main" val="1897140287"/>
                    </a:ext>
                  </a:extLst>
                </a:gridCol>
                <a:gridCol w="926500">
                  <a:extLst>
                    <a:ext uri="{9D8B030D-6E8A-4147-A177-3AD203B41FA5}">
                      <a16:colId xmlns:a16="http://schemas.microsoft.com/office/drawing/2014/main" val="3983524376"/>
                    </a:ext>
                  </a:extLst>
                </a:gridCol>
                <a:gridCol w="1275951">
                  <a:extLst>
                    <a:ext uri="{9D8B030D-6E8A-4147-A177-3AD203B41FA5}">
                      <a16:colId xmlns:a16="http://schemas.microsoft.com/office/drawing/2014/main" val="3625029787"/>
                    </a:ext>
                  </a:extLst>
                </a:gridCol>
                <a:gridCol w="1866796">
                  <a:extLst>
                    <a:ext uri="{9D8B030D-6E8A-4147-A177-3AD203B41FA5}">
                      <a16:colId xmlns:a16="http://schemas.microsoft.com/office/drawing/2014/main" val="704962467"/>
                    </a:ext>
                  </a:extLst>
                </a:gridCol>
                <a:gridCol w="1586317">
                  <a:extLst>
                    <a:ext uri="{9D8B030D-6E8A-4147-A177-3AD203B41FA5}">
                      <a16:colId xmlns:a16="http://schemas.microsoft.com/office/drawing/2014/main" val="1120499936"/>
                    </a:ext>
                  </a:extLst>
                </a:gridCol>
                <a:gridCol w="1590915">
                  <a:extLst>
                    <a:ext uri="{9D8B030D-6E8A-4147-A177-3AD203B41FA5}">
                      <a16:colId xmlns:a16="http://schemas.microsoft.com/office/drawing/2014/main" val="1449526723"/>
                    </a:ext>
                  </a:extLst>
                </a:gridCol>
                <a:gridCol w="1112721">
                  <a:extLst>
                    <a:ext uri="{9D8B030D-6E8A-4147-A177-3AD203B41FA5}">
                      <a16:colId xmlns:a16="http://schemas.microsoft.com/office/drawing/2014/main" val="907169536"/>
                    </a:ext>
                  </a:extLst>
                </a:gridCol>
                <a:gridCol w="1278249">
                  <a:extLst>
                    <a:ext uri="{9D8B030D-6E8A-4147-A177-3AD203B41FA5}">
                      <a16:colId xmlns:a16="http://schemas.microsoft.com/office/drawing/2014/main" val="2092779877"/>
                    </a:ext>
                  </a:extLst>
                </a:gridCol>
              </a:tblGrid>
              <a:tr h="431476">
                <a:tc gridSpan="8">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Testing Results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rgbClr val="FFFFC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29598660"/>
                  </a:ext>
                </a:extLst>
              </a:tr>
              <a:tr h="182880">
                <a:tc>
                  <a:txBody>
                    <a:bodyPr/>
                    <a:lstStyle/>
                    <a:p>
                      <a:pPr marL="0" marR="0" algn="ctr">
                        <a:lnSpc>
                          <a:spcPct val="107000"/>
                        </a:lnSpc>
                        <a:spcBef>
                          <a:spcPts val="0"/>
                        </a:spcBef>
                        <a:spcAft>
                          <a:spcPts val="0"/>
                        </a:spcAft>
                      </a:pPr>
                      <a:r>
                        <a:rPr lang="en-US" sz="1800" kern="0" dirty="0">
                          <a:effectLst/>
                          <a:highlight>
                            <a:srgbClr val="D6DCE4"/>
                          </a:highlight>
                          <a:latin typeface="Times New Roman" panose="02020603050405020304" pitchFamily="18" charset="0"/>
                          <a:cs typeface="Times New Roman" panose="02020603050405020304" pitchFamily="18" charset="0"/>
                        </a:rPr>
                        <a:t> </a:t>
                      </a:r>
                      <a:endParaRPr lang="en-US" sz="1800" kern="100" dirty="0">
                        <a:effectLst/>
                        <a:highlight>
                          <a:srgbClr val="D6DCE4"/>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kNN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Log Regression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Log Regression - Threshold = 0.40</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Naive Bayes Gaussian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Naïve Bayes Bernoulli</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Decision Tree</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Random Forest</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516684357"/>
                  </a:ext>
                </a:extLst>
              </a:tr>
              <a:tr h="182880">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Accuracy</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0.893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0.900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0.880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0.913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0.894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0.827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0.887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905075034"/>
                  </a:ext>
                </a:extLst>
              </a:tr>
              <a:tr h="182880">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Recall (True Positive Rate)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0.917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0.889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0.917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0.917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0.903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0.875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0.903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215838015"/>
                  </a:ext>
                </a:extLst>
              </a:tr>
              <a:tr h="182880">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Precision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0.868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0.901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0.846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0.904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0.878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0.788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0.867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561120378"/>
                  </a:ext>
                </a:extLst>
              </a:tr>
              <a:tr h="182880">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F1 Score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0.892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0.895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0.880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0.911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0.890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0.829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0.885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681709614"/>
                  </a:ext>
                </a:extLst>
              </a:tr>
              <a:tr h="182880">
                <a:tc>
                  <a:txBody>
                    <a:bodyPr/>
                    <a:lstStyle/>
                    <a:p>
                      <a:pPr marL="0" marR="0">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AUC Score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0.930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0.950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0.880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0.960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0.940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latin typeface="Times New Roman" panose="02020603050405020304" pitchFamily="18" charset="0"/>
                          <a:cs typeface="Times New Roman" panose="02020603050405020304" pitchFamily="18" charset="0"/>
                        </a:rPr>
                        <a:t>0.910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ctr">
                        <a:lnSpc>
                          <a:spcPct val="107000"/>
                        </a:lnSpc>
                        <a:spcBef>
                          <a:spcPts val="0"/>
                        </a:spcBef>
                        <a:spcAft>
                          <a:spcPts val="0"/>
                        </a:spcAft>
                      </a:pPr>
                      <a:r>
                        <a:rPr lang="en-US" sz="1800" kern="0" dirty="0">
                          <a:effectLst/>
                          <a:highlight>
                            <a:srgbClr val="00FF00"/>
                          </a:highlight>
                          <a:latin typeface="Times New Roman" panose="02020603050405020304" pitchFamily="18" charset="0"/>
                          <a:cs typeface="Times New Roman" panose="02020603050405020304" pitchFamily="18" charset="0"/>
                        </a:rPr>
                        <a:t>0.960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990900859"/>
                  </a:ext>
                </a:extLst>
              </a:tr>
            </a:tbl>
          </a:graphicData>
        </a:graphic>
      </p:graphicFrame>
      <p:sp>
        <p:nvSpPr>
          <p:cNvPr id="2" name="Rectangle: Rounded Corners 1">
            <a:extLst>
              <a:ext uri="{FF2B5EF4-FFF2-40B4-BE49-F238E27FC236}">
                <a16:creationId xmlns:a16="http://schemas.microsoft.com/office/drawing/2014/main" id="{6C6026AD-75DC-A8CD-E804-F7E876EEC0B2}"/>
              </a:ext>
            </a:extLst>
          </p:cNvPr>
          <p:cNvSpPr/>
          <p:nvPr/>
        </p:nvSpPr>
        <p:spPr>
          <a:xfrm>
            <a:off x="306901" y="3961845"/>
            <a:ext cx="5619168" cy="2013442"/>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R="0" lvl="0" algn="just">
              <a:lnSpc>
                <a:spcPct val="150000"/>
              </a:lnSpc>
              <a:spcBef>
                <a:spcPts val="0"/>
              </a:spcBef>
              <a:spcAft>
                <a:spcPts val="600"/>
              </a:spcAft>
            </a:pPr>
            <a:r>
              <a:rPr lang="en-US"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"Naïve Bayes Gaussian" model </a:t>
            </a: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exhibited slightly superior, or at least equal, performance compared to the other models across all metrics.</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26AE4BD-9C29-53B7-4F64-340EE69E5F2B}"/>
              </a:ext>
            </a:extLst>
          </p:cNvPr>
          <p:cNvSpPr/>
          <p:nvPr/>
        </p:nvSpPr>
        <p:spPr>
          <a:xfrm>
            <a:off x="6142538" y="3961845"/>
            <a:ext cx="5742561" cy="2013441"/>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R="0" lvl="0" algn="just">
              <a:lnSpc>
                <a:spcPct val="150000"/>
              </a:lnSpc>
              <a:spcBef>
                <a:spcPts val="0"/>
              </a:spcBef>
              <a:spcAft>
                <a:spcPts val="600"/>
              </a:spcAft>
            </a:pP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Following closely behind were the </a:t>
            </a:r>
            <a:r>
              <a:rPr lang="en-US"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"kNN"</a:t>
            </a: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Naïve Bayes Bernoulli”</a:t>
            </a: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models, which demonstrated satisfactory scores in every metric, with notably high Recall scores.</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BA3E381-3A7E-F6D2-24C0-376DD6810FF0}"/>
              </a:ext>
            </a:extLst>
          </p:cNvPr>
          <p:cNvSpPr txBox="1"/>
          <p:nvPr/>
        </p:nvSpPr>
        <p:spPr>
          <a:xfrm>
            <a:off x="39632" y="6039066"/>
            <a:ext cx="12119177" cy="769441"/>
          </a:xfrm>
          <a:prstGeom prst="rect">
            <a:avLst/>
          </a:prstGeom>
          <a:noFill/>
        </p:spPr>
        <p:txBody>
          <a:bodyPr wrap="square">
            <a:spAutoFit/>
          </a:bodyPr>
          <a:lstStyle/>
          <a:p>
            <a:pPr algn="just"/>
            <a:r>
              <a:rPr lang="en-US" sz="2200" dirty="0">
                <a:effectLst/>
                <a:latin typeface="Times New Roman" panose="02020603050405020304" pitchFamily="18" charset="0"/>
                <a:ea typeface="Calibri" panose="020F0502020204030204" pitchFamily="34" charset="0"/>
              </a:rPr>
              <a:t>While results on unseen data are crucial for assessing how algorithms generalize, we should also take into consideration the robustness of each model that we assessed from the analysis of cross-validation scores</a:t>
            </a:r>
            <a:r>
              <a:rPr lang="el-GR" sz="2200" dirty="0">
                <a:effectLst/>
                <a:latin typeface="Times New Roman" panose="02020603050405020304" pitchFamily="18" charset="0"/>
                <a:ea typeface="Calibri" panose="020F0502020204030204" pitchFamily="34" charset="0"/>
              </a:rPr>
              <a:t>.</a:t>
            </a:r>
            <a:r>
              <a:rPr lang="en-US" sz="2200" dirty="0">
                <a:effectLst/>
                <a:latin typeface="Times New Roman" panose="02020603050405020304" pitchFamily="18" charset="0"/>
                <a:ea typeface="Calibri" panose="020F0502020204030204" pitchFamily="34" charset="0"/>
              </a:rPr>
              <a:t> </a:t>
            </a:r>
            <a:endParaRPr lang="en-US" sz="2200" dirty="0"/>
          </a:p>
        </p:txBody>
      </p:sp>
      <p:sp>
        <p:nvSpPr>
          <p:cNvPr id="8" name="Slide Number Placeholder 7">
            <a:extLst>
              <a:ext uri="{FF2B5EF4-FFF2-40B4-BE49-F238E27FC236}">
                <a16:creationId xmlns:a16="http://schemas.microsoft.com/office/drawing/2014/main" id="{8A9CD3C8-1B4E-C1EA-5616-DC760157743B}"/>
              </a:ext>
            </a:extLst>
          </p:cNvPr>
          <p:cNvSpPr>
            <a:spLocks noGrp="1"/>
          </p:cNvSpPr>
          <p:nvPr>
            <p:ph type="sldNum" sz="quarter" idx="12"/>
          </p:nvPr>
        </p:nvSpPr>
        <p:spPr/>
        <p:txBody>
          <a:bodyPr/>
          <a:lstStyle/>
          <a:p>
            <a:fld id="{4BA915EE-10CB-4CF1-8569-6154455DA573}" type="slidenum">
              <a:rPr lang="en-US" smtClean="0"/>
              <a:t>19</a:t>
            </a:fld>
            <a:endParaRPr lang="en-US" dirty="0"/>
          </a:p>
        </p:txBody>
      </p:sp>
    </p:spTree>
    <p:extLst>
      <p:ext uri="{BB962C8B-B14F-4D97-AF65-F5344CB8AC3E}">
        <p14:creationId xmlns:p14="http://schemas.microsoft.com/office/powerpoint/2010/main" val="4442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845F4-D5B5-FAEC-CA23-53CF770B06FE}"/>
              </a:ext>
            </a:extLst>
          </p:cNvPr>
          <p:cNvSpPr>
            <a:spLocks noGrp="1"/>
          </p:cNvSpPr>
          <p:nvPr>
            <p:ph idx="1"/>
          </p:nvPr>
        </p:nvSpPr>
        <p:spPr>
          <a:xfrm>
            <a:off x="247436" y="26767"/>
            <a:ext cx="10620855" cy="608788"/>
          </a:xfrm>
        </p:spPr>
        <p:txBody>
          <a:bodyPr>
            <a:noAutofit/>
          </a:bodyPr>
          <a:lstStyle/>
          <a:p>
            <a:pPr marL="0" indent="0">
              <a:buNone/>
            </a:pPr>
            <a:r>
              <a:rPr lang="en-US" sz="3200" b="1" dirty="0">
                <a:latin typeface="Times New Roman" panose="02020603050405020304" pitchFamily="18" charset="0"/>
                <a:cs typeface="Times New Roman" panose="02020603050405020304" pitchFamily="18" charset="0"/>
              </a:rPr>
              <a:t>Structure of presentation</a:t>
            </a:r>
          </a:p>
        </p:txBody>
      </p:sp>
      <p:sp>
        <p:nvSpPr>
          <p:cNvPr id="2" name="Slide Number Placeholder 1">
            <a:extLst>
              <a:ext uri="{FF2B5EF4-FFF2-40B4-BE49-F238E27FC236}">
                <a16:creationId xmlns:a16="http://schemas.microsoft.com/office/drawing/2014/main" id="{EA72CDAE-8DED-1DD3-C625-1A9C68A0C6D0}"/>
              </a:ext>
            </a:extLst>
          </p:cNvPr>
          <p:cNvSpPr>
            <a:spLocks noGrp="1"/>
          </p:cNvSpPr>
          <p:nvPr>
            <p:ph type="sldNum" sz="quarter" idx="12"/>
          </p:nvPr>
        </p:nvSpPr>
        <p:spPr/>
        <p:txBody>
          <a:bodyPr/>
          <a:lstStyle/>
          <a:p>
            <a:fld id="{4BA915EE-10CB-4CF1-8569-6154455DA573}" type="slidenum">
              <a:rPr lang="en-US" smtClean="0"/>
              <a:t>2</a:t>
            </a:fld>
            <a:endParaRPr lang="en-US" dirty="0"/>
          </a:p>
        </p:txBody>
      </p:sp>
      <p:sp>
        <p:nvSpPr>
          <p:cNvPr id="5" name="Rectangle: Diagonal Corners Rounded 4">
            <a:extLst>
              <a:ext uri="{FF2B5EF4-FFF2-40B4-BE49-F238E27FC236}">
                <a16:creationId xmlns:a16="http://schemas.microsoft.com/office/drawing/2014/main" id="{BD9C1369-C9CA-9DF1-47FE-2E94F5274939}"/>
              </a:ext>
            </a:extLst>
          </p:cNvPr>
          <p:cNvSpPr/>
          <p:nvPr/>
        </p:nvSpPr>
        <p:spPr>
          <a:xfrm>
            <a:off x="207445" y="801751"/>
            <a:ext cx="11464666" cy="5713349"/>
          </a:xfrm>
          <a:prstGeom prst="round2Diag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Aim</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Methodology</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Dataset Characteristics</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Initial look at the features</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Numerical Features Analysis</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Categorical Features Analysis</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Data Preprocessing</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Algorithms Training Phase</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Algorithms Testing Phase</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Comparison of Models</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Conclusions</a:t>
            </a:r>
          </a:p>
          <a:p>
            <a:pPr marL="342900" indent="-342900">
              <a:buAutoNum type="arabicPeriod"/>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 Limitations and Recommendations for Future Research</a:t>
            </a:r>
          </a:p>
          <a:p>
            <a:pPr marL="342900" indent="-342900">
              <a:buAutoNum type="arabicPeriod"/>
            </a:pPr>
            <a:endParaRPr 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AutoNum type="arabicPeriod"/>
            </a:pPr>
            <a:endParaRPr 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AutoNum type="arabicPeriod"/>
            </a:pPr>
            <a:endParaRPr 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AutoNum type="arabicPeriod"/>
            </a:pPr>
            <a:endParaRPr 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AutoNum type="arabicPeriod"/>
            </a:pPr>
            <a:endParaRPr 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029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61FAE11-19B4-EB7B-2107-E2C69DEAE59B}"/>
              </a:ext>
            </a:extLst>
          </p:cNvPr>
          <p:cNvSpPr>
            <a:spLocks noGrp="1"/>
          </p:cNvSpPr>
          <p:nvPr>
            <p:ph idx="1"/>
          </p:nvPr>
        </p:nvSpPr>
        <p:spPr>
          <a:xfrm>
            <a:off x="110908" y="102229"/>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Conclusions</a:t>
            </a:r>
          </a:p>
        </p:txBody>
      </p:sp>
      <p:sp>
        <p:nvSpPr>
          <p:cNvPr id="2" name="Rectangle: Rounded Corners 1">
            <a:extLst>
              <a:ext uri="{FF2B5EF4-FFF2-40B4-BE49-F238E27FC236}">
                <a16:creationId xmlns:a16="http://schemas.microsoft.com/office/drawing/2014/main" id="{48DD760C-170D-1471-8F50-E2F00F84DBE1}"/>
              </a:ext>
            </a:extLst>
          </p:cNvPr>
          <p:cNvSpPr/>
          <p:nvPr/>
        </p:nvSpPr>
        <p:spPr>
          <a:xfrm>
            <a:off x="109099" y="3521413"/>
            <a:ext cx="5691018" cy="2276273"/>
          </a:xfrm>
          <a:prstGeom prst="roundRect">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R="0" lvl="0" algn="just">
              <a:lnSpc>
                <a:spcPct val="150000"/>
              </a:lnSpc>
              <a:spcBef>
                <a:spcPts val="0"/>
              </a:spcBef>
              <a:spcAft>
                <a:spcPts val="0"/>
              </a:spcAft>
            </a:pPr>
            <a:r>
              <a:rPr lang="en-US"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“Random Forest” model</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displayed high testing scores, across all metrics, and low variability across the 5</a:t>
            </a:r>
            <a:r>
              <a:rPr lang="en-US" sz="22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folds, with a Range of 10.5% and a St. deviation of 3.7%.</a:t>
            </a:r>
            <a:endPar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48DF86E0-8748-108C-29D6-E11C8216465A}"/>
              </a:ext>
            </a:extLst>
          </p:cNvPr>
          <p:cNvSpPr/>
          <p:nvPr/>
        </p:nvSpPr>
        <p:spPr>
          <a:xfrm>
            <a:off x="5980321" y="3521413"/>
            <a:ext cx="5973136" cy="2276273"/>
          </a:xfrm>
          <a:prstGeom prst="roundRect">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R="0" lvl="0" algn="just">
              <a:lnSpc>
                <a:spcPct val="150000"/>
              </a:lnSpc>
              <a:spcBef>
                <a:spcPts val="0"/>
              </a:spcBef>
              <a:spcAft>
                <a:spcPts val="800"/>
              </a:spcAft>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Similar high testing results showcased </a:t>
            </a:r>
            <a:r>
              <a:rPr lang="en-US"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“kNN” model</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across all metrics</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low variability across the 5</a:t>
            </a:r>
            <a:r>
              <a:rPr lang="en-US" sz="22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folds, with a Range of 6.9% and a St. deviation of 2.5%.</a:t>
            </a:r>
            <a:endPar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97774AF-9D3C-1CFF-3008-586FC9DA1B43}"/>
              </a:ext>
            </a:extLst>
          </p:cNvPr>
          <p:cNvSpPr txBox="1"/>
          <p:nvPr/>
        </p:nvSpPr>
        <p:spPr>
          <a:xfrm>
            <a:off x="248055" y="2696672"/>
            <a:ext cx="11705402" cy="545919"/>
          </a:xfrm>
          <a:prstGeom prst="rect">
            <a:avLst/>
          </a:prstGeom>
          <a:noFill/>
        </p:spPr>
        <p:txBody>
          <a:bodyPr wrap="square">
            <a:spAutoFit/>
          </a:bodyPr>
          <a:lstStyle/>
          <a:p>
            <a:pPr marL="0" marR="0">
              <a:lnSpc>
                <a:spcPct val="150000"/>
              </a:lnSpc>
              <a:spcBef>
                <a:spcPts val="0"/>
              </a:spcBef>
              <a:spcAft>
                <a:spcPts val="800"/>
              </a:spcAft>
            </a:pPr>
            <a:r>
              <a:rPr lang="en-US" sz="2200" b="1" kern="100" dirty="0">
                <a:solidFill>
                  <a:srgbClr val="9E0000"/>
                </a:solidFill>
                <a:effectLst/>
                <a:latin typeface="Times New Roman" panose="02020603050405020304" pitchFamily="18" charset="0"/>
                <a:ea typeface="Calibri" panose="020F0502020204030204" pitchFamily="34" charset="0"/>
                <a:cs typeface="Times New Roman" panose="02020603050405020304" pitchFamily="18" charset="0"/>
              </a:rPr>
              <a:t>In contrast, the “Random Forest” and “kNN” models are more stable in overall performance. </a:t>
            </a:r>
            <a:endParaRPr lang="en-US" sz="2200" b="1" kern="100" dirty="0">
              <a:solidFill>
                <a:srgbClr val="9E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D0E90EAE-1DB1-0FA6-9BE7-79286479A6CA}"/>
              </a:ext>
            </a:extLst>
          </p:cNvPr>
          <p:cNvSpPr>
            <a:spLocks noGrp="1"/>
          </p:cNvSpPr>
          <p:nvPr>
            <p:ph type="sldNum" sz="quarter" idx="12"/>
          </p:nvPr>
        </p:nvSpPr>
        <p:spPr/>
        <p:txBody>
          <a:bodyPr/>
          <a:lstStyle/>
          <a:p>
            <a:fld id="{4BA915EE-10CB-4CF1-8569-6154455DA573}" type="slidenum">
              <a:rPr lang="en-US" smtClean="0"/>
              <a:t>20</a:t>
            </a:fld>
            <a:endParaRPr lang="en-US" dirty="0"/>
          </a:p>
        </p:txBody>
      </p:sp>
      <p:sp>
        <p:nvSpPr>
          <p:cNvPr id="8" name="Rectangle: Rounded Corners 1">
            <a:extLst>
              <a:ext uri="{FF2B5EF4-FFF2-40B4-BE49-F238E27FC236}">
                <a16:creationId xmlns:a16="http://schemas.microsoft.com/office/drawing/2014/main" id="{A14EBD68-379C-20D4-B57A-E2D071830044}"/>
              </a:ext>
            </a:extLst>
          </p:cNvPr>
          <p:cNvSpPr/>
          <p:nvPr/>
        </p:nvSpPr>
        <p:spPr>
          <a:xfrm>
            <a:off x="109098" y="1005498"/>
            <a:ext cx="11778101" cy="1586166"/>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algn="just">
              <a:lnSpc>
                <a:spcPct val="150000"/>
              </a:lnSpc>
              <a:spcBef>
                <a:spcPts val="0"/>
              </a:spcBef>
              <a:spcAft>
                <a:spcPts val="600"/>
              </a:spcAft>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Although the</a:t>
            </a:r>
            <a:r>
              <a:rPr lang="en-US"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“Naïve Bayes Gaussian” model </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displayed the highest testing scores, it exhibited mediocre cross-validation scores during the training phase, with a Range of 14.1% and a St. deviation of 5.4%. </a:t>
            </a:r>
            <a:r>
              <a:rPr lang="en-US"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instability indicates that the model lacks robustness.</a:t>
            </a:r>
            <a:endParaRPr lang="en-US" sz="2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239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61FAE11-19B4-EB7B-2107-E2C69DEAE59B}"/>
              </a:ext>
            </a:extLst>
          </p:cNvPr>
          <p:cNvSpPr>
            <a:spLocks noGrp="1"/>
          </p:cNvSpPr>
          <p:nvPr>
            <p:ph idx="1"/>
          </p:nvPr>
        </p:nvSpPr>
        <p:spPr>
          <a:xfrm>
            <a:off x="378455" y="-5452"/>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Limitations</a:t>
            </a:r>
            <a:r>
              <a:rPr lang="en-US" sz="3000" b="1" dirty="0">
                <a:latin typeface="Times New Roman" panose="02020603050405020304" pitchFamily="18" charset="0"/>
                <a:cs typeface="Times New Roman" panose="02020603050405020304" pitchFamily="18" charset="0"/>
              </a:rPr>
              <a:t> and Recommendations for Future Research</a:t>
            </a:r>
          </a:p>
        </p:txBody>
      </p:sp>
      <p:sp>
        <p:nvSpPr>
          <p:cNvPr id="5" name="TextBox 4">
            <a:extLst>
              <a:ext uri="{FF2B5EF4-FFF2-40B4-BE49-F238E27FC236}">
                <a16:creationId xmlns:a16="http://schemas.microsoft.com/office/drawing/2014/main" id="{639718E7-4A69-1B62-5FE0-61D117930AD5}"/>
              </a:ext>
            </a:extLst>
          </p:cNvPr>
          <p:cNvSpPr txBox="1"/>
          <p:nvPr/>
        </p:nvSpPr>
        <p:spPr>
          <a:xfrm>
            <a:off x="406534" y="602564"/>
            <a:ext cx="11417841" cy="1053750"/>
          </a:xfrm>
          <a:prstGeom prst="rect">
            <a:avLst/>
          </a:prstGeom>
          <a:noFill/>
        </p:spPr>
        <p:txBody>
          <a:bodyPr wrap="square">
            <a:spAutoFit/>
          </a:bodyPr>
          <a:lstStyle/>
          <a:p>
            <a:pPr marL="0" marR="0" algn="just">
              <a:lnSpc>
                <a:spcPct val="150000"/>
              </a:lnSpc>
              <a:spcBef>
                <a:spcPts val="0"/>
              </a:spcBef>
              <a:spcAft>
                <a:spcPts val="6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In the association analysis conducted, certain features </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exhibit </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relatively </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weaker associations with the target variable</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(Heart Disease). </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Top Corners Rounded 2">
            <a:extLst>
              <a:ext uri="{FF2B5EF4-FFF2-40B4-BE49-F238E27FC236}">
                <a16:creationId xmlns:a16="http://schemas.microsoft.com/office/drawing/2014/main" id="{3258B18C-643E-A678-8EAC-5AEC777FC79F}"/>
              </a:ext>
            </a:extLst>
          </p:cNvPr>
          <p:cNvSpPr/>
          <p:nvPr/>
        </p:nvSpPr>
        <p:spPr>
          <a:xfrm>
            <a:off x="505845" y="1885996"/>
            <a:ext cx="3369038" cy="387635"/>
          </a:xfrm>
          <a:prstGeom prst="round2SameRect">
            <a:avLst/>
          </a:prstGeom>
          <a:solidFill>
            <a:srgbClr val="C7E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Cholesterol</a:t>
            </a:r>
          </a:p>
        </p:txBody>
      </p:sp>
      <p:sp>
        <p:nvSpPr>
          <p:cNvPr id="6" name="Rectangle: Top Corners Rounded 5">
            <a:extLst>
              <a:ext uri="{FF2B5EF4-FFF2-40B4-BE49-F238E27FC236}">
                <a16:creationId xmlns:a16="http://schemas.microsoft.com/office/drawing/2014/main" id="{57A8F463-A49B-7922-0DA2-7B7A684704F7}"/>
              </a:ext>
            </a:extLst>
          </p:cNvPr>
          <p:cNvSpPr/>
          <p:nvPr/>
        </p:nvSpPr>
        <p:spPr>
          <a:xfrm>
            <a:off x="505844" y="2398286"/>
            <a:ext cx="3369039" cy="422163"/>
          </a:xfrm>
          <a:prstGeom prst="round2SameRect">
            <a:avLst/>
          </a:prstGeom>
          <a:solidFill>
            <a:srgbClr val="C7E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solidFill>
              <a:latin typeface="Times New Roman" panose="02020603050405020304" pitchFamily="18" charset="0"/>
              <a:cs typeface="Times New Roman" panose="02020603050405020304" pitchFamily="18" charset="0"/>
            </a:endParaRPr>
          </a:p>
          <a:p>
            <a:pPr algn="ctr"/>
            <a:r>
              <a:rPr lang="en-US" sz="2200" dirty="0">
                <a:solidFill>
                  <a:schemeClr val="tx1"/>
                </a:solidFill>
                <a:latin typeface="Times New Roman" panose="02020603050405020304" pitchFamily="18" charset="0"/>
                <a:cs typeface="Times New Roman" panose="02020603050405020304" pitchFamily="18" charset="0"/>
              </a:rPr>
              <a:t>Fasting Blood Sugar</a:t>
            </a:r>
          </a:p>
          <a:p>
            <a:pPr algn="ct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8" name="Rectangle: Top Corners Rounded 7">
            <a:extLst>
              <a:ext uri="{FF2B5EF4-FFF2-40B4-BE49-F238E27FC236}">
                <a16:creationId xmlns:a16="http://schemas.microsoft.com/office/drawing/2014/main" id="{D04BFF70-D9C5-AFAF-55D4-C5902CC715D6}"/>
              </a:ext>
            </a:extLst>
          </p:cNvPr>
          <p:cNvSpPr/>
          <p:nvPr/>
        </p:nvSpPr>
        <p:spPr>
          <a:xfrm>
            <a:off x="505843" y="2959914"/>
            <a:ext cx="3369040" cy="620198"/>
          </a:xfrm>
          <a:prstGeom prst="round2SameRect">
            <a:avLst/>
          </a:prstGeom>
          <a:solidFill>
            <a:srgbClr val="C7E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solidFill>
              <a:latin typeface="Times New Roman" panose="02020603050405020304" pitchFamily="18" charset="0"/>
              <a:cs typeface="Times New Roman" panose="02020603050405020304" pitchFamily="18" charset="0"/>
            </a:endParaRPr>
          </a:p>
          <a:p>
            <a:pPr algn="ctr"/>
            <a:r>
              <a:rPr lang="en-US" sz="2200" dirty="0">
                <a:solidFill>
                  <a:schemeClr val="tx1"/>
                </a:solidFill>
                <a:latin typeface="Times New Roman" panose="02020603050405020304" pitchFamily="18" charset="0"/>
                <a:cs typeface="Times New Roman" panose="02020603050405020304" pitchFamily="18" charset="0"/>
              </a:rPr>
              <a:t>Resting Electrocardiogram Results</a:t>
            </a:r>
          </a:p>
          <a:p>
            <a:pPr algn="ctr"/>
            <a:endParaRPr lang="en-US" sz="2200" dirty="0">
              <a:solidFill>
                <a:schemeClr val="tx1"/>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85506DDA-0C55-E273-6855-64D9DC444E95}"/>
              </a:ext>
            </a:extLst>
          </p:cNvPr>
          <p:cNvCxnSpPr/>
          <p:nvPr/>
        </p:nvCxnSpPr>
        <p:spPr>
          <a:xfrm>
            <a:off x="4066168" y="2259077"/>
            <a:ext cx="4297680" cy="0"/>
          </a:xfrm>
          <a:prstGeom prst="straightConnector1">
            <a:avLst/>
          </a:prstGeom>
          <a:ln w="19050" cap="flat" cmpd="sng" algn="ctr">
            <a:solidFill>
              <a:srgbClr val="92D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93C35F4F-4D58-32AC-F75B-9739A8A1F0EE}"/>
              </a:ext>
            </a:extLst>
          </p:cNvPr>
          <p:cNvCxnSpPr/>
          <p:nvPr/>
        </p:nvCxnSpPr>
        <p:spPr>
          <a:xfrm>
            <a:off x="4066168" y="2820448"/>
            <a:ext cx="4297680" cy="0"/>
          </a:xfrm>
          <a:prstGeom prst="straightConnector1">
            <a:avLst/>
          </a:prstGeom>
          <a:ln w="19050" cap="flat" cmpd="sng" algn="ctr">
            <a:solidFill>
              <a:srgbClr val="92D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70BE4851-A18D-4C6D-5938-FC16FD84ADA8}"/>
              </a:ext>
            </a:extLst>
          </p:cNvPr>
          <p:cNvCxnSpPr/>
          <p:nvPr/>
        </p:nvCxnSpPr>
        <p:spPr>
          <a:xfrm>
            <a:off x="4066168" y="3559367"/>
            <a:ext cx="4297680" cy="0"/>
          </a:xfrm>
          <a:prstGeom prst="straightConnector1">
            <a:avLst/>
          </a:prstGeom>
          <a:ln w="19050" cap="flat" cmpd="sng" algn="ctr">
            <a:solidFill>
              <a:srgbClr val="92D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ACFF7676-2615-A889-85FC-46DBCC231E9B}"/>
              </a:ext>
            </a:extLst>
          </p:cNvPr>
          <p:cNvSpPr txBox="1"/>
          <p:nvPr/>
        </p:nvSpPr>
        <p:spPr>
          <a:xfrm>
            <a:off x="4583733" y="1769030"/>
            <a:ext cx="3455140" cy="463397"/>
          </a:xfrm>
          <a:prstGeom prst="rect">
            <a:avLst/>
          </a:prstGeom>
          <a:noFill/>
        </p:spPr>
        <p:txBody>
          <a:bodyPr wrap="square">
            <a:spAutoFit/>
          </a:bodyPr>
          <a:lstStyle/>
          <a:p>
            <a:pPr marL="0" marR="0" algn="just">
              <a:lnSpc>
                <a:spcPct val="150000"/>
              </a:lnSpc>
              <a:spcBef>
                <a:spcPts val="0"/>
              </a:spcBef>
              <a:spcAft>
                <a:spcPts val="600"/>
              </a:spcAft>
            </a:pPr>
            <a:r>
              <a:rPr lang="en-US" i="1" kern="100" dirty="0">
                <a:effectLst/>
                <a:latin typeface="Times New Roman" panose="02020603050405020304" pitchFamily="18" charset="0"/>
                <a:ea typeface="Calibri" panose="020F0502020204030204" pitchFamily="34" charset="0"/>
                <a:cs typeface="Times New Roman" panose="02020603050405020304" pitchFamily="18" charset="0"/>
              </a:rPr>
              <a:t>As evidenced by the lower values in</a:t>
            </a:r>
            <a:endParaRPr lang="en-US"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Single Corner Rounded 13">
            <a:extLst>
              <a:ext uri="{FF2B5EF4-FFF2-40B4-BE49-F238E27FC236}">
                <a16:creationId xmlns:a16="http://schemas.microsoft.com/office/drawing/2014/main" id="{770692C2-51D4-5EE4-2D90-0A6E014CAA7F}"/>
              </a:ext>
            </a:extLst>
          </p:cNvPr>
          <p:cNvSpPr/>
          <p:nvPr/>
        </p:nvSpPr>
        <p:spPr>
          <a:xfrm>
            <a:off x="8629084" y="1880347"/>
            <a:ext cx="3124598" cy="422166"/>
          </a:xfrm>
          <a:prstGeom prst="round1Rect">
            <a:avLst/>
          </a:prstGeom>
          <a:solidFill>
            <a:srgbClr val="C7E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Point Biserial Correlation</a:t>
            </a:r>
          </a:p>
        </p:txBody>
      </p:sp>
      <p:sp>
        <p:nvSpPr>
          <p:cNvPr id="15" name="TextBox 14">
            <a:extLst>
              <a:ext uri="{FF2B5EF4-FFF2-40B4-BE49-F238E27FC236}">
                <a16:creationId xmlns:a16="http://schemas.microsoft.com/office/drawing/2014/main" id="{0E7BCECE-DEB2-8245-9BBA-6453FF8BA570}"/>
              </a:ext>
            </a:extLst>
          </p:cNvPr>
          <p:cNvSpPr txBox="1"/>
          <p:nvPr/>
        </p:nvSpPr>
        <p:spPr>
          <a:xfrm>
            <a:off x="4588799" y="2331697"/>
            <a:ext cx="3557770" cy="463397"/>
          </a:xfrm>
          <a:prstGeom prst="rect">
            <a:avLst/>
          </a:prstGeom>
          <a:noFill/>
        </p:spPr>
        <p:txBody>
          <a:bodyPr wrap="square">
            <a:spAutoFit/>
          </a:bodyPr>
          <a:lstStyle/>
          <a:p>
            <a:pPr marL="0" marR="0" algn="just">
              <a:lnSpc>
                <a:spcPct val="150000"/>
              </a:lnSpc>
              <a:spcBef>
                <a:spcPts val="0"/>
              </a:spcBef>
              <a:spcAft>
                <a:spcPts val="600"/>
              </a:spcAft>
            </a:pPr>
            <a:r>
              <a:rPr lang="en-US" i="1" kern="100" dirty="0">
                <a:effectLst/>
                <a:latin typeface="Times New Roman" panose="02020603050405020304" pitchFamily="18" charset="0"/>
                <a:ea typeface="Calibri" panose="020F0502020204030204" pitchFamily="34" charset="0"/>
                <a:cs typeface="Times New Roman" panose="02020603050405020304" pitchFamily="18" charset="0"/>
              </a:rPr>
              <a:t>As evidenced by the lower values in</a:t>
            </a:r>
            <a:endParaRPr lang="en-US"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725A1B73-D1AE-5888-4740-53CC848E713A}"/>
              </a:ext>
            </a:extLst>
          </p:cNvPr>
          <p:cNvSpPr txBox="1"/>
          <p:nvPr/>
        </p:nvSpPr>
        <p:spPr>
          <a:xfrm>
            <a:off x="4583733" y="3078555"/>
            <a:ext cx="3455140" cy="463397"/>
          </a:xfrm>
          <a:prstGeom prst="rect">
            <a:avLst/>
          </a:prstGeom>
          <a:noFill/>
        </p:spPr>
        <p:txBody>
          <a:bodyPr wrap="square">
            <a:spAutoFit/>
          </a:bodyPr>
          <a:lstStyle/>
          <a:p>
            <a:pPr marL="0" marR="0" algn="just">
              <a:lnSpc>
                <a:spcPct val="150000"/>
              </a:lnSpc>
              <a:spcBef>
                <a:spcPts val="0"/>
              </a:spcBef>
              <a:spcAft>
                <a:spcPts val="600"/>
              </a:spcAft>
            </a:pPr>
            <a:r>
              <a:rPr lang="en-US" i="1" kern="100" dirty="0">
                <a:effectLst/>
                <a:latin typeface="Times New Roman" panose="02020603050405020304" pitchFamily="18" charset="0"/>
                <a:ea typeface="Calibri" panose="020F0502020204030204" pitchFamily="34" charset="0"/>
                <a:cs typeface="Times New Roman" panose="02020603050405020304" pitchFamily="18" charset="0"/>
              </a:rPr>
              <a:t>As evidenced by the lower values in</a:t>
            </a:r>
            <a:endParaRPr lang="en-US"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Single Corner Rounded 16">
            <a:extLst>
              <a:ext uri="{FF2B5EF4-FFF2-40B4-BE49-F238E27FC236}">
                <a16:creationId xmlns:a16="http://schemas.microsoft.com/office/drawing/2014/main" id="{6B410392-6BAA-1703-CAE8-0173B8A3B0A5}"/>
              </a:ext>
            </a:extLst>
          </p:cNvPr>
          <p:cNvSpPr/>
          <p:nvPr/>
        </p:nvSpPr>
        <p:spPr>
          <a:xfrm>
            <a:off x="8629082" y="2419069"/>
            <a:ext cx="3124598" cy="401379"/>
          </a:xfrm>
          <a:prstGeom prst="round1Rect">
            <a:avLst/>
          </a:prstGeom>
          <a:solidFill>
            <a:srgbClr val="C7E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Cramer’s V</a:t>
            </a:r>
          </a:p>
        </p:txBody>
      </p:sp>
      <p:sp>
        <p:nvSpPr>
          <p:cNvPr id="18" name="Rectangle: Single Corner Rounded 17">
            <a:extLst>
              <a:ext uri="{FF2B5EF4-FFF2-40B4-BE49-F238E27FC236}">
                <a16:creationId xmlns:a16="http://schemas.microsoft.com/office/drawing/2014/main" id="{F5C945D5-E477-E601-B193-7C1214FF7519}"/>
              </a:ext>
            </a:extLst>
          </p:cNvPr>
          <p:cNvSpPr/>
          <p:nvPr/>
        </p:nvSpPr>
        <p:spPr>
          <a:xfrm>
            <a:off x="8629082" y="2989552"/>
            <a:ext cx="3140788" cy="585742"/>
          </a:xfrm>
          <a:prstGeom prst="round1Rect">
            <a:avLst/>
          </a:prstGeom>
          <a:solidFill>
            <a:srgbClr val="C7E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Times New Roman" panose="02020603050405020304" pitchFamily="18" charset="0"/>
                <a:cs typeface="Times New Roman" panose="02020603050405020304" pitchFamily="18" charset="0"/>
              </a:rPr>
              <a:t>Cramer’s V</a:t>
            </a:r>
          </a:p>
        </p:txBody>
      </p:sp>
      <p:sp>
        <p:nvSpPr>
          <p:cNvPr id="7" name="Slide Number Placeholder 6">
            <a:extLst>
              <a:ext uri="{FF2B5EF4-FFF2-40B4-BE49-F238E27FC236}">
                <a16:creationId xmlns:a16="http://schemas.microsoft.com/office/drawing/2014/main" id="{8A22DBD1-BD78-F6D0-4BAD-D93741B62A21}"/>
              </a:ext>
            </a:extLst>
          </p:cNvPr>
          <p:cNvSpPr>
            <a:spLocks noGrp="1"/>
          </p:cNvSpPr>
          <p:nvPr>
            <p:ph type="sldNum" sz="quarter" idx="12"/>
          </p:nvPr>
        </p:nvSpPr>
        <p:spPr/>
        <p:txBody>
          <a:bodyPr/>
          <a:lstStyle/>
          <a:p>
            <a:fld id="{4BA915EE-10CB-4CF1-8569-6154455DA573}" type="slidenum">
              <a:rPr lang="en-US" smtClean="0"/>
              <a:t>21</a:t>
            </a:fld>
            <a:endParaRPr lang="en-US" dirty="0"/>
          </a:p>
        </p:txBody>
      </p:sp>
      <p:graphicFrame>
        <p:nvGraphicFramePr>
          <p:cNvPr id="25" name="Table 24">
            <a:extLst>
              <a:ext uri="{FF2B5EF4-FFF2-40B4-BE49-F238E27FC236}">
                <a16:creationId xmlns:a16="http://schemas.microsoft.com/office/drawing/2014/main" id="{F9D6FA11-5CED-A9BB-EA7B-86C8B01EF424}"/>
              </a:ext>
            </a:extLst>
          </p:cNvPr>
          <p:cNvGraphicFramePr>
            <a:graphicFrameLocks noGrp="1"/>
          </p:cNvGraphicFramePr>
          <p:nvPr>
            <p:extLst>
              <p:ext uri="{D42A27DB-BD31-4B8C-83A1-F6EECF244321}">
                <p14:modId xmlns:p14="http://schemas.microsoft.com/office/powerpoint/2010/main" val="2418903402"/>
              </p:ext>
            </p:extLst>
          </p:nvPr>
        </p:nvGraphicFramePr>
        <p:xfrm>
          <a:off x="505843" y="3970017"/>
          <a:ext cx="11275034" cy="2275143"/>
        </p:xfrm>
        <a:graphic>
          <a:graphicData uri="http://schemas.openxmlformats.org/drawingml/2006/table">
            <a:tbl>
              <a:tblPr firstRow="1">
                <a:tableStyleId>{EB9631B5-78F2-41C9-869B-9F39066F8104}</a:tableStyleId>
              </a:tblPr>
              <a:tblGrid>
                <a:gridCol w="8886806">
                  <a:extLst>
                    <a:ext uri="{9D8B030D-6E8A-4147-A177-3AD203B41FA5}">
                      <a16:colId xmlns:a16="http://schemas.microsoft.com/office/drawing/2014/main" val="3695207974"/>
                    </a:ext>
                  </a:extLst>
                </a:gridCol>
                <a:gridCol w="2388228">
                  <a:extLst>
                    <a:ext uri="{9D8B030D-6E8A-4147-A177-3AD203B41FA5}">
                      <a16:colId xmlns:a16="http://schemas.microsoft.com/office/drawing/2014/main" val="1487158676"/>
                    </a:ext>
                  </a:extLst>
                </a:gridCol>
              </a:tblGrid>
              <a:tr h="558567">
                <a:tc>
                  <a:txBody>
                    <a:bodyPr/>
                    <a:lstStyle/>
                    <a:p>
                      <a:pPr algn="l" fontAlgn="b"/>
                      <a:r>
                        <a:rPr lang="en-US" sz="2200" u="none" strike="noStrike" dirty="0">
                          <a:effectLst/>
                          <a:latin typeface="Times New Roman" panose="02020603050405020304" pitchFamily="18" charset="0"/>
                          <a:cs typeface="Times New Roman" panose="02020603050405020304" pitchFamily="18" charset="0"/>
                        </a:rPr>
                        <a:t>Potential Future Strategies</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2200" u="none" strike="noStrike" dirty="0">
                          <a:effectLst/>
                          <a:latin typeface="Times New Roman" panose="02020603050405020304" pitchFamily="18" charset="0"/>
                          <a:cs typeface="Times New Roman" panose="02020603050405020304" pitchFamily="18" charset="0"/>
                        </a:rPr>
                        <a:t>Limitations</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034601863"/>
                  </a:ext>
                </a:extLst>
              </a:tr>
              <a:tr h="572192">
                <a:tc>
                  <a:txBody>
                    <a:bodyPr/>
                    <a:lstStyle/>
                    <a:p>
                      <a:pPr marL="342900" indent="-342900" algn="l" fontAlgn="b">
                        <a:buFont typeface="Wingdings" panose="05000000000000000000" pitchFamily="2" charset="2"/>
                        <a:buChar char="Ø"/>
                      </a:pPr>
                      <a:r>
                        <a:rPr lang="en-US" sz="2200" u="none" strike="noStrike" dirty="0">
                          <a:effectLst/>
                          <a:latin typeface="Times New Roman" panose="02020603050405020304" pitchFamily="18" charset="0"/>
                          <a:cs typeface="Times New Roman" panose="02020603050405020304" pitchFamily="18" charset="0"/>
                        </a:rPr>
                        <a:t>Considering these insights, one might implement Feature Reduction</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2200" u="none" strike="noStrike">
                          <a:effectLst/>
                          <a:latin typeface="Times New Roman" panose="02020603050405020304" pitchFamily="18" charset="0"/>
                          <a:cs typeface="Times New Roman" panose="02020603050405020304" pitchFamily="18" charset="0"/>
                        </a:rPr>
                        <a:t>Domain Expertise</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398905502"/>
                  </a:ext>
                </a:extLst>
              </a:tr>
              <a:tr h="572192">
                <a:tc>
                  <a:txBody>
                    <a:bodyPr/>
                    <a:lstStyle/>
                    <a:p>
                      <a:pPr marL="342900" indent="-342900" algn="l" fontAlgn="b">
                        <a:buFont typeface="Wingdings" panose="05000000000000000000" pitchFamily="2" charset="2"/>
                        <a:buChar char="Ø"/>
                      </a:pPr>
                      <a:r>
                        <a:rPr lang="en-US" sz="2200" u="none" strike="noStrike" dirty="0">
                          <a:effectLst/>
                          <a:latin typeface="Times New Roman" panose="02020603050405020304" pitchFamily="18" charset="0"/>
                          <a:cs typeface="Times New Roman" panose="02020603050405020304" pitchFamily="18" charset="0"/>
                        </a:rPr>
                        <a:t>Imputation of the missing values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2200" u="none" strike="noStrike">
                          <a:effectLst/>
                          <a:latin typeface="Times New Roman" panose="02020603050405020304" pitchFamily="18" charset="0"/>
                          <a:cs typeface="Times New Roman" panose="02020603050405020304" pitchFamily="18" charset="0"/>
                        </a:rPr>
                        <a:t>Domain Expertise</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484229514"/>
                  </a:ext>
                </a:extLst>
              </a:tr>
              <a:tr h="572192">
                <a:tc>
                  <a:txBody>
                    <a:bodyPr/>
                    <a:lstStyle/>
                    <a:p>
                      <a:pPr marL="342900" indent="-342900" algn="l" fontAlgn="b">
                        <a:buFont typeface="Wingdings" panose="05000000000000000000" pitchFamily="2" charset="2"/>
                        <a:buChar char="Ø"/>
                      </a:pPr>
                      <a:r>
                        <a:rPr lang="en-US" sz="2200" u="none" strike="noStrike" dirty="0">
                          <a:effectLst/>
                          <a:latin typeface="Times New Roman" panose="02020603050405020304" pitchFamily="18" charset="0"/>
                          <a:cs typeface="Times New Roman" panose="02020603050405020304" pitchFamily="18" charset="0"/>
                        </a:rPr>
                        <a:t>Models such as Support Vectors Machines or/and Neural Networks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l" fontAlgn="b"/>
                      <a:r>
                        <a:rPr lang="en-US" sz="2200" u="none" strike="noStrike" dirty="0">
                          <a:effectLst/>
                          <a:latin typeface="Times New Roman" panose="02020603050405020304" pitchFamily="18" charset="0"/>
                          <a:cs typeface="Times New Roman" panose="02020603050405020304" pitchFamily="18" charset="0"/>
                        </a:rPr>
                        <a:t>None</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593615642"/>
                  </a:ext>
                </a:extLst>
              </a:tr>
            </a:tbl>
          </a:graphicData>
        </a:graphic>
      </p:graphicFrame>
    </p:spTree>
    <p:extLst>
      <p:ext uri="{BB962C8B-B14F-4D97-AF65-F5344CB8AC3E}">
        <p14:creationId xmlns:p14="http://schemas.microsoft.com/office/powerpoint/2010/main" val="2201997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DD85-B236-A8B1-88BD-3179E57BC01B}"/>
              </a:ext>
            </a:extLst>
          </p:cNvPr>
          <p:cNvSpPr>
            <a:spLocks noGrp="1"/>
          </p:cNvSpPr>
          <p:nvPr>
            <p:ph idx="1"/>
          </p:nvPr>
        </p:nvSpPr>
        <p:spPr>
          <a:xfrm>
            <a:off x="0" y="0"/>
            <a:ext cx="12192000" cy="6858000"/>
          </a:xfrm>
          <a:solidFill>
            <a:schemeClr val="tx2">
              <a:lumMod val="10000"/>
              <a:lumOff val="90000"/>
            </a:schemeClr>
          </a:solidFill>
        </p:spPr>
        <p:txBody>
          <a:bodyPr anchor="ctr">
            <a:noAutofit/>
          </a:bodyPr>
          <a:lstStyle/>
          <a:p>
            <a:pPr marL="0" indent="0" algn="ctr">
              <a:lnSpc>
                <a:spcPct val="100000"/>
              </a:lnSpc>
              <a:buNone/>
            </a:pPr>
            <a:r>
              <a:rPr lang="en-US" sz="7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 for your attention</a:t>
            </a:r>
          </a:p>
        </p:txBody>
      </p:sp>
      <p:sp>
        <p:nvSpPr>
          <p:cNvPr id="2" name="Slide Number Placeholder 1">
            <a:extLst>
              <a:ext uri="{FF2B5EF4-FFF2-40B4-BE49-F238E27FC236}">
                <a16:creationId xmlns:a16="http://schemas.microsoft.com/office/drawing/2014/main" id="{FD48E230-4163-774F-1811-60167A084BEF}"/>
              </a:ext>
            </a:extLst>
          </p:cNvPr>
          <p:cNvSpPr>
            <a:spLocks noGrp="1"/>
          </p:cNvSpPr>
          <p:nvPr>
            <p:ph type="sldNum" sz="quarter" idx="12"/>
          </p:nvPr>
        </p:nvSpPr>
        <p:spPr/>
        <p:txBody>
          <a:bodyPr/>
          <a:lstStyle/>
          <a:p>
            <a:fld id="{4BA915EE-10CB-4CF1-8569-6154455DA573}" type="slidenum">
              <a:rPr lang="en-US" smtClean="0"/>
              <a:t>22</a:t>
            </a:fld>
            <a:endParaRPr lang="en-US" dirty="0"/>
          </a:p>
        </p:txBody>
      </p:sp>
    </p:spTree>
    <p:extLst>
      <p:ext uri="{BB962C8B-B14F-4D97-AF65-F5344CB8AC3E}">
        <p14:creationId xmlns:p14="http://schemas.microsoft.com/office/powerpoint/2010/main" val="378505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845F4-D5B5-FAEC-CA23-53CF770B06FE}"/>
              </a:ext>
            </a:extLst>
          </p:cNvPr>
          <p:cNvSpPr>
            <a:spLocks noGrp="1"/>
          </p:cNvSpPr>
          <p:nvPr>
            <p:ph idx="1"/>
          </p:nvPr>
        </p:nvSpPr>
        <p:spPr>
          <a:xfrm>
            <a:off x="266892" y="26767"/>
            <a:ext cx="10620855" cy="608788"/>
          </a:xfrm>
        </p:spPr>
        <p:txBody>
          <a:bodyPr>
            <a:noAutofit/>
          </a:bodyPr>
          <a:lstStyle/>
          <a:p>
            <a:pPr marL="0" indent="0">
              <a:buNone/>
            </a:pPr>
            <a:r>
              <a:rPr lang="en-US" sz="3200" b="1" dirty="0">
                <a:latin typeface="Times New Roman" panose="02020603050405020304" pitchFamily="18" charset="0"/>
                <a:cs typeface="Times New Roman" panose="02020603050405020304" pitchFamily="18" charset="0"/>
              </a:rPr>
              <a:t>Introduction</a:t>
            </a:r>
          </a:p>
        </p:txBody>
      </p:sp>
      <p:sp>
        <p:nvSpPr>
          <p:cNvPr id="4" name="Content Placeholder 2">
            <a:extLst>
              <a:ext uri="{FF2B5EF4-FFF2-40B4-BE49-F238E27FC236}">
                <a16:creationId xmlns:a16="http://schemas.microsoft.com/office/drawing/2014/main" id="{82F94650-6245-4B4B-4729-7DC43FB606AD}"/>
              </a:ext>
            </a:extLst>
          </p:cNvPr>
          <p:cNvSpPr txBox="1">
            <a:spLocks/>
          </p:cNvSpPr>
          <p:nvPr/>
        </p:nvSpPr>
        <p:spPr>
          <a:xfrm>
            <a:off x="584276" y="1051398"/>
            <a:ext cx="10620855" cy="225600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824ABC-3AC1-28EC-C4FD-F63063FAD8C5}"/>
              </a:ext>
            </a:extLst>
          </p:cNvPr>
          <p:cNvSpPr txBox="1"/>
          <p:nvPr/>
        </p:nvSpPr>
        <p:spPr>
          <a:xfrm>
            <a:off x="49794" y="1007458"/>
            <a:ext cx="12092412" cy="5393143"/>
          </a:xfrm>
          <a:prstGeom prst="rect">
            <a:avLst/>
          </a:prstGeom>
          <a:noFill/>
        </p:spPr>
        <p:txBody>
          <a:bodyPr wrap="square">
            <a:spAutoFit/>
          </a:bodyPr>
          <a:lstStyle/>
          <a:p>
            <a:pPr marL="0" marR="0" algn="ctr">
              <a:spcBef>
                <a:spcPts val="0"/>
              </a:spcBef>
              <a:spcAft>
                <a:spcPts val="600"/>
              </a:spcAft>
            </a:pPr>
            <a:r>
              <a:rPr lang="en-US" sz="2200" b="1" i="1" kern="1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2200" b="1" i="1" kern="100" dirty="0">
                <a:latin typeface="Times New Roman" panose="02020603050405020304" pitchFamily="18" charset="0"/>
                <a:ea typeface="Calibri" panose="020F0502020204030204" pitchFamily="34" charset="0"/>
                <a:cs typeface="Times New Roman" panose="02020603050405020304" pitchFamily="18" charset="0"/>
              </a:rPr>
              <a:t>ardiovascular Disease (CVD)</a:t>
            </a:r>
            <a:r>
              <a:rPr lang="en-US" sz="2200" b="1" i="1" kern="100" dirty="0">
                <a:effectLst/>
                <a:latin typeface="Times New Roman" panose="02020603050405020304" pitchFamily="18" charset="0"/>
                <a:ea typeface="Calibri" panose="020F0502020204030204" pitchFamily="34" charset="0"/>
                <a:cs typeface="Times New Roman" panose="02020603050405020304" pitchFamily="18" charset="0"/>
              </a:rPr>
              <a:t> is defined as any disease of the heart and its associated blood vessels </a:t>
            </a:r>
          </a:p>
          <a:p>
            <a:pPr marL="0" marR="0" algn="ctr">
              <a:spcBef>
                <a:spcPts val="0"/>
              </a:spcBef>
              <a:spcAft>
                <a:spcPts val="600"/>
              </a:spcAft>
            </a:pPr>
            <a:r>
              <a:rPr lang="en-US" sz="2000" b="1" i="1" dirty="0">
                <a:effectLst/>
                <a:latin typeface="Times New Roman" panose="02020603050405020304" pitchFamily="18" charset="0"/>
                <a:ea typeface="Calibri" panose="020F0502020204030204" pitchFamily="34" charset="0"/>
              </a:rPr>
              <a:t>(World Health Organization, 2021</a:t>
            </a:r>
            <a:r>
              <a:rPr lang="en-US" sz="2000" b="1" i="1" kern="100" dirty="0">
                <a:latin typeface="Times New Roman" panose="02020603050405020304" pitchFamily="18" charset="0"/>
                <a:ea typeface="Calibri" panose="020F0502020204030204" pitchFamily="34" charset="0"/>
                <a:cs typeface="Times New Roman" panose="02020603050405020304" pitchFamily="18" charset="0"/>
              </a:rPr>
              <a:t>)</a:t>
            </a:r>
            <a:r>
              <a:rPr lang="en-US" sz="2000" b="1"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lnSpc>
                <a:spcPct val="150000"/>
              </a:lnSpc>
              <a:spcBef>
                <a:spcPts val="0"/>
              </a:spcBef>
              <a:spcAft>
                <a:spcPts val="60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6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60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6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Oval 1">
            <a:extLst>
              <a:ext uri="{FF2B5EF4-FFF2-40B4-BE49-F238E27FC236}">
                <a16:creationId xmlns:a16="http://schemas.microsoft.com/office/drawing/2014/main" id="{2A82C8F8-E4E0-4B0E-4287-79749AFA29A8}"/>
              </a:ext>
            </a:extLst>
          </p:cNvPr>
          <p:cNvSpPr/>
          <p:nvPr/>
        </p:nvSpPr>
        <p:spPr>
          <a:xfrm>
            <a:off x="266892" y="2412523"/>
            <a:ext cx="5518673" cy="2499739"/>
          </a:xfrm>
          <a:prstGeom prst="ellipse">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gn="just">
              <a:lnSpc>
                <a:spcPct val="150000"/>
              </a:lnSpc>
              <a:spcBef>
                <a:spcPts val="0"/>
              </a:spcBef>
              <a:spcAft>
                <a:spcPts val="600"/>
              </a:spcAft>
            </a:pPr>
            <a:r>
              <a:rPr lang="en-US" sz="2200" kern="1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CVDs are the number one global cause of mortality, claiming an estimated 17.9 million lives annually. </a:t>
            </a:r>
          </a:p>
        </p:txBody>
      </p:sp>
      <p:sp>
        <p:nvSpPr>
          <p:cNvPr id="5" name="Oval 4">
            <a:extLst>
              <a:ext uri="{FF2B5EF4-FFF2-40B4-BE49-F238E27FC236}">
                <a16:creationId xmlns:a16="http://schemas.microsoft.com/office/drawing/2014/main" id="{97410742-E409-7D4C-B9DC-91B6B66985D9}"/>
              </a:ext>
            </a:extLst>
          </p:cNvPr>
          <p:cNvSpPr/>
          <p:nvPr/>
        </p:nvSpPr>
        <p:spPr>
          <a:xfrm>
            <a:off x="6096000" y="2410124"/>
            <a:ext cx="5511724" cy="2495012"/>
          </a:xfrm>
          <a:prstGeom prst="ellipse">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algn="just">
              <a:lnSpc>
                <a:spcPct val="150000"/>
              </a:lnSpc>
              <a:spcBef>
                <a:spcPts val="0"/>
              </a:spcBef>
              <a:spcAft>
                <a:spcPts val="600"/>
              </a:spcAft>
            </a:pPr>
            <a:r>
              <a:rPr lang="en-US" sz="2200" kern="100"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Over 80% of CVD-related fatalities result from heart attacks and strokes.</a:t>
            </a:r>
            <a:endParaRPr lang="en-US" sz="2200" kern="1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Slide Number Placeholder 30">
            <a:extLst>
              <a:ext uri="{FF2B5EF4-FFF2-40B4-BE49-F238E27FC236}">
                <a16:creationId xmlns:a16="http://schemas.microsoft.com/office/drawing/2014/main" id="{CBBD716A-A5E2-5F4B-A180-01E6EC394CA6}"/>
              </a:ext>
            </a:extLst>
          </p:cNvPr>
          <p:cNvSpPr>
            <a:spLocks noGrp="1"/>
          </p:cNvSpPr>
          <p:nvPr>
            <p:ph type="sldNum" sz="quarter" idx="12"/>
          </p:nvPr>
        </p:nvSpPr>
        <p:spPr/>
        <p:txBody>
          <a:bodyPr/>
          <a:lstStyle/>
          <a:p>
            <a:fld id="{4BA915EE-10CB-4CF1-8569-6154455DA573}" type="slidenum">
              <a:rPr lang="en-US" smtClean="0"/>
              <a:t>3</a:t>
            </a:fld>
            <a:endParaRPr lang="en-US" dirty="0"/>
          </a:p>
        </p:txBody>
      </p:sp>
    </p:spTree>
    <p:extLst>
      <p:ext uri="{BB962C8B-B14F-4D97-AF65-F5344CB8AC3E}">
        <p14:creationId xmlns:p14="http://schemas.microsoft.com/office/powerpoint/2010/main" val="312952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696B8-FAE8-2670-5183-AFF0E56FD7D4}"/>
              </a:ext>
            </a:extLst>
          </p:cNvPr>
          <p:cNvSpPr>
            <a:spLocks noGrp="1"/>
          </p:cNvSpPr>
          <p:nvPr>
            <p:ph idx="1"/>
          </p:nvPr>
        </p:nvSpPr>
        <p:spPr>
          <a:xfrm>
            <a:off x="477273" y="208330"/>
            <a:ext cx="10620855" cy="550424"/>
          </a:xfrm>
        </p:spPr>
        <p:txBody>
          <a:bodyPr>
            <a:noAutofit/>
          </a:bodyPr>
          <a:lstStyle/>
          <a:p>
            <a:pPr marL="0" indent="0">
              <a:buNone/>
            </a:pPr>
            <a:r>
              <a:rPr lang="en-US" sz="3200" b="1" dirty="0">
                <a:latin typeface="Times New Roman" panose="02020603050405020304" pitchFamily="18" charset="0"/>
                <a:cs typeface="Times New Roman" panose="02020603050405020304" pitchFamily="18" charset="0"/>
              </a:rPr>
              <a:t>Aim</a:t>
            </a:r>
          </a:p>
        </p:txBody>
      </p:sp>
      <p:sp>
        <p:nvSpPr>
          <p:cNvPr id="6" name="Content Placeholder 2">
            <a:extLst>
              <a:ext uri="{FF2B5EF4-FFF2-40B4-BE49-F238E27FC236}">
                <a16:creationId xmlns:a16="http://schemas.microsoft.com/office/drawing/2014/main" id="{41CD8135-A5FF-102C-19A8-4F7DDF3B4F0D}"/>
              </a:ext>
            </a:extLst>
          </p:cNvPr>
          <p:cNvSpPr txBox="1">
            <a:spLocks/>
          </p:cNvSpPr>
          <p:nvPr/>
        </p:nvSpPr>
        <p:spPr>
          <a:xfrm>
            <a:off x="496728" y="1187586"/>
            <a:ext cx="10620855" cy="5504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8F9CA3D-D8C6-5131-4BDD-8A249D69FD7B}"/>
              </a:ext>
            </a:extLst>
          </p:cNvPr>
          <p:cNvSpPr txBox="1"/>
          <p:nvPr/>
        </p:nvSpPr>
        <p:spPr>
          <a:xfrm>
            <a:off x="496728" y="839324"/>
            <a:ext cx="10485800" cy="539378"/>
          </a:xfrm>
          <a:prstGeom prst="rect">
            <a:avLst/>
          </a:prstGeom>
          <a:noFill/>
        </p:spPr>
        <p:txBody>
          <a:bodyPr wrap="square">
            <a:spAutoFit/>
          </a:bodyPr>
          <a:lstStyle/>
          <a:p>
            <a:pPr marL="0" marR="0" algn="just">
              <a:lnSpc>
                <a:spcPct val="150000"/>
              </a:lnSpc>
              <a:spcBef>
                <a:spcPts val="0"/>
              </a:spcBef>
              <a:spcAft>
                <a:spcPts val="600"/>
              </a:spcAft>
            </a:pPr>
            <a:r>
              <a:rPr lang="en-US" sz="2200" kern="1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The aim of this thesis is to:</a:t>
            </a:r>
          </a:p>
        </p:txBody>
      </p:sp>
      <p:sp>
        <p:nvSpPr>
          <p:cNvPr id="4" name="Flowchart: Alternate Process 3">
            <a:extLst>
              <a:ext uri="{FF2B5EF4-FFF2-40B4-BE49-F238E27FC236}">
                <a16:creationId xmlns:a16="http://schemas.microsoft.com/office/drawing/2014/main" id="{790FF1A1-F025-827A-7D26-9D9B005E3542}"/>
              </a:ext>
            </a:extLst>
          </p:cNvPr>
          <p:cNvSpPr/>
          <p:nvPr/>
        </p:nvSpPr>
        <p:spPr>
          <a:xfrm>
            <a:off x="496728" y="1807534"/>
            <a:ext cx="10067510" cy="1092739"/>
          </a:xfrm>
          <a:prstGeom prst="flowChartAlternateProcess">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indent="-342900" algn="just">
              <a:lnSpc>
                <a:spcPct val="150000"/>
              </a:lnSpc>
              <a:spcBef>
                <a:spcPts val="0"/>
              </a:spcBef>
              <a:spcAft>
                <a:spcPts val="600"/>
              </a:spcAft>
              <a:buFont typeface="Wingdings" panose="05000000000000000000" pitchFamily="2" charset="2"/>
              <a:buChar char="Ø"/>
            </a:pPr>
            <a:r>
              <a:rPr lang="en-US" sz="2200" kern="100" dirty="0">
                <a:ln w="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 six Machine Learning Algorithms for predicting the occurrence of heart disease. </a:t>
            </a:r>
          </a:p>
        </p:txBody>
      </p:sp>
      <p:sp>
        <p:nvSpPr>
          <p:cNvPr id="7" name="Flowchart: Alternate Process 6">
            <a:extLst>
              <a:ext uri="{FF2B5EF4-FFF2-40B4-BE49-F238E27FC236}">
                <a16:creationId xmlns:a16="http://schemas.microsoft.com/office/drawing/2014/main" id="{75333DE2-68E3-643D-98B6-BCB22109BE6B}"/>
              </a:ext>
            </a:extLst>
          </p:cNvPr>
          <p:cNvSpPr/>
          <p:nvPr/>
        </p:nvSpPr>
        <p:spPr>
          <a:xfrm>
            <a:off x="496729" y="3428999"/>
            <a:ext cx="10067509" cy="1092739"/>
          </a:xfrm>
          <a:prstGeom prst="flowChartAlternateProcess">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indent="-342900" algn="just">
              <a:lnSpc>
                <a:spcPct val="150000"/>
              </a:lnSpc>
              <a:spcBef>
                <a:spcPts val="0"/>
              </a:spcBef>
              <a:spcAft>
                <a:spcPts val="600"/>
              </a:spcAft>
              <a:buFont typeface="Wingdings" panose="05000000000000000000" pitchFamily="2" charset="2"/>
              <a:buChar char="Ø"/>
            </a:pPr>
            <a:r>
              <a:rPr lang="en-US" sz="2200" kern="100" dirty="0">
                <a:ln w="0"/>
                <a:solidFill>
                  <a:schemeClr val="tx1"/>
                </a:solidFill>
                <a:latin typeface="Times New Roman" panose="02020603050405020304" pitchFamily="18" charset="0"/>
                <a:ea typeface="Calibri" panose="020F0502020204030204" pitchFamily="34" charset="0"/>
                <a:cs typeface="Times New Roman" panose="02020603050405020304" pitchFamily="18" charset="0"/>
              </a:rPr>
              <a:t>Assess the efficacy of the models in detecting heart disease instances.</a:t>
            </a:r>
            <a:endParaRPr lang="en-US" sz="2200" kern="100" dirty="0">
              <a:ln w="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742F7076-DCF4-20A2-4403-D6D6F228568A}"/>
              </a:ext>
            </a:extLst>
          </p:cNvPr>
          <p:cNvSpPr>
            <a:spLocks noGrp="1"/>
          </p:cNvSpPr>
          <p:nvPr>
            <p:ph type="sldNum" sz="quarter" idx="12"/>
          </p:nvPr>
        </p:nvSpPr>
        <p:spPr/>
        <p:txBody>
          <a:bodyPr/>
          <a:lstStyle/>
          <a:p>
            <a:fld id="{4BA915EE-10CB-4CF1-8569-6154455DA573}" type="slidenum">
              <a:rPr lang="en-US" smtClean="0"/>
              <a:t>4</a:t>
            </a:fld>
            <a:endParaRPr lang="en-US" dirty="0"/>
          </a:p>
        </p:txBody>
      </p:sp>
    </p:spTree>
    <p:extLst>
      <p:ext uri="{BB962C8B-B14F-4D97-AF65-F5344CB8AC3E}">
        <p14:creationId xmlns:p14="http://schemas.microsoft.com/office/powerpoint/2010/main" val="161065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AFF932-91E7-4FA5-7407-CDCA9F98DCAD}"/>
              </a:ext>
            </a:extLst>
          </p:cNvPr>
          <p:cNvSpPr>
            <a:spLocks noGrp="1"/>
          </p:cNvSpPr>
          <p:nvPr>
            <p:ph idx="1"/>
          </p:nvPr>
        </p:nvSpPr>
        <p:spPr>
          <a:xfrm>
            <a:off x="456053" y="11454"/>
            <a:ext cx="10621963" cy="599467"/>
          </a:xfrm>
        </p:spPr>
        <p:txBody>
          <a:bodyPr>
            <a:noAutofit/>
          </a:bodyPr>
          <a:lstStyle/>
          <a:p>
            <a:pPr marL="0" indent="0">
              <a:buNone/>
            </a:pPr>
            <a:r>
              <a:rPr lang="en-US" sz="3200" b="1" dirty="0">
                <a:latin typeface="Times New Roman" panose="02020603050405020304" pitchFamily="18" charset="0"/>
                <a:cs typeface="Times New Roman" panose="02020603050405020304" pitchFamily="18" charset="0"/>
              </a:rPr>
              <a:t>Methodology</a:t>
            </a:r>
          </a:p>
        </p:txBody>
      </p:sp>
      <p:sp>
        <p:nvSpPr>
          <p:cNvPr id="5" name="Content Placeholder 2">
            <a:extLst>
              <a:ext uri="{FF2B5EF4-FFF2-40B4-BE49-F238E27FC236}">
                <a16:creationId xmlns:a16="http://schemas.microsoft.com/office/drawing/2014/main" id="{A9C6CD8A-71DD-F62C-B9AE-49A1721EEC07}"/>
              </a:ext>
            </a:extLst>
          </p:cNvPr>
          <p:cNvSpPr txBox="1">
            <a:spLocks/>
          </p:cNvSpPr>
          <p:nvPr/>
        </p:nvSpPr>
        <p:spPr>
          <a:xfrm>
            <a:off x="447674" y="982899"/>
            <a:ext cx="10621963" cy="59946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FD5DA84-5910-346D-ADF0-24FD2AD841D2}"/>
              </a:ext>
            </a:extLst>
          </p:cNvPr>
          <p:cNvSpPr txBox="1"/>
          <p:nvPr/>
        </p:nvSpPr>
        <p:spPr>
          <a:xfrm>
            <a:off x="462861" y="500452"/>
            <a:ext cx="9562088" cy="545919"/>
          </a:xfrm>
          <a:prstGeom prst="rect">
            <a:avLst/>
          </a:prstGeom>
          <a:noFill/>
        </p:spPr>
        <p:txBody>
          <a:bodyPr wrap="square">
            <a:spAutoFit/>
          </a:bodyPr>
          <a:lstStyle/>
          <a:p>
            <a:pPr marL="0" marR="0" algn="just">
              <a:lnSpc>
                <a:spcPct val="150000"/>
              </a:lnSpc>
              <a:spcBef>
                <a:spcPts val="0"/>
              </a:spcBef>
              <a:spcAft>
                <a:spcPts val="600"/>
              </a:spcAft>
            </a:pPr>
            <a:r>
              <a:rPr lang="en-US" sz="2200" kern="100" dirty="0">
                <a:ln w="0"/>
                <a:effectLst>
                  <a:outerShdw blurRad="38100" dist="19050" dir="2700000" algn="tl" rotWithShape="0">
                    <a:schemeClr val="dk1">
                      <a:alpha val="40000"/>
                    </a:schemeClr>
                  </a:outerShdw>
                </a:effectLst>
                <a:latin typeface="Times New Roman" panose="02020603050405020304" pitchFamily="18" charset="0"/>
                <a:ea typeface="Aptos" panose="020B0004020202020204" pitchFamily="34" charset="0"/>
                <a:cs typeface="Times New Roman" panose="02020603050405020304" pitchFamily="18" charset="0"/>
              </a:rPr>
              <a:t>The strategy employed in this thesis is as follows:</a:t>
            </a:r>
            <a:endParaRPr lang="en-US" sz="22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Βέλος: Πεντάγωνο 30">
            <a:extLst>
              <a:ext uri="{FF2B5EF4-FFF2-40B4-BE49-F238E27FC236}">
                <a16:creationId xmlns:a16="http://schemas.microsoft.com/office/drawing/2014/main" id="{083AAD2B-EBAD-F8E9-303D-0490F5AD8E29}"/>
              </a:ext>
            </a:extLst>
          </p:cNvPr>
          <p:cNvSpPr/>
          <p:nvPr/>
        </p:nvSpPr>
        <p:spPr>
          <a:xfrm>
            <a:off x="556995" y="1198145"/>
            <a:ext cx="10415802" cy="474369"/>
          </a:xfrm>
          <a:prstGeom prst="homePlate">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b="1" kern="1200" dirty="0">
                <a:solidFill>
                  <a:schemeClr val="tx1"/>
                </a:solidFill>
                <a:latin typeface="Times New Roman" panose="02020603050405020304" pitchFamily="18" charset="0"/>
                <a:cs typeface="Times New Roman" panose="02020603050405020304" pitchFamily="18" charset="0"/>
              </a:rPr>
              <a:t>1. </a:t>
            </a:r>
            <a:r>
              <a:rPr lang="en-US" sz="2200" kern="1200" dirty="0">
                <a:solidFill>
                  <a:schemeClr val="tx1"/>
                </a:solidFill>
                <a:latin typeface="Times New Roman" panose="02020603050405020304" pitchFamily="18" charset="0"/>
                <a:ea typeface="Aptos" panose="020B0004020202020204" pitchFamily="34" charset="0"/>
                <a:cs typeface="Times New Roman" panose="02020603050405020304" pitchFamily="18" charset="0"/>
              </a:rPr>
              <a:t>Remove missing (zero) values from the dataset.</a:t>
            </a:r>
            <a:endParaRPr lang="el-GR" sz="2200" dirty="0"/>
          </a:p>
        </p:txBody>
      </p:sp>
      <p:sp>
        <p:nvSpPr>
          <p:cNvPr id="32" name="Βέλος: Πεντάγωνο 31">
            <a:extLst>
              <a:ext uri="{FF2B5EF4-FFF2-40B4-BE49-F238E27FC236}">
                <a16:creationId xmlns:a16="http://schemas.microsoft.com/office/drawing/2014/main" id="{A19C0F98-6233-82A4-0E53-6E77B39C075D}"/>
              </a:ext>
            </a:extLst>
          </p:cNvPr>
          <p:cNvSpPr/>
          <p:nvPr/>
        </p:nvSpPr>
        <p:spPr>
          <a:xfrm>
            <a:off x="556994" y="1904154"/>
            <a:ext cx="10415803" cy="746200"/>
          </a:xfrm>
          <a:prstGeom prst="homePlate">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defTabSz="711200">
              <a:lnSpc>
                <a:spcPct val="90000"/>
              </a:lnSpc>
              <a:spcBef>
                <a:spcPct val="0"/>
              </a:spcBef>
              <a:spcAft>
                <a:spcPct val="35000"/>
              </a:spcAft>
              <a:buNone/>
            </a:pPr>
            <a:r>
              <a:rPr lang="en-US" sz="2200" b="1" kern="1200" dirty="0">
                <a:solidFill>
                  <a:schemeClr val="tx1"/>
                </a:solidFill>
                <a:latin typeface="Times New Roman" panose="02020603050405020304" pitchFamily="18" charset="0"/>
                <a:cs typeface="Times New Roman" panose="02020603050405020304" pitchFamily="18" charset="0"/>
              </a:rPr>
              <a:t>2. </a:t>
            </a:r>
            <a:r>
              <a:rPr lang="en-US" sz="2200" kern="12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Assess feature importance regarding the target variable.</a:t>
            </a:r>
            <a:endParaRPr lang="el-GR" sz="2200" kern="1200" dirty="0">
              <a:solidFill>
                <a:schemeClr val="tx1"/>
              </a:solidFill>
              <a:latin typeface="Times New Roman" panose="02020603050405020304" pitchFamily="18" charset="0"/>
              <a:cs typeface="Times New Roman" panose="02020603050405020304" pitchFamily="18" charset="0"/>
            </a:endParaRPr>
          </a:p>
        </p:txBody>
      </p:sp>
      <p:sp>
        <p:nvSpPr>
          <p:cNvPr id="33" name="Βέλος: Πεντάγωνο 32">
            <a:extLst>
              <a:ext uri="{FF2B5EF4-FFF2-40B4-BE49-F238E27FC236}">
                <a16:creationId xmlns:a16="http://schemas.microsoft.com/office/drawing/2014/main" id="{9F5E6A16-A25F-4E66-B9BD-531DC90E86C2}"/>
              </a:ext>
            </a:extLst>
          </p:cNvPr>
          <p:cNvSpPr/>
          <p:nvPr/>
        </p:nvSpPr>
        <p:spPr>
          <a:xfrm>
            <a:off x="556995" y="2910558"/>
            <a:ext cx="10415803" cy="746200"/>
          </a:xfrm>
          <a:prstGeom prst="homePlate">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defTabSz="844550">
              <a:lnSpc>
                <a:spcPct val="90000"/>
              </a:lnSpc>
              <a:spcBef>
                <a:spcPct val="0"/>
              </a:spcBef>
              <a:spcAft>
                <a:spcPct val="35000"/>
              </a:spcAft>
              <a:buNone/>
            </a:pPr>
            <a:r>
              <a:rPr lang="en-US" sz="2200" b="1" kern="1200" dirty="0">
                <a:solidFill>
                  <a:schemeClr val="tx1"/>
                </a:solidFill>
                <a:latin typeface="Times New Roman" panose="02020603050405020304" pitchFamily="18" charset="0"/>
                <a:cs typeface="Times New Roman" panose="02020603050405020304" pitchFamily="18" charset="0"/>
              </a:rPr>
              <a:t>3. </a:t>
            </a:r>
            <a:r>
              <a:rPr lang="en-US" sz="2200" kern="12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Split the dataset with an 80-20 ratio, allocating  80% of the samples for training and 20% for testing.</a:t>
            </a:r>
            <a:endParaRPr lang="el-GR" sz="2200" kern="1200" dirty="0">
              <a:solidFill>
                <a:schemeClr val="tx1"/>
              </a:solidFill>
              <a:latin typeface="Times New Roman" panose="02020603050405020304" pitchFamily="18" charset="0"/>
              <a:cs typeface="Times New Roman" panose="02020603050405020304" pitchFamily="18" charset="0"/>
            </a:endParaRPr>
          </a:p>
        </p:txBody>
      </p:sp>
      <p:sp>
        <p:nvSpPr>
          <p:cNvPr id="34" name="Βέλος: Πεντάγωνο 33">
            <a:extLst>
              <a:ext uri="{FF2B5EF4-FFF2-40B4-BE49-F238E27FC236}">
                <a16:creationId xmlns:a16="http://schemas.microsoft.com/office/drawing/2014/main" id="{AF802F03-C2B7-5E48-CD98-CDEDE04DD004}"/>
              </a:ext>
            </a:extLst>
          </p:cNvPr>
          <p:cNvSpPr/>
          <p:nvPr/>
        </p:nvSpPr>
        <p:spPr>
          <a:xfrm>
            <a:off x="556995" y="3895545"/>
            <a:ext cx="10415806" cy="846163"/>
          </a:xfrm>
          <a:prstGeom prst="homePlate">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defTabSz="933450">
              <a:lnSpc>
                <a:spcPct val="90000"/>
              </a:lnSpc>
              <a:spcBef>
                <a:spcPct val="0"/>
              </a:spcBef>
              <a:spcAft>
                <a:spcPct val="35000"/>
              </a:spcAft>
              <a:buNone/>
            </a:pPr>
            <a:r>
              <a:rPr lang="en-US" sz="2200" b="1" kern="1200" dirty="0">
                <a:solidFill>
                  <a:schemeClr val="tx1"/>
                </a:solidFill>
                <a:latin typeface="Times New Roman" panose="02020603050405020304" pitchFamily="18" charset="0"/>
                <a:cs typeface="Times New Roman" panose="02020603050405020304" pitchFamily="18" charset="0"/>
              </a:rPr>
              <a:t>4. </a:t>
            </a:r>
            <a:r>
              <a:rPr lang="en-US" sz="2200" kern="12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Create two scaled data frames. One was scaled through Normalization and the other through Standardization. The algorithms were trained and tested on both data frames.</a:t>
            </a:r>
            <a:endParaRPr lang="el-GR" sz="2200" kern="1200" dirty="0">
              <a:solidFill>
                <a:schemeClr val="tx1"/>
              </a:solidFill>
              <a:latin typeface="Times New Roman" panose="02020603050405020304" pitchFamily="18" charset="0"/>
              <a:cs typeface="Times New Roman" panose="02020603050405020304" pitchFamily="18" charset="0"/>
            </a:endParaRPr>
          </a:p>
        </p:txBody>
      </p:sp>
      <p:sp>
        <p:nvSpPr>
          <p:cNvPr id="35" name="Βέλος: Πεντάγωνο 34">
            <a:extLst>
              <a:ext uri="{FF2B5EF4-FFF2-40B4-BE49-F238E27FC236}">
                <a16:creationId xmlns:a16="http://schemas.microsoft.com/office/drawing/2014/main" id="{C3BBB776-8571-AF41-90A7-37A454B7E0B6}"/>
              </a:ext>
            </a:extLst>
          </p:cNvPr>
          <p:cNvSpPr/>
          <p:nvPr/>
        </p:nvSpPr>
        <p:spPr>
          <a:xfrm>
            <a:off x="556992" y="5030558"/>
            <a:ext cx="10415806" cy="735839"/>
          </a:xfrm>
          <a:prstGeom prst="homePlate">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defTabSz="1022350">
              <a:lnSpc>
                <a:spcPct val="90000"/>
              </a:lnSpc>
              <a:spcBef>
                <a:spcPct val="0"/>
              </a:spcBef>
              <a:spcAft>
                <a:spcPct val="35000"/>
              </a:spcAft>
              <a:buNone/>
            </a:pPr>
            <a:r>
              <a:rPr lang="en-US" sz="2200" b="1" kern="1200" dirty="0">
                <a:solidFill>
                  <a:schemeClr val="tx1"/>
                </a:solidFill>
                <a:latin typeface="Times New Roman" panose="02020603050405020304" pitchFamily="18" charset="0"/>
                <a:cs typeface="Times New Roman" panose="02020603050405020304" pitchFamily="18" charset="0"/>
              </a:rPr>
              <a:t>5. </a:t>
            </a:r>
            <a:r>
              <a:rPr lang="en-US" sz="2200" kern="12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Implement six ML algorithms: kNN, Logistic Regression, Naïve Bayes Gaussian, Naïve Bayes Bernoulli, Decision Tree, and Random Forest.</a:t>
            </a:r>
            <a:endParaRPr lang="el-GR" sz="2200" kern="1200" dirty="0">
              <a:solidFill>
                <a:schemeClr val="tx1"/>
              </a:solidFill>
              <a:latin typeface="Times New Roman" panose="02020603050405020304" pitchFamily="18" charset="0"/>
              <a:cs typeface="Times New Roman" panose="02020603050405020304" pitchFamily="18" charset="0"/>
            </a:endParaRPr>
          </a:p>
        </p:txBody>
      </p:sp>
      <p:sp>
        <p:nvSpPr>
          <p:cNvPr id="36" name="Βέλος: Πεντάγωνο 35">
            <a:extLst>
              <a:ext uri="{FF2B5EF4-FFF2-40B4-BE49-F238E27FC236}">
                <a16:creationId xmlns:a16="http://schemas.microsoft.com/office/drawing/2014/main" id="{22B99833-EF6A-CF9A-9579-3E2DD64E6ABF}"/>
              </a:ext>
            </a:extLst>
          </p:cNvPr>
          <p:cNvSpPr/>
          <p:nvPr/>
        </p:nvSpPr>
        <p:spPr>
          <a:xfrm>
            <a:off x="556992" y="6038977"/>
            <a:ext cx="10415806" cy="474369"/>
          </a:xfrm>
          <a:prstGeom prst="homePlate">
            <a:avLst/>
          </a:prstGeom>
          <a:solidFill>
            <a:srgbClr val="E1F2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defTabSz="800100">
              <a:lnSpc>
                <a:spcPct val="90000"/>
              </a:lnSpc>
              <a:spcBef>
                <a:spcPct val="0"/>
              </a:spcBef>
              <a:spcAft>
                <a:spcPct val="35000"/>
              </a:spcAft>
              <a:buNone/>
            </a:pPr>
            <a:r>
              <a:rPr lang="en-US" sz="2200" b="1" kern="1200" dirty="0">
                <a:solidFill>
                  <a:schemeClr val="tx1"/>
                </a:solidFill>
                <a:latin typeface="Times New Roman" panose="02020603050405020304" pitchFamily="18" charset="0"/>
                <a:cs typeface="Times New Roman" panose="02020603050405020304" pitchFamily="18" charset="0"/>
              </a:rPr>
              <a:t>6. </a:t>
            </a:r>
            <a:r>
              <a:rPr lang="en-US" sz="2200" kern="12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Tune the hyperparameters to </a:t>
            </a:r>
            <a:r>
              <a:rPr lang="en-US" sz="2200" b="1" kern="12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maximize the Recall Score.</a:t>
            </a:r>
            <a:endParaRPr lang="el-GR" sz="2200" b="1" kern="12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6FDA6D2-1562-B471-31B9-D793E7635E27}"/>
              </a:ext>
            </a:extLst>
          </p:cNvPr>
          <p:cNvSpPr>
            <a:spLocks noGrp="1"/>
          </p:cNvSpPr>
          <p:nvPr>
            <p:ph type="sldNum" sz="quarter" idx="12"/>
          </p:nvPr>
        </p:nvSpPr>
        <p:spPr/>
        <p:txBody>
          <a:bodyPr/>
          <a:lstStyle/>
          <a:p>
            <a:fld id="{4BA915EE-10CB-4CF1-8569-6154455DA573}" type="slidenum">
              <a:rPr lang="en-US" smtClean="0"/>
              <a:t>5</a:t>
            </a:fld>
            <a:endParaRPr lang="en-US" dirty="0"/>
          </a:p>
        </p:txBody>
      </p:sp>
    </p:spTree>
    <p:extLst>
      <p:ext uri="{BB962C8B-B14F-4D97-AF65-F5344CB8AC3E}">
        <p14:creationId xmlns:p14="http://schemas.microsoft.com/office/powerpoint/2010/main" val="425202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D95E8-2697-1123-EBF2-ABF0F19FDFB2}"/>
              </a:ext>
            </a:extLst>
          </p:cNvPr>
          <p:cNvSpPr>
            <a:spLocks noGrp="1"/>
          </p:cNvSpPr>
          <p:nvPr>
            <p:ph idx="1"/>
          </p:nvPr>
        </p:nvSpPr>
        <p:spPr>
          <a:xfrm>
            <a:off x="328375" y="-1788"/>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Dataset Characteristics</a:t>
            </a:r>
          </a:p>
        </p:txBody>
      </p:sp>
      <p:sp>
        <p:nvSpPr>
          <p:cNvPr id="10" name="Content Placeholder 2">
            <a:extLst>
              <a:ext uri="{FF2B5EF4-FFF2-40B4-BE49-F238E27FC236}">
                <a16:creationId xmlns:a16="http://schemas.microsoft.com/office/drawing/2014/main" id="{E49E2234-FB1A-D18E-2742-BDB1B8CFA44D}"/>
              </a:ext>
            </a:extLst>
          </p:cNvPr>
          <p:cNvSpPr txBox="1">
            <a:spLocks/>
          </p:cNvSpPr>
          <p:nvPr/>
        </p:nvSpPr>
        <p:spPr>
          <a:xfrm>
            <a:off x="418906" y="783204"/>
            <a:ext cx="11380824" cy="977506"/>
          </a:xfrm>
          <a:prstGeom prst="rect">
            <a:avLst/>
          </a:prstGeom>
          <a:solidFill>
            <a:srgbClr val="EFF3F5"/>
          </a:solidFill>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The thesis Dataframe (Kaggle), contains eleven features and the binary target variable denoting the heart disease presence. From this table, we see more about the dataset.</a:t>
            </a:r>
          </a:p>
          <a:p>
            <a:pPr marL="0" indent="0">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C5BDCCA-4ACE-8CF5-5ECE-6BF3728ECF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8906" y="2217907"/>
            <a:ext cx="4367103" cy="4479756"/>
          </a:xfrm>
          <a:prstGeom prst="rect">
            <a:avLst/>
          </a:prstGeom>
          <a:noFill/>
          <a:ln>
            <a:solidFill>
              <a:schemeClr val="bg1">
                <a:lumMod val="75000"/>
              </a:schemeClr>
            </a:solidFill>
          </a:ln>
        </p:spPr>
      </p:pic>
      <p:sp>
        <p:nvSpPr>
          <p:cNvPr id="2" name="Slide Number Placeholder 1">
            <a:extLst>
              <a:ext uri="{FF2B5EF4-FFF2-40B4-BE49-F238E27FC236}">
                <a16:creationId xmlns:a16="http://schemas.microsoft.com/office/drawing/2014/main" id="{A6231E78-48EF-9215-AC46-F247F67183EF}"/>
              </a:ext>
            </a:extLst>
          </p:cNvPr>
          <p:cNvSpPr>
            <a:spLocks noGrp="1"/>
          </p:cNvSpPr>
          <p:nvPr>
            <p:ph type="sldNum" sz="quarter" idx="12"/>
          </p:nvPr>
        </p:nvSpPr>
        <p:spPr/>
        <p:txBody>
          <a:bodyPr/>
          <a:lstStyle/>
          <a:p>
            <a:fld id="{4BA915EE-10CB-4CF1-8569-6154455DA573}" type="slidenum">
              <a:rPr lang="en-US" smtClean="0"/>
              <a:t>6</a:t>
            </a:fld>
            <a:endParaRPr lang="en-US" dirty="0"/>
          </a:p>
        </p:txBody>
      </p:sp>
      <p:pic>
        <p:nvPicPr>
          <p:cNvPr id="7" name="Picture 6">
            <a:extLst>
              <a:ext uri="{FF2B5EF4-FFF2-40B4-BE49-F238E27FC236}">
                <a16:creationId xmlns:a16="http://schemas.microsoft.com/office/drawing/2014/main" id="{DF1209F8-7352-0DF9-004F-D71C79D25CCE}"/>
              </a:ext>
            </a:extLst>
          </p:cNvPr>
          <p:cNvPicPr>
            <a:picLocks noChangeAspect="1"/>
          </p:cNvPicPr>
          <p:nvPr/>
        </p:nvPicPr>
        <p:blipFill>
          <a:blip r:embed="rId3"/>
          <a:stretch>
            <a:fillRect/>
          </a:stretch>
        </p:blipFill>
        <p:spPr>
          <a:xfrm>
            <a:off x="7295746" y="2217907"/>
            <a:ext cx="4522232" cy="4479756"/>
          </a:xfrm>
          <a:prstGeom prst="rect">
            <a:avLst/>
          </a:prstGeom>
          <a:ln>
            <a:solidFill>
              <a:schemeClr val="bg1">
                <a:lumMod val="75000"/>
              </a:schemeClr>
            </a:solidFill>
          </a:ln>
        </p:spPr>
      </p:pic>
      <p:sp>
        <p:nvSpPr>
          <p:cNvPr id="8" name="Arrow: Right 7">
            <a:extLst>
              <a:ext uri="{FF2B5EF4-FFF2-40B4-BE49-F238E27FC236}">
                <a16:creationId xmlns:a16="http://schemas.microsoft.com/office/drawing/2014/main" id="{410D6A0F-02CD-3D00-280C-8472729406FA}"/>
              </a:ext>
            </a:extLst>
          </p:cNvPr>
          <p:cNvSpPr/>
          <p:nvPr/>
        </p:nvSpPr>
        <p:spPr>
          <a:xfrm>
            <a:off x="4880388" y="3555606"/>
            <a:ext cx="2360579" cy="1804358"/>
          </a:xfrm>
          <a:prstGeom prst="rightArrow">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After removing samples with missing values</a:t>
            </a:r>
          </a:p>
        </p:txBody>
      </p:sp>
    </p:spTree>
    <p:extLst>
      <p:ext uri="{BB962C8B-B14F-4D97-AF65-F5344CB8AC3E}">
        <p14:creationId xmlns:p14="http://schemas.microsoft.com/office/powerpoint/2010/main" val="305427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D95E8-2697-1123-EBF2-ABF0F19FDFB2}"/>
              </a:ext>
            </a:extLst>
          </p:cNvPr>
          <p:cNvSpPr>
            <a:spLocks noGrp="1"/>
          </p:cNvSpPr>
          <p:nvPr>
            <p:ph idx="1"/>
          </p:nvPr>
        </p:nvSpPr>
        <p:spPr>
          <a:xfrm>
            <a:off x="140333" y="95918"/>
            <a:ext cx="10620855" cy="628244"/>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Initial look at the features</a:t>
            </a:r>
          </a:p>
        </p:txBody>
      </p:sp>
      <p:sp>
        <p:nvSpPr>
          <p:cNvPr id="4" name="Content Placeholder 2">
            <a:extLst>
              <a:ext uri="{FF2B5EF4-FFF2-40B4-BE49-F238E27FC236}">
                <a16:creationId xmlns:a16="http://schemas.microsoft.com/office/drawing/2014/main" id="{4CE33982-8F3F-1A12-8ED1-35F2F2F0A7A6}"/>
              </a:ext>
            </a:extLst>
          </p:cNvPr>
          <p:cNvSpPr txBox="1">
            <a:spLocks/>
          </p:cNvSpPr>
          <p:nvPr/>
        </p:nvSpPr>
        <p:spPr>
          <a:xfrm>
            <a:off x="603731" y="1022216"/>
            <a:ext cx="10620855" cy="6282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0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5DBD533-A36F-D1B3-24F3-199CCD6549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026" y="841302"/>
            <a:ext cx="5251903" cy="3881336"/>
          </a:xfrm>
          <a:prstGeom prst="rect">
            <a:avLst/>
          </a:prstGeom>
          <a:noFill/>
          <a:ln>
            <a:solidFill>
              <a:schemeClr val="bg1">
                <a:lumMod val="65000"/>
              </a:schemeClr>
            </a:solidFill>
          </a:ln>
        </p:spPr>
      </p:pic>
      <p:pic>
        <p:nvPicPr>
          <p:cNvPr id="6" name="Picture 5">
            <a:extLst>
              <a:ext uri="{FF2B5EF4-FFF2-40B4-BE49-F238E27FC236}">
                <a16:creationId xmlns:a16="http://schemas.microsoft.com/office/drawing/2014/main" id="{C0BA7EA0-204E-B687-9DA8-0D577C7100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8846" y="841302"/>
            <a:ext cx="5751255" cy="3881336"/>
          </a:xfrm>
          <a:prstGeom prst="rect">
            <a:avLst/>
          </a:prstGeom>
          <a:noFill/>
          <a:ln>
            <a:solidFill>
              <a:schemeClr val="bg1">
                <a:lumMod val="65000"/>
              </a:schemeClr>
            </a:solidFill>
          </a:ln>
        </p:spPr>
      </p:pic>
      <p:sp>
        <p:nvSpPr>
          <p:cNvPr id="8" name="Content Placeholder 2">
            <a:extLst>
              <a:ext uri="{FF2B5EF4-FFF2-40B4-BE49-F238E27FC236}">
                <a16:creationId xmlns:a16="http://schemas.microsoft.com/office/drawing/2014/main" id="{E792E8CF-218F-6F2B-2F1B-EFFA324FA21D}"/>
              </a:ext>
            </a:extLst>
          </p:cNvPr>
          <p:cNvSpPr txBox="1">
            <a:spLocks/>
          </p:cNvSpPr>
          <p:nvPr/>
        </p:nvSpPr>
        <p:spPr>
          <a:xfrm>
            <a:off x="131286" y="4729520"/>
            <a:ext cx="10620855" cy="43023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ln w="0"/>
                <a:latin typeface="Times New Roman" panose="02020603050405020304" pitchFamily="18" charset="0"/>
                <a:cs typeface="Times New Roman" panose="02020603050405020304" pitchFamily="18" charset="0"/>
              </a:rPr>
              <a:t>Important Insights from these graphs:</a:t>
            </a:r>
          </a:p>
          <a:p>
            <a:pPr marL="0" indent="0">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2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77DFD6C5-BFE2-D1C2-DA56-41D333A18718}"/>
              </a:ext>
            </a:extLst>
          </p:cNvPr>
          <p:cNvGrpSpPr/>
          <p:nvPr/>
        </p:nvGrpSpPr>
        <p:grpSpPr>
          <a:xfrm>
            <a:off x="175081" y="5284488"/>
            <a:ext cx="9776134" cy="499182"/>
            <a:chOff x="0" y="1221809"/>
            <a:chExt cx="5839437" cy="476701"/>
          </a:xfrm>
          <a:solidFill>
            <a:schemeClr val="tx2">
              <a:lumMod val="10000"/>
              <a:lumOff val="90000"/>
            </a:schemeClr>
          </a:solidFill>
        </p:grpSpPr>
        <p:sp>
          <p:nvSpPr>
            <p:cNvPr id="7" name="Rectangle: Rounded Corners 6">
              <a:extLst>
                <a:ext uri="{FF2B5EF4-FFF2-40B4-BE49-F238E27FC236}">
                  <a16:creationId xmlns:a16="http://schemas.microsoft.com/office/drawing/2014/main" id="{D9C3D7BF-8D6B-3D0B-98EA-FEC0DEDD5C9A}"/>
                </a:ext>
              </a:extLst>
            </p:cNvPr>
            <p:cNvSpPr/>
            <p:nvPr/>
          </p:nvSpPr>
          <p:spPr>
            <a:xfrm>
              <a:off x="0" y="1221809"/>
              <a:ext cx="5839437" cy="476701"/>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b"/>
            <a:lstStyle/>
            <a:p>
              <a:endParaRPr lang="en-US" sz="220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4">
              <a:extLst>
                <a:ext uri="{FF2B5EF4-FFF2-40B4-BE49-F238E27FC236}">
                  <a16:creationId xmlns:a16="http://schemas.microsoft.com/office/drawing/2014/main" id="{0239250B-B011-BD58-FC85-B7837D517D32}"/>
                </a:ext>
              </a:extLst>
            </p:cNvPr>
            <p:cNvSpPr txBox="1"/>
            <p:nvPr/>
          </p:nvSpPr>
          <p:spPr>
            <a:xfrm>
              <a:off x="23271" y="1245080"/>
              <a:ext cx="5792896" cy="43015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b" anchorCtr="0">
              <a:noAutofit/>
            </a:bodyPr>
            <a:lstStyle/>
            <a:p>
              <a:pPr marR="0" lvl="0" algn="just">
                <a:lnSpc>
                  <a:spcPct val="150000"/>
                </a:lnSpc>
                <a:spcBef>
                  <a:spcPts val="0"/>
                </a:spcBef>
                <a:spcAft>
                  <a:spcPts val="600"/>
                </a:spcAft>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can detect some zero values in the "RestingBP“ and “Cholesterol” features.</a:t>
              </a:r>
            </a:p>
          </p:txBody>
        </p:sp>
      </p:grpSp>
      <p:grpSp>
        <p:nvGrpSpPr>
          <p:cNvPr id="14" name="Group 13">
            <a:extLst>
              <a:ext uri="{FF2B5EF4-FFF2-40B4-BE49-F238E27FC236}">
                <a16:creationId xmlns:a16="http://schemas.microsoft.com/office/drawing/2014/main" id="{D34F4699-E2D1-4B6F-E1A8-DB90FAAEFFDD}"/>
              </a:ext>
            </a:extLst>
          </p:cNvPr>
          <p:cNvGrpSpPr/>
          <p:nvPr/>
        </p:nvGrpSpPr>
        <p:grpSpPr>
          <a:xfrm>
            <a:off x="175082" y="6045928"/>
            <a:ext cx="9776134" cy="499182"/>
            <a:chOff x="0" y="1733071"/>
            <a:chExt cx="5839437" cy="476701"/>
          </a:xfrm>
          <a:solidFill>
            <a:schemeClr val="tx2">
              <a:lumMod val="10000"/>
              <a:lumOff val="90000"/>
            </a:schemeClr>
          </a:solidFill>
        </p:grpSpPr>
        <p:sp>
          <p:nvSpPr>
            <p:cNvPr id="15" name="Rectangle: Rounded Corners 14">
              <a:extLst>
                <a:ext uri="{FF2B5EF4-FFF2-40B4-BE49-F238E27FC236}">
                  <a16:creationId xmlns:a16="http://schemas.microsoft.com/office/drawing/2014/main" id="{16B7DEB5-F6EC-A17D-2631-CD103208E4C3}"/>
                </a:ext>
              </a:extLst>
            </p:cNvPr>
            <p:cNvSpPr/>
            <p:nvPr/>
          </p:nvSpPr>
          <p:spPr>
            <a:xfrm>
              <a:off x="0" y="1733071"/>
              <a:ext cx="5839437" cy="476701"/>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b"/>
            <a:lstStyle/>
            <a:p>
              <a:endParaRPr lang="en-US" sz="2200">
                <a:solidFill>
                  <a:schemeClr val="tx1"/>
                </a:solidFill>
                <a:latin typeface="Times New Roman" panose="02020603050405020304" pitchFamily="18" charset="0"/>
                <a:cs typeface="Times New Roman" panose="02020603050405020304" pitchFamily="18" charset="0"/>
              </a:endParaRPr>
            </a:p>
          </p:txBody>
        </p:sp>
        <p:sp>
          <p:nvSpPr>
            <p:cNvPr id="16" name="Rectangle: Rounded Corners 4">
              <a:extLst>
                <a:ext uri="{FF2B5EF4-FFF2-40B4-BE49-F238E27FC236}">
                  <a16:creationId xmlns:a16="http://schemas.microsoft.com/office/drawing/2014/main" id="{8492A542-2B2C-9073-1595-CBD0A7667546}"/>
                </a:ext>
              </a:extLst>
            </p:cNvPr>
            <p:cNvSpPr txBox="1"/>
            <p:nvPr/>
          </p:nvSpPr>
          <p:spPr>
            <a:xfrm>
              <a:off x="23271" y="1756342"/>
              <a:ext cx="5792895" cy="43015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b" anchorCtr="0">
              <a:noAutofit/>
            </a:bodyPr>
            <a:lstStyle/>
            <a:p>
              <a:pPr marR="0" lvl="0">
                <a:lnSpc>
                  <a:spcPct val="150000"/>
                </a:lnSpc>
                <a:spcBef>
                  <a:spcPts val="0"/>
                </a:spcBef>
                <a:spcAft>
                  <a:spcPts val="600"/>
                </a:spcAft>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dataset is almost evenly balanced regarding the target variable, HeartDisease.</a:t>
              </a:r>
            </a:p>
          </p:txBody>
        </p:sp>
      </p:grpSp>
      <p:sp>
        <p:nvSpPr>
          <p:cNvPr id="10" name="Slide Number Placeholder 9">
            <a:extLst>
              <a:ext uri="{FF2B5EF4-FFF2-40B4-BE49-F238E27FC236}">
                <a16:creationId xmlns:a16="http://schemas.microsoft.com/office/drawing/2014/main" id="{00DCC705-73D8-2E09-5DDE-6C04EC607AE9}"/>
              </a:ext>
            </a:extLst>
          </p:cNvPr>
          <p:cNvSpPr>
            <a:spLocks noGrp="1"/>
          </p:cNvSpPr>
          <p:nvPr>
            <p:ph type="sldNum" sz="quarter" idx="12"/>
          </p:nvPr>
        </p:nvSpPr>
        <p:spPr/>
        <p:txBody>
          <a:bodyPr/>
          <a:lstStyle/>
          <a:p>
            <a:fld id="{4BA915EE-10CB-4CF1-8569-6154455DA573}" type="slidenum">
              <a:rPr lang="en-US" smtClean="0"/>
              <a:t>7</a:t>
            </a:fld>
            <a:endParaRPr lang="en-US" dirty="0"/>
          </a:p>
        </p:txBody>
      </p:sp>
    </p:spTree>
    <p:extLst>
      <p:ext uri="{BB962C8B-B14F-4D97-AF65-F5344CB8AC3E}">
        <p14:creationId xmlns:p14="http://schemas.microsoft.com/office/powerpoint/2010/main" val="139404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D95E8-2697-1123-EBF2-ABF0F19FDFB2}"/>
              </a:ext>
            </a:extLst>
          </p:cNvPr>
          <p:cNvSpPr>
            <a:spLocks noGrp="1"/>
          </p:cNvSpPr>
          <p:nvPr>
            <p:ph idx="1"/>
          </p:nvPr>
        </p:nvSpPr>
        <p:spPr>
          <a:xfrm>
            <a:off x="457202" y="93218"/>
            <a:ext cx="11085966" cy="628244"/>
          </a:xfrm>
        </p:spPr>
        <p:txBody>
          <a:bodyPr>
            <a:noAutofit/>
          </a:bodyPr>
          <a:lstStyle/>
          <a:p>
            <a:pPr marL="0" indent="0">
              <a:buNone/>
            </a:pPr>
            <a:r>
              <a:rPr lang="en-US" sz="3200" b="1" dirty="0">
                <a:latin typeface="Times New Roman" panose="02020603050405020304" pitchFamily="18" charset="0"/>
                <a:cs typeface="Times New Roman" panose="02020603050405020304" pitchFamily="18" charset="0"/>
              </a:rPr>
              <a:t>Numerical Features: Pairwise Correlations</a:t>
            </a:r>
          </a:p>
        </p:txBody>
      </p:sp>
      <p:sp>
        <p:nvSpPr>
          <p:cNvPr id="8" name="Content Placeholder 2">
            <a:extLst>
              <a:ext uri="{FF2B5EF4-FFF2-40B4-BE49-F238E27FC236}">
                <a16:creationId xmlns:a16="http://schemas.microsoft.com/office/drawing/2014/main" id="{E792E8CF-218F-6F2B-2F1B-EFFA324FA21D}"/>
              </a:ext>
            </a:extLst>
          </p:cNvPr>
          <p:cNvSpPr txBox="1">
            <a:spLocks/>
          </p:cNvSpPr>
          <p:nvPr/>
        </p:nvSpPr>
        <p:spPr>
          <a:xfrm>
            <a:off x="457201" y="845900"/>
            <a:ext cx="10620855" cy="57202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000" b="1" dirty="0">
              <a:latin typeface="Times New Roman" panose="02020603050405020304" pitchFamily="18" charset="0"/>
              <a:cs typeface="Times New Roman" panose="02020603050405020304" pitchFamily="18" charset="0"/>
            </a:endParaRPr>
          </a:p>
        </p:txBody>
      </p:sp>
      <p:pic>
        <p:nvPicPr>
          <p:cNvPr id="4" name="Picture 22">
            <a:extLst>
              <a:ext uri="{FF2B5EF4-FFF2-40B4-BE49-F238E27FC236}">
                <a16:creationId xmlns:a16="http://schemas.microsoft.com/office/drawing/2014/main" id="{EE0EFA17-2B93-EB28-99CD-DAE4DEFF8D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778" y="845900"/>
            <a:ext cx="7324253" cy="4323629"/>
          </a:xfrm>
          <a:prstGeom prst="rect">
            <a:avLst/>
          </a:prstGeom>
          <a:noFill/>
          <a:ln>
            <a:solidFill>
              <a:schemeClr val="bg1">
                <a:lumMod val="65000"/>
              </a:schemeClr>
            </a:solidFill>
          </a:ln>
        </p:spPr>
      </p:pic>
      <p:sp>
        <p:nvSpPr>
          <p:cNvPr id="6" name="Rectangle: Rounded Corners 10">
            <a:extLst>
              <a:ext uri="{FF2B5EF4-FFF2-40B4-BE49-F238E27FC236}">
                <a16:creationId xmlns:a16="http://schemas.microsoft.com/office/drawing/2014/main" id="{191CF3B3-307C-D5AC-B928-B6AB6C230DCC}"/>
              </a:ext>
            </a:extLst>
          </p:cNvPr>
          <p:cNvSpPr/>
          <p:nvPr/>
        </p:nvSpPr>
        <p:spPr>
          <a:xfrm>
            <a:off x="1348966" y="5379598"/>
            <a:ext cx="9302437" cy="1186571"/>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R="0" lvl="0" algn="just">
              <a:lnSpc>
                <a:spcPct val="150000"/>
              </a:lnSpc>
              <a:spcBef>
                <a:spcPts val="0"/>
              </a:spcBef>
              <a:spcAft>
                <a:spcPts val="600"/>
              </a:spcAft>
              <a:tabLst>
                <a:tab pos="457200" algn="l"/>
              </a:tabLst>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Through pairwise correlations (</a:t>
            </a:r>
            <a:r>
              <a:rPr lang="en-US"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Pearson's r</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 found no collinearity issues, as none</a:t>
            </a:r>
            <a:r>
              <a:rPr lang="en-US"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 the variable pairs exhibited very high correlation.</a:t>
            </a:r>
          </a:p>
        </p:txBody>
      </p:sp>
      <p:sp>
        <p:nvSpPr>
          <p:cNvPr id="2" name="Slide Number Placeholder 1">
            <a:extLst>
              <a:ext uri="{FF2B5EF4-FFF2-40B4-BE49-F238E27FC236}">
                <a16:creationId xmlns:a16="http://schemas.microsoft.com/office/drawing/2014/main" id="{7BB6EC42-52AE-68AB-7928-563D8D85294D}"/>
              </a:ext>
            </a:extLst>
          </p:cNvPr>
          <p:cNvSpPr>
            <a:spLocks noGrp="1"/>
          </p:cNvSpPr>
          <p:nvPr>
            <p:ph type="sldNum" sz="quarter" idx="12"/>
          </p:nvPr>
        </p:nvSpPr>
        <p:spPr/>
        <p:txBody>
          <a:bodyPr/>
          <a:lstStyle/>
          <a:p>
            <a:fld id="{4BA915EE-10CB-4CF1-8569-6154455DA573}" type="slidenum">
              <a:rPr lang="en-US" smtClean="0"/>
              <a:t>8</a:t>
            </a:fld>
            <a:endParaRPr lang="en-US" dirty="0"/>
          </a:p>
        </p:txBody>
      </p:sp>
    </p:spTree>
    <p:extLst>
      <p:ext uri="{BB962C8B-B14F-4D97-AF65-F5344CB8AC3E}">
        <p14:creationId xmlns:p14="http://schemas.microsoft.com/office/powerpoint/2010/main" val="230735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D95E8-2697-1123-EBF2-ABF0F19FDFB2}"/>
              </a:ext>
            </a:extLst>
          </p:cNvPr>
          <p:cNvSpPr>
            <a:spLocks noGrp="1"/>
          </p:cNvSpPr>
          <p:nvPr>
            <p:ph idx="1"/>
          </p:nvPr>
        </p:nvSpPr>
        <p:spPr>
          <a:xfrm>
            <a:off x="457202" y="73764"/>
            <a:ext cx="11085966" cy="628244"/>
          </a:xfrm>
        </p:spPr>
        <p:txBody>
          <a:bodyPr>
            <a:noAutofit/>
          </a:bodyPr>
          <a:lstStyle/>
          <a:p>
            <a:pPr marL="0" indent="0">
              <a:buNone/>
            </a:pPr>
            <a:r>
              <a:rPr lang="en-US" sz="3200" b="1" dirty="0">
                <a:latin typeface="Times New Roman" panose="02020603050405020304" pitchFamily="18" charset="0"/>
                <a:cs typeface="Times New Roman" panose="02020603050405020304" pitchFamily="18" charset="0"/>
              </a:rPr>
              <a:t>Numerical Features: Statistical Significance</a:t>
            </a:r>
          </a:p>
        </p:txBody>
      </p:sp>
      <p:sp>
        <p:nvSpPr>
          <p:cNvPr id="8" name="Content Placeholder 2">
            <a:extLst>
              <a:ext uri="{FF2B5EF4-FFF2-40B4-BE49-F238E27FC236}">
                <a16:creationId xmlns:a16="http://schemas.microsoft.com/office/drawing/2014/main" id="{E792E8CF-218F-6F2B-2F1B-EFFA324FA21D}"/>
              </a:ext>
            </a:extLst>
          </p:cNvPr>
          <p:cNvSpPr txBox="1">
            <a:spLocks/>
          </p:cNvSpPr>
          <p:nvPr/>
        </p:nvSpPr>
        <p:spPr>
          <a:xfrm>
            <a:off x="457201" y="845900"/>
            <a:ext cx="10620855" cy="57202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000" b="1"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13D3C7ED-8F88-02FE-21F8-F1B225CCA900}"/>
              </a:ext>
            </a:extLst>
          </p:cNvPr>
          <p:cNvSpPr/>
          <p:nvPr/>
        </p:nvSpPr>
        <p:spPr>
          <a:xfrm>
            <a:off x="958342" y="5083978"/>
            <a:ext cx="10275315" cy="1241403"/>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R="0" lvl="0" algn="just">
              <a:lnSpc>
                <a:spcPct val="150000"/>
              </a:lnSpc>
              <a:spcBef>
                <a:spcPts val="0"/>
              </a:spcBef>
              <a:spcAft>
                <a:spcPts val="600"/>
              </a:spcAft>
              <a:tabLst>
                <a:tab pos="457200" algn="l"/>
              </a:tabLst>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Based on the ANOVA F statistics and their corresponding p-values, we noted that all numerical features are statistically significant at both 5% and 1% significance levels.</a:t>
            </a:r>
          </a:p>
        </p:txBody>
      </p:sp>
      <p:pic>
        <p:nvPicPr>
          <p:cNvPr id="6" name="Picture 23">
            <a:extLst>
              <a:ext uri="{FF2B5EF4-FFF2-40B4-BE49-F238E27FC236}">
                <a16:creationId xmlns:a16="http://schemas.microsoft.com/office/drawing/2014/main" id="{45CB336F-4962-1467-AAFB-34A6658F0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9941" y="1371601"/>
            <a:ext cx="4635374" cy="2856368"/>
          </a:xfrm>
          <a:prstGeom prst="rect">
            <a:avLst/>
          </a:prstGeom>
          <a:noFill/>
          <a:ln>
            <a:solidFill>
              <a:schemeClr val="bg1">
                <a:lumMod val="65000"/>
              </a:schemeClr>
            </a:solidFill>
          </a:ln>
        </p:spPr>
      </p:pic>
      <p:sp>
        <p:nvSpPr>
          <p:cNvPr id="2" name="Slide Number Placeholder 1">
            <a:extLst>
              <a:ext uri="{FF2B5EF4-FFF2-40B4-BE49-F238E27FC236}">
                <a16:creationId xmlns:a16="http://schemas.microsoft.com/office/drawing/2014/main" id="{05129F96-9B09-AD68-43F7-861BFEE9CC97}"/>
              </a:ext>
            </a:extLst>
          </p:cNvPr>
          <p:cNvSpPr>
            <a:spLocks noGrp="1"/>
          </p:cNvSpPr>
          <p:nvPr>
            <p:ph type="sldNum" sz="quarter" idx="12"/>
          </p:nvPr>
        </p:nvSpPr>
        <p:spPr/>
        <p:txBody>
          <a:bodyPr/>
          <a:lstStyle/>
          <a:p>
            <a:fld id="{4BA915EE-10CB-4CF1-8569-6154455DA573}" type="slidenum">
              <a:rPr lang="en-US" smtClean="0"/>
              <a:t>9</a:t>
            </a:fld>
            <a:endParaRPr lang="en-US" dirty="0"/>
          </a:p>
        </p:txBody>
      </p:sp>
    </p:spTree>
    <p:extLst>
      <p:ext uri="{BB962C8B-B14F-4D97-AF65-F5344CB8AC3E}">
        <p14:creationId xmlns:p14="http://schemas.microsoft.com/office/powerpoint/2010/main" val="3748822952"/>
      </p:ext>
    </p:extLst>
  </p:cSld>
  <p:clrMapOvr>
    <a:masterClrMapping/>
  </p:clrMapOvr>
</p:sld>
</file>

<file path=ppt/theme/theme1.xml><?xml version="1.0" encoding="utf-8"?>
<a:theme xmlns:a="http://schemas.openxmlformats.org/drawingml/2006/main" name="CitationVTI">
  <a:themeElements>
    <a:clrScheme name="AnalogousFromLightSeed_2SEEDS">
      <a:dk1>
        <a:srgbClr val="000000"/>
      </a:dk1>
      <a:lt1>
        <a:srgbClr val="FFFFFF"/>
      </a:lt1>
      <a:dk2>
        <a:srgbClr val="243841"/>
      </a:dk2>
      <a:lt2>
        <a:srgbClr val="E2E5E8"/>
      </a:lt2>
      <a:accent1>
        <a:srgbClr val="D6933E"/>
      </a:accent1>
      <a:accent2>
        <a:srgbClr val="E38879"/>
      </a:accent2>
      <a:accent3>
        <a:srgbClr val="A7A559"/>
      </a:accent3>
      <a:accent4>
        <a:srgbClr val="49B0BD"/>
      </a:accent4>
      <a:accent5>
        <a:srgbClr val="6FA5E1"/>
      </a:accent5>
      <a:accent6>
        <a:srgbClr val="5C63DD"/>
      </a:accent6>
      <a:hlink>
        <a:srgbClr val="6383AB"/>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TM04033925[[fn=Droplet]]</Template>
  <TotalTime>1455</TotalTime>
  <Words>1667</Words>
  <Application>Microsoft Office PowerPoint</Application>
  <PresentationFormat>Widescreen</PresentationFormat>
  <Paragraphs>304</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Arial</vt:lpstr>
      <vt:lpstr>Calibri</vt:lpstr>
      <vt:lpstr>Grandview</vt:lpstr>
      <vt:lpstr>Grandview Display</vt:lpstr>
      <vt:lpstr>Times New Roman</vt:lpstr>
      <vt:lpstr>Wingdings</vt:lpstr>
      <vt:lpstr>CitationVTI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Athanasios Koukas</dc:creator>
  <cp:lastModifiedBy>Athanasios Koukas</cp:lastModifiedBy>
  <cp:revision>174</cp:revision>
  <dcterms:created xsi:type="dcterms:W3CDTF">2024-04-09T16:34:53Z</dcterms:created>
  <dcterms:modified xsi:type="dcterms:W3CDTF">2024-10-02T18:00:37Z</dcterms:modified>
</cp:coreProperties>
</file>