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orient="horz" pos="1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99AC09-851C-E8A1-05FD-BB90E5C3E325}" name="Kobota, Norio (SGC)" initials="KN(" userId="S::Norio.Kobota@sony.com::b2c5a593-2010-47e7-8d2e-c47f718a432d" providerId="AD"/>
  <p188:author id="{67E1A630-2049-E043-AF5B-78D9E00C1A1B}" name="Kuwata, Masayuki (SGC)" initials="K(" userId="S::masayuki.kuwata@sony.com::9bbaaf3e-49bd-431a-ba28-795989706772" providerId="AD"/>
  <p188:author id="{569353F6-00B3-65F9-3C88-BD9165EF252B}" name="Masayuki Kuwata" initials="MK" userId="S::Masayuki.Kuwata@sony.com::9bbaaf3e-49bd-431a-ba28-79598970677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bota, Norio (SGC)" initials="KN(" lastIdx="7" clrIdx="0">
    <p:extLst>
      <p:ext uri="{19B8F6BF-5375-455C-9EA6-DF929625EA0E}">
        <p15:presenceInfo xmlns:p15="http://schemas.microsoft.com/office/powerpoint/2012/main" userId="S::Norio.Kobota@sony.com::b2c5a593-2010-47e7-8d2e-c47f718a432d" providerId="AD"/>
      </p:ext>
    </p:extLst>
  </p:cmAuthor>
  <p:cmAuthor id="2" name="Yamaoka, Atsuhiro (SGC)" initials="YA(" lastIdx="4" clrIdx="1">
    <p:extLst>
      <p:ext uri="{19B8F6BF-5375-455C-9EA6-DF929625EA0E}">
        <p15:presenceInfo xmlns:p15="http://schemas.microsoft.com/office/powerpoint/2012/main" userId="S::Atsuhiro.Yamaoka@sony.com::6fd764f4-c369-4047-a874-9b461dbdfbd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02"/>
    <a:srgbClr val="D24726"/>
    <a:srgbClr val="F5F5F5"/>
    <a:srgbClr val="FFFFFF"/>
    <a:srgbClr val="F3F2F1"/>
    <a:srgbClr val="40404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6" autoAdjust="0"/>
  </p:normalViewPr>
  <p:slideViewPr>
    <p:cSldViewPr snapToGrid="0">
      <p:cViewPr>
        <p:scale>
          <a:sx n="100" d="100"/>
          <a:sy n="100" d="100"/>
        </p:scale>
        <p:origin x="852" y="432"/>
      </p:cViewPr>
      <p:guideLst>
        <p:guide orient="horz" pos="2818"/>
        <p:guide pos="3840"/>
        <p:guide orient="horz" pos="4056"/>
        <p:guide orient="horz" pos="14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11/4/2023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99" y="2548100"/>
            <a:ext cx="5878604" cy="176180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001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58692" y="1143000"/>
            <a:ext cx="4572000" cy="45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4954" y="26278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0" name="Rectangle 9" hidden="1"/>
          <p:cNvSpPr/>
          <p:nvPr userDrawn="1"/>
        </p:nvSpPr>
        <p:spPr bwMode="blackWhite">
          <a:xfrm>
            <a:off x="254951" y="262786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9696F-F8D9-451A-9677-E005032B6302}"/>
              </a:ext>
            </a:extLst>
          </p:cNvPr>
          <p:cNvCxnSpPr>
            <a:cxnSpLocks/>
          </p:cNvCxnSpPr>
          <p:nvPr userDrawn="1"/>
        </p:nvCxnSpPr>
        <p:spPr>
          <a:xfrm>
            <a:off x="533401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3">
            <a:extLst>
              <a:ext uri="{FF2B5EF4-FFF2-40B4-BE49-F238E27FC236}">
                <a16:creationId xmlns:a16="http://schemas.microsoft.com/office/drawing/2014/main" id="{9FB2415A-8EB1-4951-A394-B689664E4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11" y="448056"/>
            <a:ext cx="11214100" cy="55555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7" name="スライド番号プレースホルダー 4">
            <a:extLst>
              <a:ext uri="{FF2B5EF4-FFF2-40B4-BE49-F238E27FC236}">
                <a16:creationId xmlns:a16="http://schemas.microsoft.com/office/drawing/2014/main" id="{AC16A62D-B550-4E66-907B-8FDABE170D4D}"/>
              </a:ext>
            </a:extLst>
          </p:cNvPr>
          <p:cNvSpPr txBox="1">
            <a:spLocks/>
          </p:cNvSpPr>
          <p:nvPr userDrawn="1"/>
        </p:nvSpPr>
        <p:spPr>
          <a:xfrm>
            <a:off x="1421830" y="6545015"/>
            <a:ext cx="288034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1" baseline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pPr/>
              <a:t>‹#›</a:t>
            </a:fld>
            <a:endParaRPr lang="ja-JP" altLang="en-US" sz="1001" baseline="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D20BC7-3215-4DB3-9EB6-376CEDFE0D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3147" y="1639020"/>
            <a:ext cx="11119104" cy="41140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20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20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2000">
                <a:latin typeface="+mn-ea"/>
                <a:ea typeface="+mn-ea"/>
              </a:defRPr>
            </a:lvl4pPr>
            <a:lvl5pPr>
              <a:lnSpc>
                <a:spcPct val="100000"/>
              </a:lnSpc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5" y="265178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1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11" y="448056"/>
            <a:ext cx="11214100" cy="55555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A7CCC8-FE73-4ABC-8D86-F3BFA8F6A108}"/>
              </a:ext>
            </a:extLst>
          </p:cNvPr>
          <p:cNvCxnSpPr>
            <a:cxnSpLocks/>
          </p:cNvCxnSpPr>
          <p:nvPr userDrawn="1"/>
        </p:nvCxnSpPr>
        <p:spPr>
          <a:xfrm>
            <a:off x="533401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4">
            <a:extLst>
              <a:ext uri="{FF2B5EF4-FFF2-40B4-BE49-F238E27FC236}">
                <a16:creationId xmlns:a16="http://schemas.microsoft.com/office/drawing/2014/main" id="{1B340575-6DF4-48CA-9A63-26057F50E209}"/>
              </a:ext>
            </a:extLst>
          </p:cNvPr>
          <p:cNvSpPr txBox="1">
            <a:spLocks/>
          </p:cNvSpPr>
          <p:nvPr userDrawn="1"/>
        </p:nvSpPr>
        <p:spPr>
          <a:xfrm>
            <a:off x="1421830" y="6545015"/>
            <a:ext cx="288034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1" baseline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pPr/>
              <a:t>‹#›</a:t>
            </a:fld>
            <a:endParaRPr lang="ja-JP" altLang="en-US" sz="1001" baseline="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121AE5-5902-4325-851C-275CEB4338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3399" y="1628777"/>
            <a:ext cx="5181600" cy="41243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20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20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2000">
                <a:latin typeface="+mn-ea"/>
                <a:ea typeface="+mn-ea"/>
              </a:defRPr>
            </a:lvl4pPr>
            <a:lvl5pPr>
              <a:lnSpc>
                <a:spcPct val="100000"/>
              </a:lnSpc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5DE1B32-6990-4CD3-8EEA-E3FF832745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1125" y="1628777"/>
            <a:ext cx="5181600" cy="412432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20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20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2000">
                <a:latin typeface="+mn-ea"/>
                <a:ea typeface="+mn-ea"/>
              </a:defRPr>
            </a:lvl4pPr>
            <a:lvl5pPr>
              <a:lnSpc>
                <a:spcPct val="100000"/>
              </a:lnSpc>
              <a:defRPr sz="20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15">
            <a:extLst>
              <a:ext uri="{FF2B5EF4-FFF2-40B4-BE49-F238E27FC236}">
                <a16:creationId xmlns:a16="http://schemas.microsoft.com/office/drawing/2014/main" id="{0A199BFC-0BD9-4A1A-84DF-3586E6F4BBEE}"/>
              </a:ext>
            </a:extLst>
          </p:cNvPr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pic>
        <p:nvPicPr>
          <p:cNvPr id="9" name="図 12">
            <a:extLst>
              <a:ext uri="{FF2B5EF4-FFF2-40B4-BE49-F238E27FC236}">
                <a16:creationId xmlns:a16="http://schemas.microsoft.com/office/drawing/2014/main" id="{64AE506A-D145-4767-A610-7A4AB94EDBE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003" y="6519602"/>
            <a:ext cx="1048514" cy="262129"/>
          </a:xfrm>
          <a:prstGeom prst="rect">
            <a:avLst/>
          </a:prstGeom>
        </p:spPr>
      </p:pic>
      <p:cxnSp>
        <p:nvCxnSpPr>
          <p:cNvPr id="13" name="直線コネクタ 20">
            <a:extLst>
              <a:ext uri="{FF2B5EF4-FFF2-40B4-BE49-F238E27FC236}">
                <a16:creationId xmlns:a16="http://schemas.microsoft.com/office/drawing/2014/main" id="{7E3709C8-55FF-4A8B-825F-7BDDB4456D69}"/>
              </a:ext>
            </a:extLst>
          </p:cNvPr>
          <p:cNvCxnSpPr/>
          <p:nvPr userDrawn="1"/>
        </p:nvCxnSpPr>
        <p:spPr>
          <a:xfrm>
            <a:off x="1886030" y="6535577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312023-883B-42AD-89BE-78052DCD1F94}"/>
              </a:ext>
            </a:extLst>
          </p:cNvPr>
          <p:cNvSpPr txBox="1"/>
          <p:nvPr userDrawn="1"/>
        </p:nvSpPr>
        <p:spPr>
          <a:xfrm>
            <a:off x="1885436" y="6525964"/>
            <a:ext cx="4912183" cy="24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1" dirty="0">
                <a:solidFill>
                  <a:schemeClr val="bg1"/>
                </a:solidFill>
                <a:latin typeface="+mn-ea"/>
                <a:ea typeface="+mn-ea"/>
              </a:rPr>
              <a:t>Copyright 2023, Open Source Program Office, Sony Group Corporation</a:t>
            </a:r>
            <a:endParaRPr lang="en-US" sz="100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7188FE-D8DD-6A7C-C955-DAA1B75A03E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049" y="6427589"/>
            <a:ext cx="1248952" cy="43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txStyles>
    <p:titleStyle>
      <a:lvl1pPr algn="l" defTabSz="914422" rtl="0" eaLnBrk="1" latinLnBrk="0" hangingPunct="1">
        <a:spcBef>
          <a:spcPct val="0"/>
        </a:spcBef>
        <a:buNone/>
        <a:defRPr kumimoji="1"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22" rtl="0" eaLnBrk="1" latinLnBrk="0" hangingPunct="1">
        <a:lnSpc>
          <a:spcPct val="150000"/>
        </a:lnSpc>
        <a:spcBef>
          <a:spcPts val="1001"/>
        </a:spcBef>
        <a:spcAft>
          <a:spcPts val="1200"/>
        </a:spcAft>
        <a:buFontTx/>
        <a:buNone/>
        <a:defRPr kumimoji="1"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6" indent="-228606" algn="l" defTabSz="914422" rtl="0" eaLnBrk="1" latinLnBrk="0" hangingPunct="1">
        <a:lnSpc>
          <a:spcPct val="150000"/>
        </a:lnSpc>
        <a:spcBef>
          <a:spcPts val="1001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17" indent="-228606" algn="l" defTabSz="914422" rtl="0" eaLnBrk="1" latinLnBrk="0" hangingPunct="1">
        <a:lnSpc>
          <a:spcPct val="150000"/>
        </a:lnSpc>
        <a:spcBef>
          <a:spcPts val="1001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28" indent="-228606" algn="l" defTabSz="914422" rtl="0" eaLnBrk="1" latinLnBrk="0" hangingPunct="1">
        <a:lnSpc>
          <a:spcPct val="150000"/>
        </a:lnSpc>
        <a:spcBef>
          <a:spcPts val="1001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40" indent="-228606" algn="l" defTabSz="914422" rtl="0" eaLnBrk="1" latinLnBrk="0" hangingPunct="1">
        <a:lnSpc>
          <a:spcPct val="150000"/>
        </a:lnSpc>
        <a:spcBef>
          <a:spcPts val="1001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51" indent="-228606" algn="l" defTabSz="914422" rtl="0" eaLnBrk="1" latinLnBrk="0" hangingPunct="1">
        <a:lnSpc>
          <a:spcPct val="150000"/>
        </a:lnSpc>
        <a:spcBef>
          <a:spcPts val="1001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64" indent="-228606" algn="l" defTabSz="914422" rtl="0" eaLnBrk="1" latinLnBrk="0" hangingPunct="1">
        <a:lnSpc>
          <a:spcPct val="150000"/>
        </a:lnSpc>
        <a:spcBef>
          <a:spcPts val="1001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74" indent="-228606" algn="l" defTabSz="914422" rtl="0" eaLnBrk="1" latinLnBrk="0" hangingPunct="1">
        <a:lnSpc>
          <a:spcPct val="150000"/>
        </a:lnSpc>
        <a:spcBef>
          <a:spcPts val="1001"/>
        </a:spcBef>
        <a:spcAft>
          <a:spcPts val="1200"/>
        </a:spcAft>
        <a:buFont typeface="Arial" panose="020B0604020202020204" pitchFamily="34" charset="0"/>
        <a:buChar char="•"/>
        <a:defRPr kumimoji="1"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86" indent="-228606" algn="l" defTabSz="914422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hyperlink" Target="https://github.com/spdx/spdx-3-model/blob/main/model/Core/Vocabularies/RelationshipType.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4DECA-5228-CB05-24C3-8CB1FCF1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JSON Schema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 </a:t>
            </a:r>
            <a:r>
              <a:rPr kumimoji="1" lang="en-US" altLang="ja-JP" dirty="0" err="1"/>
              <a:t>Sbom</a:t>
            </a:r>
            <a:r>
              <a:rPr kumimoji="1" lang="en-US" altLang="ja-JP" dirty="0"/>
              <a:t> Class</a:t>
            </a:r>
            <a:r>
              <a:rPr kumimoji="1" lang="ja-JP" altLang="en-US" dirty="0"/>
              <a:t> </a:t>
            </a:r>
            <a:r>
              <a:rPr lang="en-US" altLang="ja-JP" dirty="0"/>
              <a:t>in </a:t>
            </a:r>
            <a:r>
              <a:rPr kumimoji="1" lang="en-US" altLang="ja-JP" dirty="0"/>
              <a:t>Lite Profile 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D2196B-3E7E-2731-21D2-7BDE054083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424" y="1114698"/>
            <a:ext cx="4500222" cy="52845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516406B-DE66-0329-B046-CB43438459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7273" y="2256728"/>
            <a:ext cx="4929038" cy="27083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0024D50-7E20-5D30-2E27-23FA1C7BF1A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36606" y="4504000"/>
            <a:ext cx="2939652" cy="14077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7E8C204-5BF6-B1E8-8319-5E905BDA52D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48269" y="5986668"/>
            <a:ext cx="7398439" cy="39521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A5BD91-8ADE-8913-034A-6D1D431C532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7273" y="5206757"/>
            <a:ext cx="2841579" cy="41693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ED335E-3C2E-0CA9-8994-D29FE38B4A59}"/>
              </a:ext>
            </a:extLst>
          </p:cNvPr>
          <p:cNvSpPr/>
          <p:nvPr/>
        </p:nvSpPr>
        <p:spPr>
          <a:xfrm>
            <a:off x="10641876" y="577462"/>
            <a:ext cx="962805" cy="355748"/>
          </a:xfrm>
          <a:prstGeom prst="roundRect">
            <a:avLst/>
          </a:prstGeom>
          <a:solidFill>
            <a:srgbClr val="CCFF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Mandatory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Element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A0193-CFD9-CEBC-4573-39FC69D5249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13929" y="1148756"/>
            <a:ext cx="4951648" cy="325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69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F13E-D793-1A88-7555-E64BD417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JSON Schema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 Package Class</a:t>
            </a:r>
            <a:r>
              <a:rPr kumimoji="1" lang="ja-JP" altLang="en-US" dirty="0"/>
              <a:t> </a:t>
            </a:r>
            <a:r>
              <a:rPr lang="en-US" altLang="ja-JP" dirty="0"/>
              <a:t>in </a:t>
            </a:r>
            <a:r>
              <a:rPr kumimoji="1" lang="en-US" altLang="ja-JP" dirty="0"/>
              <a:t>Lite Profile </a:t>
            </a:r>
            <a:endParaRPr kumimoji="1" lang="ja-JP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36AB3C-D70C-14AA-FAAE-E921AA864765}"/>
              </a:ext>
            </a:extLst>
          </p:cNvPr>
          <p:cNvSpPr/>
          <p:nvPr/>
        </p:nvSpPr>
        <p:spPr>
          <a:xfrm>
            <a:off x="10641876" y="577462"/>
            <a:ext cx="962805" cy="355748"/>
          </a:xfrm>
          <a:prstGeom prst="roundRect">
            <a:avLst/>
          </a:prstGeom>
          <a:solidFill>
            <a:srgbClr val="CCFF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Mandatory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Element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35B32B-186B-1072-BD2D-F9B423AFA0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9" y="1169712"/>
            <a:ext cx="3378162" cy="52402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DECA48-4D24-37FE-12B8-6267E1B5781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19542" y="2084920"/>
            <a:ext cx="5017703" cy="27570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A8CE62-9B60-B943-23CB-1F021472FA7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2643" y="4515555"/>
            <a:ext cx="2939652" cy="14077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38C23F-37C5-CEC4-B89F-D909FD794B4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3033" y="1169712"/>
            <a:ext cx="4951648" cy="3255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C9E49C-2BAD-AA46-9C94-7E70E81FAB4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13856" y="5925295"/>
            <a:ext cx="7398439" cy="3952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1B6699-C744-2AB7-EBC3-CB1E48A3A78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19542" y="4803038"/>
            <a:ext cx="2841579" cy="41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2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182E71-A3E0-44F2-1780-912FF49D47C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11" y="1131656"/>
            <a:ext cx="5322240" cy="482185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DD1743C-91D4-1160-B13F-8AC88FAE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11" y="448056"/>
            <a:ext cx="11214100" cy="555554"/>
          </a:xfrm>
        </p:spPr>
        <p:txBody>
          <a:bodyPr/>
          <a:lstStyle/>
          <a:p>
            <a:r>
              <a:rPr kumimoji="1" lang="en-US" altLang="ja-JP" dirty="0"/>
              <a:t>JSON Schema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 Relationshi</a:t>
            </a:r>
            <a:r>
              <a:rPr lang="en-US" altLang="ja-JP" dirty="0"/>
              <a:t>p</a:t>
            </a:r>
            <a:r>
              <a:rPr kumimoji="1" lang="en-US" altLang="ja-JP" dirty="0"/>
              <a:t> Class</a:t>
            </a:r>
            <a:r>
              <a:rPr kumimoji="1" lang="ja-JP" altLang="en-US" dirty="0"/>
              <a:t> </a:t>
            </a:r>
            <a:r>
              <a:rPr lang="en-US" altLang="ja-JP" dirty="0"/>
              <a:t>in </a:t>
            </a:r>
            <a:r>
              <a:rPr kumimoji="1" lang="en-US" altLang="ja-JP" dirty="0"/>
              <a:t>Lite Profile </a:t>
            </a:r>
            <a:endParaRPr kumimoji="1" lang="ja-JP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9F9343A-31AD-5BB9-ED35-71B1F6880F9D}"/>
              </a:ext>
            </a:extLst>
          </p:cNvPr>
          <p:cNvSpPr/>
          <p:nvPr/>
        </p:nvSpPr>
        <p:spPr>
          <a:xfrm>
            <a:off x="10641876" y="577462"/>
            <a:ext cx="962805" cy="355748"/>
          </a:xfrm>
          <a:prstGeom prst="roundRect">
            <a:avLst/>
          </a:prstGeom>
          <a:solidFill>
            <a:srgbClr val="CCFF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Mandatory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Element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AD115-328A-76C6-835E-963D675FC20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4755" y="1169713"/>
            <a:ext cx="4339925" cy="2853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144A9-5842-00AD-FE38-258803B3F5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1835" y="2227217"/>
            <a:ext cx="4356534" cy="2393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1D6B2E-0A49-9DB5-DC7E-2C1988D1D1D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6537" y="5950507"/>
            <a:ext cx="7198143" cy="3845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F75607-0996-A169-4FAD-5E291C7B6D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0915" y="5492863"/>
            <a:ext cx="2663765" cy="3908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1E6D4-7B5C-EA1B-A4E8-EFCC03AD618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05139" y="4248011"/>
            <a:ext cx="2599541" cy="12448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9A6405-CD10-98F0-1C0A-CC191DC96F0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1392" y="4795839"/>
            <a:ext cx="2397715" cy="7639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599978-9248-B858-5751-F6BA56C4F236}"/>
              </a:ext>
            </a:extLst>
          </p:cNvPr>
          <p:cNvSpPr txBox="1"/>
          <p:nvPr/>
        </p:nvSpPr>
        <p:spPr>
          <a:xfrm>
            <a:off x="6271392" y="5360796"/>
            <a:ext cx="19137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800" dirty="0">
                <a:solidFill>
                  <a:srgbClr val="0563C1"/>
                </a:solidFill>
                <a:latin typeface="Consolas" panose="020B0609020204030204" pitchFamily="49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https://github.com/spdx/spdx-3-model/blob/main/model/Core/Vocabularies/RelationshipType.</a:t>
            </a:r>
            <a:r>
              <a:rPr lang="en-US" altLang="ja-JP" sz="800" dirty="0">
                <a:solidFill>
                  <a:schemeClr val="accent1"/>
                </a:solidFill>
                <a:latin typeface="Consolas" panose="020B0609020204030204" pitchFamily="49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</a:t>
            </a:r>
            <a:r>
              <a:rPr lang="en-US" altLang="ja-JP" sz="8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endParaRPr lang="ja-JP" altLang="en-US" sz="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0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160E45-99EC-BFA2-A47B-9BD95EBC7AE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11" y="1165009"/>
            <a:ext cx="5775086" cy="468592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B7B1B4D-75A0-48F4-90B9-061D002E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11" y="448056"/>
            <a:ext cx="11214100" cy="555554"/>
          </a:xfrm>
        </p:spPr>
        <p:txBody>
          <a:bodyPr/>
          <a:lstStyle/>
          <a:p>
            <a:r>
              <a:rPr kumimoji="1" lang="en-US" altLang="ja-JP" dirty="0"/>
              <a:t>JSON Schema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 </a:t>
            </a:r>
            <a:r>
              <a:rPr kumimoji="1" lang="en-US" altLang="ja-JP" dirty="0" err="1"/>
              <a:t>LicenseExpression</a:t>
            </a:r>
            <a:r>
              <a:rPr kumimoji="1" lang="en-US" altLang="ja-JP" dirty="0"/>
              <a:t> Class</a:t>
            </a:r>
            <a:r>
              <a:rPr kumimoji="1" lang="ja-JP" altLang="en-US" dirty="0"/>
              <a:t> </a:t>
            </a:r>
            <a:r>
              <a:rPr lang="en-US" altLang="ja-JP" dirty="0"/>
              <a:t>in </a:t>
            </a:r>
            <a:r>
              <a:rPr kumimoji="1" lang="en-US" altLang="ja-JP" dirty="0"/>
              <a:t>Lite Profile </a:t>
            </a:r>
            <a:endParaRPr kumimoji="1" lang="ja-JP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D453F0-0BE7-677C-DD71-F8A0776B97F6}"/>
              </a:ext>
            </a:extLst>
          </p:cNvPr>
          <p:cNvSpPr/>
          <p:nvPr/>
        </p:nvSpPr>
        <p:spPr>
          <a:xfrm>
            <a:off x="10641876" y="577462"/>
            <a:ext cx="962805" cy="355748"/>
          </a:xfrm>
          <a:prstGeom prst="roundRect">
            <a:avLst/>
          </a:prstGeom>
          <a:solidFill>
            <a:srgbClr val="CCFF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Mandatory</a:t>
            </a:r>
          </a:p>
          <a:p>
            <a:pPr algn="ctr"/>
            <a:r>
              <a:rPr kumimoji="1" lang="en-US" altLang="ja-JP" sz="800" dirty="0">
                <a:solidFill>
                  <a:schemeClr val="tx1"/>
                </a:solidFill>
              </a:rPr>
              <a:t>Element</a:t>
            </a:r>
            <a:endParaRPr kumimoji="1" lang="ja-JP" altLang="en-US" sz="800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1AA592-BE07-4DBF-89F2-F81D504E56B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4755" y="1169713"/>
            <a:ext cx="4339925" cy="28536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37EC0B-3A86-7941-0BE4-8EBE53AEAAA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306" y="2142309"/>
            <a:ext cx="4511063" cy="24786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58F0AE4-A5E4-5F44-70D4-6A0E24FA96A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6537" y="5950507"/>
            <a:ext cx="7198143" cy="3845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A5C763-2030-AD82-663E-79348B508B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0915" y="5492863"/>
            <a:ext cx="2663765" cy="390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219337-4BE1-7C47-8D71-DB1829A1E39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05139" y="4248011"/>
            <a:ext cx="2599541" cy="12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9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505840-E6DA-3811-EC49-18BC79D7707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07" y="1354279"/>
            <a:ext cx="6463561" cy="435142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35A42EF-9EA4-41B8-BCBA-5EE6D7D6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11" y="448056"/>
            <a:ext cx="11214100" cy="555554"/>
          </a:xfrm>
        </p:spPr>
        <p:txBody>
          <a:bodyPr/>
          <a:lstStyle/>
          <a:p>
            <a:r>
              <a:rPr kumimoji="1" lang="en-US" altLang="ja-JP" dirty="0"/>
              <a:t>JSON Schema</a:t>
            </a:r>
            <a:r>
              <a:rPr kumimoji="1" lang="ja-JP" altLang="en-US" dirty="0"/>
              <a:t> </a:t>
            </a:r>
            <a:r>
              <a:rPr kumimoji="1" lang="en-US" altLang="ja-JP" dirty="0"/>
              <a:t>for </a:t>
            </a:r>
            <a:r>
              <a:rPr kumimoji="1" lang="en-US" altLang="ja-JP" dirty="0" err="1"/>
              <a:t>SimpleLicensingText</a:t>
            </a:r>
            <a:r>
              <a:rPr kumimoji="1" lang="en-US" altLang="ja-JP" dirty="0"/>
              <a:t> Class</a:t>
            </a:r>
            <a:r>
              <a:rPr kumimoji="1" lang="ja-JP" altLang="en-US" dirty="0"/>
              <a:t> </a:t>
            </a:r>
            <a:r>
              <a:rPr lang="en-US" altLang="ja-JP" dirty="0"/>
              <a:t>in </a:t>
            </a:r>
            <a:r>
              <a:rPr kumimoji="1" lang="en-US" altLang="ja-JP" dirty="0"/>
              <a:t>Lite Profile 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C13F9-D488-E60B-DC22-AEB776E9CF2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64755" y="1169713"/>
            <a:ext cx="4339925" cy="28536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2DEB2-2A51-31F9-881F-AB36B8A005E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7306" y="2142309"/>
            <a:ext cx="4511063" cy="2478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E748A3-42E1-9F21-CC98-E496951A1E3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06537" y="5950507"/>
            <a:ext cx="7198143" cy="3845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DD1A71-D8CA-43F4-5746-E8B2B2A4845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40915" y="5492863"/>
            <a:ext cx="2663765" cy="3908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512E25-735C-B4B3-EA65-C56A9CAB247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05139" y="4248011"/>
            <a:ext cx="2599541" cy="12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027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Prese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Chain-CC0.potx" id="{C457E9AE-0B7A-4DAE-B6FB-3B4FFB308C7E}" vid="{D44E6BCE-B52C-4826-8870-10529D2381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B6C5F3833FE5964D8C983761215F3B97" ma:contentTypeVersion="16" ma:contentTypeDescription="新しいドキュメントを作成します。" ma:contentTypeScope="" ma:versionID="6b83c2bf556138261725704718dc84f0">
  <xsd:schema xmlns:xsd="http://www.w3.org/2001/XMLSchema" xmlns:xs="http://www.w3.org/2001/XMLSchema" xmlns:p="http://schemas.microsoft.com/office/2006/metadata/properties" xmlns:ns2="38702fd3-f017-49f4-9047-54d30a55fdfa" xmlns:ns3="157d2009-2125-46d6-967a-a6a2c099dd68" targetNamespace="http://schemas.microsoft.com/office/2006/metadata/properties" ma:root="true" ma:fieldsID="84f84853ea332618eb10b888580109f7" ns2:_="" ns3:_="">
    <xsd:import namespace="38702fd3-f017-49f4-9047-54d30a55fdfa"/>
    <xsd:import namespace="157d2009-2125-46d6-967a-a6a2c099dd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702fd3-f017-49f4-9047-54d30a55fd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3cb9d403-1823-4ec6-b2f2-250b7876d0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d2009-2125-46d6-967a-a6a2c099dd6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7cb63fe-80cc-4e9d-b549-1aaa5355d532}" ma:internalName="TaxCatchAll" ma:showField="CatchAllData" ma:web="157d2009-2125-46d6-967a-a6a2c099dd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8702fd3-f017-49f4-9047-54d30a55fdfa">
      <Terms xmlns="http://schemas.microsoft.com/office/infopath/2007/PartnerControls"/>
    </lcf76f155ced4ddcb4097134ff3c332f>
    <TaxCatchAll xmlns="157d2009-2125-46d6-967a-a6a2c099dd68" xsi:nil="true"/>
  </documentManagement>
</p:properties>
</file>

<file path=customXml/itemProps1.xml><?xml version="1.0" encoding="utf-8"?>
<ds:datastoreItem xmlns:ds="http://schemas.openxmlformats.org/officeDocument/2006/customXml" ds:itemID="{51515888-4ACA-4E7F-B3F2-D2C178197D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702fd3-f017-49f4-9047-54d30a55fdfa"/>
    <ds:schemaRef ds:uri="157d2009-2125-46d6-967a-a6a2c099dd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D92511-3F2D-462A-A084-A6C9613AB0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66D707-4742-4D92-97BD-82282DF6BEB3}">
  <ds:schemaRefs>
    <ds:schemaRef ds:uri="http://purl.org/dc/dcmitype/"/>
    <ds:schemaRef ds:uri="http://purl.org/dc/elements/1.1/"/>
    <ds:schemaRef ds:uri="38702fd3-f017-49f4-9047-54d30a55fdfa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157d2009-2125-46d6-967a-a6a2c099dd6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OpenChain-Sony-CC0-2023</Template>
  <TotalTime>3424</TotalTime>
  <Words>71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游ゴシック</vt:lpstr>
      <vt:lpstr>Arial</vt:lpstr>
      <vt:lpstr>Calibri</vt:lpstr>
      <vt:lpstr>Consolas</vt:lpstr>
      <vt:lpstr>WelcomeDoc</vt:lpstr>
      <vt:lpstr>JSON Schema for Sbom Class in Lite Profile </vt:lpstr>
      <vt:lpstr>JSON Schema for Package Class in Lite Profile </vt:lpstr>
      <vt:lpstr>JSON Schema for Relationship Class in Lite Profile </vt:lpstr>
      <vt:lpstr>JSON Schema for LicenseExpression Class in Lite Profile </vt:lpstr>
      <vt:lpstr>JSON Schema for SimpleLicensingText Class in Lite Profile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SPDX 3.0</dc:title>
  <dc:creator>Kobota, Norio (SGC)</dc:creator>
  <cp:lastModifiedBy>Kobota, Norio (SGC)</cp:lastModifiedBy>
  <cp:revision>13</cp:revision>
  <dcterms:created xsi:type="dcterms:W3CDTF">2023-08-21T08:38:43Z</dcterms:created>
  <dcterms:modified xsi:type="dcterms:W3CDTF">2023-11-04T07:52:53Z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0x010100B6C5F3833FE5964D8C983761215F3B97</vt:lpwstr>
  </property>
  <property fmtid="{D5CDD505-2E9C-101B-9397-08002B2CF9AE}" pid="3" name="MediaServiceImageTags">
    <vt:lpwstr/>
  </property>
  <property fmtid="{D5CDD505-2E9C-101B-9397-08002B2CF9AE}" pid="4" name="MSIP_Label_1f8e20e6-048a-4bad-a26b-318dd1cd4d47_Enabled">
    <vt:lpwstr>true</vt:lpwstr>
  </property>
  <property fmtid="{D5CDD505-2E9C-101B-9397-08002B2CF9AE}" pid="5" name="MSIP_Label_1f8e20e6-048a-4bad-a26b-318dd1cd4d47_SetDate">
    <vt:lpwstr>2023-08-21T08:40:03Z</vt:lpwstr>
  </property>
  <property fmtid="{D5CDD505-2E9C-101B-9397-08002B2CF9AE}" pid="6" name="MSIP_Label_1f8e20e6-048a-4bad-a26b-318dd1cd4d47_Method">
    <vt:lpwstr>Privileged</vt:lpwstr>
  </property>
  <property fmtid="{D5CDD505-2E9C-101B-9397-08002B2CF9AE}" pid="7" name="MSIP_Label_1f8e20e6-048a-4bad-a26b-318dd1cd4d47_Name">
    <vt:lpwstr>1f8e20e6-048a-4bad-a26b-318dd1cd4d47</vt:lpwstr>
  </property>
  <property fmtid="{D5CDD505-2E9C-101B-9397-08002B2CF9AE}" pid="8" name="MSIP_Label_1f8e20e6-048a-4bad-a26b-318dd1cd4d47_SiteId">
    <vt:lpwstr>66c65d8a-9158-4521-a2d8-664963db48e4</vt:lpwstr>
  </property>
  <property fmtid="{D5CDD505-2E9C-101B-9397-08002B2CF9AE}" pid="9" name="MSIP_Label_1f8e20e6-048a-4bad-a26b-318dd1cd4d47_ActionId">
    <vt:lpwstr>4d8e22ff-8e10-4c3b-b0c5-6da7701706bd</vt:lpwstr>
  </property>
  <property fmtid="{D5CDD505-2E9C-101B-9397-08002B2CF9AE}" pid="10" name="MSIP_Label_1f8e20e6-048a-4bad-a26b-318dd1cd4d47_ContentBits">
    <vt:lpwstr>0</vt:lpwstr>
  </property>
</Properties>
</file>