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99" r:id="rId1"/>
    <p:sldMasterId id="2147483905" r:id="rId2"/>
    <p:sldMasterId id="2147483910" r:id="rId3"/>
  </p:sldMasterIdLst>
  <p:notesMasterIdLst>
    <p:notesMasterId r:id="rId16"/>
  </p:notesMasterIdLst>
  <p:handoutMasterIdLst>
    <p:handoutMasterId r:id="rId17"/>
  </p:handoutMasterIdLst>
  <p:sldIdLst>
    <p:sldId id="406" r:id="rId4"/>
    <p:sldId id="407" r:id="rId5"/>
    <p:sldId id="459" r:id="rId6"/>
    <p:sldId id="461" r:id="rId7"/>
    <p:sldId id="462" r:id="rId8"/>
    <p:sldId id="454" r:id="rId9"/>
    <p:sldId id="277" r:id="rId10"/>
    <p:sldId id="452" r:id="rId11"/>
    <p:sldId id="453" r:id="rId12"/>
    <p:sldId id="278" r:id="rId13"/>
    <p:sldId id="448" r:id="rId14"/>
    <p:sldId id="44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77" autoAdjust="0"/>
    <p:restoredTop sz="94899" autoAdjust="0"/>
  </p:normalViewPr>
  <p:slideViewPr>
    <p:cSldViewPr snapToGrid="0">
      <p:cViewPr varScale="1">
        <p:scale>
          <a:sx n="78" d="100"/>
          <a:sy n="78" d="100"/>
        </p:scale>
        <p:origin x="152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3" d="100"/>
          <a:sy n="93" d="100"/>
        </p:scale>
        <p:origin x="362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>
            <a:extLst>
              <a:ext uri="{FF2B5EF4-FFF2-40B4-BE49-F238E27FC236}">
                <a16:creationId xmlns:a16="http://schemas.microsoft.com/office/drawing/2014/main" id="{12F8C731-1E8E-C63F-11E0-F20DFAA27ED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56D219F-C8ED-F429-D474-5B0B73B782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8319AE-FBFA-4149-B57D-EC63B4FBC63C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6388057-341A-57F7-AC75-2AD47CC3895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20A52F2-1768-FC0C-187B-313FD4469BD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EB1F01-AA9F-4CC5-98BB-B3C6DDAFDE0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381604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CA0F1E-6A7A-408C-9B73-64CA77DFA15B}" type="datetimeFigureOut">
              <a:rPr kumimoji="1" lang="ja-JP" altLang="en-US" smtClean="0"/>
              <a:t>2023/10/5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2C7B7E-EBD4-4B56-80C7-AFA5C2719C1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91424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4" y="1802717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7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4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80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3" y="3429795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521659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487761487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999F2D05-6CA3-4829-8E8F-22016BD3DE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5029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  <p:pic>
        <p:nvPicPr>
          <p:cNvPr id="6" name="Picture 8">
            <a:extLst>
              <a:ext uri="{FF2B5EF4-FFF2-40B4-BE49-F238E27FC236}">
                <a16:creationId xmlns:a16="http://schemas.microsoft.com/office/drawing/2014/main" id="{5FDBADE8-0141-40C8-B622-F9374E860C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1130" y="291872"/>
            <a:ext cx="949739" cy="52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77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151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1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28965" indent="-128965">
              <a:spcBef>
                <a:spcPts val="0"/>
              </a:spcBef>
              <a:buFont typeface="Arial" pitchFamily="34" charset="0"/>
              <a:buChar char="•"/>
              <a:defRPr sz="2400">
                <a:solidFill>
                  <a:schemeClr val="tx1"/>
                </a:solidFill>
              </a:defRPr>
            </a:lvl1pPr>
            <a:lvl2pPr marL="326988" indent="-133565">
              <a:spcBef>
                <a:spcPts val="0"/>
              </a:spcBef>
              <a:buFont typeface="Arial" pitchFamily="34" charset="0"/>
              <a:buChar char="•"/>
              <a:defRPr sz="2000">
                <a:solidFill>
                  <a:schemeClr val="tx1"/>
                </a:solidFill>
              </a:defRPr>
            </a:lvl2pPr>
            <a:lvl3pPr marL="517013" indent="-124407">
              <a:spcBef>
                <a:spcPts val="0"/>
              </a:spcBef>
              <a:buFont typeface="Arial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 marL="715071" indent="-1289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4pPr>
            <a:lvl5pPr marL="913128" indent="-133565">
              <a:spcBef>
                <a:spcPts val="0"/>
              </a:spcBef>
              <a:buFont typeface="Arial" pitchFamily="34" charset="0"/>
              <a:buChar char="•"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917144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lang="en-US" altLang="ja-JP" sz="1600" b="1" ker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lang="en-US" altLang="ja-JP" sz="1600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lang="en-US" altLang="ja-JP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en-US" altLang="ja-JP" sz="1600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6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r>
              <a:rPr lang="ja-JP" altLang="en-US" sz="1600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endParaRPr lang="ja-JP" altLang="ja-JP" sz="1600" dirty="0">
              <a:solidFill>
                <a:prstClr val="white">
                  <a:lumMod val="65000"/>
                </a:prst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835471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1639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3" y="908931"/>
            <a:ext cx="11514003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0" y="6510952"/>
            <a:ext cx="144387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884321" eaLnBrk="0" hangingPunct="0">
              <a:defRPr/>
            </a:pPr>
            <a:r>
              <a:rPr lang="en-US" altLang="ja-JP" sz="1200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1" y="6408000"/>
            <a:ext cx="6476627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733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733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733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733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733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6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1743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98855" y="1802718"/>
            <a:ext cx="10794377" cy="1440333"/>
          </a:xfrm>
          <a:prstGeom prst="rect">
            <a:avLst/>
          </a:prstGeom>
        </p:spPr>
        <p:txBody>
          <a:bodyPr wrap="none" lIns="26196" tIns="0" rIns="26196" bIns="0" anchor="b" anchorCtr="0">
            <a:noAutofit/>
          </a:bodyPr>
          <a:lstStyle>
            <a:lvl1pPr algn="l">
              <a:defRPr sz="2925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ja-JP" altLang="en-US" dirty="0"/>
          </a:p>
        </p:txBody>
      </p:sp>
      <p:sp>
        <p:nvSpPr>
          <p:cNvPr id="12" name="Rectangle 8"/>
          <p:cNvSpPr>
            <a:spLocks noGrp="1" noChangeArrowheads="1"/>
          </p:cNvSpPr>
          <p:nvPr>
            <p:ph type="subTitle" idx="1"/>
          </p:nvPr>
        </p:nvSpPr>
        <p:spPr>
          <a:xfrm>
            <a:off x="698855" y="3595653"/>
            <a:ext cx="10794377" cy="1080251"/>
          </a:xfrm>
          <a:prstGeom prst="rect">
            <a:avLst/>
          </a:prstGeom>
        </p:spPr>
        <p:txBody>
          <a:bodyPr wrap="none" lIns="26196" tIns="0" rIns="26196" bIns="0"/>
          <a:lstStyle>
            <a:lvl1pPr marL="0" indent="0" algn="l">
              <a:defRPr sz="1950" smtClean="0">
                <a:solidFill>
                  <a:schemeClr val="tx1"/>
                </a:solidFill>
              </a:defRPr>
            </a:lvl1pPr>
          </a:lstStyle>
          <a:p>
            <a:r>
              <a:rPr lang="ja-JP" altLang="en-US"/>
              <a:t>マスター サブタイトルの書式設定</a:t>
            </a:r>
            <a:endParaRPr lang="ja-JP" altLang="en-US" dirty="0"/>
          </a:p>
        </p:txBody>
      </p:sp>
      <p:cxnSp>
        <p:nvCxnSpPr>
          <p:cNvPr id="6" name="直線コネクタ 5"/>
          <p:cNvCxnSpPr/>
          <p:nvPr userDrawn="1"/>
        </p:nvCxnSpPr>
        <p:spPr>
          <a:xfrm>
            <a:off x="359815" y="3429795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16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2086213498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14" name="コンテンツ プレースホルダー 4"/>
          <p:cNvSpPr>
            <a:spLocks noGrp="1"/>
          </p:cNvSpPr>
          <p:nvPr>
            <p:ph sz="quarter" idx="10"/>
          </p:nvPr>
        </p:nvSpPr>
        <p:spPr>
          <a:xfrm>
            <a:off x="576000" y="1056492"/>
            <a:ext cx="11040000" cy="5114521"/>
          </a:xfrm>
          <a:prstGeom prst="rect">
            <a:avLst/>
          </a:prstGeom>
        </p:spPr>
        <p:txBody>
          <a:bodyPr lIns="66191" tIns="33182" rIns="66191" bIns="33182"/>
          <a:lstStyle>
            <a:lvl1pPr marL="139709" indent="-139709">
              <a:spcBef>
                <a:spcPts val="0"/>
              </a:spcBef>
              <a:buFont typeface="Arial" pitchFamily="34" charset="0"/>
              <a:buChar char="•"/>
              <a:defRPr sz="2600">
                <a:solidFill>
                  <a:schemeClr val="tx1"/>
                </a:solidFill>
              </a:defRPr>
            </a:lvl1pPr>
            <a:lvl2pPr marL="354228" indent="-144692">
              <a:spcBef>
                <a:spcPts val="0"/>
              </a:spcBef>
              <a:buFont typeface="Arial" pitchFamily="34" charset="0"/>
              <a:buChar char="•"/>
              <a:defRPr sz="2167">
                <a:solidFill>
                  <a:schemeClr val="tx1"/>
                </a:solidFill>
              </a:defRPr>
            </a:lvl2pPr>
            <a:lvl3pPr marL="560083" indent="-134771">
              <a:spcBef>
                <a:spcPts val="0"/>
              </a:spcBef>
              <a:buFont typeface="Arial" pitchFamily="34" charset="0"/>
              <a:buChar char="•"/>
              <a:defRPr sz="1733">
                <a:solidFill>
                  <a:schemeClr val="tx1"/>
                </a:solidFill>
              </a:defRPr>
            </a:lvl3pPr>
            <a:lvl4pPr marL="774641" indent="-139709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4pPr>
            <a:lvl5pPr marL="989198" indent="-144692">
              <a:spcBef>
                <a:spcPts val="0"/>
              </a:spcBef>
              <a:buFont typeface="Arial" pitchFamily="34" charset="0"/>
              <a:buChar char="•"/>
              <a:defRPr sz="1517">
                <a:solidFill>
                  <a:schemeClr val="tx1"/>
                </a:solidFill>
              </a:defRPr>
            </a:lvl5pPr>
          </a:lstStyle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0395237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MiddlePage_1_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タイトル 1"/>
          <p:cNvSpPr>
            <a:spLocks noGrp="1"/>
          </p:cNvSpPr>
          <p:nvPr>
            <p:ph type="title"/>
          </p:nvPr>
        </p:nvSpPr>
        <p:spPr>
          <a:xfrm>
            <a:off x="576000" y="46032"/>
            <a:ext cx="11040000" cy="792183"/>
          </a:xfrm>
          <a:prstGeom prst="rect">
            <a:avLst/>
          </a:prstGeom>
        </p:spPr>
        <p:txBody>
          <a:bodyPr wrap="none" lIns="0" tIns="0" rIns="0" bIns="0" anchor="b"/>
          <a:lstStyle>
            <a:lvl1pPr>
              <a:defRPr baseline="0">
                <a:solidFill>
                  <a:schemeClr val="tx1"/>
                </a:solidFill>
                <a:latin typeface="Tahoma" pitchFamily="34" charset="0"/>
                <a:ea typeface="ＭＳ Ｐゴシック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cxnSp>
        <p:nvCxnSpPr>
          <p:cNvPr id="7" name="直線コネクタ 6"/>
          <p:cNvCxnSpPr/>
          <p:nvPr userDrawn="1"/>
        </p:nvCxnSpPr>
        <p:spPr>
          <a:xfrm>
            <a:off x="359815" y="908931"/>
            <a:ext cx="11514002" cy="0"/>
          </a:xfrm>
          <a:prstGeom prst="line">
            <a:avLst/>
          </a:prstGeom>
          <a:ln w="3175">
            <a:solidFill>
              <a:srgbClr val="33333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3"/>
          <p:cNvSpPr>
            <a:spLocks noChangeArrowheads="1"/>
          </p:cNvSpPr>
          <p:nvPr userDrawn="1"/>
        </p:nvSpPr>
        <p:spPr bwMode="auto">
          <a:xfrm>
            <a:off x="11176001" y="6510954"/>
            <a:ext cx="144386" cy="144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90613">
                    <a:alpha val="60001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FFFFFF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ctr"/>
          <a:lstStyle/>
          <a:p>
            <a:pPr algn="ctr" defTabSz="718511" eaLnBrk="0" hangingPunct="0">
              <a:defRPr/>
            </a:pPr>
            <a:r>
              <a:rPr lang="en-US" altLang="ja-JP" sz="975" kern="0" dirty="0">
                <a:solidFill>
                  <a:srgbClr val="FFFFFF"/>
                </a:solidFill>
              </a:rPr>
              <a:t>CONFIDENTIAL</a:t>
            </a:r>
          </a:p>
        </p:txBody>
      </p:sp>
      <p:sp>
        <p:nvSpPr>
          <p:cNvPr id="8" name="スライド番号プレースホルダ 7"/>
          <p:cNvSpPr txBox="1">
            <a:spLocks noGrp="1"/>
          </p:cNvSpPr>
          <p:nvPr userDrawn="1"/>
        </p:nvSpPr>
        <p:spPr bwMode="auto">
          <a:xfrm>
            <a:off x="215893" y="6408000"/>
            <a:ext cx="6476626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7D7B6D7-B93D-4A81-9951-1EF138C68E07}" type="slidenum">
              <a:rPr kumimoji="1" lang="en-US" altLang="ja-JP" sz="1408" b="1" kern="0" smtClean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r>
              <a:rPr kumimoji="1" lang="en-US" altLang="ja-JP" sz="1408" b="1" kern="0" dirty="0">
                <a:solidFill>
                  <a:prstClr val="white">
                    <a:lumMod val="50000"/>
                  </a:prstClr>
                </a:solidFill>
                <a:ea typeface="Tahoma" pitchFamily="34" charset="0"/>
                <a:cs typeface="Tahoma" pitchFamily="34" charset="0"/>
              </a:rPr>
              <a:t>  </a:t>
            </a:r>
            <a:r>
              <a:rPr kumimoji="1" lang="en-US" altLang="ja-JP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EA157A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en-US" altLang="ja-JP" sz="1408" dirty="0">
                <a:solidFill>
                  <a:srgbClr val="D6ECFF">
                    <a:lumMod val="50000"/>
                  </a:srgbClr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▇</a:t>
            </a:r>
            <a:r>
              <a:rPr kumimoji="1" lang="ja-JP" altLang="en-US" sz="1408" dirty="0">
                <a:solidFill>
                  <a:srgbClr val="7FD13B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The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 err="1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OpenChain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project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Japan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work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group</a:t>
            </a:r>
            <a:r>
              <a:rPr kumimoji="1" lang="ja-JP" altLang="en-US" sz="1408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/</a:t>
            </a:r>
            <a:r>
              <a:rPr kumimoji="1" lang="ja-JP" altLang="en-US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 </a:t>
            </a:r>
            <a:r>
              <a:rPr kumimoji="1" lang="en-US" altLang="ja-JP" sz="1300" dirty="0">
                <a:solidFill>
                  <a:schemeClr val="tx1"/>
                </a:solidFill>
                <a:latin typeface="Myriad Pro" pitchFamily="34" charset="0"/>
                <a:ea typeface="Adobe Gothic Std B" pitchFamily="34" charset="-128"/>
                <a:cs typeface="Times New Roman"/>
              </a:rPr>
              <a:t>CC0-1.0</a:t>
            </a:r>
            <a:endParaRPr kumimoji="1" lang="ja-JP" altLang="ja-JP" sz="1300" dirty="0">
              <a:solidFill>
                <a:schemeClr val="bg1">
                  <a:lumMod val="65000"/>
                </a:schemeClr>
              </a:solidFill>
              <a:latin typeface="Myriad Pro" pitchFamily="34" charset="0"/>
              <a:ea typeface="Adobe Gothic Std B" pitchFamily="34" charset="-128"/>
              <a:cs typeface="ＭＳ Ｐ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4203221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0036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9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98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4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31688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663340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994996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326667" algn="l" rtl="0" eaLnBrk="1" fontAlgn="base" hangingPunct="1">
        <a:spcBef>
          <a:spcPct val="0"/>
        </a:spcBef>
        <a:spcAft>
          <a:spcPct val="0"/>
        </a:spcAft>
        <a:defRPr kumimoji="1" sz="27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48749" indent="-248749" algn="l" rtl="0" eaLnBrk="1" fontAlgn="base" hangingPunct="1">
        <a:spcBef>
          <a:spcPct val="20000"/>
        </a:spcBef>
        <a:spcAft>
          <a:spcPct val="0"/>
        </a:spcAft>
        <a:defRPr kumimoji="1" sz="21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38956" indent="-207235" algn="l" rtl="0" eaLnBrk="1" fontAlgn="base" hangingPunct="1">
        <a:spcBef>
          <a:spcPct val="20000"/>
        </a:spcBef>
        <a:spcAft>
          <a:spcPct val="0"/>
        </a:spcAft>
        <a:buChar char="–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29164" indent="-165858" algn="l" rtl="0" eaLnBrk="1" fontAlgn="base" hangingPunct="1">
        <a:spcBef>
          <a:spcPct val="20000"/>
        </a:spcBef>
        <a:spcAft>
          <a:spcPct val="0"/>
        </a:spcAft>
        <a:buChar char="•"/>
        <a:defRPr kumimoji="1" sz="18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160829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492498" indent="-165858" algn="l" rtl="0" eaLnBrk="1" fontAlgn="base" hangingPunct="1">
        <a:spcBef>
          <a:spcPct val="20000"/>
        </a:spcBef>
        <a:spcAft>
          <a:spcPct val="0"/>
        </a:spcAft>
        <a:defRPr kumimoji="1" sz="150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82417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6pPr>
      <a:lvl7pPr marL="2155840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7pPr>
      <a:lvl8pPr marL="2487502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8pPr>
      <a:lvl9pPr marL="2819171" indent="-165858" algn="l" rtl="0" eaLnBrk="1" fontAlgn="base" hangingPunct="1">
        <a:spcBef>
          <a:spcPct val="20000"/>
        </a:spcBef>
        <a:spcAft>
          <a:spcPct val="0"/>
        </a:spcAft>
        <a:buChar char="»"/>
        <a:defRPr kumimoji="1" sz="15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31688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6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94996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26667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5833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90004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321669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53340" algn="l" defTabSz="663340" rtl="0" eaLnBrk="1" latinLnBrk="0" hangingPunct="1">
        <a:defRPr kumimoji="1"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10638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07" r:id="rId2"/>
    <p:sldLayoutId id="2147483908" r:id="rId3"/>
    <p:sldLayoutId id="2147483909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326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1" r:id="rId1"/>
    <p:sldLayoutId id="2147483912" r:id="rId2"/>
    <p:sldLayoutId id="2147483913" r:id="rId3"/>
    <p:sldLayoutId id="2147483914" r:id="rId4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+mj-lt"/>
          <a:ea typeface="+mj-ea"/>
          <a:cs typeface="HGP創英角ｺﾞｼｯｸUB" pitchFamily="50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kumimoji="1" sz="2600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  <a:cs typeface="HGP創英角ｺﾞｼｯｸUB" pitchFamily="50" charset="-128"/>
        </a:defRPr>
      </a:lvl5pPr>
      <a:lvl6pPr marL="35932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6pPr>
      <a:lvl7pPr marL="718600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7pPr>
      <a:lvl8pPr marL="1077885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8pPr>
      <a:lvl9pPr marL="1437187" algn="l" rtl="0" eaLnBrk="1" fontAlgn="base" hangingPunct="1">
        <a:spcBef>
          <a:spcPct val="0"/>
        </a:spcBef>
        <a:spcAft>
          <a:spcPct val="0"/>
        </a:spcAft>
        <a:defRPr kumimoji="1" sz="2925">
          <a:solidFill>
            <a:schemeClr val="tx2"/>
          </a:solidFill>
          <a:latin typeface="HGP創英角ｺﾞｼｯｸUB" pitchFamily="50" charset="-128"/>
          <a:ea typeface="HGP創英角ｺﾞｼｯｸUB" pitchFamily="50" charset="-128"/>
        </a:defRPr>
      </a:lvl9pPr>
    </p:titleStyle>
    <p:bodyStyle>
      <a:lvl1pPr marL="269471" indent="-269471" algn="l" rtl="0" eaLnBrk="1" fontAlgn="base" hangingPunct="1">
        <a:spcBef>
          <a:spcPct val="20000"/>
        </a:spcBef>
        <a:spcAft>
          <a:spcPct val="0"/>
        </a:spcAft>
        <a:defRPr kumimoji="1" sz="227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1pPr>
      <a:lvl2pPr marL="583854" indent="-224499" algn="l" rtl="0" eaLnBrk="1" fontAlgn="base" hangingPunct="1">
        <a:spcBef>
          <a:spcPct val="20000"/>
        </a:spcBef>
        <a:spcAft>
          <a:spcPct val="0"/>
        </a:spcAft>
        <a:buChar char="–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2pPr>
      <a:lvl3pPr marL="898238" indent="-179675" algn="l" rtl="0" eaLnBrk="1" fontAlgn="base" hangingPunct="1">
        <a:spcBef>
          <a:spcPct val="20000"/>
        </a:spcBef>
        <a:spcAft>
          <a:spcPct val="0"/>
        </a:spcAft>
        <a:buChar char="•"/>
        <a:defRPr kumimoji="1" sz="1950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3pPr>
      <a:lvl4pPr marL="12575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4pPr>
      <a:lvl5pPr marL="1616833" indent="-179675" algn="l" rtl="0" eaLnBrk="1" fontAlgn="base" hangingPunct="1">
        <a:spcBef>
          <a:spcPct val="20000"/>
        </a:spcBef>
        <a:spcAft>
          <a:spcPct val="0"/>
        </a:spcAft>
        <a:defRPr kumimoji="1" sz="1625">
          <a:solidFill>
            <a:schemeClr val="tx1"/>
          </a:solidFill>
          <a:latin typeface="+mn-lt"/>
          <a:ea typeface="+mn-ea"/>
          <a:cs typeface="HGP創英角ｺﾞｼｯｸUB" pitchFamily="50" charset="-128"/>
        </a:defRPr>
      </a:lvl5pPr>
      <a:lvl6pPr marL="19761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6pPr>
      <a:lvl7pPr marL="2335435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7pPr>
      <a:lvl8pPr marL="26947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8pPr>
      <a:lvl9pPr marL="3054026" indent="-179675" algn="l" rtl="0" eaLnBrk="1" fontAlgn="base" hangingPunct="1">
        <a:spcBef>
          <a:spcPct val="20000"/>
        </a:spcBef>
        <a:spcAft>
          <a:spcPct val="0"/>
        </a:spcAft>
        <a:buChar char="»"/>
        <a:defRPr kumimoji="1" sz="162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ja-JP"/>
      </a:defPPr>
      <a:lvl1pPr marL="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1pPr>
      <a:lvl2pPr marL="35932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2pPr>
      <a:lvl3pPr marL="71860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3pPr>
      <a:lvl4pPr marL="1077885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4pPr>
      <a:lvl5pPr marL="1437187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5pPr>
      <a:lvl6pPr marL="17964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6pPr>
      <a:lvl7pPr marL="2155784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7pPr>
      <a:lvl8pPr marL="2515078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8pPr>
      <a:lvl9pPr marL="2874380" algn="l" defTabSz="718600" rtl="0" eaLnBrk="1" latinLnBrk="0" hangingPunct="1">
        <a:defRPr kumimoji="1" sz="14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zoom.us/j/99975267803?pwd=ekhxaHA3bVZUSVU5M0dVMkF2Z0pkQT09" TargetMode="External"/><Relationship Id="rId2" Type="http://schemas.openxmlformats.org/officeDocument/2006/relationships/hyperlink" Target="https://www.google.com/maps/search/%E4%BA%AC%E9%83%BD%E5%BA%9C%E4%BA%AC%E9%83%BD%E5%B8%82%E4%B8%8B%E4%BA%AC%E5%8C%BA%E4%B8%AD%E5%A0%82%E5%AF%BA%E7%B2%9F%E7%94%B0%E7%94%BA91+KRP+10%E5%8F%B7%E9%A4%A8/@34.9950647,135.7363844,17z/data=!3m1!4b1" TargetMode="Externa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zoom.us/j/84799126957?pwd=UzRJWkpxa1FlbkRNVHhVbFJVNnMwUT09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teams.microsoft.com/l/meetup-join/19%3ameeting_ZTk1ZTkwMzQtMTYzMS00ZTk3LWIwMDQtOWE1NThkNDQ2N2Vl%40thread.v2/0?context=%7b%22Tid%22%3a%2266c65d8a-9158-4521-a2d8-664963db48e4%22%2c%22Oid%22%3a%22b2c5a593-2010-47e7-8d2e-c47f718a432d%22%7d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zoom.us/j/970370405?pwd=TjZKdE9HTHp3TUNzNjdnei9yOUhDUT09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coughlan@linux.com" TargetMode="External"/><Relationship Id="rId2" Type="http://schemas.openxmlformats.org/officeDocument/2006/relationships/hyperlink" Target="https://www.linuxfoundation.jp/code-of-conduct/" TargetMode="Externa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D6E24BCC-C90C-454F-B4C3-DA4B43D197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第</a:t>
            </a:r>
            <a:r>
              <a:rPr lang="en-US" altLang="ja-JP" dirty="0"/>
              <a:t>29</a:t>
            </a:r>
            <a:r>
              <a:rPr kumimoji="1" lang="ja-JP" altLang="en-US" dirty="0"/>
              <a:t>回全体会合／第</a:t>
            </a:r>
            <a:r>
              <a:rPr kumimoji="1" lang="en-US" altLang="ja-JP" dirty="0"/>
              <a:t>4</a:t>
            </a:r>
            <a:r>
              <a:rPr kumimoji="1" lang="ja-JP" altLang="en-US" dirty="0"/>
              <a:t>回</a:t>
            </a:r>
            <a:r>
              <a:rPr lang="ja-JP" altLang="en-US" dirty="0"/>
              <a:t>ハイブリッド</a:t>
            </a:r>
            <a:r>
              <a:rPr kumimoji="1" lang="ja-JP" altLang="en-US" dirty="0"/>
              <a:t>会合</a:t>
            </a:r>
            <a:br>
              <a:rPr kumimoji="1" lang="en-US" altLang="ja-JP" dirty="0"/>
            </a:b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#29</a:t>
            </a:r>
            <a:r>
              <a:rPr kumimoji="1" lang="ja-JP" altLang="en-US" dirty="0"/>
              <a:t> </a:t>
            </a:r>
            <a:r>
              <a:rPr lang="en-US" altLang="ja-JP" dirty="0"/>
              <a:t>/</a:t>
            </a:r>
            <a:r>
              <a:rPr lang="ja-JP" altLang="en-US" dirty="0"/>
              <a:t> </a:t>
            </a:r>
            <a:r>
              <a:rPr lang="en-US" altLang="ja-JP" dirty="0"/>
              <a:t>Hybrid</a:t>
            </a:r>
            <a:r>
              <a:rPr kumimoji="1" lang="ja-JP" altLang="en-US" dirty="0"/>
              <a:t> </a:t>
            </a:r>
            <a:r>
              <a:rPr kumimoji="1" lang="en-US" altLang="ja-JP" dirty="0"/>
              <a:t>all</a:t>
            </a:r>
            <a:r>
              <a:rPr kumimoji="1" lang="ja-JP" altLang="en-US" dirty="0"/>
              <a:t> </a:t>
            </a:r>
            <a:r>
              <a:rPr kumimoji="1" lang="en-US" altLang="ja-JP" dirty="0"/>
              <a:t>member</a:t>
            </a:r>
            <a:r>
              <a:rPr kumimoji="1" lang="ja-JP" altLang="en-US" dirty="0"/>
              <a:t> </a:t>
            </a:r>
            <a:r>
              <a:rPr kumimoji="1" lang="en-US" altLang="ja-JP" dirty="0"/>
              <a:t>meeting</a:t>
            </a:r>
            <a:r>
              <a:rPr kumimoji="1" lang="ja-JP" altLang="en-US" dirty="0"/>
              <a:t> </a:t>
            </a:r>
            <a:r>
              <a:rPr kumimoji="1" lang="en-US" altLang="ja-JP" dirty="0"/>
              <a:t>#4</a:t>
            </a:r>
            <a:br>
              <a:rPr kumimoji="1" lang="en-US" altLang="ja-JP" dirty="0"/>
            </a:br>
            <a:br>
              <a:rPr kumimoji="1" lang="en-US" altLang="ja-JP" dirty="0"/>
            </a:br>
            <a:endParaRPr kumimoji="1" lang="ja-JP" altLang="en-US" dirty="0"/>
          </a:p>
        </p:txBody>
      </p:sp>
      <p:sp>
        <p:nvSpPr>
          <p:cNvPr id="4" name="字幕 3">
            <a:extLst>
              <a:ext uri="{FF2B5EF4-FFF2-40B4-BE49-F238E27FC236}">
                <a16:creationId xmlns:a16="http://schemas.microsoft.com/office/drawing/2014/main" id="{EF661AA3-1D1A-41E4-8ABD-6A4BFD8D44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October</a:t>
            </a:r>
            <a:r>
              <a:rPr lang="ja-JP" altLang="en-US" dirty="0"/>
              <a:t> </a:t>
            </a:r>
            <a:r>
              <a:rPr lang="en-US" altLang="ja-JP" dirty="0"/>
              <a:t>5, 2023</a:t>
            </a:r>
          </a:p>
          <a:p>
            <a:r>
              <a:rPr lang="en-US" altLang="ja-JP" dirty="0"/>
              <a:t>OpenChain</a:t>
            </a:r>
            <a:r>
              <a:rPr lang="ja-JP" altLang="en-US" dirty="0"/>
              <a:t> </a:t>
            </a:r>
            <a:r>
              <a:rPr lang="en-US" altLang="ja-JP" dirty="0"/>
              <a:t>Japan</a:t>
            </a:r>
            <a:r>
              <a:rPr lang="ja-JP" altLang="en-US" dirty="0"/>
              <a:t> </a:t>
            </a:r>
            <a:r>
              <a:rPr lang="en-US" altLang="ja-JP" dirty="0"/>
              <a:t>workgroup</a:t>
            </a:r>
            <a:endParaRPr kumimoji="1" lang="ja-JP" altLang="en-US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CE51236-9621-CD4B-F795-7FECF49C8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769" y="956335"/>
            <a:ext cx="10936183" cy="214369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B2FF4-F3EF-A0FB-1C9C-BBDC16F396A9}"/>
              </a:ext>
            </a:extLst>
          </p:cNvPr>
          <p:cNvSpPr txBox="1"/>
          <p:nvPr/>
        </p:nvSpPr>
        <p:spPr>
          <a:xfrm>
            <a:off x="903380" y="1230231"/>
            <a:ext cx="10283613" cy="1200329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kumimoji="1" lang="en-US" altLang="ja-JP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OpenChain Japan WG</a:t>
            </a:r>
          </a:p>
          <a:p>
            <a:pPr algn="ctr"/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29</a:t>
            </a:r>
            <a:r>
              <a:rPr kumimoji="1" lang="ja-JP" altLang="en-US" sz="4000" b="1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回全体会合</a:t>
            </a:r>
            <a:endParaRPr kumimoji="1" lang="en-US" altLang="ja-JP" sz="4000" b="1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第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kumimoji="1" lang="ja-JP" altLang="en-US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回ハイブリッド会合</a:t>
            </a:r>
            <a:r>
              <a:rPr kumimoji="1" lang="en-US" altLang="ja-JP" sz="1400" dirty="0">
                <a:solidFill>
                  <a:schemeClr val="bg1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2800" dirty="0">
              <a:solidFill>
                <a:schemeClr val="bg1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80E30C21-2C00-F1A0-A290-9EAE1FDFEE5E}"/>
              </a:ext>
            </a:extLst>
          </p:cNvPr>
          <p:cNvGrpSpPr/>
          <p:nvPr/>
        </p:nvGrpSpPr>
        <p:grpSpPr>
          <a:xfrm>
            <a:off x="5176860" y="2429352"/>
            <a:ext cx="1980000" cy="1980000"/>
            <a:chOff x="2330450" y="1574800"/>
            <a:chExt cx="1980000" cy="1980000"/>
          </a:xfrm>
        </p:grpSpPr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214B3EE-8148-0A15-6189-9C97E14236C0}"/>
                </a:ext>
              </a:extLst>
            </p:cNvPr>
            <p:cNvSpPr/>
            <p:nvPr/>
          </p:nvSpPr>
          <p:spPr>
            <a:xfrm>
              <a:off x="2330450" y="1574800"/>
              <a:ext cx="1980000" cy="1980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8" name="図 7" descr="テキスト&#10;&#10;自動的に生成された説明">
              <a:extLst>
                <a:ext uri="{FF2B5EF4-FFF2-40B4-BE49-F238E27FC236}">
                  <a16:creationId xmlns:a16="http://schemas.microsoft.com/office/drawing/2014/main" id="{2F664A12-8105-BFAB-1DEB-7D17563FFA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7500" y="2059437"/>
              <a:ext cx="1765900" cy="10107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168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200" dirty="0">
                <a:latin typeface="+mj-ea"/>
                <a:ea typeface="+mj-ea"/>
              </a:rPr>
              <a:t>写真撮影および広報目的での使用の許可ご確認</a:t>
            </a:r>
            <a:endParaRPr lang="ja-JP" altLang="en-US" sz="24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 err="1">
                <a:latin typeface="+mn-ea"/>
                <a:ea typeface="+mn-ea"/>
              </a:rPr>
              <a:t>OpenChain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JapanWG</a:t>
            </a:r>
            <a:r>
              <a:rPr lang="ja-JP" altLang="en-US" sz="2000" dirty="0" err="1">
                <a:latin typeface="+mn-ea"/>
                <a:ea typeface="+mn-ea"/>
              </a:rPr>
              <a:t>での</a:t>
            </a:r>
            <a:r>
              <a:rPr lang="ja-JP" altLang="en-US" sz="2000" dirty="0">
                <a:latin typeface="+mn-ea"/>
                <a:ea typeface="+mn-ea"/>
              </a:rPr>
              <a:t>活動の状況を公開することで、</a:t>
            </a:r>
            <a:endParaRPr lang="en-US" altLang="ja-JP" sz="2000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本体への刺激になり、日本のプレゼンスが向上する。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747395" lvl="1" indent="-342900">
              <a:spcAft>
                <a:spcPts val="1200"/>
              </a:spcAft>
              <a:buFont typeface="Wingdings" panose="05000000000000000000" pitchFamily="2" charset="2"/>
              <a:buChar char="ü"/>
            </a:pPr>
            <a:r>
              <a:rPr kumimoji="1" lang="ja-JP" altLang="en-US" dirty="0">
                <a:latin typeface="+mn-ea"/>
                <a:ea typeface="+mn-ea"/>
              </a:rPr>
              <a:t>他国の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活動の刺激になり、</a:t>
            </a:r>
            <a:r>
              <a:rPr kumimoji="1" lang="en-US" altLang="ja-JP" dirty="0" err="1">
                <a:latin typeface="+mn-ea"/>
                <a:ea typeface="+mn-ea"/>
              </a:rPr>
              <a:t>OpenChain</a:t>
            </a:r>
            <a:r>
              <a:rPr kumimoji="1" lang="ja-JP" altLang="en-US" dirty="0">
                <a:latin typeface="+mn-ea"/>
                <a:ea typeface="+mn-ea"/>
              </a:rPr>
              <a:t>全体が盛り上がる。</a:t>
            </a:r>
            <a:endParaRPr kumimoji="1" lang="en-US" altLang="ja-JP" dirty="0">
              <a:latin typeface="+mn-ea"/>
              <a:ea typeface="+mn-ea"/>
            </a:endParaRPr>
          </a:p>
          <a:p>
            <a:pPr marL="130175" indent="0">
              <a:spcAft>
                <a:spcPts val="1200"/>
              </a:spcAft>
              <a:buNone/>
            </a:pPr>
            <a:r>
              <a:rPr lang="ja-JP" altLang="en-US" sz="2000" dirty="0">
                <a:latin typeface="+mn-ea"/>
                <a:ea typeface="+mn-ea"/>
              </a:rPr>
              <a:t>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>
                <a:latin typeface="+mn-ea"/>
                <a:ea typeface="+mn-ea"/>
              </a:rPr>
              <a:t>また、参加者の皆様の社内に展開することで、自社内の活動を進めやすくなるといった効果が期待できます。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上記の効果を得るために、本会合の様子の写真撮影</a:t>
            </a:r>
            <a:r>
              <a:rPr lang="en-US" altLang="ja-JP" sz="2000" dirty="0">
                <a:latin typeface="+mn-ea"/>
                <a:ea typeface="+mn-ea"/>
              </a:rPr>
              <a:t>,</a:t>
            </a:r>
            <a:r>
              <a:rPr lang="ja-JP" altLang="en-US" sz="2000" dirty="0">
                <a:latin typeface="+mn-ea"/>
                <a:ea typeface="+mn-ea"/>
              </a:rPr>
              <a:t>　公開することに対して許可を頂きたく存じます。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endParaRPr lang="en-US" altLang="ja-JP" sz="1800" dirty="0">
              <a:latin typeface="+mn-ea"/>
              <a:ea typeface="+mn-ea"/>
            </a:endParaRPr>
          </a:p>
          <a:p>
            <a:pPr marL="271463" indent="-141288"/>
            <a:r>
              <a:rPr lang="ja-JP" altLang="en-US" sz="2000" dirty="0">
                <a:latin typeface="+mn-ea"/>
                <a:ea typeface="+mn-ea"/>
              </a:rPr>
              <a:t>写真撮影の禁止、および、公開の禁止を希望される場合は、お知らせください。</a:t>
            </a:r>
            <a:br>
              <a:rPr lang="en-US" altLang="ja-JP" sz="2000" dirty="0">
                <a:latin typeface="+mn-ea"/>
                <a:ea typeface="+mn-ea"/>
              </a:rPr>
            </a:br>
            <a:r>
              <a:rPr lang="ja-JP" altLang="en-US" sz="2000" dirty="0">
                <a:latin typeface="+mn-ea"/>
                <a:ea typeface="+mn-ea"/>
              </a:rPr>
              <a:t>写り込みが無いようにします。</a:t>
            </a:r>
            <a:endParaRPr lang="en-US" altLang="ja-JP" sz="2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365390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オンライン会合の注意事項 </a:t>
            </a:r>
            <a:r>
              <a:rPr kumimoji="1" lang="en-US" altLang="ja-JP" dirty="0"/>
              <a:t>(Note)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199" y="1001949"/>
            <a:ext cx="10659505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どなたでも参加可能です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発表に対して質問がある場合は、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のチャット欄に質問を書いて下さい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質問以外のコメントや感想（いいねでも</a:t>
            </a: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OK</a:t>
            </a: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）もチャット欄に書いて下さい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発言はホストの許可制とします（通常はミュートをお願いします）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画面共有はホストのみとします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お絵描きツールは停止しています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不適切な発言をされるなど妨害行為に対しては、注意を行い、</a:t>
            </a:r>
            <a:b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注意に従っていただけないと判断した場合、ホストが強制的に待機室に戻します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会合は録画して、後日配信を予定しています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D34D98B4-F840-4D6B-9726-20093B1AFE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7024" b="1"/>
          <a:stretch/>
        </p:blipFill>
        <p:spPr>
          <a:xfrm>
            <a:off x="838200" y="5339517"/>
            <a:ext cx="10602019" cy="889877"/>
          </a:xfrm>
          <a:prstGeom prst="rect">
            <a:avLst/>
          </a:prstGeom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7572E72F-FF6F-4C4A-BBBB-41712070F4BC}"/>
              </a:ext>
            </a:extLst>
          </p:cNvPr>
          <p:cNvSpPr/>
          <p:nvPr/>
        </p:nvSpPr>
        <p:spPr>
          <a:xfrm>
            <a:off x="4638406" y="5252380"/>
            <a:ext cx="1753445" cy="239896"/>
          </a:xfrm>
          <a:prstGeom prst="wedgeRectCallout">
            <a:avLst>
              <a:gd name="adj1" fmla="val -561"/>
              <a:gd name="adj2" fmla="val 163582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550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チャットパネルを表示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BF68E3B3-638D-420C-8B34-C786A97D1C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271" t="3437" r="3255" b="7487"/>
          <a:stretch/>
        </p:blipFill>
        <p:spPr>
          <a:xfrm>
            <a:off x="7364769" y="4489831"/>
            <a:ext cx="2304000" cy="1188000"/>
          </a:xfrm>
          <a:prstGeom prst="rect">
            <a:avLst/>
          </a:prstGeom>
        </p:spPr>
      </p:pic>
      <p:sp>
        <p:nvSpPr>
          <p:cNvPr id="21" name="楕円 20">
            <a:extLst>
              <a:ext uri="{FF2B5EF4-FFF2-40B4-BE49-F238E27FC236}">
                <a16:creationId xmlns:a16="http://schemas.microsoft.com/office/drawing/2014/main" id="{77D45875-97CC-4EBB-A05D-EFF125F57AE7}"/>
              </a:ext>
            </a:extLst>
          </p:cNvPr>
          <p:cNvSpPr/>
          <p:nvPr/>
        </p:nvSpPr>
        <p:spPr>
          <a:xfrm rot="5400000">
            <a:off x="7771579" y="4496626"/>
            <a:ext cx="358189" cy="1209848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23" name="吹き出し: 四角形 22">
            <a:extLst>
              <a:ext uri="{FF2B5EF4-FFF2-40B4-BE49-F238E27FC236}">
                <a16:creationId xmlns:a16="http://schemas.microsoft.com/office/drawing/2014/main" id="{FCC4C2C5-3004-4A50-A263-6AFC77B07547}"/>
              </a:ext>
            </a:extLst>
          </p:cNvPr>
          <p:cNvSpPr/>
          <p:nvPr/>
        </p:nvSpPr>
        <p:spPr>
          <a:xfrm>
            <a:off x="8482746" y="6212651"/>
            <a:ext cx="2434396" cy="285425"/>
          </a:xfrm>
          <a:prstGeom prst="wedgeRectCallout">
            <a:avLst>
              <a:gd name="adj1" fmla="val -39640"/>
              <a:gd name="adj2" fmla="val -140735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62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>
                <a:solidFill>
                  <a:srgbClr val="0000CC"/>
                </a:solidFill>
                <a:latin typeface="Segoe UI Symbol"/>
                <a:ea typeface="メイリオ"/>
              </a:rPr>
              <a:t>リアクション時はこちらをクリック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</p:txBody>
      </p:sp>
      <p:sp>
        <p:nvSpPr>
          <p:cNvPr id="18" name="吹き出し: 四角形 17">
            <a:extLst>
              <a:ext uri="{FF2B5EF4-FFF2-40B4-BE49-F238E27FC236}">
                <a16:creationId xmlns:a16="http://schemas.microsoft.com/office/drawing/2014/main" id="{A21BBC7E-D471-4A86-AAB8-DD7AFF015C00}"/>
              </a:ext>
            </a:extLst>
          </p:cNvPr>
          <p:cNvSpPr/>
          <p:nvPr/>
        </p:nvSpPr>
        <p:spPr>
          <a:xfrm>
            <a:off x="9739657" y="5143189"/>
            <a:ext cx="1177485" cy="392655"/>
          </a:xfrm>
          <a:prstGeom prst="wedgeRectCallout">
            <a:avLst>
              <a:gd name="adj1" fmla="val -118491"/>
              <a:gd name="adj2" fmla="val 4109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発言を求める場合は</a:t>
            </a: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Segoe UI Symbol"/>
              <a:ea typeface="メイリオ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ここをクリック</a:t>
            </a:r>
          </a:p>
        </p:txBody>
      </p:sp>
      <p:sp>
        <p:nvSpPr>
          <p:cNvPr id="19" name="吹き出し: 四角形 18">
            <a:extLst>
              <a:ext uri="{FF2B5EF4-FFF2-40B4-BE49-F238E27FC236}">
                <a16:creationId xmlns:a16="http://schemas.microsoft.com/office/drawing/2014/main" id="{FBEC2258-8EB7-4935-9A01-3066DED4D98B}"/>
              </a:ext>
            </a:extLst>
          </p:cNvPr>
          <p:cNvSpPr/>
          <p:nvPr/>
        </p:nvSpPr>
        <p:spPr>
          <a:xfrm>
            <a:off x="8229695" y="4060529"/>
            <a:ext cx="651805" cy="385734"/>
          </a:xfrm>
          <a:prstGeom prst="wedgeRectCallout">
            <a:avLst>
              <a:gd name="adj1" fmla="val -86983"/>
              <a:gd name="adj2" fmla="val 79881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いいね！はこちら</a:t>
            </a:r>
          </a:p>
        </p:txBody>
      </p:sp>
      <p:sp>
        <p:nvSpPr>
          <p:cNvPr id="20" name="吹き出し: 四角形 19">
            <a:extLst>
              <a:ext uri="{FF2B5EF4-FFF2-40B4-BE49-F238E27FC236}">
                <a16:creationId xmlns:a16="http://schemas.microsoft.com/office/drawing/2014/main" id="{17A784BE-9B4A-4F6C-983D-501375B2CF6C}"/>
              </a:ext>
            </a:extLst>
          </p:cNvPr>
          <p:cNvSpPr/>
          <p:nvPr/>
        </p:nvSpPr>
        <p:spPr>
          <a:xfrm>
            <a:off x="5593319" y="4800164"/>
            <a:ext cx="1620150" cy="268070"/>
          </a:xfrm>
          <a:prstGeom prst="wedgeRectCallout">
            <a:avLst>
              <a:gd name="adj1" fmla="val 61468"/>
              <a:gd name="adj2" fmla="val 28156"/>
            </a:avLst>
          </a:prstGeom>
          <a:solidFill>
            <a:srgbClr val="FFFFCC"/>
          </a:solidFill>
          <a:ln w="9525">
            <a:solidFill>
              <a:srgbClr val="0000CC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 anchorCtr="1">
            <a:normAutofit fontScale="47500" lnSpcReduction="2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Segoe UI Symbol"/>
                <a:ea typeface="メイリオ"/>
                <a:cs typeface="+mn-cs"/>
              </a:rPr>
              <a:t>「はい」「いいえ」はこちら</a:t>
            </a:r>
          </a:p>
        </p:txBody>
      </p:sp>
    </p:spTree>
    <p:extLst>
      <p:ext uri="{BB962C8B-B14F-4D97-AF65-F5344CB8AC3E}">
        <p14:creationId xmlns:p14="http://schemas.microsoft.com/office/powerpoint/2010/main" val="37665766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Note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10515600" cy="5496128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Anyone can participate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If you have a question, please write it via Zoom chat.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You can also write your comments via Zoom chat.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controls muting of participants.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Only the host and co-hosts can share the screen.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Drawing tool is not allowed in the meeting.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When a participant is doing inappropriate behaviors, the host asks to stop.  If the participant does not stop such behaviors, the host may force the participant back to waiting room.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1" lang="en-US" altLang="ja-JP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The meeting is planned to be recorded and distributed.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1" lang="en-US" altLang="ja-JP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31864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全体会合　</a:t>
            </a:r>
            <a:r>
              <a:rPr kumimoji="1" lang="en-US" altLang="ja-JP" dirty="0"/>
              <a:t>Meeting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8977132" cy="5496128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&amp; Time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October 5(Thu), 2023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  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13:30-17:00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Meeting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style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：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Hybrid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Venue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Physical 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リアル会場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Socionext Kyoto Office </a:t>
            </a:r>
          </a:p>
          <a:p>
            <a:pPr lvl="3" indent="-342900">
              <a:defRPr/>
            </a:pP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KRP Bldg.#10, 91 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Noto Sans JP"/>
              </a:rPr>
              <a:t>Chudoji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 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Noto Sans JP"/>
              </a:rPr>
              <a:t>Awata-cho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, Shimogyo-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Noto Sans JP"/>
              </a:rPr>
              <a:t>ku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Noto Sans JP"/>
              </a:rPr>
              <a:t>, Kyoto, 600-8815, Japan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Noto Sans JP"/>
              </a:rPr>
              <a:t>　</a:t>
            </a:r>
            <a:r>
              <a:rPr lang="en-US" altLang="ja-JP" b="0" i="0" u="none" strike="noStrike" dirty="0">
                <a:solidFill>
                  <a:srgbClr val="000000"/>
                </a:solidFill>
                <a:effectLst/>
                <a:latin typeface="Noto Sans JP"/>
                <a:hlinkClick r:id="rId2"/>
              </a:rPr>
              <a:t>[MAP]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2" indent="-342900"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Online (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オンライン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)</a:t>
            </a:r>
          </a:p>
          <a:p>
            <a:pPr lvl="2" indent="-342900"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ID: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kumimoji="1" lang="en-US" altLang="ja-JP" dirty="0"/>
              <a:t>99975267803 / Password: ]&gt;guXS~6</a:t>
            </a: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2" indent="-342900">
              <a:defRPr/>
            </a:pPr>
            <a:r>
              <a:rPr lang="en-US" altLang="ja-JP" sz="19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hlinkClick r:id="rId3"/>
              </a:rPr>
              <a:t>https://zoom.us/j/99975267803?pwd=ekhxaHA3bVZUSVU5M0dVMkF2Z0pkQT09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F8FC729D-FCE9-514F-3A40-DB32A34C4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37880" y="4664253"/>
            <a:ext cx="1717016" cy="1709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610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アジェンダ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2104695" y="1143843"/>
            <a:ext cx="9249103" cy="2285157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13:30 - 13:40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オープニング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キーノート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(Shane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さん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13:40 - 13:50	</a:t>
            </a:r>
            <a:r>
              <a:rPr lang="en-US" altLang="ja-JP" sz="18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OpenChain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Japan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のご紹介 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遠藤さん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  <a:endParaRPr lang="ja-JP" altLang="en-US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13:50 - 14:20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株式会社ソシオネクスト：取り組み紹介 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大和田さん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14:20 - 14:50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株式会社村田製作所：取り組み紹介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(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富田さん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14:50 - 15:10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SBOM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関連の文書と組織の関係図」 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ソニー　田中さん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15:10 - 15:15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クロージング</a:t>
            </a:r>
            <a:r>
              <a:rPr lang="ja-JP" altLang="en-US" sz="16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（</a:t>
            </a:r>
            <a:r>
              <a:rPr lang="en-US" altLang="ja-JP" sz="16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Zoom</a:t>
            </a:r>
            <a:r>
              <a:rPr lang="ja-JP" altLang="en-US" sz="16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先を含む皆さんへのお知らせ）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9F627B-8917-427F-7679-6952FC65B675}"/>
              </a:ext>
            </a:extLst>
          </p:cNvPr>
          <p:cNvSpPr txBox="1"/>
          <p:nvPr/>
        </p:nvSpPr>
        <p:spPr>
          <a:xfrm>
            <a:off x="338957" y="1001949"/>
            <a:ext cx="1489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第１部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Zoom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配信あり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996927-2D05-EE1A-A214-F717347F8FCF}"/>
              </a:ext>
            </a:extLst>
          </p:cNvPr>
          <p:cNvSpPr txBox="1"/>
          <p:nvPr/>
        </p:nvSpPr>
        <p:spPr>
          <a:xfrm>
            <a:off x="338957" y="4833210"/>
            <a:ext cx="1489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第２部</a:t>
            </a:r>
            <a:endParaRPr kumimoji="1" lang="en-US" altLang="ja-JP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Zoom</a:t>
            </a:r>
            <a:r>
              <a:rPr kumimoji="1" lang="ja-JP" altLang="en-US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配信なし</a:t>
            </a: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F94E7C7-1249-5522-2ACD-18BA5F943C69}"/>
              </a:ext>
            </a:extLst>
          </p:cNvPr>
          <p:cNvSpPr txBox="1">
            <a:spLocks/>
          </p:cNvSpPr>
          <p:nvPr/>
        </p:nvSpPr>
        <p:spPr>
          <a:xfrm>
            <a:off x="2104695" y="3737502"/>
            <a:ext cx="9249103" cy="73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休憩 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ネットワーキングタイム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15:15 - 15:40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77641A9-EE3B-9597-055E-6EA4658711EF}"/>
              </a:ext>
            </a:extLst>
          </p:cNvPr>
          <p:cNvSpPr txBox="1">
            <a:spLocks/>
          </p:cNvSpPr>
          <p:nvPr/>
        </p:nvSpPr>
        <p:spPr>
          <a:xfrm>
            <a:off x="2104695" y="4990853"/>
            <a:ext cx="9249103" cy="1055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15:40 – 16:50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ライトニングトーク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      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「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SBOM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対応、どうする？どうしてる？いま、社内はどんな状態？」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16:50 - 17:00	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クロージング</a:t>
            </a:r>
          </a:p>
        </p:txBody>
      </p:sp>
    </p:spTree>
    <p:extLst>
      <p:ext uri="{BB962C8B-B14F-4D97-AF65-F5344CB8AC3E}">
        <p14:creationId xmlns:p14="http://schemas.microsoft.com/office/powerpoint/2010/main" val="382401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57671E-B030-4BC0-8EBB-A7A818A54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Agenda</a:t>
            </a:r>
            <a:endParaRPr kumimoji="1" lang="ja-JP" altLang="en-US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ABFDCCAD-7AED-49DB-AE57-CD33644179AF}"/>
              </a:ext>
            </a:extLst>
          </p:cNvPr>
          <p:cNvSpPr txBox="1">
            <a:spLocks/>
          </p:cNvSpPr>
          <p:nvPr/>
        </p:nvSpPr>
        <p:spPr>
          <a:xfrm>
            <a:off x="2104695" y="1143843"/>
            <a:ext cx="9249103" cy="22198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13:30 - 13:40	Opening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		Keynote  (Shane Coughlan / </a:t>
            </a:r>
            <a:r>
              <a:rPr lang="en-US" altLang="ja-JP" sz="18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OpenChain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13:40 - 13:50	</a:t>
            </a:r>
            <a:r>
              <a:rPr lang="en-US" altLang="ja-JP" sz="18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OpenChain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Japan WG  (Endo)</a:t>
            </a:r>
            <a:endParaRPr lang="ja-JP" altLang="en-US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13:50 - 14:20	Case Study: Activity in Socionext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(Owada)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14:20 - 14:50	Case Study: Activity in Murata (</a:t>
            </a:r>
            <a:r>
              <a:rPr lang="en-US" altLang="ja-JP" sz="1800" dirty="0" err="1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Tomida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14:50 - 15:10	“SBOM-related document and organization relationship chart” (Tanka / Sony)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15:10 - 15:15	Closing </a:t>
            </a:r>
            <a:r>
              <a:rPr lang="en-US" altLang="ja-JP" sz="17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(Notice for all attendants w/ zoom)</a:t>
            </a:r>
            <a:endParaRPr lang="en-US" altLang="ja-JP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C9F627B-8917-427F-7679-6952FC65B675}"/>
              </a:ext>
            </a:extLst>
          </p:cNvPr>
          <p:cNvSpPr txBox="1"/>
          <p:nvPr/>
        </p:nvSpPr>
        <p:spPr>
          <a:xfrm>
            <a:off x="338957" y="1001949"/>
            <a:ext cx="1489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</a:t>
            </a:r>
            <a:r>
              <a:rPr kumimoji="1" lang="en-US" altLang="ja-JP" sz="2800" baseline="30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st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Part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w/ Zoom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6996927-2D05-EE1A-A214-F717347F8FCF}"/>
              </a:ext>
            </a:extLst>
          </p:cNvPr>
          <p:cNvSpPr txBox="1"/>
          <p:nvPr/>
        </p:nvSpPr>
        <p:spPr>
          <a:xfrm>
            <a:off x="338957" y="4833210"/>
            <a:ext cx="148984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2</a:t>
            </a:r>
            <a:r>
              <a:rPr kumimoji="1" lang="en-US" altLang="ja-JP" sz="2800" baseline="300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nd</a:t>
            </a:r>
            <a:r>
              <a:rPr kumimoji="1" lang="en-US" altLang="ja-JP" sz="28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Part</a:t>
            </a:r>
            <a:endParaRPr kumimoji="1" lang="ja-JP" altLang="en-US" sz="28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  <a:p>
            <a:pPr algn="ctr"/>
            <a:r>
              <a:rPr kumimoji="1" lang="en-US" altLang="ja-JP" sz="1600" dirty="0"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w/o Zoom</a:t>
            </a:r>
            <a:endParaRPr kumimoji="1" lang="ja-JP" altLang="en-US" sz="1600" dirty="0"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F94E7C7-1249-5522-2ACD-18BA5F943C69}"/>
              </a:ext>
            </a:extLst>
          </p:cNvPr>
          <p:cNvSpPr txBox="1">
            <a:spLocks/>
          </p:cNvSpPr>
          <p:nvPr/>
        </p:nvSpPr>
        <p:spPr>
          <a:xfrm>
            <a:off x="2104695" y="3737502"/>
            <a:ext cx="9249103" cy="7320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Break</a:t>
            </a:r>
            <a:r>
              <a:rPr lang="ja-JP" altLang="en-US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</a:t>
            </a: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- Networking Time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15:15 - 15:40</a:t>
            </a:r>
          </a:p>
        </p:txBody>
      </p:sp>
      <p:sp>
        <p:nvSpPr>
          <p:cNvPr id="8" name="コンテンツ プレースホルダー 2">
            <a:extLst>
              <a:ext uri="{FF2B5EF4-FFF2-40B4-BE49-F238E27FC236}">
                <a16:creationId xmlns:a16="http://schemas.microsoft.com/office/drawing/2014/main" id="{D77641A9-EE3B-9597-055E-6EA4658711EF}"/>
              </a:ext>
            </a:extLst>
          </p:cNvPr>
          <p:cNvSpPr txBox="1">
            <a:spLocks/>
          </p:cNvSpPr>
          <p:nvPr/>
        </p:nvSpPr>
        <p:spPr>
          <a:xfrm>
            <a:off x="2104695" y="4990853"/>
            <a:ext cx="9249103" cy="105522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25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15:40 – 16:50	Lightning Talk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                            “SBOM: How will you do it? What are you doing for it now in your company?”</a:t>
            </a:r>
          </a:p>
          <a:p>
            <a:pPr marL="0" indent="0">
              <a:buNone/>
              <a:defRPr/>
            </a:pPr>
            <a:r>
              <a:rPr lang="en-US" altLang="ja-JP" sz="1800" dirty="0">
                <a:solidFill>
                  <a:prstClr val="black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16:50 - 17:00	Closing</a:t>
            </a:r>
            <a:endParaRPr lang="ja-JP" altLang="en-US" sz="1800" dirty="0">
              <a:solidFill>
                <a:prstClr val="black"/>
              </a:solidFill>
              <a:latin typeface="ＭＳ Ｐゴシック" panose="020B0600070205080204" pitchFamily="50" charset="-128"/>
              <a:ea typeface="ＭＳ Ｐゴシック" panose="020B060007020508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0259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25811F-4C7C-43FA-8C56-099764035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併催イベント　</a:t>
            </a:r>
            <a:r>
              <a:rPr kumimoji="1" lang="en-US" altLang="ja-JP" dirty="0"/>
              <a:t>Co-Located Event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B9D8AC-530B-4BE5-95F6-09BB35EF5322}"/>
              </a:ext>
            </a:extLst>
          </p:cNvPr>
          <p:cNvSpPr txBox="1">
            <a:spLocks/>
          </p:cNvSpPr>
          <p:nvPr/>
        </p:nvSpPr>
        <p:spPr>
          <a:xfrm>
            <a:off x="838200" y="1001949"/>
            <a:ext cx="8440279" cy="5496128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Date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 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October 6(Fri), 2023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9:00-12:00	</a:t>
            </a:r>
            <a:r>
              <a:rPr lang="en-US" altLang="ja-JP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Automation &amp; SBOM Sub WG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Microsoft Teams meeting: </a:t>
            </a:r>
            <a:r>
              <a:rPr lang="en-US" altLang="ja-JP" b="0" i="0" u="none" strike="noStrike" dirty="0">
                <a:effectLst/>
                <a:latin typeface="NotoSansJP"/>
                <a:hlinkClick r:id="rId2"/>
              </a:rPr>
              <a:t>Click here to join the meeting</a:t>
            </a:r>
            <a:br>
              <a:rPr lang="en-US" altLang="ja-JP" dirty="0"/>
            </a:br>
            <a:r>
              <a:rPr lang="en-US" altLang="ja-JP" b="0" i="0" dirty="0" err="1">
                <a:solidFill>
                  <a:srgbClr val="1D1C1D"/>
                </a:solidFill>
                <a:effectLst/>
                <a:latin typeface="NotoSansJP"/>
              </a:rPr>
              <a:t>Meeting</a:t>
            </a:r>
            <a:r>
              <a:rPr lang="en-US" altLang="ja-JP" b="0" i="0" dirty="0">
                <a:solidFill>
                  <a:srgbClr val="1D1C1D"/>
                </a:solidFill>
                <a:effectLst/>
                <a:latin typeface="NotoSansJP"/>
              </a:rPr>
              <a:t> ID: 277 850 580 180 /  Passcode: VdzYy2</a:t>
            </a:r>
          </a:p>
          <a:p>
            <a:pPr lvl="1" indent="-342900">
              <a:buFont typeface="Arial" pitchFamily="34" charset="0"/>
              <a:buChar char="•"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13:30-15:00	</a:t>
            </a:r>
            <a:r>
              <a:rPr lang="en-US" altLang="ja-JP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OSPO Sub WG</a:t>
            </a:r>
          </a:p>
          <a:p>
            <a:pPr lvl="1" indent="-342900">
              <a:buFont typeface="Arial" pitchFamily="34" charset="0"/>
              <a:buChar char="•"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Zoom Meeting ID: 84799126957 /  </a:t>
            </a:r>
            <a:r>
              <a:rPr lang="ja-JP" altLang="en-US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パスワード</a:t>
            </a: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: 3L3NNss1</a:t>
            </a:r>
            <a:b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</a:br>
            <a:r>
              <a:rPr lang="en-US" altLang="ja-JP" sz="2600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  <a:hlinkClick r:id="rId3"/>
              </a:rPr>
              <a:t>https://zoom.us/j/84799126957?pwd=UzRJWkpxa1FlbkRNVHhVbFJVNnMwUT09</a:t>
            </a:r>
            <a:endParaRPr lang="en-US" altLang="ja-JP" sz="2300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lang="en-US" altLang="ja-JP" dirty="0">
              <a:solidFill>
                <a:prstClr val="black"/>
              </a:solidFill>
              <a:latin typeface="Calibri"/>
              <a:ea typeface="ＭＳ Ｐゴシック" panose="020B0600070205080204" pitchFamily="50" charset="-128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altLang="ja-JP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15:30-17:00	</a:t>
            </a:r>
            <a:r>
              <a:rPr lang="en-US" altLang="ja-JP" b="1" dirty="0">
                <a:solidFill>
                  <a:prstClr val="black"/>
                </a:solidFill>
                <a:latin typeface="Calibri"/>
                <a:ea typeface="ＭＳ Ｐゴシック" panose="020B0600070205080204" pitchFamily="50" charset="-128"/>
              </a:rPr>
              <a:t>FAQ Sub WG</a:t>
            </a:r>
            <a:endParaRPr kumimoji="1" lang="en-US" altLang="ja-JP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  <a:t>Zoom Meeting ID: : 970370405 / PWD: qWB0a!X/</a:t>
            </a:r>
            <a:br>
              <a:rPr kumimoji="1" lang="en-US" altLang="ja-JP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</a:rPr>
            </a:br>
            <a:r>
              <a:rPr kumimoji="1" lang="en-US" altLang="ja-JP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ＭＳ Ｐゴシック" panose="020B0600070205080204" pitchFamily="50" charset="-128"/>
                <a:cs typeface="+mn-cs"/>
                <a:hlinkClick r:id="rId4"/>
              </a:rPr>
              <a:t>https://zoom.us/j/970370405?pwd=TjZKdE9HTHp3TUNzNjdnei9yOUhDUT09</a:t>
            </a:r>
            <a:endParaRPr kumimoji="1" lang="en-US" altLang="ja-JP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  <a:p>
            <a:pPr lvl="1" indent="-342900">
              <a:buFont typeface="Arial" pitchFamily="34" charset="0"/>
              <a:buChar char="•"/>
              <a:defRPr/>
            </a:pPr>
            <a:endParaRPr kumimoji="1" lang="en-US" altLang="ja-JP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ＭＳ Ｐゴシック" panose="020B0600070205080204" pitchFamily="50" charset="-128"/>
              <a:cs typeface="+mn-cs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8CC422EA-99C1-79B8-1CC0-0CAD30A7B9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28950" y="3018085"/>
            <a:ext cx="1764798" cy="1779753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C5828A41-7FD3-E4E3-1895-9B35E8E996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29361" y="4952501"/>
            <a:ext cx="1764798" cy="177237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F65DE12-618B-D0DE-AF86-6BB314BF3E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723" y="285018"/>
            <a:ext cx="2686089" cy="2665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07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sz="2800" dirty="0">
                <a:latin typeface="+mj-ea"/>
                <a:ea typeface="+mj-ea"/>
              </a:rPr>
              <a:t>Japan</a:t>
            </a:r>
            <a:r>
              <a:rPr lang="ja-JP" altLang="en-US" sz="2800" dirty="0">
                <a:latin typeface="+mj-ea"/>
                <a:ea typeface="+mj-ea"/>
              </a:rPr>
              <a:t> </a:t>
            </a:r>
            <a:r>
              <a:rPr lang="en-US" altLang="ja-JP" sz="2800" dirty="0">
                <a:latin typeface="+mj-ea"/>
                <a:ea typeface="+mj-ea"/>
              </a:rPr>
              <a:t>WG</a:t>
            </a:r>
            <a:r>
              <a:rPr lang="ja-JP" altLang="en-US" sz="2800" dirty="0">
                <a:latin typeface="+mj-ea"/>
                <a:ea typeface="+mj-ea"/>
              </a:rPr>
              <a:t>について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Work Group</a:t>
            </a:r>
            <a:r>
              <a:rPr lang="ja-JP" altLang="en-US" sz="2000" dirty="0"/>
              <a:t>（以降</a:t>
            </a:r>
            <a:r>
              <a:rPr lang="en-US" altLang="ja-JP" sz="2000" dirty="0"/>
              <a:t>Japan WG</a:t>
            </a:r>
            <a:r>
              <a:rPr lang="ja-JP" altLang="en-US" sz="2000" dirty="0"/>
              <a:t>）は、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の一つの活動です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Japan WG</a:t>
            </a:r>
            <a:r>
              <a:rPr lang="ja-JP" altLang="en-US" sz="2000" dirty="0"/>
              <a:t>は、日本・アジアを中心に、</a:t>
            </a:r>
            <a:r>
              <a:rPr lang="en-US" altLang="ja-JP" sz="2000" dirty="0"/>
              <a:t>OSS</a:t>
            </a:r>
            <a:r>
              <a:rPr lang="ja-JP" altLang="en-US" sz="2000" dirty="0"/>
              <a:t>ライセンス遵守や</a:t>
            </a:r>
            <a:r>
              <a:rPr lang="en-US" altLang="ja-JP" sz="2000" dirty="0"/>
              <a:t>OSS</a:t>
            </a:r>
            <a:r>
              <a:rPr lang="ja-JP" altLang="en-US" sz="2000" dirty="0"/>
              <a:t>利用に関する課題解決を目指しています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規約等については、</a:t>
            </a:r>
            <a:r>
              <a:rPr lang="en-US" altLang="ja-JP" sz="2000" dirty="0"/>
              <a:t>Japan WG</a:t>
            </a:r>
            <a:r>
              <a:rPr lang="ja-JP" altLang="en-US" sz="2000" dirty="0"/>
              <a:t>として個別に設けておらず、</a:t>
            </a:r>
            <a:r>
              <a:rPr lang="en-US" altLang="ja-JP" sz="2000" dirty="0"/>
              <a:t>OpenChain Project</a:t>
            </a:r>
            <a:r>
              <a:rPr lang="ja-JP" altLang="en-US" sz="2000" dirty="0"/>
              <a:t>の規約等に従います（本文書に書かれた内容以外に特に注意する事項はありません）また、</a:t>
            </a:r>
            <a:r>
              <a:rPr lang="en-US" altLang="ja-JP" sz="2000" dirty="0">
                <a:hlinkClick r:id="rId2"/>
              </a:rPr>
              <a:t>The Linux Foundation</a:t>
            </a:r>
            <a:r>
              <a:rPr lang="ja-JP" altLang="en-US" sz="2000" dirty="0">
                <a:hlinkClick r:id="rId2"/>
              </a:rPr>
              <a:t>の行動規範</a:t>
            </a:r>
            <a:r>
              <a:rPr lang="ja-JP" altLang="en-US" sz="2000" dirty="0"/>
              <a:t>に従います。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/>
              <a:t>OpenChain Project</a:t>
            </a:r>
            <a:r>
              <a:rPr lang="ja-JP" altLang="en-US" sz="2000" dirty="0"/>
              <a:t>の規約等については、</a:t>
            </a:r>
            <a:r>
              <a:rPr lang="en-US" altLang="ja-JP" sz="2000" dirty="0"/>
              <a:t>Project General Manager</a:t>
            </a:r>
            <a:r>
              <a:rPr lang="ja-JP" altLang="en-US" sz="2000" dirty="0"/>
              <a:t>である</a:t>
            </a:r>
            <a:r>
              <a:rPr lang="en-US" altLang="ja-JP" sz="2000" dirty="0"/>
              <a:t>Shane Coughlan </a:t>
            </a:r>
            <a:r>
              <a:rPr lang="en-US" altLang="ja-JP" sz="2000" dirty="0">
                <a:hlinkClick r:id="rId3"/>
              </a:rPr>
              <a:t>coughlan@linux.com</a:t>
            </a:r>
            <a:r>
              <a:rPr lang="ja-JP" altLang="en-US" sz="2000" dirty="0"/>
              <a:t>に問い合わせてください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64960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3600" dirty="0">
                <a:latin typeface="+mj-ea"/>
                <a:ea typeface="+mj-ea"/>
              </a:rPr>
              <a:t>独占禁止法順守ポリシー </a:t>
            </a:r>
            <a:r>
              <a:rPr lang="en-US" altLang="ja-JP" sz="2800" dirty="0">
                <a:latin typeface="+mj-ea"/>
                <a:ea typeface="+mj-ea"/>
              </a:rPr>
              <a:t>(Antitrust Policy)</a:t>
            </a:r>
            <a:endParaRPr lang="ja-JP" altLang="en-US" sz="2800" dirty="0">
              <a:latin typeface="+mj-ea"/>
              <a:ea typeface="+mj-ea"/>
            </a:endParaRP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en-US" altLang="ja-JP" sz="2000" dirty="0">
                <a:latin typeface="+mn-ea"/>
                <a:ea typeface="+mn-ea"/>
              </a:rPr>
              <a:t>Linux Foundation (</a:t>
            </a:r>
            <a:r>
              <a:rPr lang="ja-JP" altLang="en-US" sz="2000" dirty="0">
                <a:latin typeface="+mn-ea"/>
                <a:ea typeface="+mn-ea"/>
              </a:rPr>
              <a:t>以下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と略す</a:t>
            </a:r>
            <a:r>
              <a:rPr lang="en-US" altLang="ja-JP" sz="2000" dirty="0">
                <a:latin typeface="+mn-ea"/>
                <a:ea typeface="+mn-ea"/>
              </a:rPr>
              <a:t>) </a:t>
            </a:r>
            <a:r>
              <a:rPr lang="ja-JP" altLang="en-US" sz="2000" dirty="0">
                <a:latin typeface="+mn-ea"/>
                <a:ea typeface="+mn-ea"/>
              </a:rPr>
              <a:t>の会議は、産業界で競合関係にある企業同士の参加が不可欠です。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は、すべての活動を、適用されるべきすべての独占禁止法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競争法に則って運営します。従って、会議の出席者は、アジェンダに沿って会議を進め、国内外の独占禁止法</a:t>
            </a:r>
            <a:r>
              <a:rPr lang="en-US" altLang="ja-JP" sz="2000" dirty="0">
                <a:latin typeface="+mn-ea"/>
                <a:ea typeface="+mn-ea"/>
              </a:rPr>
              <a:t>/</a:t>
            </a:r>
            <a:r>
              <a:rPr lang="ja-JP" altLang="en-US" sz="2000" dirty="0">
                <a:latin typeface="+mn-ea"/>
                <a:ea typeface="+mn-ea"/>
              </a:rPr>
              <a:t>競争法の下で禁止されているいかなる活動にも参加しないよう、注意を払うことが非常に重要です。</a:t>
            </a:r>
            <a:endParaRPr lang="en-US" altLang="ja-JP" sz="2000" dirty="0">
              <a:latin typeface="+mn-ea"/>
              <a:ea typeface="+mn-ea"/>
            </a:endParaRPr>
          </a:p>
          <a:p>
            <a:pPr marL="271463" indent="-141288"/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の会議において、また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の活動に関連して、禁止されている行動の例は、</a:t>
            </a:r>
            <a:r>
              <a:rPr lang="en-US" altLang="ja-JP" sz="2000" dirty="0">
                <a:latin typeface="+mn-lt"/>
                <a:ea typeface="+mn-ea"/>
              </a:rPr>
              <a:t>https://www.linuxfoundation.jp/antitrust-policy/ </a:t>
            </a:r>
            <a:r>
              <a:rPr lang="ja-JP" altLang="en-US" sz="2000" dirty="0">
                <a:latin typeface="+mn-ea"/>
                <a:ea typeface="+mn-ea"/>
              </a:rPr>
              <a:t>から入手できる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独占禁止法順守ポリシーに記載されています。これらの事項について質問がある場合は、あなたの会社の法律顧問に問い合わせるか、もしあなたが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のメンバーであるならば、</a:t>
            </a:r>
            <a:r>
              <a:rPr lang="en-US" altLang="ja-JP" sz="2000" dirty="0">
                <a:latin typeface="+mn-ea"/>
                <a:ea typeface="+mn-ea"/>
              </a:rPr>
              <a:t>LF</a:t>
            </a:r>
            <a:r>
              <a:rPr lang="ja-JP" altLang="en-US" sz="2000" dirty="0">
                <a:latin typeface="+mn-ea"/>
                <a:ea typeface="+mn-ea"/>
              </a:rPr>
              <a:t>の法律顧問である </a:t>
            </a:r>
            <a:r>
              <a:rPr lang="en-US" altLang="ja-JP" sz="2000" dirty="0" err="1">
                <a:latin typeface="+mn-ea"/>
                <a:ea typeface="+mn-ea"/>
              </a:rPr>
              <a:t>Gesmer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LLP </a:t>
            </a:r>
            <a:r>
              <a:rPr lang="ja-JP" altLang="en-US" sz="2000" dirty="0">
                <a:latin typeface="+mn-ea"/>
                <a:ea typeface="+mn-ea"/>
              </a:rPr>
              <a:t>の </a:t>
            </a:r>
            <a:r>
              <a:rPr lang="en-US" altLang="ja-JP" sz="2000" dirty="0">
                <a:latin typeface="+mn-ea"/>
                <a:ea typeface="+mn-ea"/>
              </a:rPr>
              <a:t>Andrew </a:t>
            </a:r>
            <a:r>
              <a:rPr lang="en-US" altLang="ja-JP" sz="2000" dirty="0" err="1">
                <a:latin typeface="+mn-ea"/>
                <a:ea typeface="+mn-ea"/>
              </a:rPr>
              <a:t>Updegrove</a:t>
            </a:r>
            <a:r>
              <a:rPr lang="en-US" altLang="ja-JP" sz="2000" dirty="0">
                <a:latin typeface="+mn-ea"/>
                <a:ea typeface="+mn-ea"/>
              </a:rPr>
              <a:t> </a:t>
            </a:r>
            <a:r>
              <a:rPr lang="ja-JP" altLang="en-US" sz="2000" dirty="0">
                <a:latin typeface="+mn-ea"/>
                <a:ea typeface="+mn-ea"/>
              </a:rPr>
              <a:t>にお問い合わせください。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6795591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守秘義務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守秘義務はありません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秘密事項は持ち込まないように注意して下さい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サブグループの中にはチャタムハウスルールを設けているグループがありますので、その場合、得られた情報は自由に利用してよいですが、誰が言ったかは口外しないように注意してください。</a:t>
            </a:r>
          </a:p>
        </p:txBody>
      </p:sp>
    </p:spTree>
    <p:extLst>
      <p:ext uri="{BB962C8B-B14F-4D97-AF65-F5344CB8AC3E}">
        <p14:creationId xmlns:p14="http://schemas.microsoft.com/office/powerpoint/2010/main" val="3135808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z="2800" dirty="0">
                <a:latin typeface="+mj-ea"/>
                <a:ea typeface="+mj-ea"/>
              </a:rPr>
              <a:t>保証及び責任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4294967295"/>
          </p:nvPr>
        </p:nvSpPr>
        <p:spPr>
          <a:xfrm>
            <a:off x="0" y="1608138"/>
            <a:ext cx="10972800" cy="4876800"/>
          </a:xfrm>
          <a:prstGeom prst="rect">
            <a:avLst/>
          </a:prstGeom>
        </p:spPr>
        <p:txBody>
          <a:bodyPr/>
          <a:lstStyle/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公開した成果物や、会議での発言について、内容の正誤を含め、一切の保証はありません。また、作成者や発言者は、一切の責任を負いません。</a:t>
            </a:r>
            <a:endParaRPr lang="en-US" altLang="ja-JP" sz="2000" dirty="0"/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r>
              <a:rPr lang="ja-JP" altLang="en-US" sz="2000" dirty="0"/>
              <a:t>ツール（</a:t>
            </a:r>
            <a:r>
              <a:rPr lang="en-US" altLang="ja-JP" sz="2000" dirty="0" err="1"/>
              <a:t>github</a:t>
            </a:r>
            <a:r>
              <a:rPr lang="ja-JP" altLang="en-US" sz="2000" dirty="0"/>
              <a:t>や</a:t>
            </a:r>
            <a:r>
              <a:rPr lang="en-US" altLang="ja-JP" sz="2000" dirty="0"/>
              <a:t>slack</a:t>
            </a:r>
            <a:r>
              <a:rPr lang="ja-JP" altLang="en-US" sz="2000" dirty="0"/>
              <a:t>等）について、セキュリティ等の保証はなく、情報漏洩が発 生したとしても、運営者や</a:t>
            </a:r>
            <a:r>
              <a:rPr lang="en-US" altLang="ja-JP" sz="2000" dirty="0" err="1"/>
              <a:t>JapanWG</a:t>
            </a:r>
            <a:r>
              <a:rPr lang="ja-JP" altLang="en-US" sz="2000" dirty="0"/>
              <a:t>のメンバーは一切の責任を負いません。</a:t>
            </a:r>
          </a:p>
          <a:p>
            <a:pPr marL="271463" indent="-141288">
              <a:spcAft>
                <a:spcPts val="1200"/>
              </a:spcAft>
              <a:buFont typeface="Arial" pitchFamily="34" charset="0"/>
              <a:buChar char="•"/>
            </a:pPr>
            <a:endParaRPr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92205537"/>
      </p:ext>
    </p:extLst>
  </p:cSld>
  <p:clrMapOvr>
    <a:masterClrMapping/>
  </p:clrMapOvr>
</p:sld>
</file>

<file path=ppt/theme/theme1.xml><?xml version="1.0" encoding="utf-8"?>
<a:theme xmlns:a="http://schemas.openxmlformats.org/drawingml/2006/main" name="1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SSL資料_20160418_c">
  <a:themeElements>
    <a:clrScheme name="ユーザー定義 1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007DEA"/>
      </a:accent1>
      <a:accent2>
        <a:srgbClr val="FCB95D"/>
      </a:accent2>
      <a:accent3>
        <a:srgbClr val="FF0000"/>
      </a:accent3>
      <a:accent4>
        <a:srgbClr val="007DEA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ユーザー定義 3">
      <a:majorFont>
        <a:latin typeface="Segoe UI"/>
        <a:ea typeface="メイリオ"/>
        <a:cs typeface=""/>
      </a:majorFont>
      <a:minorFont>
        <a:latin typeface="Segoe UI Symbo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  <a:ln w="28575">
          <a:solidFill>
            <a:schemeClr val="bg1"/>
          </a:solidFill>
        </a:ln>
        <a:effectLst/>
      </a:spPr>
      <a:bodyPr rtlCol="0" anchor="ctr">
        <a:normAutofit/>
      </a:bodyPr>
      <a:lstStyle>
        <a:defPPr algn="ctr">
          <a:defRPr kumimoji="1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</a:objectDefaults>
  <a:extraClrSchemeLst>
    <a:extraClrScheme>
      <a:clrScheme name="1_標準デザイン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標準デザイン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標準デザイン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TM02836342[[fn=イオン]]</Template>
  <TotalTime>0</TotalTime>
  <Words>1313</Words>
  <Application>Microsoft Office PowerPoint</Application>
  <PresentationFormat>ワイド画面</PresentationFormat>
  <Paragraphs>123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14</vt:i4>
      </vt:variant>
      <vt:variant>
        <vt:lpstr>テーマ</vt:lpstr>
      </vt:variant>
      <vt:variant>
        <vt:i4>3</vt:i4>
      </vt:variant>
      <vt:variant>
        <vt:lpstr>スライド タイトル</vt:lpstr>
      </vt:variant>
      <vt:variant>
        <vt:i4>12</vt:i4>
      </vt:variant>
    </vt:vector>
  </HeadingPairs>
  <TitlesOfParts>
    <vt:vector size="29" baseType="lpstr">
      <vt:lpstr>HGP創英角ｺﾞｼｯｸUB</vt:lpstr>
      <vt:lpstr>Meiryo UI</vt:lpstr>
      <vt:lpstr>ＭＳ Ｐゴシック</vt:lpstr>
      <vt:lpstr>Myriad Pro</vt:lpstr>
      <vt:lpstr>Noto Sans JP</vt:lpstr>
      <vt:lpstr>NotoSansJP</vt:lpstr>
      <vt:lpstr>メイリオ</vt:lpstr>
      <vt:lpstr>游ゴシック</vt:lpstr>
      <vt:lpstr>Arial</vt:lpstr>
      <vt:lpstr>Calibri</vt:lpstr>
      <vt:lpstr>Segoe UI</vt:lpstr>
      <vt:lpstr>Segoe UI Symbol</vt:lpstr>
      <vt:lpstr>Tahoma</vt:lpstr>
      <vt:lpstr>Wingdings</vt:lpstr>
      <vt:lpstr>1_OSSL資料_20160418_c</vt:lpstr>
      <vt:lpstr>OSSL資料_20160418_c</vt:lpstr>
      <vt:lpstr>2_OSSL資料_20160418_c</vt:lpstr>
      <vt:lpstr>第29回全体会合／第4回ハイブリッド会合 All member meeting #29 / Hybrid all member meeting #4  </vt:lpstr>
      <vt:lpstr>全体会合　Meeting</vt:lpstr>
      <vt:lpstr>アジェンダ</vt:lpstr>
      <vt:lpstr>Agenda</vt:lpstr>
      <vt:lpstr>併催イベント　Co-Located Event</vt:lpstr>
      <vt:lpstr>Japan WGについて</vt:lpstr>
      <vt:lpstr>独占禁止法順守ポリシー (Antitrust Policy)</vt:lpstr>
      <vt:lpstr>守秘義務</vt:lpstr>
      <vt:lpstr>保証及び責任</vt:lpstr>
      <vt:lpstr>写真撮影および広報目的での使用の許可ご確認</vt:lpstr>
      <vt:lpstr>オンライン会合の注意事項 (Note)</vt:lpstr>
      <vt:lpstr>Note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2023-10-03T00:11:22Z</dcterms:created>
  <dcterms:modified xsi:type="dcterms:W3CDTF">2023-10-04T22:35:40Z</dcterms:modified>
</cp:coreProperties>
</file>