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embeddedFontLst>
    <p:embeddedFont>
      <p:font typeface="Tahoma"/>
      <p:regular r:id="rId53"/>
      <p:bold r:id="rId54"/>
    </p:embeddedFont>
    <p:embeddedFont>
      <p:font typeface="Quattrocento Sans"/>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0F41DF-3FB3-4653-A79B-5AA1C63C079C}">
  <a:tblStyle styleId="{D40F41DF-3FB3-4653-A79B-5AA1C63C07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Tahoma-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QuattrocentoSans-regular.fntdata"/><Relationship Id="rId10" Type="http://schemas.openxmlformats.org/officeDocument/2006/relationships/slide" Target="slides/slide3.xml"/><Relationship Id="rId54" Type="http://schemas.openxmlformats.org/officeDocument/2006/relationships/font" Target="fonts/Tahoma-bold.fntdata"/><Relationship Id="rId13" Type="http://schemas.openxmlformats.org/officeDocument/2006/relationships/slide" Target="slides/slide6.xml"/><Relationship Id="rId57" Type="http://schemas.openxmlformats.org/officeDocument/2006/relationships/font" Target="fonts/QuattrocentoSans-italic.fntdata"/><Relationship Id="rId12" Type="http://schemas.openxmlformats.org/officeDocument/2006/relationships/slide" Target="slides/slide5.xml"/><Relationship Id="rId56" Type="http://schemas.openxmlformats.org/officeDocument/2006/relationships/font" Target="fonts/QuattrocentoSans-bold.fntdata"/><Relationship Id="rId15" Type="http://schemas.openxmlformats.org/officeDocument/2006/relationships/slide" Target="slides/slide8.xml"/><Relationship Id="rId59" Type="http://schemas.openxmlformats.org/officeDocument/2006/relationships/font" Target="fonts/OpenSans-regular.fntdata"/><Relationship Id="rId14" Type="http://schemas.openxmlformats.org/officeDocument/2006/relationships/slide" Target="slides/slide7.xml"/><Relationship Id="rId58" Type="http://schemas.openxmlformats.org/officeDocument/2006/relationships/font" Target="fonts/Quattrocento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577ff35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577ff35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577ff35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577ff35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fc935c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fc935c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fcfbf3a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fcfbf3a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7a2174c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7a2174c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7a2174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7a2174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76228fa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76228fa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7522eb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7522eb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a898e1e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a898e1e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4956648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4956648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a015e462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2a015e462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c549a86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c549a86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c549a8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c549a8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4956648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4956648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7522eb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7522eb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4956648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4956648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ee1ff5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bee1ff5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ee1ff5b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ee1ff5b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ee1ff5b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ee1ff5b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ee1ff5b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ee1ff5b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ee1ff5b5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ee1ff5b5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ee1ff5b5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bee1ff5b5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ee1ff5b5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bee1ff5b5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bee1ff5b5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bee1ff5b5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ee1ff5b5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ee1ff5b5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4956648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4956648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bee1ff5b5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bee1ff5b5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dac87962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dac87962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e8c9ccb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e8c9ccb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e8c9ccba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e8c9ccba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78450f32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78450f32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f56cd2d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f56cd2d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401e889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401e889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92ebe1b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92ebe1b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92ebe1b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92ebe1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3737c2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3737c2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9b95d1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9b95d1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linuxfoundation.jp/resources/open-source-guides/" TargetMode="External"/><Relationship Id="rId4" Type="http://schemas.openxmlformats.org/officeDocument/2006/relationships/hyperlink" Target="https://www.linuxfoundation.jp/resources/open-source-guides/" TargetMode="External"/><Relationship Id="rId5" Type="http://schemas.openxmlformats.org/officeDocument/2006/relationships/hyperlink" Target="https://static.sched.com/hosted_files/ossna2024/05/QuantitativeMethodContributionValue-KS_MK_202404.pdf" TargetMode="External"/><Relationship Id="rId6" Type="http://schemas.openxmlformats.org/officeDocument/2006/relationships/hyperlink" Target="https://www.intel.com/content/www/us/en/developer/articles/community/how-intel-supports-open-source-from-the-inside-out.html" TargetMode="External"/><Relationship Id="rId7" Type="http://schemas.openxmlformats.org/officeDocument/2006/relationships/hyperlink" Target="https://www.intel.com/content/www/us/en/developer/articles/community/how-intel-supports-open-source-from-the-inside-out.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note.com/hal_sk/n/nd992ea322c78"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ssaits.jp/promapedia/concepts/project-program-portfolio.html" TargetMode="External"/><Relationship Id="rId4" Type="http://schemas.openxmlformats.org/officeDocument/2006/relationships/hyperlink" Target="https://dictionary.cambridge.org/ja/dictionary/english/program" TargetMode="External"/><Relationship Id="rId5" Type="http://schemas.openxmlformats.org/officeDocument/2006/relationships/hyperlink" Target="https://ospoglossary.todogroup.org/ospo-defi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OSSの扱いに気を付けなくてはいけないのはなぜですか</a:t>
            </a:r>
            <a:r>
              <a:rPr lang="ja">
                <a:solidFill>
                  <a:schemeClr val="dk1"/>
                </a:solidFill>
              </a:rPr>
              <a:t>？</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a:t>A:  </a:t>
            </a:r>
            <a:endParaRPr/>
          </a:p>
          <a:p>
            <a:pPr indent="-290830" lvl="0" marL="457200" rtl="0" algn="l">
              <a:spcBef>
                <a:spcPts val="0"/>
              </a:spcBef>
              <a:spcAft>
                <a:spcPts val="0"/>
              </a:spcAft>
              <a:buSzPct val="100000"/>
              <a:buChar char="●"/>
            </a:pPr>
            <a:r>
              <a:rPr lang="ja"/>
              <a:t>ライセンス面</a:t>
            </a:r>
            <a:endParaRPr/>
          </a:p>
          <a:p>
            <a:pPr indent="-290830" lvl="1" marL="914400" rtl="0" algn="l">
              <a:spcBef>
                <a:spcPts val="0"/>
              </a:spcBef>
              <a:spcAft>
                <a:spcPts val="0"/>
              </a:spcAft>
              <a:buSzPct val="100000"/>
              <a:buChar char="○"/>
            </a:pPr>
            <a:r>
              <a:rPr lang="ja"/>
              <a:t>ソフトウェアは著作権、ライセンスによって守られている</a:t>
            </a:r>
            <a:endParaRPr/>
          </a:p>
          <a:p>
            <a:pPr indent="-290830" lvl="2" marL="1371600" rtl="0" algn="l">
              <a:spcBef>
                <a:spcPts val="0"/>
              </a:spcBef>
              <a:spcAft>
                <a:spcPts val="0"/>
              </a:spcAft>
              <a:buSzPct val="100000"/>
              <a:buChar char="■"/>
            </a:pPr>
            <a:r>
              <a:rPr lang="ja"/>
              <a:t>ライセンスに従わないといけない</a:t>
            </a:r>
            <a:endParaRPr/>
          </a:p>
          <a:p>
            <a:pPr indent="-290830" lvl="3" marL="1828800" rtl="0" algn="l">
              <a:spcBef>
                <a:spcPts val="0"/>
              </a:spcBef>
              <a:spcAft>
                <a:spcPts val="0"/>
              </a:spcAft>
              <a:buSzPct val="100000"/>
              <a:buChar char="●"/>
            </a:pPr>
            <a:r>
              <a:rPr lang="ja"/>
              <a:t>著作者に対するリスペクトが必要</a:t>
            </a:r>
            <a:endParaRPr/>
          </a:p>
          <a:p>
            <a:pPr indent="-290830" lvl="2" marL="1371600" rtl="0" algn="l">
              <a:spcBef>
                <a:spcPts val="0"/>
              </a:spcBef>
              <a:spcAft>
                <a:spcPts val="0"/>
              </a:spcAft>
              <a:buSzPct val="100000"/>
              <a:buChar char="■"/>
            </a:pPr>
            <a:r>
              <a:rPr lang="ja"/>
              <a:t>ライセンス違反による裁判事例がある</a:t>
            </a:r>
            <a:endParaRPr/>
          </a:p>
          <a:p>
            <a:pPr indent="-290830" lvl="1" marL="914400" rtl="0" algn="l">
              <a:spcBef>
                <a:spcPts val="0"/>
              </a:spcBef>
              <a:spcAft>
                <a:spcPts val="0"/>
              </a:spcAft>
              <a:buSzPct val="100000"/>
              <a:buChar char="○"/>
            </a:pPr>
            <a:r>
              <a:rPr lang="ja"/>
              <a:t>OSSは特に契約等の手順を踏まなくても手に入れて、使うことができてしまう</a:t>
            </a:r>
            <a:endParaRPr/>
          </a:p>
          <a:p>
            <a:pPr indent="-290830" lvl="2" marL="1371600" rtl="0" algn="l">
              <a:spcBef>
                <a:spcPts val="0"/>
              </a:spcBef>
              <a:spcAft>
                <a:spcPts val="0"/>
              </a:spcAft>
              <a:buSzPct val="100000"/>
              <a:buChar char="■"/>
            </a:pPr>
            <a:r>
              <a:rPr lang="ja"/>
              <a:t>普通だったら、契約等の手順でライセンス条件等を確認するが、OSSはそれをしないで使ってしまうことがある</a:t>
            </a:r>
            <a:endParaRPr/>
          </a:p>
          <a:p>
            <a:pPr indent="-290830" lvl="2" marL="1371600" rtl="0" algn="l">
              <a:spcBef>
                <a:spcPts val="0"/>
              </a:spcBef>
              <a:spcAft>
                <a:spcPts val="0"/>
              </a:spcAft>
              <a:buSzPct val="100000"/>
              <a:buChar char="■"/>
            </a:pPr>
            <a:r>
              <a:rPr lang="ja"/>
              <a:t>草の根的に導入されて、管理できなくなる</a:t>
            </a:r>
            <a:endParaRPr/>
          </a:p>
          <a:p>
            <a:pPr indent="-290830" lvl="1" marL="914400" rtl="0" algn="l">
              <a:spcBef>
                <a:spcPts val="0"/>
              </a:spcBef>
              <a:spcAft>
                <a:spcPts val="0"/>
              </a:spcAft>
              <a:buSzPct val="100000"/>
              <a:buChar char="○"/>
            </a:pPr>
            <a:r>
              <a:rPr lang="ja"/>
              <a:t>OSSは依存関係で勝手に入ってくるものがある</a:t>
            </a:r>
            <a:endParaRPr/>
          </a:p>
          <a:p>
            <a:pPr indent="-290830" lvl="2" marL="1371600" rtl="0" algn="l">
              <a:spcBef>
                <a:spcPts val="0"/>
              </a:spcBef>
              <a:spcAft>
                <a:spcPts val="0"/>
              </a:spcAft>
              <a:buSzPct val="100000"/>
              <a:buChar char="■"/>
            </a:pPr>
            <a:r>
              <a:rPr lang="ja"/>
              <a:t>自分で使っていることを認識できていないものがある</a:t>
            </a:r>
            <a:endParaRPr/>
          </a:p>
          <a:p>
            <a:pPr indent="-290830" lvl="1" marL="914400" rtl="0" algn="l">
              <a:spcBef>
                <a:spcPts val="0"/>
              </a:spcBef>
              <a:spcAft>
                <a:spcPts val="0"/>
              </a:spcAft>
              <a:buSzPct val="100000"/>
              <a:buChar char="○"/>
            </a:pPr>
            <a:r>
              <a:rPr lang="ja"/>
              <a:t>FreewareとOSSの違い（フリーソフト）を理解し利用条件に従って扱わなくてはいけない</a:t>
            </a:r>
            <a:endParaRPr/>
          </a:p>
          <a:p>
            <a:pPr indent="-290830" lvl="2" marL="1371600" rtl="0" algn="l">
              <a:spcBef>
                <a:spcPts val="0"/>
              </a:spcBef>
              <a:spcAft>
                <a:spcPts val="0"/>
              </a:spcAft>
              <a:buSzPct val="100000"/>
              <a:buChar char="■"/>
            </a:pPr>
            <a:r>
              <a:rPr lang="ja"/>
              <a:t>判断に迷う場合が多い→ここでOSPOが必要になってくる</a:t>
            </a:r>
            <a:endParaRPr/>
          </a:p>
          <a:p>
            <a:pPr indent="-290830" lvl="0" marL="457200" rtl="0" algn="l">
              <a:spcBef>
                <a:spcPts val="0"/>
              </a:spcBef>
              <a:spcAft>
                <a:spcPts val="0"/>
              </a:spcAft>
              <a:buSzPct val="100000"/>
              <a:buChar char="●"/>
            </a:pPr>
            <a:r>
              <a:rPr lang="ja"/>
              <a:t>安心して利用</a:t>
            </a:r>
            <a:endParaRPr/>
          </a:p>
          <a:p>
            <a:pPr indent="-290830" lvl="1" marL="914400" rtl="0" algn="l">
              <a:spcBef>
                <a:spcPts val="0"/>
              </a:spcBef>
              <a:spcAft>
                <a:spcPts val="0"/>
              </a:spcAft>
              <a:buSzPct val="100000"/>
              <a:buChar char="○"/>
            </a:pPr>
            <a:r>
              <a:rPr lang="ja"/>
              <a:t>セキュリティ（脆弱性）</a:t>
            </a:r>
            <a:endParaRPr/>
          </a:p>
          <a:p>
            <a:pPr indent="-290830" lvl="2" marL="1371600" rtl="0" algn="l">
              <a:spcBef>
                <a:spcPts val="0"/>
              </a:spcBef>
              <a:spcAft>
                <a:spcPts val="0"/>
              </a:spcAft>
              <a:buSzPct val="100000"/>
              <a:buChar char="■"/>
            </a:pPr>
            <a:r>
              <a:rPr lang="ja"/>
              <a:t>導入した後に問題が発見されて、対応が必要になる。その時に何を使っているかを把握していないと対応が遅れる・できなくなる</a:t>
            </a:r>
            <a:endParaRPr/>
          </a:p>
          <a:p>
            <a:pPr indent="-290830" lvl="2" marL="1371600" rtl="0" algn="l">
              <a:spcBef>
                <a:spcPts val="0"/>
              </a:spcBef>
              <a:spcAft>
                <a:spcPts val="0"/>
              </a:spcAft>
              <a:buSzPct val="100000"/>
              <a:buChar char="■"/>
            </a:pPr>
            <a:r>
              <a:rPr lang="ja"/>
              <a:t>広く使われている/ソースが公開されているため攻撃側がやりやすい</a:t>
            </a:r>
            <a:endParaRPr/>
          </a:p>
          <a:p>
            <a:pPr indent="-290830" lvl="3" marL="1828800" rtl="0" algn="l">
              <a:spcBef>
                <a:spcPts val="0"/>
              </a:spcBef>
              <a:spcAft>
                <a:spcPts val="0"/>
              </a:spcAft>
              <a:buSzPct val="100000"/>
              <a:buChar char="●"/>
            </a:pPr>
            <a:r>
              <a:rPr lang="ja"/>
              <a:t>一方で開発者・利用者が多いので、対策が早い</a:t>
            </a:r>
            <a:endParaRPr/>
          </a:p>
          <a:p>
            <a:pPr indent="-290830" lvl="1" marL="914400" rtl="0" algn="l">
              <a:spcBef>
                <a:spcPts val="0"/>
              </a:spcBef>
              <a:spcAft>
                <a:spcPts val="0"/>
              </a:spcAft>
              <a:buSzPct val="100000"/>
              <a:buChar char="○"/>
            </a:pPr>
            <a:r>
              <a:rPr lang="ja"/>
              <a:t>OSSを安心して使う</a:t>
            </a:r>
            <a:endParaRPr/>
          </a:p>
          <a:p>
            <a:pPr indent="-290830" lvl="2" marL="1371600" rtl="0" algn="l">
              <a:spcBef>
                <a:spcPts val="0"/>
              </a:spcBef>
              <a:spcAft>
                <a:spcPts val="0"/>
              </a:spcAft>
              <a:buSzPct val="100000"/>
              <a:buChar char="■"/>
            </a:pPr>
            <a:r>
              <a:rPr lang="ja"/>
              <a:t>コミュニティの状態によって左右される</a:t>
            </a:r>
            <a:endParaRPr/>
          </a:p>
          <a:p>
            <a:pPr indent="-290830" lvl="2" marL="1371600" rtl="0" algn="l">
              <a:spcBef>
                <a:spcPts val="0"/>
              </a:spcBef>
              <a:spcAft>
                <a:spcPts val="0"/>
              </a:spcAft>
              <a:buSzPct val="100000"/>
              <a:buChar char="■"/>
            </a:pPr>
            <a:r>
              <a:rPr lang="ja"/>
              <a:t>コミュニティに貢献・参加することで、安心状態を保つ</a:t>
            </a:r>
            <a:endParaRPr/>
          </a:p>
          <a:p>
            <a:pPr indent="-290830" lvl="0" marL="457200" rtl="0" algn="l">
              <a:spcBef>
                <a:spcPts val="0"/>
              </a:spcBef>
              <a:spcAft>
                <a:spcPts val="0"/>
              </a:spcAft>
              <a:buSzPct val="100000"/>
              <a:buChar char="●"/>
            </a:pPr>
            <a:r>
              <a:rPr lang="ja"/>
              <a:t>　</a:t>
            </a:r>
            <a:endParaRPr/>
          </a:p>
          <a:p>
            <a:pPr indent="-290830" lvl="0" marL="457200" rtl="0" algn="l">
              <a:spcBef>
                <a:spcPts val="0"/>
              </a:spcBef>
              <a:spcAft>
                <a:spcPts val="0"/>
              </a:spcAft>
              <a:buSzPct val="100000"/>
              <a:buChar char="●"/>
            </a:pPr>
            <a:r>
              <a:rPr lang="ja"/>
              <a:t>注）初期段階の質問との想定</a:t>
            </a:r>
            <a:endParaRPr/>
          </a:p>
        </p:txBody>
      </p:sp>
      <p:sp>
        <p:nvSpPr>
          <p:cNvPr id="42" name="Google Shape;42;p9"/>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ひとまず完了</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116" name="Google Shape;116;p18"/>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ja">
                <a:solidFill>
                  <a:schemeClr val="dk1"/>
                </a:solidFill>
              </a:rPr>
              <a:t>「</a:t>
            </a:r>
            <a:r>
              <a:rPr lang="ja">
                <a:solidFill>
                  <a:schemeClr val="dk1"/>
                </a:solidFill>
                <a:highlight>
                  <a:srgbClr val="FFFF00"/>
                </a:highlight>
              </a:rPr>
              <a:t>OSSが引き起こしたビジネス環境の変化を理解し、その変化し続ける環境に会社が適合するよう働きかけることがOSPOの役割</a:t>
            </a:r>
            <a:r>
              <a:rPr lang="ja">
                <a:solidFill>
                  <a:schemeClr val="dk1"/>
                </a:solidFill>
              </a:rPr>
              <a:t>」と言ってみては</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「適合」にもステージがある：→「</a:t>
            </a:r>
            <a:r>
              <a:rPr lang="ja">
                <a:solidFill>
                  <a:schemeClr val="dk1"/>
                </a:solidFill>
              </a:rPr>
              <a:t>適合し、共存する」</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①直接関わる変化に反応、</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②変化の背景を理解し、次に起こる変化を予測し準備、</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③望ましい状態を考え、その状態を実現するための変化を生み出す、</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など</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あるステージ以上になるとOSPOがコミュニティと組織のブリッジの働きをするようになる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人事をOSSコミュニティに関わるように進めることで採用等の活動がうまくいくようにブリッジできるようになる</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企業紹介チラシをコミュニティで配布する、スポンサーになるなど</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OSSの世界と会社の距離感は会社がOSSをどう理解しているかによって変わる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成熟度のステージが上がると距離が縮まる。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最初は離れているが、徐々にOSSの世界に会社が入り込む。</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入り込みかた、規模がOSS戦略となる</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 2/29の提起事項：OSPOの立ち上げ方／作戦を検討する：</a:t>
            </a:r>
            <a:r>
              <a:rPr lang="ja">
                <a:solidFill>
                  <a:schemeClr val="dk1"/>
                </a:solidFill>
              </a:rPr>
              <a:t>OSPO Strategy</a:t>
            </a:r>
            <a:endParaRPr>
              <a:solidFill>
                <a:schemeClr val="dk1"/>
              </a:solidFill>
            </a:endParaRPr>
          </a:p>
        </p:txBody>
      </p:sp>
      <p:sp>
        <p:nvSpPr>
          <p:cNvPr id="117" name="Google Shape;117;p18"/>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2024/3/22継続</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 Strategy：</a:t>
            </a:r>
            <a:r>
              <a:rPr lang="ja" sz="1400">
                <a:latin typeface="Arial"/>
                <a:ea typeface="Arial"/>
                <a:cs typeface="Arial"/>
                <a:sym typeface="Arial"/>
              </a:rPr>
              <a:t>OSPOの立ち上げ方／作戦</a:t>
            </a:r>
            <a:endParaRPr/>
          </a:p>
        </p:txBody>
      </p:sp>
      <p:sp>
        <p:nvSpPr>
          <p:cNvPr id="123" name="Google Shape;123;p19"/>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ja">
                <a:solidFill>
                  <a:schemeClr val="dk1"/>
                </a:solidFill>
              </a:rPr>
              <a:t>Stage 0　→　１の作戦</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訴訟の事例を伝える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痛い目に合って必要性を痛感する</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OSSがらみの課題の洗い出しをして、全体感を見てから取り組みの優先度を決めて取り組んでゆく</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目の前の課題を追いかけると五里霧中の状態で終わりが見えない</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まず全体感をつかんでおくとやりやすい</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OSPOを作ろうと思ったときにOSSの戦略が必要</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でも、簡単に戦略が作れるわけではない</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OSSの戦略の事例に対して、それを実現するためにOSPOが何をするか</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Strategy議論の２次の会社（TV、カメラ等の製品の開発販売会社）のOSS戦略を実現するためにOSPOが行うことを検討してみる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この会社のOSS戦略とは</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不具合修正をコントリビューションする</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コンプライアンス遵守</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バージョンアップについてゆく</a:t>
            </a:r>
            <a:endParaRPr>
              <a:solidFill>
                <a:schemeClr val="dk1"/>
              </a:solidFill>
            </a:endParaRPr>
          </a:p>
          <a:p>
            <a:pPr indent="-317500" lvl="2" marL="1371600" rtl="0" algn="l">
              <a:spcBef>
                <a:spcPts val="0"/>
              </a:spcBef>
              <a:spcAft>
                <a:spcPts val="0"/>
              </a:spcAft>
              <a:buClr>
                <a:schemeClr val="dk1"/>
              </a:buClr>
              <a:buSzPts val="1400"/>
              <a:buChar char="■"/>
            </a:pPr>
            <a:r>
              <a:t/>
            </a:r>
            <a:endParaRPr>
              <a:solidFill>
                <a:schemeClr val="dk1"/>
              </a:solidFill>
            </a:endParaRPr>
          </a:p>
        </p:txBody>
      </p:sp>
      <p:sp>
        <p:nvSpPr>
          <p:cNvPr id="124" name="Google Shape;124;p19"/>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2024/3/22継続</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Open Source Program Officeの</a:t>
            </a:r>
            <a:r>
              <a:rPr lang="ja"/>
              <a:t>Programとは何か？</a:t>
            </a:r>
            <a:endParaRPr/>
          </a:p>
        </p:txBody>
      </p:sp>
      <p:sp>
        <p:nvSpPr>
          <p:cNvPr id="130" name="Google Shape;130;p20"/>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2024/4/26</a:t>
            </a:r>
            <a:endParaRPr/>
          </a:p>
        </p:txBody>
      </p:sp>
      <p:sp>
        <p:nvSpPr>
          <p:cNvPr id="131" name="Google Shape;131;p20"/>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ja">
                <a:solidFill>
                  <a:schemeClr val="dk1"/>
                </a:solidFill>
              </a:rPr>
              <a:t>参加者：７名</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Portfolio、Program、Project</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ProjectーProduct</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ProjectはOutputを出すところ、ProgramはOutcomeを出すところ</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OSPOは会社の中でどのスコープで活動するかはそれぞれの会社で異なる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Projectレベル、Programレベル、Portfolioレベル</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Programという言葉にこだわらない方が</a:t>
            </a:r>
            <a:br>
              <a:rPr lang="ja">
                <a:solidFill>
                  <a:schemeClr val="dk1"/>
                </a:solidFill>
              </a:rPr>
            </a:br>
            <a:r>
              <a:rPr lang="ja">
                <a:solidFill>
                  <a:schemeClr val="dk1"/>
                </a:solidFill>
              </a:rPr>
              <a:t>いいのかも＝Open Source Office</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やはり、Programが入っている方が、</a:t>
            </a:r>
            <a:br>
              <a:rPr lang="ja">
                <a:solidFill>
                  <a:schemeClr val="dk1"/>
                </a:solidFill>
              </a:rPr>
            </a:br>
            <a:r>
              <a:rPr lang="ja">
                <a:solidFill>
                  <a:schemeClr val="dk1"/>
                </a:solidFill>
              </a:rPr>
              <a:t>管理＆推進面が伝わるので良い</a:t>
            </a:r>
            <a:endParaRPr>
              <a:solidFill>
                <a:schemeClr val="dk1"/>
              </a:solidFill>
            </a:endParaRPr>
          </a:p>
          <a:p>
            <a:pPr indent="-317500" lvl="0" marL="457200" rtl="0" algn="l">
              <a:spcBef>
                <a:spcPts val="0"/>
              </a:spcBef>
              <a:spcAft>
                <a:spcPts val="0"/>
              </a:spcAft>
              <a:buClr>
                <a:schemeClr val="dk1"/>
              </a:buClr>
              <a:buSzPts val="1400"/>
              <a:buChar char="●"/>
            </a:pPr>
            <a:r>
              <a:t/>
            </a:r>
            <a:endParaRPr>
              <a:solidFill>
                <a:schemeClr val="dk1"/>
              </a:solidFill>
            </a:endParaRPr>
          </a:p>
        </p:txBody>
      </p:sp>
      <p:pic>
        <p:nvPicPr>
          <p:cNvPr id="132" name="Google Shape;132;p20"/>
          <p:cNvPicPr preferRelativeResize="0"/>
          <p:nvPr/>
        </p:nvPicPr>
        <p:blipFill>
          <a:blip r:embed="rId3">
            <a:alphaModFix/>
          </a:blip>
          <a:stretch>
            <a:fillRect/>
          </a:stretch>
        </p:blipFill>
        <p:spPr>
          <a:xfrm>
            <a:off x="4189725" y="2098153"/>
            <a:ext cx="4928451" cy="2735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38" name="Google Shape;138;p21"/>
          <p:cNvSpPr txBox="1"/>
          <p:nvPr>
            <p:ph idx="1" type="body"/>
          </p:nvPr>
        </p:nvSpPr>
        <p:spPr>
          <a:xfrm>
            <a:off x="432000" y="792368"/>
            <a:ext cx="8280000" cy="3835800"/>
          </a:xfrm>
          <a:prstGeom prst="rect">
            <a:avLst/>
          </a:prstGeom>
        </p:spPr>
        <p:txBody>
          <a:bodyPr anchorCtr="0" anchor="t" bIns="24875" lIns="49625" spcFirstLastPara="1" rIns="49625" wrap="square" tIns="24875">
            <a:noAutofit/>
          </a:bodyPr>
          <a:lstStyle/>
          <a:p>
            <a:pPr indent="-342900" lvl="0" marL="457200" rtl="0" algn="l">
              <a:spcBef>
                <a:spcPts val="0"/>
              </a:spcBef>
              <a:spcAft>
                <a:spcPts val="0"/>
              </a:spcAft>
              <a:buSzPts val="1800"/>
              <a:buChar char="•"/>
            </a:pPr>
            <a:r>
              <a:rPr lang="ja"/>
              <a:t>最初、コントリビューションは草の根でここで上司を説得していた</a:t>
            </a:r>
            <a:endParaRPr/>
          </a:p>
          <a:p>
            <a:pPr indent="-342900" lvl="0" marL="457200" rtl="0" algn="l">
              <a:spcBef>
                <a:spcPts val="0"/>
              </a:spcBef>
              <a:spcAft>
                <a:spcPts val="0"/>
              </a:spcAft>
              <a:buSzPts val="1800"/>
              <a:buChar char="•"/>
            </a:pPr>
            <a:r>
              <a:rPr lang="ja"/>
              <a:t>それを会社として纏まって行おうとしてOSPOが生まれた</a:t>
            </a:r>
            <a:endParaRPr/>
          </a:p>
          <a:p>
            <a:pPr indent="-342900" lvl="0" marL="457200" rtl="0" algn="l">
              <a:spcBef>
                <a:spcPts val="0"/>
              </a:spcBef>
              <a:spcAft>
                <a:spcPts val="0"/>
              </a:spcAft>
              <a:buSzPts val="1800"/>
              <a:buChar char="•"/>
            </a:pPr>
            <a:r>
              <a:rPr lang="ja"/>
              <a:t>OSPOは草の根活動だけでは難しく、トップからのアプローチも必要</a:t>
            </a:r>
            <a:endParaRPr/>
          </a:p>
          <a:p>
            <a:pPr indent="-323850" lvl="1" marL="914400" rtl="0" algn="l">
              <a:spcBef>
                <a:spcPts val="0"/>
              </a:spcBef>
              <a:spcAft>
                <a:spcPts val="0"/>
              </a:spcAft>
              <a:buSzPts val="1500"/>
              <a:buChar char="•"/>
            </a:pPr>
            <a:r>
              <a:rPr lang="ja"/>
              <a:t>トップアプローチをどうやって生み出すか。ベストプラクティスが欲しい。。。</a:t>
            </a:r>
            <a:endParaRPr/>
          </a:p>
          <a:p>
            <a:pPr indent="-323850" lvl="1" marL="914400" rtl="0" algn="l">
              <a:spcBef>
                <a:spcPts val="0"/>
              </a:spcBef>
              <a:spcAft>
                <a:spcPts val="0"/>
              </a:spcAft>
              <a:buSzPts val="1500"/>
              <a:buChar char="•"/>
            </a:pPr>
            <a:r>
              <a:rPr lang="ja"/>
              <a:t>「COSO（Chief Open Source Officer）への道」という書き物があるといい</a:t>
            </a:r>
            <a:endParaRPr/>
          </a:p>
          <a:p>
            <a:pPr indent="-342900" lvl="0" marL="457200" rtl="0" algn="l">
              <a:spcBef>
                <a:spcPts val="0"/>
              </a:spcBef>
              <a:spcAft>
                <a:spcPts val="0"/>
              </a:spcAft>
              <a:buSzPts val="1800"/>
              <a:buChar char="•"/>
            </a:pPr>
            <a:r>
              <a:rPr lang="ja"/>
              <a:t>ビジネス観点でのOSSを会社として認識していただくにはCレベルに動いてもらうのがやりやすい</a:t>
            </a:r>
            <a:endParaRPr/>
          </a:p>
          <a:p>
            <a:pPr indent="-342900" lvl="0" marL="457200" rtl="0" algn="l">
              <a:spcBef>
                <a:spcPts val="0"/>
              </a:spcBef>
              <a:spcAft>
                <a:spcPts val="0"/>
              </a:spcAft>
              <a:buSzPts val="1800"/>
              <a:buChar char="•"/>
            </a:pPr>
            <a:r>
              <a:rPr lang="ja"/>
              <a:t>営業からの声</a:t>
            </a:r>
            <a:endParaRPr/>
          </a:p>
          <a:p>
            <a:pPr indent="-323850" lvl="1" marL="914400" rtl="0" algn="l">
              <a:spcBef>
                <a:spcPts val="0"/>
              </a:spcBef>
              <a:spcAft>
                <a:spcPts val="0"/>
              </a:spcAft>
              <a:buSzPts val="1500"/>
              <a:buChar char="•"/>
            </a:pPr>
            <a:r>
              <a:rPr lang="ja"/>
              <a:t>ソフトの事業の場合、売るためにOSS、コミュニティを理解していると有利、という認識が広がってきている</a:t>
            </a:r>
            <a:endParaRPr/>
          </a:p>
          <a:p>
            <a:pPr indent="-342900" lvl="0" marL="457200" rtl="0" algn="l">
              <a:spcBef>
                <a:spcPts val="0"/>
              </a:spcBef>
              <a:spcAft>
                <a:spcPts val="0"/>
              </a:spcAft>
              <a:buSzPts val="1800"/>
              <a:buChar char="•"/>
            </a:pPr>
            <a:r>
              <a:rPr lang="ja"/>
              <a:t>SBOM、輸出規制などがソフト以外の事業でもOSS、コミュニティの理解＋コミュニティに参加して標準を作っていることが役立つということをわかりやすく・正しく伝えるといいのでは</a:t>
            </a:r>
            <a:endParaRPr/>
          </a:p>
          <a:p>
            <a:pPr indent="-323850" lvl="1" marL="914400" rtl="0" algn="l">
              <a:spcBef>
                <a:spcPts val="0"/>
              </a:spcBef>
              <a:spcAft>
                <a:spcPts val="0"/>
              </a:spcAft>
              <a:buSzPts val="1500"/>
              <a:buChar char="•"/>
            </a:pPr>
            <a:r>
              <a:rPr lang="ja"/>
              <a:t>お客さんもそういったところを見ているところもある</a:t>
            </a:r>
            <a:endParaRPr/>
          </a:p>
        </p:txBody>
      </p:sp>
      <p:sp>
        <p:nvSpPr>
          <p:cNvPr id="139" name="Google Shape;139;p21"/>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2024/5/24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OSPOって何ですか？</a:t>
            </a:r>
            <a:endParaRPr/>
          </a:p>
        </p:txBody>
      </p:sp>
      <p:sp>
        <p:nvSpPr>
          <p:cNvPr id="145" name="Google Shape;145;p22"/>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62500" lnSpcReduction="20000"/>
          </a:bodyPr>
          <a:lstStyle/>
          <a:p>
            <a:pPr indent="-300037" lvl="0" marL="457200" rtl="0" algn="l">
              <a:spcBef>
                <a:spcPts val="0"/>
              </a:spcBef>
              <a:spcAft>
                <a:spcPts val="0"/>
              </a:spcAft>
              <a:buSzPct val="100000"/>
              <a:buChar char="•"/>
            </a:pPr>
            <a:r>
              <a:rPr lang="ja"/>
              <a:t>組織図上のどこにあるかは会社によって異なる</a:t>
            </a:r>
            <a:endParaRPr/>
          </a:p>
          <a:p>
            <a:pPr indent="-288131" lvl="1" marL="914400" rtl="0" algn="l">
              <a:spcBef>
                <a:spcPts val="0"/>
              </a:spcBef>
              <a:spcAft>
                <a:spcPts val="0"/>
              </a:spcAft>
              <a:buSzPct val="100000"/>
              <a:buChar char="•"/>
            </a:pPr>
            <a:r>
              <a:rPr lang="ja"/>
              <a:t>役割も様々</a:t>
            </a:r>
            <a:endParaRPr/>
          </a:p>
          <a:p>
            <a:pPr indent="-288131" lvl="1" marL="914400" rtl="0" algn="l">
              <a:spcBef>
                <a:spcPts val="0"/>
              </a:spcBef>
              <a:spcAft>
                <a:spcPts val="0"/>
              </a:spcAft>
              <a:buSzPct val="100000"/>
              <a:buChar char="•"/>
            </a:pPr>
            <a:r>
              <a:rPr lang="ja"/>
              <a:t>R＆Dの中、CTO室、セキュリティ室、リスクコンプライアンス、品証、法務知財</a:t>
            </a:r>
            <a:endParaRPr/>
          </a:p>
          <a:p>
            <a:pPr indent="-288131" lvl="1" marL="914400" rtl="0" algn="l">
              <a:spcBef>
                <a:spcPts val="0"/>
              </a:spcBef>
              <a:spcAft>
                <a:spcPts val="0"/>
              </a:spcAft>
              <a:buSzPct val="100000"/>
              <a:buChar char="•"/>
            </a:pPr>
            <a:r>
              <a:rPr lang="ja"/>
              <a:t>会社のいるステージが異なると、上記のどこに置くかが変わる</a:t>
            </a:r>
            <a:endParaRPr/>
          </a:p>
          <a:p>
            <a:pPr indent="-288131"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88131" lvl="1" marL="914400" rtl="0" algn="l">
              <a:spcBef>
                <a:spcPts val="0"/>
              </a:spcBef>
              <a:spcAft>
                <a:spcPts val="0"/>
              </a:spcAft>
              <a:buSzPct val="100000"/>
              <a:buChar char="•"/>
            </a:pPr>
            <a:r>
              <a:rPr lang="ja"/>
              <a:t>会社がOSPOのどの役割に重点を置いているかによっても変わる</a:t>
            </a:r>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Sourceという異なる文化に対して会社が協調してゆくための橋渡しをして、スムーズに利活用するフレームワークがOSPOである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Sourceという異なる文化を持つOSSコミュニティと団体、組織との協調を実現し、その活動がコミュニティの動きの中に自然に組込まれること目指す組織がOSPOである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OSSコミュニティを利活用するために、その文化を理解し社内で適切に行動できるようになるための準備室（これがステージ０，１辺りでの定義）</a:t>
            </a:r>
            <a:endParaRPr>
              <a:solidFill>
                <a:schemeClr val="accent1"/>
              </a:solidFill>
            </a:endParaRPr>
          </a:p>
          <a:p>
            <a:pPr indent="-288131" lvl="1" marL="914400" rtl="0" algn="l">
              <a:spcBef>
                <a:spcPts val="0"/>
              </a:spcBef>
              <a:spcAft>
                <a:spcPts val="0"/>
              </a:spcAft>
              <a:buSzPct val="100000"/>
              <a:buChar char="•"/>
            </a:pPr>
            <a:r>
              <a:rPr lang="ja"/>
              <a:t>ここから発展してゆく</a:t>
            </a:r>
            <a:endParaRPr/>
          </a:p>
          <a:p>
            <a:pPr indent="-300037" lvl="0" marL="457200" rtl="0" algn="l">
              <a:spcBef>
                <a:spcPts val="0"/>
              </a:spcBef>
              <a:spcAft>
                <a:spcPts val="0"/>
              </a:spcAft>
              <a:buSzPct val="100000"/>
              <a:buChar char="•"/>
            </a:pPr>
            <a:r>
              <a:rPr lang="ja"/>
              <a:t>OSPOのあり方も様々</a:t>
            </a:r>
            <a:endParaRPr/>
          </a:p>
          <a:p>
            <a:pPr indent="-288131" lvl="1" marL="914400" rtl="0" algn="l">
              <a:spcBef>
                <a:spcPts val="0"/>
              </a:spcBef>
              <a:spcAft>
                <a:spcPts val="0"/>
              </a:spcAft>
              <a:buSzPct val="100000"/>
              <a:buChar char="•"/>
            </a:pPr>
            <a:r>
              <a:rPr lang="ja"/>
              <a:t>バーチャル　ー　リアル</a:t>
            </a:r>
            <a:endParaRPr/>
          </a:p>
          <a:p>
            <a:pPr indent="-288131" lvl="1" marL="914400" rtl="0" algn="l">
              <a:spcBef>
                <a:spcPts val="0"/>
              </a:spcBef>
              <a:spcAft>
                <a:spcPts val="0"/>
              </a:spcAft>
              <a:buSzPct val="100000"/>
              <a:buChar char="•"/>
            </a:pPr>
            <a:r>
              <a:rPr lang="ja"/>
              <a:t>複数個所にある　ー　一か所集中</a:t>
            </a:r>
            <a:endParaRPr/>
          </a:p>
          <a:p>
            <a:pPr indent="-276225"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88131" lvl="1" marL="914400" rtl="0" algn="l">
              <a:spcBef>
                <a:spcPts val="0"/>
              </a:spcBef>
              <a:spcAft>
                <a:spcPts val="0"/>
              </a:spcAft>
              <a:buSzPct val="100000"/>
              <a:buChar char="•"/>
            </a:pPr>
            <a:r>
              <a:rPr lang="ja"/>
              <a:t>OSPOは一か所にまとまると機能しなくなる</a:t>
            </a:r>
            <a:endParaRPr/>
          </a:p>
          <a:p>
            <a:pPr indent="-276225" lvl="2" marL="1371600" rtl="0" algn="l">
              <a:spcBef>
                <a:spcPts val="0"/>
              </a:spcBef>
              <a:spcAft>
                <a:spcPts val="0"/>
              </a:spcAft>
              <a:buSzPct val="100000"/>
              <a:buChar char="•"/>
            </a:pPr>
            <a:r>
              <a:rPr lang="ja"/>
              <a:t>「ここに任せておけばよい」ということになって、うまくいかない</a:t>
            </a:r>
            <a:endParaRPr/>
          </a:p>
          <a:p>
            <a:pPr indent="-272256" lvl="3" marL="1828800" rtl="0" algn="l">
              <a:spcBef>
                <a:spcPts val="0"/>
              </a:spcBef>
              <a:spcAft>
                <a:spcPts val="0"/>
              </a:spcAft>
              <a:buSzPct val="100000"/>
              <a:buChar char="•"/>
            </a:pPr>
            <a:r>
              <a:rPr lang="ja"/>
              <a:t>OSS文化を学ぶことをやめてしまうことを危惧している</a:t>
            </a:r>
            <a:endParaRPr/>
          </a:p>
          <a:p>
            <a:pPr indent="-300037" lvl="0" marL="457200" rtl="0" algn="l">
              <a:spcBef>
                <a:spcPts val="0"/>
              </a:spcBef>
              <a:spcAft>
                <a:spcPts val="0"/>
              </a:spcAft>
              <a:buClr>
                <a:schemeClr val="accent1"/>
              </a:buClr>
              <a:buSzPct val="100000"/>
              <a:buChar char="•"/>
            </a:pPr>
            <a:r>
              <a:rPr lang="ja">
                <a:solidFill>
                  <a:schemeClr val="accent1"/>
                </a:solidFill>
              </a:rPr>
              <a:t>啓発して浸透させる役割を持つ</a:t>
            </a:r>
            <a:endParaRPr>
              <a:solidFill>
                <a:schemeClr val="accent1"/>
              </a:solidFill>
            </a:endParaRPr>
          </a:p>
          <a:p>
            <a:pPr indent="-300037" lvl="0" marL="457200" rtl="0" algn="l">
              <a:spcBef>
                <a:spcPts val="0"/>
              </a:spcBef>
              <a:spcAft>
                <a:spcPts val="0"/>
              </a:spcAft>
              <a:buSzPct val="100000"/>
              <a:buChar char="•"/>
            </a:pPr>
            <a:r>
              <a:rPr lang="ja">
                <a:solidFill>
                  <a:schemeClr val="accent1"/>
                </a:solidFill>
              </a:rPr>
              <a:t>ゆくゆくは、社外のOSSコミュニティに貢献できるように、まずは社内でのOSS情報共有をする、社内のOSSコミュニティを築いて交流を活発にする</a:t>
            </a:r>
            <a:r>
              <a:rPr lang="ja"/>
              <a:t>、</a:t>
            </a:r>
            <a:endParaRPr/>
          </a:p>
          <a:p>
            <a:pPr indent="-300037" lvl="0" marL="457200" rtl="0" algn="l">
              <a:spcBef>
                <a:spcPts val="0"/>
              </a:spcBef>
              <a:spcAft>
                <a:spcPts val="0"/>
              </a:spcAft>
              <a:buSzPct val="100000"/>
              <a:buChar char="•"/>
            </a:pPr>
            <a:r>
              <a:rPr lang="ja">
                <a:solidFill>
                  <a:schemeClr val="accent1"/>
                </a:solidFill>
              </a:rPr>
              <a:t>ライフサイクルがある：大きくなっていって、浸透したら小さくなる</a:t>
            </a:r>
            <a:r>
              <a:rPr lang="ja"/>
              <a:t>。</a:t>
            </a:r>
            <a:endParaRPr/>
          </a:p>
          <a:p>
            <a:pPr indent="-288131" lvl="1" marL="914400" rtl="0" algn="l">
              <a:spcBef>
                <a:spcPts val="0"/>
              </a:spcBef>
              <a:spcAft>
                <a:spcPts val="0"/>
              </a:spcAft>
              <a:buSzPct val="100000"/>
              <a:buChar char="•"/>
            </a:pPr>
            <a:r>
              <a:rPr lang="ja"/>
              <a:t>文化を浸透させる　→　ビジネス活用</a:t>
            </a:r>
            <a:endParaRPr/>
          </a:p>
          <a:p>
            <a:pPr indent="-300037" lvl="0" marL="457200" rtl="0" algn="l">
              <a:spcBef>
                <a:spcPts val="0"/>
              </a:spcBef>
              <a:spcAft>
                <a:spcPts val="0"/>
              </a:spcAft>
              <a:buClr>
                <a:schemeClr val="accent1"/>
              </a:buClr>
              <a:buSzPct val="100000"/>
              <a:buChar char="•"/>
            </a:pPr>
            <a:r>
              <a:rPr lang="ja">
                <a:solidFill>
                  <a:schemeClr val="accent1"/>
                </a:solidFill>
              </a:rPr>
              <a:t>「コミュニティ貢献＝会社の成功」を実現するのがOSPOの一つの姿</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業界の文化とトレンドの変化をキャッチして、社内の文化のアップデートを行うのがOSPOの役割？</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コミュニティの中のトレンドを把握し、事業に活かすのがOSPOの役割（文化もその一つ）【経営企画的な活動？】</a:t>
            </a:r>
            <a:endParaRPr>
              <a:solidFill>
                <a:schemeClr val="accent1"/>
              </a:solidFill>
            </a:endParaRPr>
          </a:p>
        </p:txBody>
      </p:sp>
      <p:sp>
        <p:nvSpPr>
          <p:cNvPr id="146" name="Google Shape;146;p22"/>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2023/8/25議論</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52" name="Google Shape;152;p2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a:t>
            </a:r>
            <a:r>
              <a:rPr lang="ja">
                <a:solidFill>
                  <a:schemeClr val="dk1"/>
                </a:solidFill>
              </a:rPr>
              <a:t>SPOってなんですか</a:t>
            </a:r>
            <a:endParaRPr/>
          </a:p>
        </p:txBody>
      </p:sp>
      <p:sp>
        <p:nvSpPr>
          <p:cNvPr id="153" name="Google Shape;153;p2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154" name="Google Shape;154;p23"/>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155" name="Google Shape;155;p23"/>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156" name="Google Shape;156;p23"/>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157" name="Google Shape;157;p23"/>
          <p:cNvSpPr/>
          <p:nvPr/>
        </p:nvSpPr>
        <p:spPr>
          <a:xfrm>
            <a:off x="6868625" y="750125"/>
            <a:ext cx="2127600" cy="1074900"/>
          </a:xfrm>
          <a:prstGeom prst="wedgeRectCallout">
            <a:avLst>
              <a:gd fmla="val -55071" name="adj1"/>
              <a:gd fmla="val 81433" name="adj2"/>
            </a:avLst>
          </a:prstGeom>
          <a:solidFill>
            <a:schemeClr val="lt2"/>
          </a:solidFill>
          <a:ln cap="flat" cmpd="sng" w="9525">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292100" lvl="0" marL="89999" rtl="0" algn="l">
              <a:spcBef>
                <a:spcPts val="0"/>
              </a:spcBef>
              <a:spcAft>
                <a:spcPts val="0"/>
              </a:spcAft>
              <a:buClr>
                <a:schemeClr val="dk1"/>
              </a:buClr>
              <a:buSzPts val="1000"/>
              <a:buChar char="●"/>
            </a:pPr>
            <a:r>
              <a:rPr lang="ja" sz="1000"/>
              <a:t>コミュニティの中のトレンドを把握し、さらに、コミュニティをリードし、トレンドを生み出して、事業に活かすのがOSPOの役割</a:t>
            </a:r>
            <a:endParaRPr sz="1000"/>
          </a:p>
          <a:p>
            <a:pPr indent="-292100" lvl="0" marL="89999" rtl="0" algn="l">
              <a:spcBef>
                <a:spcPts val="0"/>
              </a:spcBef>
              <a:spcAft>
                <a:spcPts val="0"/>
              </a:spcAft>
              <a:buSzPts val="1000"/>
              <a:buChar char="●"/>
            </a:pPr>
            <a:r>
              <a:rPr lang="ja" sz="1000"/>
              <a:t>上記が企業文化として定着するように活動する役割</a:t>
            </a:r>
            <a:endParaRPr sz="1000"/>
          </a:p>
        </p:txBody>
      </p:sp>
      <p:sp>
        <p:nvSpPr>
          <p:cNvPr id="158" name="Google Shape;158;p23"/>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159" name="Google Shape;159;p23"/>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
        <p:nvSpPr>
          <p:cNvPr id="160" name="Google Shape;160;p23"/>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161" name="Google Shape;161;p23"/>
          <p:cNvSpPr/>
          <p:nvPr/>
        </p:nvSpPr>
        <p:spPr>
          <a:xfrm>
            <a:off x="7553300" y="9842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a:t>
            </a:r>
            <a:endParaRPr/>
          </a:p>
          <a:p>
            <a:pPr indent="0" lvl="0" marL="0" rtl="0" algn="l">
              <a:spcBef>
                <a:spcPts val="0"/>
              </a:spcBef>
              <a:spcAft>
                <a:spcPts val="0"/>
              </a:spcAft>
              <a:buNone/>
            </a:pPr>
            <a:r>
              <a:rPr lang="ja"/>
              <a:t>ひとまずFix</a:t>
            </a:r>
            <a:endParaRPr/>
          </a:p>
        </p:txBody>
      </p:sp>
      <p:sp>
        <p:nvSpPr>
          <p:cNvPr id="162" name="Google Shape;162;p23"/>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163" name="Google Shape;163;p23"/>
          <p:cNvSpPr/>
          <p:nvPr/>
        </p:nvSpPr>
        <p:spPr>
          <a:xfrm>
            <a:off x="6971575" y="3575900"/>
            <a:ext cx="2127600" cy="921600"/>
          </a:xfrm>
          <a:prstGeom prst="wedgeRectCallout">
            <a:avLst>
              <a:gd fmla="val -56599" name="adj1"/>
              <a:gd fmla="val -1818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000"/>
              <a:t>ステージによらない役割</a:t>
            </a:r>
            <a:endParaRPr b="1" sz="1000"/>
          </a:p>
          <a:p>
            <a:pPr indent="-158750" lvl="0" marL="89999" rtl="0" algn="l">
              <a:spcBef>
                <a:spcPts val="0"/>
              </a:spcBef>
              <a:spcAft>
                <a:spcPts val="0"/>
              </a:spcAft>
              <a:buSzPts val="1000"/>
              <a:buChar char="●"/>
            </a:pPr>
            <a:r>
              <a:rPr lang="ja" sz="1000"/>
              <a:t>啓発して浸透させる役割を持つ</a:t>
            </a:r>
            <a:endParaRPr sz="1000"/>
          </a:p>
          <a:p>
            <a:pPr indent="-158750" lvl="0" marL="89999" rtl="0" algn="l">
              <a:spcBef>
                <a:spcPts val="0"/>
              </a:spcBef>
              <a:spcAft>
                <a:spcPts val="0"/>
              </a:spcAft>
              <a:buSzPts val="1000"/>
              <a:buChar char="●"/>
            </a:pPr>
            <a:r>
              <a:rPr lang="ja" sz="1000"/>
              <a:t>ライフサイクルがある：大きくなっていって、浸透したら小さくなる</a:t>
            </a:r>
            <a:endParaRPr sz="1000"/>
          </a:p>
        </p:txBody>
      </p:sp>
      <p:sp>
        <p:nvSpPr>
          <p:cNvPr id="164" name="Google Shape;164;p23"/>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OSPOの組織の成長の考察</a:t>
            </a:r>
            <a:endParaRPr/>
          </a:p>
        </p:txBody>
      </p:sp>
      <p:sp>
        <p:nvSpPr>
          <p:cNvPr id="170" name="Google Shape;170;p24"/>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70000" lnSpcReduction="20000"/>
          </a:bodyPr>
          <a:lstStyle/>
          <a:p>
            <a:pPr indent="-308610" lvl="0" marL="457200" rtl="0" algn="l">
              <a:spcBef>
                <a:spcPts val="0"/>
              </a:spcBef>
              <a:spcAft>
                <a:spcPts val="0"/>
              </a:spcAft>
              <a:buSzPct val="100000"/>
              <a:buChar char="•"/>
            </a:pPr>
            <a:r>
              <a:rPr lang="ja" sz="1800"/>
              <a:t>組織図上のどこにあるかは会社によって異なる</a:t>
            </a:r>
            <a:endParaRPr sz="1800"/>
          </a:p>
          <a:p>
            <a:pPr indent="-295275" lvl="1" marL="914400" rtl="0" algn="l">
              <a:spcBef>
                <a:spcPts val="0"/>
              </a:spcBef>
              <a:spcAft>
                <a:spcPts val="0"/>
              </a:spcAft>
              <a:buSzPct val="100000"/>
              <a:buChar char="•"/>
            </a:pPr>
            <a:r>
              <a:rPr lang="ja"/>
              <a:t>役割も様々</a:t>
            </a:r>
            <a:endParaRPr/>
          </a:p>
          <a:p>
            <a:pPr indent="-295275" lvl="1" marL="914400" rtl="0" algn="l">
              <a:spcBef>
                <a:spcPts val="0"/>
              </a:spcBef>
              <a:spcAft>
                <a:spcPts val="0"/>
              </a:spcAft>
              <a:buSzPct val="100000"/>
              <a:buChar char="•"/>
            </a:pPr>
            <a:r>
              <a:rPr lang="ja"/>
              <a:t>R＆Dの中、CTO室、セキュリティ室、リスクコンプライアンス、品証、法務知財</a:t>
            </a:r>
            <a:endParaRPr/>
          </a:p>
          <a:p>
            <a:pPr indent="-295275" lvl="1" marL="914400" rtl="0" algn="l">
              <a:spcBef>
                <a:spcPts val="0"/>
              </a:spcBef>
              <a:spcAft>
                <a:spcPts val="0"/>
              </a:spcAft>
              <a:buSzPct val="100000"/>
              <a:buChar char="•"/>
            </a:pPr>
            <a:r>
              <a:rPr lang="ja"/>
              <a:t>会社のいるステージが異なると、上記のどこに置くかが変わる</a:t>
            </a:r>
            <a:endParaRPr/>
          </a:p>
          <a:p>
            <a:pPr indent="-295275"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95275" lvl="1" marL="914400" rtl="0" algn="l">
              <a:spcBef>
                <a:spcPts val="0"/>
              </a:spcBef>
              <a:spcAft>
                <a:spcPts val="0"/>
              </a:spcAft>
              <a:buSzPct val="100000"/>
              <a:buChar char="•"/>
            </a:pPr>
            <a:r>
              <a:rPr lang="ja"/>
              <a:t>会社がOSPOのどの役割に重点を置いているかによっても変わる</a:t>
            </a:r>
            <a:endParaRPr/>
          </a:p>
          <a:p>
            <a:pPr indent="-308610" lvl="0" marL="457200" rtl="0" algn="l">
              <a:spcBef>
                <a:spcPts val="0"/>
              </a:spcBef>
              <a:spcAft>
                <a:spcPts val="0"/>
              </a:spcAft>
              <a:buSzPct val="100000"/>
              <a:buChar char="•"/>
            </a:pPr>
            <a:r>
              <a:rPr lang="ja"/>
              <a:t>OSPOのあり方も様々</a:t>
            </a:r>
            <a:endParaRPr/>
          </a:p>
          <a:p>
            <a:pPr indent="-295275" lvl="1" marL="914400" rtl="0" algn="l">
              <a:spcBef>
                <a:spcPts val="0"/>
              </a:spcBef>
              <a:spcAft>
                <a:spcPts val="0"/>
              </a:spcAft>
              <a:buSzPct val="100000"/>
              <a:buChar char="•"/>
            </a:pPr>
            <a:r>
              <a:rPr lang="ja"/>
              <a:t>バーチャル　ー　リアル</a:t>
            </a:r>
            <a:endParaRPr/>
          </a:p>
          <a:p>
            <a:pPr indent="-295275" lvl="1" marL="914400" rtl="0" algn="l">
              <a:spcBef>
                <a:spcPts val="0"/>
              </a:spcBef>
              <a:spcAft>
                <a:spcPts val="0"/>
              </a:spcAft>
              <a:buSzPct val="100000"/>
              <a:buChar char="•"/>
            </a:pPr>
            <a:r>
              <a:rPr lang="ja"/>
              <a:t>複数個所にある　ー　一か所集中</a:t>
            </a:r>
            <a:endParaRPr/>
          </a:p>
          <a:p>
            <a:pPr indent="-281939"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95275" lvl="1" marL="914400" rtl="0" algn="l">
              <a:spcBef>
                <a:spcPts val="0"/>
              </a:spcBef>
              <a:spcAft>
                <a:spcPts val="0"/>
              </a:spcAft>
              <a:buSzPct val="100000"/>
              <a:buChar char="•"/>
            </a:pPr>
            <a:r>
              <a:rPr lang="ja"/>
              <a:t>OSPOは一か所にまとまると機能しなくなる</a:t>
            </a:r>
            <a:endParaRPr/>
          </a:p>
          <a:p>
            <a:pPr indent="-281939" lvl="2" marL="1371600" rtl="0" algn="l">
              <a:spcBef>
                <a:spcPts val="0"/>
              </a:spcBef>
              <a:spcAft>
                <a:spcPts val="0"/>
              </a:spcAft>
              <a:buSzPct val="100000"/>
              <a:buChar char="•"/>
            </a:pPr>
            <a:r>
              <a:rPr lang="ja"/>
              <a:t>「ここに任せておけばよい」ということになって、うまくいかない</a:t>
            </a:r>
            <a:endParaRPr/>
          </a:p>
          <a:p>
            <a:pPr indent="-277494" lvl="3" marL="1828800" rtl="0" algn="l">
              <a:spcBef>
                <a:spcPts val="0"/>
              </a:spcBef>
              <a:spcAft>
                <a:spcPts val="0"/>
              </a:spcAft>
              <a:buSzPct val="100000"/>
              <a:buChar char="•"/>
            </a:pPr>
            <a:r>
              <a:rPr lang="ja"/>
              <a:t>OSS文化を学ぶことをやめてしまうことを危惧している</a:t>
            </a:r>
            <a:endParaRPr/>
          </a:p>
          <a:p>
            <a:pPr indent="-308610" lvl="0" marL="457200" rtl="0" algn="l">
              <a:spcBef>
                <a:spcPts val="0"/>
              </a:spcBef>
              <a:spcAft>
                <a:spcPts val="0"/>
              </a:spcAft>
              <a:buSzPct val="100000"/>
              <a:buChar char="•"/>
            </a:pPr>
            <a:r>
              <a:rPr lang="ja"/>
              <a:t>OSPOの始まり方について考察してみる</a:t>
            </a:r>
            <a:endParaRPr/>
          </a:p>
          <a:p>
            <a:pPr indent="-295275" lvl="1" marL="914400" rtl="0" algn="l">
              <a:spcBef>
                <a:spcPts val="0"/>
              </a:spcBef>
              <a:spcAft>
                <a:spcPts val="0"/>
              </a:spcAft>
              <a:buSzPct val="100000"/>
              <a:buChar char="•"/>
            </a:pPr>
            <a:r>
              <a:rPr lang="ja"/>
              <a:t>最初のころはOSPOという言葉はなく、OSSは重要とか、ライセンスは守りましょうとか、伝道活動をしていた</a:t>
            </a:r>
            <a:endParaRPr/>
          </a:p>
          <a:p>
            <a:pPr indent="-295275" lvl="1" marL="914400" rtl="0" algn="l">
              <a:spcBef>
                <a:spcPts val="0"/>
              </a:spcBef>
              <a:spcAft>
                <a:spcPts val="0"/>
              </a:spcAft>
              <a:buSzPct val="100000"/>
              <a:buChar char="•"/>
            </a:pPr>
            <a:r>
              <a:rPr lang="ja"/>
              <a:t>GPL等のライセンスの理解を深めるところから始めていた</a:t>
            </a:r>
            <a:endParaRPr/>
          </a:p>
          <a:p>
            <a:pPr indent="-295275" lvl="1" marL="914400" rtl="0" algn="l">
              <a:spcBef>
                <a:spcPts val="0"/>
              </a:spcBef>
              <a:spcAft>
                <a:spcPts val="0"/>
              </a:spcAft>
              <a:buSzPct val="100000"/>
              <a:buChar char="•"/>
            </a:pPr>
            <a:r>
              <a:rPr lang="ja"/>
              <a:t>OSPOそのもののライフサイクル：</a:t>
            </a:r>
            <a:endParaRPr/>
          </a:p>
          <a:p>
            <a:pPr indent="-281939" lvl="2" marL="1371600" rtl="0" algn="l">
              <a:spcBef>
                <a:spcPts val="0"/>
              </a:spcBef>
              <a:spcAft>
                <a:spcPts val="0"/>
              </a:spcAft>
              <a:buSzPct val="100000"/>
              <a:buChar char="•"/>
            </a:pPr>
            <a:r>
              <a:rPr lang="ja"/>
              <a:t>OSS EU での Ibrahim のセッション：</a:t>
            </a:r>
            <a:r>
              <a:rPr lang="ja" u="sng">
                <a:solidFill>
                  <a:schemeClr val="hlink"/>
                </a:solidFill>
                <a:hlinkClick r:id="rId3"/>
              </a:rPr>
              <a:t>https://sched.co/1OZJh</a:t>
            </a:r>
            <a:r>
              <a:rPr lang="ja"/>
              <a:t>　（1:05のあたり）</a:t>
            </a:r>
            <a:endParaRPr/>
          </a:p>
          <a:p>
            <a:pPr indent="-308610" lvl="0" marL="457200" rtl="0" algn="l">
              <a:spcBef>
                <a:spcPts val="0"/>
              </a:spcBef>
              <a:spcAft>
                <a:spcPts val="0"/>
              </a:spcAft>
              <a:buSzPct val="100000"/>
              <a:buChar char="•"/>
            </a:pPr>
            <a:r>
              <a:rPr lang="ja"/>
              <a:t>参考：深層考察：『オープンソース プログラム オフィス』 - The Linux Foundation</a:t>
            </a:r>
            <a:r>
              <a:rPr lang="ja" u="sng">
                <a:solidFill>
                  <a:schemeClr val="hlink"/>
                </a:solidFill>
                <a:hlinkClick r:id="rId4"/>
              </a:rPr>
              <a:t>https://www.linuxfoundation.jp/publications/2022/11/a-deep-dive-into-open-source-program-offices/</a:t>
            </a:r>
            <a:endParaRPr/>
          </a:p>
          <a:p>
            <a:pPr indent="-295275" lvl="1" marL="914400" rtl="0" algn="l">
              <a:spcBef>
                <a:spcPts val="0"/>
              </a:spcBef>
              <a:spcAft>
                <a:spcPts val="0"/>
              </a:spcAft>
              <a:buSzPct val="100000"/>
              <a:buChar char="•"/>
            </a:pPr>
            <a:r>
              <a:rPr lang="ja"/>
              <a:t>Ibrahim Haddad, “</a:t>
            </a:r>
            <a:r>
              <a:rPr b="1" lang="ja"/>
              <a:t>A Deep Dive Into Open Source Program Offices: Structure, Roles, Responsibilities, and Challenges </a:t>
            </a:r>
            <a:r>
              <a:rPr lang="ja"/>
              <a:t>“ foreword by Chris Aniszczyk, August, 2022</a:t>
            </a:r>
            <a:endParaRPr/>
          </a:p>
          <a:p>
            <a:pPr indent="-295275" lvl="1" marL="914400" rtl="0" algn="l">
              <a:spcBef>
                <a:spcPts val="0"/>
              </a:spcBef>
              <a:spcAft>
                <a:spcPts val="0"/>
              </a:spcAft>
              <a:buSzPct val="100000"/>
              <a:buChar char="•"/>
            </a:pPr>
            <a:r>
              <a:t/>
            </a:r>
            <a:endParaRPr/>
          </a:p>
          <a:p>
            <a:pPr indent="-308610" lvl="0" marL="457200" rtl="0" algn="l">
              <a:spcBef>
                <a:spcPts val="0"/>
              </a:spcBef>
              <a:spcAft>
                <a:spcPts val="0"/>
              </a:spcAft>
              <a:buSzPct val="100000"/>
              <a:buChar char="•"/>
            </a:pPr>
            <a:r>
              <a:t/>
            </a:r>
            <a:endParaRPr/>
          </a:p>
          <a:p>
            <a:pPr indent="0" lvl="0" marL="0" rtl="0" algn="l">
              <a:spcBef>
                <a:spcPts val="0"/>
              </a:spcBef>
              <a:spcAft>
                <a:spcPts val="0"/>
              </a:spcAft>
              <a:buNone/>
            </a:pPr>
            <a:r>
              <a:t/>
            </a:r>
            <a:endParaRPr/>
          </a:p>
        </p:txBody>
      </p:sp>
      <p:sp>
        <p:nvSpPr>
          <p:cNvPr id="171" name="Google Shape;171;p24"/>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2023/9/22議論</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 に対する意識の変化</a:t>
            </a:r>
            <a:endParaRPr/>
          </a:p>
        </p:txBody>
      </p:sp>
      <p:graphicFrame>
        <p:nvGraphicFramePr>
          <p:cNvPr id="177" name="Google Shape;177;p25"/>
          <p:cNvGraphicFramePr/>
          <p:nvPr/>
        </p:nvGraphicFramePr>
        <p:xfrm>
          <a:off x="276025" y="903900"/>
          <a:ext cx="3000000" cy="3000000"/>
        </p:xfrm>
        <a:graphic>
          <a:graphicData uri="http://schemas.openxmlformats.org/drawingml/2006/table">
            <a:tbl>
              <a:tblPr>
                <a:noFill/>
                <a:tableStyleId>{D40F41DF-3FB3-4653-A79B-5AA1C63C079C}</a:tableStyleId>
              </a:tblPr>
              <a:tblGrid>
                <a:gridCol w="820325"/>
                <a:gridCol w="2317725"/>
                <a:gridCol w="2515850"/>
                <a:gridCol w="2559925"/>
              </a:tblGrid>
              <a:tr h="3810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ja" sz="1200"/>
                        <a:t>事業活動への利用</a:t>
                      </a:r>
                      <a:endParaRPr sz="1200"/>
                    </a:p>
                  </a:txBody>
                  <a:tcPr marT="91425" marB="91425" marR="91425" marL="91425"/>
                </a:tc>
                <a:tc>
                  <a:txBody>
                    <a:bodyPr/>
                    <a:lstStyle/>
                    <a:p>
                      <a:pPr indent="0" lvl="0" marL="0" rtl="0" algn="l">
                        <a:spcBef>
                          <a:spcPts val="0"/>
                        </a:spcBef>
                        <a:spcAft>
                          <a:spcPts val="0"/>
                        </a:spcAft>
                        <a:buNone/>
                      </a:pPr>
                      <a:r>
                        <a:rPr lang="ja" sz="1200"/>
                        <a:t>コンプライアンス</a:t>
                      </a:r>
                      <a:endParaRPr sz="1200"/>
                    </a:p>
                  </a:txBody>
                  <a:tcPr marT="91425" marB="91425" marR="91425" marL="91425"/>
                </a:tc>
                <a:tc>
                  <a:txBody>
                    <a:bodyPr/>
                    <a:lstStyle/>
                    <a:p>
                      <a:pPr indent="0" lvl="0" marL="0" rtl="0" algn="l">
                        <a:spcBef>
                          <a:spcPts val="0"/>
                        </a:spcBef>
                        <a:spcAft>
                          <a:spcPts val="0"/>
                        </a:spcAft>
                        <a:buNone/>
                      </a:pPr>
                      <a:r>
                        <a:rPr lang="ja" sz="1200"/>
                        <a:t>貢献</a:t>
                      </a:r>
                      <a:endParaRPr sz="1200"/>
                    </a:p>
                  </a:txBody>
                  <a:tcPr marT="91425" marB="91425" marR="91425" marL="91425"/>
                </a:tc>
              </a:tr>
              <a:tr h="381000">
                <a:tc>
                  <a:txBody>
                    <a:bodyPr/>
                    <a:lstStyle/>
                    <a:p>
                      <a:pPr indent="0" lvl="0" marL="0" rtl="0" algn="l">
                        <a:spcBef>
                          <a:spcPts val="0"/>
                        </a:spcBef>
                        <a:spcAft>
                          <a:spcPts val="0"/>
                        </a:spcAft>
                        <a:buNone/>
                      </a:pPr>
                      <a:r>
                        <a:rPr lang="ja" sz="1200"/>
                        <a:t>Stage 4</a:t>
                      </a:r>
                      <a:endParaRPr sz="1200"/>
                    </a:p>
                  </a:txBody>
                  <a:tcPr marT="91425" marB="91425" marR="91425" marL="91425"/>
                </a:tc>
                <a:tc>
                  <a:txBody>
                    <a:bodyPr/>
                    <a:lstStyle/>
                    <a:p>
                      <a:pPr indent="0" lvl="0" marL="0" rtl="0" algn="l">
                        <a:spcBef>
                          <a:spcPts val="0"/>
                        </a:spcBef>
                        <a:spcAft>
                          <a:spcPts val="0"/>
                        </a:spcAft>
                        <a:buNone/>
                      </a:pPr>
                      <a:r>
                        <a:rPr lang="ja" sz="1200"/>
                        <a:t>コミュニティを活性化させることが、事業の安定性に必要と理解</a:t>
                      </a:r>
                      <a:endParaRPr sz="1200"/>
                    </a:p>
                  </a:txBody>
                  <a:tcPr marT="91425" marB="91425" marR="91425" marL="91425"/>
                </a:tc>
                <a:tc>
                  <a:txBody>
                    <a:bodyPr/>
                    <a:lstStyle/>
                    <a:p>
                      <a:pPr indent="0" lvl="0" marL="0" rtl="0" algn="l">
                        <a:spcBef>
                          <a:spcPts val="0"/>
                        </a:spcBef>
                        <a:spcAft>
                          <a:spcPts val="0"/>
                        </a:spcAft>
                        <a:buNone/>
                      </a:pPr>
                      <a:r>
                        <a:rPr lang="ja" sz="1200"/>
                        <a:t>より良いライセンスのあり方を提案、推進</a:t>
                      </a:r>
                      <a:endParaRPr sz="1200"/>
                    </a:p>
                  </a:txBody>
                  <a:tcPr marT="91425" marB="91425" marR="91425" marL="91425"/>
                </a:tc>
                <a:tc>
                  <a:txBody>
                    <a:bodyPr/>
                    <a:lstStyle/>
                    <a:p>
                      <a:pPr indent="0" lvl="0" marL="0" rtl="0" algn="l">
                        <a:spcBef>
                          <a:spcPts val="0"/>
                        </a:spcBef>
                        <a:spcAft>
                          <a:spcPts val="0"/>
                        </a:spcAft>
                        <a:buNone/>
                      </a:pPr>
                      <a:r>
                        <a:rPr lang="ja" sz="1200"/>
                        <a:t>新機能、新モジュールの開発を提案、推進</a:t>
                      </a:r>
                      <a:endParaRPr sz="1200"/>
                    </a:p>
                  </a:txBody>
                  <a:tcPr marT="91425" marB="91425" marR="91425" marL="91425"/>
                </a:tc>
              </a:tr>
              <a:tr h="381000">
                <a:tc>
                  <a:txBody>
                    <a:bodyPr/>
                    <a:lstStyle/>
                    <a:p>
                      <a:pPr indent="0" lvl="0" marL="0" rtl="0" algn="l">
                        <a:spcBef>
                          <a:spcPts val="0"/>
                        </a:spcBef>
                        <a:spcAft>
                          <a:spcPts val="0"/>
                        </a:spcAft>
                        <a:buNone/>
                      </a:pPr>
                      <a:r>
                        <a:rPr lang="ja" sz="1200"/>
                        <a:t>Stage 3</a:t>
                      </a:r>
                      <a:endParaRPr sz="1200"/>
                    </a:p>
                  </a:txBody>
                  <a:tcPr marT="91425" marB="91425" marR="91425" marL="91425"/>
                </a:tc>
                <a:tc>
                  <a:txBody>
                    <a:bodyPr/>
                    <a:lstStyle/>
                    <a:p>
                      <a:pPr indent="0" lvl="0" marL="0" rtl="0" algn="l">
                        <a:spcBef>
                          <a:spcPts val="0"/>
                        </a:spcBef>
                        <a:spcAft>
                          <a:spcPts val="0"/>
                        </a:spcAft>
                        <a:buNone/>
                      </a:pPr>
                      <a:r>
                        <a:rPr lang="ja" sz="1200"/>
                        <a:t>コミュニティと良好なコミュニケーションが製品の向上につながると理解</a:t>
                      </a:r>
                      <a:endParaRPr sz="1200"/>
                    </a:p>
                  </a:txBody>
                  <a:tcPr marT="91425" marB="91425" marR="91425" marL="91425"/>
                </a:tc>
                <a:tc>
                  <a:txBody>
                    <a:bodyPr/>
                    <a:lstStyle/>
                    <a:p>
                      <a:pPr indent="0" lvl="0" marL="0" rtl="0" algn="l">
                        <a:spcBef>
                          <a:spcPts val="0"/>
                        </a:spcBef>
                        <a:spcAft>
                          <a:spcPts val="0"/>
                        </a:spcAft>
                        <a:buNone/>
                      </a:pPr>
                      <a:r>
                        <a:rPr lang="ja" sz="1200"/>
                        <a:t>ライセンスの扱い、ツールについてコミュニティと意見交換</a:t>
                      </a:r>
                      <a:endParaRPr sz="1200"/>
                    </a:p>
                  </a:txBody>
                  <a:tcPr marT="91425" marB="91425" marR="91425" marL="91425"/>
                </a:tc>
                <a:tc>
                  <a:txBody>
                    <a:bodyPr/>
                    <a:lstStyle/>
                    <a:p>
                      <a:pPr indent="0" lvl="0" marL="0" rtl="0" algn="l">
                        <a:spcBef>
                          <a:spcPts val="0"/>
                        </a:spcBef>
                        <a:spcAft>
                          <a:spcPts val="0"/>
                        </a:spcAft>
                        <a:buNone/>
                      </a:pPr>
                      <a:r>
                        <a:rPr lang="ja" sz="1200"/>
                        <a:t>コミュニティでのアップデート活動、不具合対応に参加</a:t>
                      </a:r>
                      <a:endParaRPr sz="1200"/>
                    </a:p>
                  </a:txBody>
                  <a:tcPr marT="91425" marB="91425" marR="91425" marL="91425"/>
                </a:tc>
              </a:tr>
              <a:tr h="381000">
                <a:tc>
                  <a:txBody>
                    <a:bodyPr/>
                    <a:lstStyle/>
                    <a:p>
                      <a:pPr indent="0" lvl="0" marL="0" rtl="0" algn="l">
                        <a:spcBef>
                          <a:spcPts val="0"/>
                        </a:spcBef>
                        <a:spcAft>
                          <a:spcPts val="0"/>
                        </a:spcAft>
                        <a:buNone/>
                      </a:pPr>
                      <a:r>
                        <a:rPr lang="ja" sz="1200"/>
                        <a:t>Stage 2</a:t>
                      </a:r>
                      <a:endParaRPr sz="1200"/>
                    </a:p>
                  </a:txBody>
                  <a:tcPr marT="91425" marB="91425" marR="91425" marL="91425"/>
                </a:tc>
                <a:tc>
                  <a:txBody>
                    <a:bodyPr/>
                    <a:lstStyle/>
                    <a:p>
                      <a:pPr indent="0" lvl="0" marL="0" rtl="0" algn="l">
                        <a:spcBef>
                          <a:spcPts val="0"/>
                        </a:spcBef>
                        <a:spcAft>
                          <a:spcPts val="0"/>
                        </a:spcAft>
                        <a:buNone/>
                      </a:pPr>
                      <a:r>
                        <a:rPr lang="ja" sz="1200"/>
                        <a:t>実質的に品質が高いことに気づく。</a:t>
                      </a:r>
                      <a:endParaRPr sz="1200"/>
                    </a:p>
                    <a:p>
                      <a:pPr indent="0" lvl="0" marL="0" rtl="0" algn="l">
                        <a:spcBef>
                          <a:spcPts val="0"/>
                        </a:spcBef>
                        <a:spcAft>
                          <a:spcPts val="0"/>
                        </a:spcAft>
                        <a:buNone/>
                      </a:pPr>
                      <a:r>
                        <a:rPr lang="ja" sz="1200"/>
                        <a:t>不具合があっても修正がされることに気づく</a:t>
                      </a:r>
                      <a:endParaRPr sz="1200"/>
                    </a:p>
                  </a:txBody>
                  <a:tcPr marT="91425" marB="91425" marR="91425" marL="91425"/>
                </a:tc>
                <a:tc>
                  <a:txBody>
                    <a:bodyPr/>
                    <a:lstStyle/>
                    <a:p>
                      <a:pPr indent="0" lvl="0" marL="0" rtl="0" algn="l">
                        <a:spcBef>
                          <a:spcPts val="0"/>
                        </a:spcBef>
                        <a:spcAft>
                          <a:spcPts val="0"/>
                        </a:spcAft>
                        <a:buNone/>
                      </a:pPr>
                      <a:r>
                        <a:rPr lang="ja" sz="1200"/>
                        <a:t>コミュニティの意見、発言を尊重</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1200">
                          <a:solidFill>
                            <a:schemeClr val="dk1"/>
                          </a:solidFill>
                        </a:rPr>
                        <a:t>コミュニティでのアップデート情報、不具合情報を活用。発見した不具合の報告、利用実績の報告</a:t>
                      </a:r>
                      <a:endParaRPr sz="1200"/>
                    </a:p>
                  </a:txBody>
                  <a:tcPr marT="91425" marB="91425" marR="91425" marL="91425"/>
                </a:tc>
              </a:tr>
              <a:tr h="381000">
                <a:tc>
                  <a:txBody>
                    <a:bodyPr/>
                    <a:lstStyle/>
                    <a:p>
                      <a:pPr indent="0" lvl="0" marL="0" rtl="0" algn="l">
                        <a:spcBef>
                          <a:spcPts val="0"/>
                        </a:spcBef>
                        <a:spcAft>
                          <a:spcPts val="0"/>
                        </a:spcAft>
                        <a:buNone/>
                      </a:pPr>
                      <a:r>
                        <a:rPr lang="ja" sz="1200"/>
                        <a:t>Stage 1</a:t>
                      </a:r>
                      <a:endParaRPr sz="1200"/>
                    </a:p>
                  </a:txBody>
                  <a:tcPr marT="91425" marB="91425" marR="91425" marL="91425"/>
                </a:tc>
                <a:tc>
                  <a:txBody>
                    <a:bodyPr/>
                    <a:lstStyle/>
                    <a:p>
                      <a:pPr indent="0" lvl="0" marL="0" rtl="0" algn="l">
                        <a:spcBef>
                          <a:spcPts val="0"/>
                        </a:spcBef>
                        <a:spcAft>
                          <a:spcPts val="0"/>
                        </a:spcAft>
                        <a:buNone/>
                      </a:pPr>
                      <a:r>
                        <a:rPr lang="ja" sz="1200"/>
                        <a:t>ライセンスに従い、最低限の利用報告、情報開示</a:t>
                      </a:r>
                      <a:endParaRPr sz="1200"/>
                    </a:p>
                  </a:txBody>
                  <a:tcPr marT="91425" marB="91425" marR="91425" marL="91425"/>
                </a:tc>
                <a:tc>
                  <a:txBody>
                    <a:bodyPr/>
                    <a:lstStyle/>
                    <a:p>
                      <a:pPr indent="0" lvl="0" marL="0" rtl="0" algn="l">
                        <a:spcBef>
                          <a:spcPts val="0"/>
                        </a:spcBef>
                        <a:spcAft>
                          <a:spcPts val="0"/>
                        </a:spcAft>
                        <a:buNone/>
                      </a:pPr>
                      <a:r>
                        <a:rPr lang="ja" sz="1200"/>
                        <a:t>法的に最低限の対応</a:t>
                      </a:r>
                      <a:endParaRPr sz="1200"/>
                    </a:p>
                  </a:txBody>
                  <a:tcPr marT="91425" marB="91425" marR="91425" marL="91425"/>
                </a:tc>
                <a:tc>
                  <a:txBody>
                    <a:bodyPr/>
                    <a:lstStyle/>
                    <a:p>
                      <a:pPr indent="0" lvl="0" marL="0" rtl="0" algn="l">
                        <a:spcBef>
                          <a:spcPts val="0"/>
                        </a:spcBef>
                        <a:spcAft>
                          <a:spcPts val="0"/>
                        </a:spcAft>
                        <a:buNone/>
                      </a:pPr>
                      <a:r>
                        <a:rPr lang="ja" sz="1200"/>
                        <a:t>ライセンスに従い最低限のソース開示</a:t>
                      </a:r>
                      <a:endParaRPr sz="1200"/>
                    </a:p>
                  </a:txBody>
                  <a:tcPr marT="91425" marB="91425" marR="91425" marL="91425"/>
                </a:tc>
              </a:tr>
              <a:tr h="381000">
                <a:tc>
                  <a:txBody>
                    <a:bodyPr/>
                    <a:lstStyle/>
                    <a:p>
                      <a:pPr indent="0" lvl="0" marL="0" rtl="0" algn="l">
                        <a:spcBef>
                          <a:spcPts val="0"/>
                        </a:spcBef>
                        <a:spcAft>
                          <a:spcPts val="0"/>
                        </a:spcAft>
                        <a:buNone/>
                      </a:pPr>
                      <a:r>
                        <a:rPr lang="ja" sz="1200"/>
                        <a:t>Stage 0</a:t>
                      </a:r>
                      <a:endParaRPr sz="1200"/>
                    </a:p>
                  </a:txBody>
                  <a:tcPr marT="91425" marB="91425" marR="91425" marL="91425"/>
                </a:tc>
                <a:tc>
                  <a:txBody>
                    <a:bodyPr/>
                    <a:lstStyle/>
                    <a:p>
                      <a:pPr indent="0" lvl="0" marL="0" rtl="0" algn="l">
                        <a:spcBef>
                          <a:spcPts val="0"/>
                        </a:spcBef>
                        <a:spcAft>
                          <a:spcPts val="0"/>
                        </a:spcAft>
                        <a:buNone/>
                      </a:pPr>
                      <a:r>
                        <a:rPr lang="ja" sz="1200"/>
                        <a:t>無償だから使う</a:t>
                      </a:r>
                      <a:endParaRPr sz="1200"/>
                    </a:p>
                  </a:txBody>
                  <a:tcPr marT="91425" marB="91425" marR="91425" marL="91425"/>
                </a:tc>
                <a:tc>
                  <a:txBody>
                    <a:bodyPr/>
                    <a:lstStyle/>
                    <a:p>
                      <a:pPr indent="0" lvl="0" marL="0" rtl="0" algn="l">
                        <a:spcBef>
                          <a:spcPts val="0"/>
                        </a:spcBef>
                        <a:spcAft>
                          <a:spcPts val="0"/>
                        </a:spcAft>
                        <a:buNone/>
                      </a:pPr>
                      <a:r>
                        <a:rPr lang="ja" sz="1200"/>
                        <a:t>よくわからない。見つからなければよい。</a:t>
                      </a:r>
                      <a:endParaRPr sz="1200"/>
                    </a:p>
                  </a:txBody>
                  <a:tcPr marT="91425" marB="91425" marR="91425" marL="91425"/>
                </a:tc>
                <a:tc>
                  <a:txBody>
                    <a:bodyPr/>
                    <a:lstStyle/>
                    <a:p>
                      <a:pPr indent="0" lvl="0" marL="0" rtl="0" algn="l">
                        <a:spcBef>
                          <a:spcPts val="0"/>
                        </a:spcBef>
                        <a:spcAft>
                          <a:spcPts val="0"/>
                        </a:spcAft>
                        <a:buNone/>
                      </a:pPr>
                      <a:r>
                        <a:rPr lang="ja" sz="1200"/>
                        <a:t>自分のコードを渡すのは損</a:t>
                      </a:r>
                      <a:endParaRPr sz="1200"/>
                    </a:p>
                  </a:txBody>
                  <a:tcPr marT="91425" marB="91425" marR="91425" marL="91425"/>
                </a:tc>
              </a:tr>
            </a:tbl>
          </a:graphicData>
        </a:graphic>
      </p:graphicFrame>
      <p:sp>
        <p:nvSpPr>
          <p:cNvPr id="178" name="Google Shape;178;p25"/>
          <p:cNvSpPr/>
          <p:nvPr/>
        </p:nvSpPr>
        <p:spPr>
          <a:xfrm>
            <a:off x="7307150" y="345875"/>
            <a:ext cx="15330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2023/10/27議論</a:t>
            </a:r>
            <a:endParaRPr/>
          </a:p>
        </p:txBody>
      </p:sp>
      <p:sp>
        <p:nvSpPr>
          <p:cNvPr id="179" name="Google Shape;179;p25"/>
          <p:cNvSpPr/>
          <p:nvPr/>
        </p:nvSpPr>
        <p:spPr>
          <a:xfrm rot="5400000">
            <a:off x="7054400" y="2772175"/>
            <a:ext cx="3105000" cy="466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コストの増加</a:t>
            </a:r>
            <a:endParaRPr/>
          </a:p>
        </p:txBody>
      </p:sp>
      <p:sp>
        <p:nvSpPr>
          <p:cNvPr id="180" name="Google Shape;180;p25"/>
          <p:cNvSpPr/>
          <p:nvPr/>
        </p:nvSpPr>
        <p:spPr>
          <a:xfrm rot="5400000">
            <a:off x="7358250" y="2598400"/>
            <a:ext cx="3105000" cy="466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リターン</a:t>
            </a:r>
            <a:r>
              <a:rPr lang="ja"/>
              <a:t>の増加</a:t>
            </a:r>
            <a:endParaRPr/>
          </a:p>
        </p:txBody>
      </p:sp>
      <p:sp>
        <p:nvSpPr>
          <p:cNvPr id="181" name="Google Shape;181;p25"/>
          <p:cNvSpPr/>
          <p:nvPr/>
        </p:nvSpPr>
        <p:spPr>
          <a:xfrm>
            <a:off x="7264650" y="4557925"/>
            <a:ext cx="1679700" cy="545400"/>
          </a:xfrm>
          <a:prstGeom prst="wedgeRoundRectCallout">
            <a:avLst>
              <a:gd fmla="val 38690" name="adj1"/>
              <a:gd fmla="val -169692"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コストとリターンのバランスポイントは企業によって異なる</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7/11 </a:t>
            </a:r>
            <a:r>
              <a:rPr lang="ja"/>
              <a:t>全体会合ブレイクアウトセッション</a:t>
            </a:r>
            <a:endParaRPr/>
          </a:p>
        </p:txBody>
      </p:sp>
      <p:sp>
        <p:nvSpPr>
          <p:cNvPr id="187" name="Google Shape;187;p26"/>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OSPOに必要なものとは？OSPOを立ち上げるには？</a:t>
            </a:r>
            <a:endParaRPr/>
          </a:p>
        </p:txBody>
      </p:sp>
      <p:sp>
        <p:nvSpPr>
          <p:cNvPr id="188" name="Google Shape;188;p26"/>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リソース（人、お金）</a:t>
            </a:r>
            <a:endParaRPr/>
          </a:p>
          <a:p>
            <a:pPr indent="-317500" lvl="1" marL="914400" rtl="0" algn="l">
              <a:spcBef>
                <a:spcPts val="0"/>
              </a:spcBef>
              <a:spcAft>
                <a:spcPts val="0"/>
              </a:spcAft>
              <a:buSzPts val="1400"/>
              <a:buChar char="○"/>
            </a:pPr>
            <a:r>
              <a:rPr lang="ja"/>
              <a:t>OSPOで何をするかによって規模感が違う</a:t>
            </a:r>
            <a:endParaRPr/>
          </a:p>
          <a:p>
            <a:pPr indent="-317500" lvl="1" marL="914400" rtl="0" algn="l">
              <a:spcBef>
                <a:spcPts val="0"/>
              </a:spcBef>
              <a:spcAft>
                <a:spcPts val="0"/>
              </a:spcAft>
              <a:buSzPts val="1400"/>
              <a:buChar char="○"/>
            </a:pPr>
            <a:r>
              <a:rPr lang="ja"/>
              <a:t>最低限：ライセンスコンプライアンスを社内に徹底する</a:t>
            </a:r>
            <a:endParaRPr/>
          </a:p>
          <a:p>
            <a:pPr indent="-317500" lvl="1" marL="914400" rtl="0" algn="l">
              <a:spcBef>
                <a:spcPts val="0"/>
              </a:spcBef>
              <a:spcAft>
                <a:spcPts val="0"/>
              </a:spcAft>
              <a:buSzPts val="1400"/>
              <a:buChar char="○"/>
            </a:pPr>
            <a:r>
              <a:rPr lang="ja"/>
              <a:t>さらには：教育、貢献、戦略に広がるにつれて規模が大きくなる</a:t>
            </a:r>
            <a:endParaRPr/>
          </a:p>
          <a:p>
            <a:pPr indent="-317500" lvl="1" marL="914400" rtl="0" algn="l">
              <a:spcBef>
                <a:spcPts val="0"/>
              </a:spcBef>
              <a:spcAft>
                <a:spcPts val="0"/>
              </a:spcAft>
              <a:buSzPts val="1400"/>
              <a:buChar char="○"/>
            </a:pPr>
            <a:r>
              <a:rPr lang="ja"/>
              <a:t>組織の継続性を考えると必要な最低限の人数は複数名</a:t>
            </a:r>
            <a:endParaRPr/>
          </a:p>
          <a:p>
            <a:pPr indent="-317500" lvl="0" marL="457200" rtl="0" algn="l">
              <a:spcBef>
                <a:spcPts val="0"/>
              </a:spcBef>
              <a:spcAft>
                <a:spcPts val="0"/>
              </a:spcAft>
              <a:buSzPts val="1400"/>
              <a:buChar char="●"/>
            </a:pPr>
            <a:r>
              <a:rPr lang="ja"/>
              <a:t>マインドセット</a:t>
            </a:r>
            <a:endParaRPr/>
          </a:p>
          <a:p>
            <a:pPr indent="-317500" lvl="1" marL="9144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ja"/>
              <a:t>トップの意思</a:t>
            </a:r>
            <a:endParaRPr/>
          </a:p>
          <a:p>
            <a:pPr indent="-317500" lvl="1" marL="914400" rtl="0" algn="l">
              <a:spcBef>
                <a:spcPts val="0"/>
              </a:spcBef>
              <a:spcAft>
                <a:spcPts val="0"/>
              </a:spcAft>
              <a:buSzPts val="1400"/>
              <a:buChar char="○"/>
            </a:pPr>
            <a:r>
              <a:rPr lang="ja"/>
              <a:t>トップの考えはお金がっ付随するので、重要</a:t>
            </a:r>
            <a:endParaRPr/>
          </a:p>
          <a:p>
            <a:pPr indent="-317500" lvl="2" marL="1371600" rtl="0" algn="l">
              <a:spcBef>
                <a:spcPts val="0"/>
              </a:spcBef>
              <a:spcAft>
                <a:spcPts val="0"/>
              </a:spcAft>
              <a:buSzPts val="1400"/>
              <a:buChar char="■"/>
            </a:pPr>
            <a:r>
              <a:rPr lang="ja"/>
              <a:t>ライセンスコンプライアンスまでは必須と考えてもらえるが、それ以上に進むにはどうしたらいいか？</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OSSを使い始めるステップ</a:t>
            </a:r>
            <a:endParaRPr/>
          </a:p>
        </p:txBody>
      </p:sp>
      <p:sp>
        <p:nvSpPr>
          <p:cNvPr id="194" name="Google Shape;194;p27"/>
          <p:cNvSpPr/>
          <p:nvPr/>
        </p:nvSpPr>
        <p:spPr>
          <a:xfrm>
            <a:off x="432000" y="1747225"/>
            <a:ext cx="2022000" cy="713400"/>
          </a:xfrm>
          <a:prstGeom prst="wedgeRectCallout">
            <a:avLst>
              <a:gd fmla="val 15440" name="adj1"/>
              <a:gd fmla="val 5273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既にあるソフトを使える（開発を楽できる）</a:t>
            </a:r>
            <a:endParaRPr sz="1000"/>
          </a:p>
          <a:p>
            <a:pPr indent="0" lvl="0" marL="0" rtl="0" algn="l">
              <a:spcBef>
                <a:spcPts val="0"/>
              </a:spcBef>
              <a:spcAft>
                <a:spcPts val="0"/>
              </a:spcAft>
              <a:buNone/>
            </a:pPr>
            <a:r>
              <a:rPr lang="ja" sz="1000"/>
              <a:t>（</a:t>
            </a:r>
            <a:r>
              <a:rPr lang="ja" sz="1000"/>
              <a:t>社内の開発工数を減らせる）</a:t>
            </a:r>
            <a:endParaRPr sz="1000"/>
          </a:p>
          <a:p>
            <a:pPr indent="0" lvl="0" marL="0" rtl="0" algn="l">
              <a:spcBef>
                <a:spcPts val="0"/>
              </a:spcBef>
              <a:spcAft>
                <a:spcPts val="0"/>
              </a:spcAft>
              <a:buNone/>
            </a:pPr>
            <a:r>
              <a:t/>
            </a:r>
            <a:endParaRPr sz="1000"/>
          </a:p>
        </p:txBody>
      </p:sp>
      <p:sp>
        <p:nvSpPr>
          <p:cNvPr id="195" name="Google Shape;195;p27"/>
          <p:cNvSpPr/>
          <p:nvPr/>
        </p:nvSpPr>
        <p:spPr>
          <a:xfrm>
            <a:off x="2677025" y="1616275"/>
            <a:ext cx="2022000" cy="1744800"/>
          </a:xfrm>
          <a:prstGeom prst="wedgeRectCallout">
            <a:avLst>
              <a:gd fmla="val 83404" name="adj1"/>
              <a:gd fmla="val 8726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最先端のソフト（技術）を使える</a:t>
            </a:r>
            <a:endParaRPr sz="1000"/>
          </a:p>
          <a:p>
            <a:pPr indent="0" lvl="0" marL="0" rtl="0" algn="l">
              <a:spcBef>
                <a:spcPts val="0"/>
              </a:spcBef>
              <a:spcAft>
                <a:spcPts val="0"/>
              </a:spcAft>
              <a:buNone/>
            </a:pPr>
            <a:r>
              <a:rPr lang="ja" sz="1000"/>
              <a:t>多くの人が集まって作ったソフトなので、レベルが高い</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8" name="Google Shape;48;p1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sp>
        <p:nvSpPr>
          <p:cNvPr id="49" name="Google Shape;49;p1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OSSを活用する、OSS活動のメリットは何ですか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ja"/>
              <a:t>Consumer ～ Leader の Open Source 価値マップ</a:t>
            </a:r>
            <a:endParaRPr/>
          </a:p>
        </p:txBody>
      </p:sp>
      <p:pic>
        <p:nvPicPr>
          <p:cNvPr id="201" name="Google Shape;201;p28"/>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Consumer ～ Leader の Open Source </a:t>
            </a:r>
            <a:r>
              <a:rPr lang="ja"/>
              <a:t>価値マップ</a:t>
            </a:r>
            <a:endParaRPr/>
          </a:p>
        </p:txBody>
      </p:sp>
      <p:graphicFrame>
        <p:nvGraphicFramePr>
          <p:cNvPr id="207" name="Google Shape;207;p29"/>
          <p:cNvGraphicFramePr/>
          <p:nvPr/>
        </p:nvGraphicFramePr>
        <p:xfrm>
          <a:off x="74800" y="767525"/>
          <a:ext cx="3000000" cy="3000000"/>
        </p:xfrm>
        <a:graphic>
          <a:graphicData uri="http://schemas.openxmlformats.org/drawingml/2006/table">
            <a:tbl>
              <a:tblPr>
                <a:noFill/>
                <a:tableStyleId>{D40F41DF-3FB3-4653-A79B-5AA1C63C079C}</a:tableStyleId>
              </a:tblPr>
              <a:tblGrid>
                <a:gridCol w="398725"/>
                <a:gridCol w="2145025"/>
                <a:gridCol w="929375"/>
                <a:gridCol w="1100600"/>
                <a:gridCol w="1100600"/>
                <a:gridCol w="1100600"/>
                <a:gridCol w="1100600"/>
                <a:gridCol w="1100600"/>
              </a:tblGrid>
              <a:tr h="405875">
                <a:tc>
                  <a:txBody>
                    <a:bodyPr/>
                    <a:lstStyle/>
                    <a:p>
                      <a:pPr indent="0" lvl="0" marL="0" rtl="0" algn="l">
                        <a:lnSpc>
                          <a:spcPct val="115000"/>
                        </a:lnSpc>
                        <a:spcBef>
                          <a:spcPts val="0"/>
                        </a:spcBef>
                        <a:spcAft>
                          <a:spcPts val="0"/>
                        </a:spcAft>
                        <a:buNone/>
                      </a:pPr>
                      <a:r>
                        <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人材価値 (個人)</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(会社)</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技術価値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費用価値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創造価値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ブランド価値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顧客価値</a:t>
                      </a:r>
                      <a:endParaRPr b="1" sz="1200">
                        <a:solidFill>
                          <a:srgbClr val="FFFFFF"/>
                        </a:solidFill>
                      </a:endParaRPr>
                    </a:p>
                  </a:txBody>
                  <a:tcPr marT="91425" marB="91425" marR="91425" marL="91425">
                    <a:solidFill>
                      <a:schemeClr val="accent5"/>
                    </a:solidFill>
                  </a:tcPr>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08" name="Google Shape;208;p29"/>
          <p:cNvSpPr txBox="1"/>
          <p:nvPr/>
        </p:nvSpPr>
        <p:spPr>
          <a:xfrm rot="-5400000">
            <a:off x="-183800" y="1432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t>Leader</a:t>
            </a:r>
            <a:endParaRPr sz="1300"/>
          </a:p>
        </p:txBody>
      </p:sp>
      <p:sp>
        <p:nvSpPr>
          <p:cNvPr id="209" name="Google Shape;209;p29"/>
          <p:cNvSpPr txBox="1"/>
          <p:nvPr/>
        </p:nvSpPr>
        <p:spPr>
          <a:xfrm rot="-5400000">
            <a:off x="-183800" y="2321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Contributor</a:t>
            </a:r>
            <a:endParaRPr sz="1100"/>
          </a:p>
        </p:txBody>
      </p:sp>
      <p:sp>
        <p:nvSpPr>
          <p:cNvPr id="210" name="Google Shape;210;p29"/>
          <p:cNvSpPr txBox="1"/>
          <p:nvPr/>
        </p:nvSpPr>
        <p:spPr>
          <a:xfrm rot="-5400000">
            <a:off x="-183800" y="32117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Participant</a:t>
            </a:r>
            <a:endParaRPr sz="1100"/>
          </a:p>
        </p:txBody>
      </p:sp>
      <p:sp>
        <p:nvSpPr>
          <p:cNvPr id="211" name="Google Shape;211;p29"/>
          <p:cNvSpPr txBox="1"/>
          <p:nvPr/>
        </p:nvSpPr>
        <p:spPr>
          <a:xfrm rot="-5400000">
            <a:off x="-183800" y="4099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Consumer</a:t>
            </a:r>
            <a:endParaRPr sz="1100"/>
          </a:p>
        </p:txBody>
      </p:sp>
      <p:sp>
        <p:nvSpPr>
          <p:cNvPr id="212" name="Google Shape;212;p29"/>
          <p:cNvSpPr txBox="1"/>
          <p:nvPr/>
        </p:nvSpPr>
        <p:spPr>
          <a:xfrm>
            <a:off x="490400" y="1191525"/>
            <a:ext cx="8560500" cy="3066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自動的に集まる状態</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18" name="Google Shape;218;p3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コミュニティのリーダーシップを取るのが難しいのはなぜか？</a:t>
            </a:r>
            <a:endParaRPr/>
          </a:p>
        </p:txBody>
      </p:sp>
      <p:sp>
        <p:nvSpPr>
          <p:cNvPr id="219" name="Google Shape;219;p3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25" name="Google Shape;225;p3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a:t>
            </a:r>
            <a:r>
              <a:rPr lang="ja">
                <a:solidFill>
                  <a:schemeClr val="dk1"/>
                </a:solidFill>
              </a:rPr>
              <a:t>全社統一</a:t>
            </a:r>
            <a:r>
              <a:rPr lang="ja">
                <a:solidFill>
                  <a:schemeClr val="dk1"/>
                </a:solidFill>
              </a:rPr>
              <a:t>管理はなぜ必要なのですか？（なぜ今更、既にOSSは多く使われているのに）</a:t>
            </a:r>
            <a:endParaRPr/>
          </a:p>
        </p:txBody>
      </p:sp>
      <p:sp>
        <p:nvSpPr>
          <p:cNvPr id="226" name="Google Shape;226;p3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重要性</a:t>
            </a:r>
            <a:endParaRPr/>
          </a:p>
          <a:p>
            <a:pPr indent="-310832" lvl="1" marL="914400" rtl="0" algn="l">
              <a:spcBef>
                <a:spcPts val="0"/>
              </a:spcBef>
              <a:spcAft>
                <a:spcPts val="0"/>
              </a:spcAft>
              <a:buSzPct val="100000"/>
              <a:buChar char="○"/>
            </a:pPr>
            <a:r>
              <a:rPr lang="ja"/>
              <a:t>OSSのサプライチェーン管理を要求する米国大統領令：調達条件になってきたから</a:t>
            </a:r>
            <a:endParaRPr/>
          </a:p>
          <a:p>
            <a:pPr indent="-310832" lvl="2" marL="1371600" rtl="0" algn="l">
              <a:spcBef>
                <a:spcPts val="0"/>
              </a:spcBef>
              <a:spcAft>
                <a:spcPts val="0"/>
              </a:spcAft>
              <a:buSzPct val="100000"/>
              <a:buChar char="■"/>
            </a:pPr>
            <a:r>
              <a:rPr lang="ja"/>
              <a:t>セキュリティ観点でしっかり管理することが求められている</a:t>
            </a:r>
            <a:endParaRPr/>
          </a:p>
          <a:p>
            <a:pPr indent="-310832" lvl="1" marL="914400" rtl="0" algn="l">
              <a:spcBef>
                <a:spcPts val="0"/>
              </a:spcBef>
              <a:spcAft>
                <a:spcPts val="0"/>
              </a:spcAft>
              <a:buSzPct val="100000"/>
              <a:buChar char="○"/>
            </a:pPr>
            <a:r>
              <a:rPr lang="ja"/>
              <a:t>OSSが社会インフラシステムを支えるものになってきた</a:t>
            </a:r>
            <a:endParaRPr/>
          </a:p>
          <a:p>
            <a:pPr indent="-310832" lvl="2" marL="1371600" rtl="0" algn="l">
              <a:spcBef>
                <a:spcPts val="0"/>
              </a:spcBef>
              <a:spcAft>
                <a:spcPts val="0"/>
              </a:spcAft>
              <a:buSzPct val="100000"/>
              <a:buChar char="■"/>
            </a:pPr>
            <a:r>
              <a:rPr lang="ja"/>
              <a:t>含まれているOSSに問題があると大きな影響を起こす</a:t>
            </a:r>
            <a:endParaRPr/>
          </a:p>
          <a:p>
            <a:pPr indent="-310832" lvl="1" marL="914400" rtl="0" algn="l">
              <a:spcBef>
                <a:spcPts val="0"/>
              </a:spcBef>
              <a:spcAft>
                <a:spcPts val="0"/>
              </a:spcAft>
              <a:buSzPct val="100000"/>
              <a:buChar char="○"/>
            </a:pPr>
            <a:r>
              <a:rPr lang="ja"/>
              <a:t>ISO化、業界の動き（Teleco WGなど）</a:t>
            </a:r>
            <a:endParaRPr/>
          </a:p>
          <a:p>
            <a:pPr indent="-310832" lvl="0" marL="457200" rtl="0" algn="l">
              <a:spcBef>
                <a:spcPts val="0"/>
              </a:spcBef>
              <a:spcAft>
                <a:spcPts val="0"/>
              </a:spcAft>
              <a:buSzPct val="100000"/>
              <a:buChar char="●"/>
            </a:pPr>
            <a:r>
              <a:rPr lang="ja"/>
              <a:t>全社統一管理の必要性</a:t>
            </a:r>
            <a:endParaRPr/>
          </a:p>
          <a:p>
            <a:pPr indent="-310832" lvl="1" marL="914400" rtl="0" algn="l">
              <a:spcBef>
                <a:spcPts val="0"/>
              </a:spcBef>
              <a:spcAft>
                <a:spcPts val="0"/>
              </a:spcAft>
              <a:buSzPct val="100000"/>
              <a:buChar char="○"/>
            </a:pPr>
            <a:r>
              <a:rPr lang="ja"/>
              <a:t>一部の部署の対応ミスが、全社に及ぶ（他事業部のミスによる評判が自事業部の評価になる）</a:t>
            </a:r>
            <a:endParaRPr/>
          </a:p>
          <a:p>
            <a:pPr indent="-310832" lvl="1" marL="914400" rtl="0" algn="l">
              <a:spcBef>
                <a:spcPts val="0"/>
              </a:spcBef>
              <a:spcAft>
                <a:spcPts val="0"/>
              </a:spcAft>
              <a:buSzPct val="100000"/>
              <a:buChar char="○"/>
            </a:pPr>
            <a:r>
              <a:rPr lang="ja"/>
              <a:t>社内サプライチェーンでの全体のレベル向上</a:t>
            </a:r>
            <a:endParaRPr/>
          </a:p>
          <a:p>
            <a:pPr indent="-310832" lvl="1" marL="914400" rtl="0" algn="l">
              <a:spcBef>
                <a:spcPts val="0"/>
              </a:spcBef>
              <a:spcAft>
                <a:spcPts val="0"/>
              </a:spcAft>
              <a:buSzPct val="100000"/>
              <a:buChar char="○"/>
            </a:pPr>
            <a:r>
              <a:rPr lang="ja"/>
              <a:t>ソフトウェアエンジニア以外が取り扱うことが増えてきている</a:t>
            </a:r>
            <a:endParaRPr/>
          </a:p>
          <a:p>
            <a:pPr indent="-310832" lvl="2" marL="1371600" rtl="0" algn="l">
              <a:spcBef>
                <a:spcPts val="0"/>
              </a:spcBef>
              <a:spcAft>
                <a:spcPts val="0"/>
              </a:spcAft>
              <a:buSzPct val="100000"/>
              <a:buChar char="■"/>
            </a:pPr>
            <a:r>
              <a:rPr lang="ja"/>
              <a:t>外部委託のマネージメント、ハードウェアマネージャがソフトを含む製品全体を管理している、外部委託先のOSSコンプライアンス理解度がまちまち、など</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Qの背景：</a:t>
            </a:r>
            <a:endParaRPr/>
          </a:p>
          <a:p>
            <a:pPr indent="-310832" lvl="1" marL="914400" rtl="0" algn="l">
              <a:spcBef>
                <a:spcPts val="0"/>
              </a:spcBef>
              <a:spcAft>
                <a:spcPts val="0"/>
              </a:spcAft>
              <a:buSzPct val="100000"/>
              <a:buChar char="○"/>
            </a:pPr>
            <a:r>
              <a:rPr lang="ja"/>
              <a:t>現場でやるべきと思ってやってきた自負があるのだが、今更、会社全体で取り組もうとしているのはなぜ？</a:t>
            </a:r>
            <a:endParaRPr/>
          </a:p>
          <a:p>
            <a:pPr indent="-310832" lvl="1" marL="914400" rtl="0" algn="l">
              <a:spcBef>
                <a:spcPts val="0"/>
              </a:spcBef>
              <a:spcAft>
                <a:spcPts val="0"/>
              </a:spcAft>
              <a:buSzPct val="100000"/>
              <a:buChar char="○"/>
            </a:pPr>
            <a:r>
              <a:rPr lang="ja"/>
              <a:t>問題がないのにルールを作る動き方になったことでネガティブな反応が生じている</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32" name="Google Shape;232;p3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OSPOをどう進めればいいですか</a:t>
            </a:r>
            <a:endParaRPr/>
          </a:p>
        </p:txBody>
      </p:sp>
      <p:sp>
        <p:nvSpPr>
          <p:cNvPr id="233" name="Google Shape;233;p3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39" name="Google Shape;239;p3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240" name="Google Shape;240;p3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46" name="Google Shape;246;p3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247" name="Google Shape;247;p3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253" name="Google Shape;253;p35"/>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254" name="Google Shape;254;p35"/>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260" name="Google Shape;26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266" name="Google Shape;266;p37"/>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0000" lnSpcReduction="20000"/>
          </a:bodyPr>
          <a:lstStyle/>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OSPOって何ですか？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(TO:OSPO組織を既に持っている企業)どうしてOSPOを作ったのですか？</a:t>
            </a:r>
            <a:endParaRPr>
              <a:solidFill>
                <a:srgbClr val="0000FF"/>
              </a:solidFill>
            </a:endParaRPr>
          </a:p>
          <a:p>
            <a:pPr indent="-290830" lvl="0" marL="457200" rtl="0" algn="l">
              <a:spcBef>
                <a:spcPts val="0"/>
              </a:spcBef>
              <a:spcAft>
                <a:spcPts val="0"/>
              </a:spcAft>
              <a:buClr>
                <a:srgbClr val="0000FF"/>
              </a:buClr>
              <a:buSzPct val="100000"/>
              <a:buAutoNum type="arabicPeriod"/>
            </a:pPr>
            <a:r>
              <a:rPr lang="ja">
                <a:solidFill>
                  <a:srgbClr val="0000FF"/>
                </a:solidFill>
              </a:rPr>
              <a:t>OSPOを作りたいのですが、何から手を付ければいいですか？</a:t>
            </a:r>
            <a:endParaRPr>
              <a:solidFill>
                <a:srgbClr val="0000FF"/>
              </a:solidFill>
            </a:endParaRPr>
          </a:p>
          <a:p>
            <a:pPr indent="-290830" lvl="0" marL="457200" rtl="0" algn="l">
              <a:lnSpc>
                <a:spcPct val="110000"/>
              </a:lnSpc>
              <a:spcBef>
                <a:spcPts val="0"/>
              </a:spcBef>
              <a:spcAft>
                <a:spcPts val="0"/>
              </a:spcAft>
              <a:buSzPct val="100000"/>
              <a:buAutoNum type="arabicPeriod"/>
            </a:pPr>
            <a:r>
              <a:rPr lang="ja"/>
              <a:t>OSPOの組織構成やメンバ構成は？ </a:t>
            </a:r>
            <a:endParaRPr/>
          </a:p>
          <a:p>
            <a:pPr indent="-290830" lvl="1" marL="914400" rtl="0" algn="l">
              <a:lnSpc>
                <a:spcPct val="110000"/>
              </a:lnSpc>
              <a:spcBef>
                <a:spcPts val="0"/>
              </a:spcBef>
              <a:spcAft>
                <a:spcPts val="0"/>
              </a:spcAft>
              <a:buSzPct val="100000"/>
              <a:buAutoNum type="alphaLcPeriod"/>
            </a:pPr>
            <a:r>
              <a:rPr lang="ja"/>
              <a:t>（ソフトウェアハウス型企業、非ソフトウェアハウス型企業、の場合で）  </a:t>
            </a:r>
            <a:endParaRPr/>
          </a:p>
          <a:p>
            <a:pPr indent="-290830" lvl="0" marL="457200" rtl="0" algn="l">
              <a:lnSpc>
                <a:spcPct val="110000"/>
              </a:lnSpc>
              <a:spcBef>
                <a:spcPts val="0"/>
              </a:spcBef>
              <a:spcAft>
                <a:spcPts val="0"/>
              </a:spcAft>
              <a:buSzPct val="100000"/>
              <a:buAutoNum type="arabicPeriod"/>
            </a:pPr>
            <a:r>
              <a:rPr lang="ja"/>
              <a:t>OSPOの組織や権限はどうなっている？ </a:t>
            </a:r>
            <a:endParaRPr/>
          </a:p>
          <a:p>
            <a:pPr indent="-290830" lvl="1" marL="914400" rtl="0" algn="l">
              <a:lnSpc>
                <a:spcPct val="110000"/>
              </a:lnSpc>
              <a:spcBef>
                <a:spcPts val="0"/>
              </a:spcBef>
              <a:spcAft>
                <a:spcPts val="0"/>
              </a:spcAft>
              <a:buSzPct val="100000"/>
              <a:buAutoNum type="alphaLcPeriod"/>
            </a:pPr>
            <a:r>
              <a:rPr lang="ja"/>
              <a:t>（OSPO予算、OSPOレポートライン、OSPO既定の社内ルール違反時の対応、など） </a:t>
            </a:r>
            <a:endParaRPr/>
          </a:p>
          <a:p>
            <a:pPr indent="-290830" lvl="0" marL="457200" rtl="0" algn="l">
              <a:lnSpc>
                <a:spcPct val="110000"/>
              </a:lnSpc>
              <a:spcBef>
                <a:spcPts val="0"/>
              </a:spcBef>
              <a:spcAft>
                <a:spcPts val="0"/>
              </a:spcAft>
              <a:buSzPct val="100000"/>
              <a:buAutoNum type="arabicPeriod"/>
            </a:pPr>
            <a:r>
              <a:rPr lang="ja"/>
              <a:t>SBOMをソフトウェア納入者に要求している？ </a:t>
            </a:r>
            <a:endParaRPr/>
          </a:p>
          <a:p>
            <a:pPr indent="-290830" lvl="1" marL="914400" rtl="0" algn="l">
              <a:lnSpc>
                <a:spcPct val="110000"/>
              </a:lnSpc>
              <a:spcBef>
                <a:spcPts val="0"/>
              </a:spcBef>
              <a:spcAft>
                <a:spcPts val="0"/>
              </a:spcAft>
              <a:buSzPct val="100000"/>
              <a:buAutoNum type="alphaLcPeriod"/>
            </a:pPr>
            <a:r>
              <a:rPr lang="ja"/>
              <a:t>（タイミングは？ フォーマットは？ 内容確認は？ 更新頻度は？ 更新を要求してる？） </a:t>
            </a:r>
            <a:endParaRPr/>
          </a:p>
          <a:p>
            <a:pPr indent="-290830" lvl="0" marL="457200" rtl="0" algn="l">
              <a:lnSpc>
                <a:spcPct val="110000"/>
              </a:lnSpc>
              <a:spcBef>
                <a:spcPts val="0"/>
              </a:spcBef>
              <a:spcAft>
                <a:spcPts val="0"/>
              </a:spcAft>
              <a:buSzPct val="100000"/>
              <a:buAutoNum type="arabicPeriod"/>
            </a:pPr>
            <a:r>
              <a:rPr lang="ja"/>
              <a:t>SBOM管理のツールは足りてる？</a:t>
            </a:r>
            <a:endParaRPr/>
          </a:p>
          <a:p>
            <a:pPr indent="-290830" lvl="1" marL="914400" rtl="0" algn="l">
              <a:lnSpc>
                <a:spcPct val="110000"/>
              </a:lnSpc>
              <a:spcBef>
                <a:spcPts val="0"/>
              </a:spcBef>
              <a:spcAft>
                <a:spcPts val="0"/>
              </a:spcAft>
              <a:buSzPct val="100000"/>
              <a:buAutoNum type="alphaLcPeriod"/>
            </a:pPr>
            <a:r>
              <a:rPr lang="ja"/>
              <a:t>（SBOMの中身をどうやって見てる？ SBOMの品質判断/品質基準は？ SBOM差分は見れる？）  </a:t>
            </a:r>
            <a:endParaRPr/>
          </a:p>
          <a:p>
            <a:pPr indent="-290830" lvl="0" marL="457200" rtl="0" algn="l">
              <a:lnSpc>
                <a:spcPct val="110000"/>
              </a:lnSpc>
              <a:spcBef>
                <a:spcPts val="0"/>
              </a:spcBef>
              <a:spcAft>
                <a:spcPts val="0"/>
              </a:spcAft>
              <a:buSzPct val="100000"/>
              <a:buAutoNum type="arabicPeriod"/>
            </a:pPr>
            <a:r>
              <a:rPr lang="ja"/>
              <a:t>OSSの著作権は？</a:t>
            </a:r>
            <a:endParaRPr/>
          </a:p>
          <a:p>
            <a:pPr indent="-290830" lvl="1" marL="914400" rtl="0" algn="l">
              <a:lnSpc>
                <a:spcPct val="110000"/>
              </a:lnSpc>
              <a:spcBef>
                <a:spcPts val="0"/>
              </a:spcBef>
              <a:spcAft>
                <a:spcPts val="0"/>
              </a:spcAft>
              <a:buSzPct val="100000"/>
              <a:buAutoNum type="alphaLcPeriod"/>
            </a:pPr>
            <a:r>
              <a:rPr lang="ja"/>
              <a:t>（</a:t>
            </a:r>
            <a:r>
              <a:rPr lang="ja"/>
              <a:t>著作権法の通り？ 社内規定がある？ コミュニティ活動は業務？ 入社前開発の個人OSSの場合は？）</a:t>
            </a:r>
            <a:endParaRPr/>
          </a:p>
          <a:p>
            <a:pPr indent="-290830" lvl="0" marL="457200" rtl="0" algn="l">
              <a:lnSpc>
                <a:spcPct val="110000"/>
              </a:lnSpc>
              <a:spcBef>
                <a:spcPts val="0"/>
              </a:spcBef>
              <a:spcAft>
                <a:spcPts val="0"/>
              </a:spcAft>
              <a:buSzPct val="100000"/>
              <a:buAutoNum type="arabicPeriod"/>
            </a:pPr>
            <a:r>
              <a:rPr lang="ja"/>
              <a:t> OSSでOSSを管理している？</a:t>
            </a:r>
            <a:endParaRPr/>
          </a:p>
          <a:p>
            <a:pPr indent="-290830" lvl="1" marL="914400" rtl="0" algn="l">
              <a:lnSpc>
                <a:spcPct val="110000"/>
              </a:lnSpc>
              <a:spcBef>
                <a:spcPts val="0"/>
              </a:spcBef>
              <a:spcAft>
                <a:spcPts val="0"/>
              </a:spcAft>
              <a:buSzPct val="100000"/>
              <a:buAutoNum type="alphaLcPeriod"/>
            </a:pPr>
            <a:r>
              <a:rPr lang="ja"/>
              <a:t>（注意点は？ OSSを管理するOSSの無担保/無保証に対する考え方は？ 社内説明ロジックは？）</a:t>
            </a:r>
            <a:endParaRPr/>
          </a:p>
          <a:p>
            <a:pPr indent="-290830" lvl="0" marL="457200" rtl="0" algn="l">
              <a:lnSpc>
                <a:spcPct val="110000"/>
              </a:lnSpc>
              <a:spcBef>
                <a:spcPts val="0"/>
              </a:spcBef>
              <a:spcAft>
                <a:spcPts val="0"/>
              </a:spcAft>
              <a:buSzPct val="100000"/>
              <a:buAutoNum type="arabicPeriod"/>
            </a:pPr>
            <a:r>
              <a:rPr lang="ja"/>
              <a:t> 社内開発部門からのOSS活用したソフトウェアの利用申請は実施してる？</a:t>
            </a:r>
            <a:endParaRPr/>
          </a:p>
          <a:p>
            <a:pPr indent="-290830" lvl="1" marL="914400" rtl="0" algn="l">
              <a:lnSpc>
                <a:spcPct val="110000"/>
              </a:lnSpc>
              <a:spcBef>
                <a:spcPts val="0"/>
              </a:spcBef>
              <a:spcAft>
                <a:spcPts val="0"/>
              </a:spcAft>
              <a:buSzPct val="100000"/>
              <a:buAutoNum type="alphaLcPeriod"/>
            </a:pPr>
            <a:r>
              <a:rPr lang="ja"/>
              <a:t>（申請書内容は？ 申請違反があったら？ 申請承認後の申請違反チェックは？）</a:t>
            </a:r>
            <a:endParaRPr/>
          </a:p>
          <a:p>
            <a:pPr indent="-290830" lvl="0" marL="457200" rtl="0" algn="l">
              <a:lnSpc>
                <a:spcPct val="110000"/>
              </a:lnSpc>
              <a:spcBef>
                <a:spcPts val="0"/>
              </a:spcBef>
              <a:spcAft>
                <a:spcPts val="0"/>
              </a:spcAft>
              <a:buSzPct val="100000"/>
              <a:buAutoNum type="arabicPeriod"/>
            </a:pPr>
            <a:r>
              <a:rPr lang="ja"/>
              <a:t>【2/10提起】法務部や知財部からのOSPOへのコントリビューションは？</a:t>
            </a:r>
            <a:endParaRPr/>
          </a:p>
          <a:p>
            <a:pPr indent="-290830" lvl="1" marL="914400" rtl="0" algn="l">
              <a:lnSpc>
                <a:spcPct val="110000"/>
              </a:lnSpc>
              <a:spcBef>
                <a:spcPts val="0"/>
              </a:spcBef>
              <a:spcAft>
                <a:spcPts val="0"/>
              </a:spcAft>
              <a:buSzPct val="100000"/>
              <a:buAutoNum type="alphaLcPeriod"/>
            </a:pPr>
            <a:r>
              <a:rPr lang="ja"/>
              <a:t>法的判断の責任は？）</a:t>
            </a:r>
            <a:endParaRPr/>
          </a:p>
          <a:p>
            <a:pPr indent="-290830" lvl="0" marL="457200" rtl="0" algn="l">
              <a:lnSpc>
                <a:spcPct val="110000"/>
              </a:lnSpc>
              <a:spcBef>
                <a:spcPts val="0"/>
              </a:spcBef>
              <a:spcAft>
                <a:spcPts val="0"/>
              </a:spcAft>
              <a:buSzPct val="100000"/>
              <a:buAutoNum type="arabicPeriod"/>
            </a:pPr>
            <a:r>
              <a:rPr lang="ja"/>
              <a:t>【2/10提起】調達時のSBOM要求の責任は？</a:t>
            </a:r>
            <a:endParaRPr/>
          </a:p>
          <a:p>
            <a:pPr indent="-290830" lvl="1" marL="914400" rtl="0" algn="l">
              <a:lnSpc>
                <a:spcPct val="110000"/>
              </a:lnSpc>
              <a:spcBef>
                <a:spcPts val="0"/>
              </a:spcBef>
              <a:spcAft>
                <a:spcPts val="0"/>
              </a:spcAft>
              <a:buSzPct val="100000"/>
              <a:buAutoNum type="alphaLcPeriod"/>
            </a:pPr>
            <a:r>
              <a:rPr lang="ja"/>
              <a:t>（</a:t>
            </a:r>
            <a:r>
              <a:rPr lang="ja"/>
              <a:t>内容、契約、SBOM未提出時、の責任は？）</a:t>
            </a:r>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OSPOが扱う課題はなんですか？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OpenChainの活動はなぜ必要なのか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OSSの脆弱性をどうやって見つければいいですか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コミュニティとの付き合い方はどうしたらいいでしょうか</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55" name="Google Shape;55;p1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6" name="Google Shape;56;p11"/>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
        <p:nvSpPr>
          <p:cNvPr id="57" name="Google Shape;57;p11"/>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58" name="Google Shape;58;p11"/>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a:t>
            </a:r>
            <a:r>
              <a:rPr lang="ja" sz="1000">
                <a:solidFill>
                  <a:schemeClr val="dk1"/>
                </a:solidFill>
              </a:rPr>
              <a:t>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59" name="Google Shape;59;p11"/>
          <p:cNvSpPr/>
          <p:nvPr/>
        </p:nvSpPr>
        <p:spPr>
          <a:xfrm>
            <a:off x="6868625" y="990300"/>
            <a:ext cx="2127600" cy="1316400"/>
          </a:xfrm>
          <a:prstGeom prst="wedgeRectCallout">
            <a:avLst>
              <a:gd fmla="val -54408" name="adj1"/>
              <a:gd fmla="val 4862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60" name="Google Shape;60;p11"/>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a:t>
            </a:r>
            <a:r>
              <a:rPr lang="ja" sz="1000"/>
              <a:t>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61" name="Google Shape;61;p11"/>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a:t>
            </a:r>
            <a:r>
              <a:rPr lang="ja" sz="1000"/>
              <a:t>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62" name="Google Shape;62;p11"/>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63" name="Google Shape;63;p11"/>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272" name="Google Shape;272;p38"/>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273" name="Google Shape;273;p38"/>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279" name="Google Shape;279;p39"/>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280" name="Google Shape;280;p39"/>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281" name="Google Shape;281;p39"/>
          <p:cNvGrpSpPr/>
          <p:nvPr/>
        </p:nvGrpSpPr>
        <p:grpSpPr>
          <a:xfrm>
            <a:off x="874325" y="1899650"/>
            <a:ext cx="5919925" cy="2446800"/>
            <a:chOff x="874325" y="1899650"/>
            <a:chExt cx="5919925" cy="2446800"/>
          </a:xfrm>
        </p:grpSpPr>
        <p:sp>
          <p:nvSpPr>
            <p:cNvPr id="282" name="Google Shape;282;p39"/>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283" name="Google Shape;283;p39"/>
            <p:cNvSpPr/>
            <p:nvPr/>
          </p:nvSpPr>
          <p:spPr>
            <a:xfrm>
              <a:off x="874325" y="3236925"/>
              <a:ext cx="1234200" cy="1109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9"/>
            <p:cNvSpPr/>
            <p:nvPr/>
          </p:nvSpPr>
          <p:spPr>
            <a:xfrm>
              <a:off x="2083350" y="1899650"/>
              <a:ext cx="47109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9"/>
            <p:cNvSpPr/>
            <p:nvPr/>
          </p:nvSpPr>
          <p:spPr>
            <a:xfrm>
              <a:off x="2042775"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39"/>
            <p:cNvSpPr/>
            <p:nvPr/>
          </p:nvSpPr>
          <p:spPr>
            <a:xfrm>
              <a:off x="2013750" y="4037325"/>
              <a:ext cx="1173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39"/>
            <p:cNvSpPr/>
            <p:nvPr/>
          </p:nvSpPr>
          <p:spPr>
            <a:xfrm>
              <a:off x="1976725" y="4079325"/>
              <a:ext cx="1173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9"/>
            <p:cNvSpPr/>
            <p:nvPr/>
          </p:nvSpPr>
          <p:spPr>
            <a:xfrm>
              <a:off x="1940875" y="41356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9"/>
            <p:cNvSpPr/>
            <p:nvPr/>
          </p:nvSpPr>
          <p:spPr>
            <a:xfrm>
              <a:off x="1896450" y="4162425"/>
              <a:ext cx="1173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39"/>
            <p:cNvSpPr/>
            <p:nvPr/>
          </p:nvSpPr>
          <p:spPr>
            <a:xfrm>
              <a:off x="1835425" y="42044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9"/>
            <p:cNvSpPr/>
            <p:nvPr/>
          </p:nvSpPr>
          <p:spPr>
            <a:xfrm>
              <a:off x="1779150"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39"/>
            <p:cNvSpPr/>
            <p:nvPr/>
          </p:nvSpPr>
          <p:spPr>
            <a:xfrm>
              <a:off x="1127225"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39"/>
            <p:cNvSpPr/>
            <p:nvPr/>
          </p:nvSpPr>
          <p:spPr>
            <a:xfrm>
              <a:off x="1718125" y="42677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39"/>
            <p:cNvSpPr/>
            <p:nvPr/>
          </p:nvSpPr>
          <p:spPr>
            <a:xfrm>
              <a:off x="2058175" y="345030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9"/>
            <p:cNvSpPr/>
            <p:nvPr/>
          </p:nvSpPr>
          <p:spPr>
            <a:xfrm>
              <a:off x="1985889" y="333055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39"/>
            <p:cNvSpPr/>
            <p:nvPr/>
          </p:nvSpPr>
          <p:spPr>
            <a:xfrm>
              <a:off x="2026239" y="33895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7" name="Google Shape;297;p39"/>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303" name="Google Shape;303;p40"/>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304" name="Google Shape;304;p40"/>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305" name="Google Shape;305;p40"/>
          <p:cNvGrpSpPr/>
          <p:nvPr/>
        </p:nvGrpSpPr>
        <p:grpSpPr>
          <a:xfrm>
            <a:off x="874325" y="1899650"/>
            <a:ext cx="5920000" cy="2446800"/>
            <a:chOff x="874325" y="1899650"/>
            <a:chExt cx="5920000" cy="2446800"/>
          </a:xfrm>
        </p:grpSpPr>
        <p:sp>
          <p:nvSpPr>
            <p:cNvPr id="306" name="Google Shape;306;p40"/>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307" name="Google Shape;307;p40"/>
            <p:cNvSpPr/>
            <p:nvPr/>
          </p:nvSpPr>
          <p:spPr>
            <a:xfrm>
              <a:off x="874325" y="3029925"/>
              <a:ext cx="2476200" cy="1316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40"/>
            <p:cNvSpPr/>
            <p:nvPr/>
          </p:nvSpPr>
          <p:spPr>
            <a:xfrm>
              <a:off x="3308025" y="1899650"/>
              <a:ext cx="34863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40"/>
            <p:cNvSpPr/>
            <p:nvPr/>
          </p:nvSpPr>
          <p:spPr>
            <a:xfrm>
              <a:off x="3197807"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40"/>
            <p:cNvSpPr/>
            <p:nvPr/>
          </p:nvSpPr>
          <p:spPr>
            <a:xfrm>
              <a:off x="3097321" y="4037325"/>
              <a:ext cx="1887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40"/>
            <p:cNvSpPr/>
            <p:nvPr/>
          </p:nvSpPr>
          <p:spPr>
            <a:xfrm>
              <a:off x="3023119" y="4079325"/>
              <a:ext cx="2259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40"/>
            <p:cNvSpPr/>
            <p:nvPr/>
          </p:nvSpPr>
          <p:spPr>
            <a:xfrm>
              <a:off x="2966968" y="4135675"/>
              <a:ext cx="246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40"/>
            <p:cNvSpPr/>
            <p:nvPr/>
          </p:nvSpPr>
          <p:spPr>
            <a:xfrm>
              <a:off x="2884766" y="4162425"/>
              <a:ext cx="284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40"/>
            <p:cNvSpPr/>
            <p:nvPr/>
          </p:nvSpPr>
          <p:spPr>
            <a:xfrm>
              <a:off x="2756412" y="4204425"/>
              <a:ext cx="351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40"/>
            <p:cNvSpPr/>
            <p:nvPr/>
          </p:nvSpPr>
          <p:spPr>
            <a:xfrm>
              <a:off x="2579955" y="4252400"/>
              <a:ext cx="471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40"/>
            <p:cNvSpPr/>
            <p:nvPr/>
          </p:nvSpPr>
          <p:spPr>
            <a:xfrm>
              <a:off x="1147275" y="4268000"/>
              <a:ext cx="5118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40"/>
            <p:cNvSpPr/>
            <p:nvPr/>
          </p:nvSpPr>
          <p:spPr>
            <a:xfrm>
              <a:off x="3153875" y="40011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40"/>
            <p:cNvSpPr/>
            <p:nvPr/>
          </p:nvSpPr>
          <p:spPr>
            <a:xfrm>
              <a:off x="32860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40"/>
            <p:cNvSpPr/>
            <p:nvPr/>
          </p:nvSpPr>
          <p:spPr>
            <a:xfrm>
              <a:off x="3249025" y="38859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40"/>
            <p:cNvSpPr/>
            <p:nvPr/>
          </p:nvSpPr>
          <p:spPr>
            <a:xfrm>
              <a:off x="3261050" y="3410700"/>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40"/>
            <p:cNvSpPr/>
            <p:nvPr/>
          </p:nvSpPr>
          <p:spPr>
            <a:xfrm>
              <a:off x="1161850" y="4228275"/>
              <a:ext cx="37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40"/>
            <p:cNvSpPr/>
            <p:nvPr/>
          </p:nvSpPr>
          <p:spPr>
            <a:xfrm>
              <a:off x="1134450" y="4192175"/>
              <a:ext cx="284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40"/>
            <p:cNvSpPr/>
            <p:nvPr/>
          </p:nvSpPr>
          <p:spPr>
            <a:xfrm>
              <a:off x="1117725" y="4144875"/>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40"/>
            <p:cNvSpPr/>
            <p:nvPr/>
          </p:nvSpPr>
          <p:spPr>
            <a:xfrm>
              <a:off x="1035500" y="4116350"/>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40"/>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6" name="Google Shape;326;p40"/>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327" name="Google Shape;327;p40"/>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333" name="Google Shape;333;p4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334" name="Google Shape;334;p41"/>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335" name="Google Shape;335;p41"/>
          <p:cNvGrpSpPr/>
          <p:nvPr/>
        </p:nvGrpSpPr>
        <p:grpSpPr>
          <a:xfrm>
            <a:off x="496725" y="1899650"/>
            <a:ext cx="6297594" cy="2446800"/>
            <a:chOff x="496725" y="1899650"/>
            <a:chExt cx="6297594" cy="2446800"/>
          </a:xfrm>
        </p:grpSpPr>
        <p:sp>
          <p:nvSpPr>
            <p:cNvPr id="336" name="Google Shape;336;p41"/>
            <p:cNvSpPr/>
            <p:nvPr/>
          </p:nvSpPr>
          <p:spPr>
            <a:xfrm>
              <a:off x="496725" y="2571750"/>
              <a:ext cx="4707300" cy="17745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41"/>
            <p:cNvSpPr/>
            <p:nvPr/>
          </p:nvSpPr>
          <p:spPr>
            <a:xfrm>
              <a:off x="5123319" y="1899650"/>
              <a:ext cx="16710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41"/>
            <p:cNvSpPr/>
            <p:nvPr/>
          </p:nvSpPr>
          <p:spPr>
            <a:xfrm>
              <a:off x="5026607" y="37150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41"/>
            <p:cNvSpPr/>
            <p:nvPr/>
          </p:nvSpPr>
          <p:spPr>
            <a:xfrm>
              <a:off x="4536775" y="4037325"/>
              <a:ext cx="5964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41"/>
            <p:cNvSpPr/>
            <p:nvPr/>
          </p:nvSpPr>
          <p:spPr>
            <a:xfrm>
              <a:off x="4386726" y="4079325"/>
              <a:ext cx="7665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41"/>
            <p:cNvSpPr/>
            <p:nvPr/>
          </p:nvSpPr>
          <p:spPr>
            <a:xfrm>
              <a:off x="4257625" y="4116350"/>
              <a:ext cx="784500" cy="203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41"/>
            <p:cNvSpPr/>
            <p:nvPr/>
          </p:nvSpPr>
          <p:spPr>
            <a:xfrm>
              <a:off x="4104570" y="4162425"/>
              <a:ext cx="893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41"/>
            <p:cNvSpPr/>
            <p:nvPr/>
          </p:nvSpPr>
          <p:spPr>
            <a:xfrm>
              <a:off x="3904427" y="4204425"/>
              <a:ext cx="10320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41"/>
            <p:cNvSpPr/>
            <p:nvPr/>
          </p:nvSpPr>
          <p:spPr>
            <a:xfrm>
              <a:off x="3596291" y="4252400"/>
              <a:ext cx="1284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41"/>
            <p:cNvSpPr/>
            <p:nvPr/>
          </p:nvSpPr>
          <p:spPr>
            <a:xfrm>
              <a:off x="1147275" y="4268000"/>
              <a:ext cx="9657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41"/>
            <p:cNvSpPr/>
            <p:nvPr/>
          </p:nvSpPr>
          <p:spPr>
            <a:xfrm>
              <a:off x="4604975" y="4001125"/>
              <a:ext cx="49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41"/>
            <p:cNvSpPr/>
            <p:nvPr/>
          </p:nvSpPr>
          <p:spPr>
            <a:xfrm>
              <a:off x="5114825" y="36161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41"/>
            <p:cNvSpPr/>
            <p:nvPr/>
          </p:nvSpPr>
          <p:spPr>
            <a:xfrm>
              <a:off x="5077825" y="36573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41"/>
            <p:cNvSpPr/>
            <p:nvPr/>
          </p:nvSpPr>
          <p:spPr>
            <a:xfrm>
              <a:off x="5064075" y="3172875"/>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41"/>
            <p:cNvSpPr/>
            <p:nvPr/>
          </p:nvSpPr>
          <p:spPr>
            <a:xfrm>
              <a:off x="1161850" y="4228275"/>
              <a:ext cx="7335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41"/>
            <p:cNvSpPr/>
            <p:nvPr/>
          </p:nvSpPr>
          <p:spPr>
            <a:xfrm>
              <a:off x="1134450" y="4192175"/>
              <a:ext cx="548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41"/>
            <p:cNvSpPr/>
            <p:nvPr/>
          </p:nvSpPr>
          <p:spPr>
            <a:xfrm>
              <a:off x="1117725" y="4144875"/>
              <a:ext cx="417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41"/>
            <p:cNvSpPr/>
            <p:nvPr/>
          </p:nvSpPr>
          <p:spPr>
            <a:xfrm>
              <a:off x="1035500" y="4116350"/>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41"/>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41"/>
            <p:cNvSpPr/>
            <p:nvPr/>
          </p:nvSpPr>
          <p:spPr>
            <a:xfrm>
              <a:off x="1006400" y="4079325"/>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1"/>
            <p:cNvSpPr/>
            <p:nvPr/>
          </p:nvSpPr>
          <p:spPr>
            <a:xfrm>
              <a:off x="4689350" y="3941275"/>
              <a:ext cx="3618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41"/>
            <p:cNvSpPr/>
            <p:nvPr/>
          </p:nvSpPr>
          <p:spPr>
            <a:xfrm>
              <a:off x="4817725" y="3887250"/>
              <a:ext cx="2334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41"/>
            <p:cNvSpPr/>
            <p:nvPr/>
          </p:nvSpPr>
          <p:spPr>
            <a:xfrm>
              <a:off x="4910500" y="3845225"/>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41"/>
            <p:cNvSpPr/>
            <p:nvPr/>
          </p:nvSpPr>
          <p:spPr>
            <a:xfrm>
              <a:off x="4962525" y="3793288"/>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41"/>
            <p:cNvSpPr/>
            <p:nvPr/>
          </p:nvSpPr>
          <p:spPr>
            <a:xfrm>
              <a:off x="5015875" y="3118213"/>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41"/>
            <p:cNvSpPr/>
            <p:nvPr/>
          </p:nvSpPr>
          <p:spPr>
            <a:xfrm>
              <a:off x="4936425" y="3060600"/>
              <a:ext cx="204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41"/>
            <p:cNvSpPr/>
            <p:nvPr/>
          </p:nvSpPr>
          <p:spPr>
            <a:xfrm>
              <a:off x="4859775" y="3003675"/>
              <a:ext cx="273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1"/>
            <p:cNvSpPr/>
            <p:nvPr/>
          </p:nvSpPr>
          <p:spPr>
            <a:xfrm>
              <a:off x="4797775" y="2956700"/>
              <a:ext cx="3348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1"/>
            <p:cNvSpPr/>
            <p:nvPr/>
          </p:nvSpPr>
          <p:spPr>
            <a:xfrm>
              <a:off x="4729275" y="2558550"/>
              <a:ext cx="437700" cy="414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5" name="Google Shape;365;p41"/>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366" name="Google Shape;366;p41"/>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367" name="Google Shape;367;p41"/>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373" name="Google Shape;373;p42"/>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374" name="Google Shape;374;p42"/>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375" name="Google Shape;375;p42"/>
          <p:cNvGrpSpPr/>
          <p:nvPr/>
        </p:nvGrpSpPr>
        <p:grpSpPr>
          <a:xfrm>
            <a:off x="220525" y="2139963"/>
            <a:ext cx="6938400" cy="2206438"/>
            <a:chOff x="220525" y="2139963"/>
            <a:chExt cx="6938400" cy="2206438"/>
          </a:xfrm>
        </p:grpSpPr>
        <p:sp>
          <p:nvSpPr>
            <p:cNvPr id="376" name="Google Shape;376;p42"/>
            <p:cNvSpPr/>
            <p:nvPr/>
          </p:nvSpPr>
          <p:spPr>
            <a:xfrm>
              <a:off x="220525" y="2306700"/>
              <a:ext cx="6938400" cy="20397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2"/>
            <p:cNvSpPr/>
            <p:nvPr/>
          </p:nvSpPr>
          <p:spPr>
            <a:xfrm>
              <a:off x="6283125" y="3943625"/>
              <a:ext cx="537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2"/>
            <p:cNvSpPr/>
            <p:nvPr/>
          </p:nvSpPr>
          <p:spPr>
            <a:xfrm>
              <a:off x="6022224" y="4037325"/>
              <a:ext cx="7689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2"/>
            <p:cNvSpPr/>
            <p:nvPr/>
          </p:nvSpPr>
          <p:spPr>
            <a:xfrm>
              <a:off x="5797325" y="4079325"/>
              <a:ext cx="9570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42"/>
            <p:cNvSpPr/>
            <p:nvPr/>
          </p:nvSpPr>
          <p:spPr>
            <a:xfrm>
              <a:off x="5668000" y="4135675"/>
              <a:ext cx="10506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2"/>
            <p:cNvSpPr/>
            <p:nvPr/>
          </p:nvSpPr>
          <p:spPr>
            <a:xfrm>
              <a:off x="5442625" y="4162425"/>
              <a:ext cx="12315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42"/>
            <p:cNvSpPr/>
            <p:nvPr/>
          </p:nvSpPr>
          <p:spPr>
            <a:xfrm>
              <a:off x="5135626" y="4204425"/>
              <a:ext cx="14772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42"/>
            <p:cNvSpPr/>
            <p:nvPr/>
          </p:nvSpPr>
          <p:spPr>
            <a:xfrm>
              <a:off x="4709424" y="4252400"/>
              <a:ext cx="1847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42"/>
            <p:cNvSpPr/>
            <p:nvPr/>
          </p:nvSpPr>
          <p:spPr>
            <a:xfrm>
              <a:off x="1147275" y="4268000"/>
              <a:ext cx="17340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42"/>
            <p:cNvSpPr/>
            <p:nvPr/>
          </p:nvSpPr>
          <p:spPr>
            <a:xfrm>
              <a:off x="6172925" y="4001125"/>
              <a:ext cx="60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42"/>
            <p:cNvSpPr/>
            <p:nvPr/>
          </p:nvSpPr>
          <p:spPr>
            <a:xfrm>
              <a:off x="67912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42"/>
            <p:cNvSpPr/>
            <p:nvPr/>
          </p:nvSpPr>
          <p:spPr>
            <a:xfrm>
              <a:off x="6445075" y="3885925"/>
              <a:ext cx="3576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42"/>
            <p:cNvSpPr/>
            <p:nvPr/>
          </p:nvSpPr>
          <p:spPr>
            <a:xfrm>
              <a:off x="5748125" y="2139963"/>
              <a:ext cx="1072200" cy="4317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42"/>
            <p:cNvSpPr/>
            <p:nvPr/>
          </p:nvSpPr>
          <p:spPr>
            <a:xfrm>
              <a:off x="1161850" y="4228275"/>
              <a:ext cx="143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42"/>
            <p:cNvSpPr/>
            <p:nvPr/>
          </p:nvSpPr>
          <p:spPr>
            <a:xfrm>
              <a:off x="1134450" y="4192175"/>
              <a:ext cx="121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42"/>
            <p:cNvSpPr/>
            <p:nvPr/>
          </p:nvSpPr>
          <p:spPr>
            <a:xfrm>
              <a:off x="1117725" y="4144875"/>
              <a:ext cx="97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42"/>
            <p:cNvSpPr/>
            <p:nvPr/>
          </p:nvSpPr>
          <p:spPr>
            <a:xfrm>
              <a:off x="1035500" y="4116350"/>
              <a:ext cx="84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42"/>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42"/>
            <p:cNvSpPr/>
            <p:nvPr/>
          </p:nvSpPr>
          <p:spPr>
            <a:xfrm>
              <a:off x="6585625" y="3827425"/>
              <a:ext cx="2172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42"/>
            <p:cNvSpPr/>
            <p:nvPr/>
          </p:nvSpPr>
          <p:spPr>
            <a:xfrm>
              <a:off x="6705600" y="3784225"/>
              <a:ext cx="855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42"/>
            <p:cNvSpPr/>
            <p:nvPr/>
          </p:nvSpPr>
          <p:spPr>
            <a:xfrm>
              <a:off x="1156400" y="4044000"/>
              <a:ext cx="376800" cy="87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42"/>
            <p:cNvSpPr/>
            <p:nvPr/>
          </p:nvSpPr>
          <p:spPr>
            <a:xfrm>
              <a:off x="1156400" y="3982225"/>
              <a:ext cx="1173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42"/>
            <p:cNvSpPr/>
            <p:nvPr/>
          </p:nvSpPr>
          <p:spPr>
            <a:xfrm>
              <a:off x="6017525" y="2524947"/>
              <a:ext cx="7737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42"/>
            <p:cNvSpPr/>
            <p:nvPr/>
          </p:nvSpPr>
          <p:spPr>
            <a:xfrm>
              <a:off x="6177525" y="2589300"/>
              <a:ext cx="6252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42"/>
            <p:cNvSpPr/>
            <p:nvPr/>
          </p:nvSpPr>
          <p:spPr>
            <a:xfrm>
              <a:off x="6361950" y="2646975"/>
              <a:ext cx="441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42"/>
            <p:cNvSpPr/>
            <p:nvPr/>
          </p:nvSpPr>
          <p:spPr>
            <a:xfrm>
              <a:off x="6514350" y="2713350"/>
              <a:ext cx="306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42"/>
            <p:cNvSpPr/>
            <p:nvPr/>
          </p:nvSpPr>
          <p:spPr>
            <a:xfrm>
              <a:off x="6674125" y="2769000"/>
              <a:ext cx="1779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3" name="Google Shape;403;p42"/>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404" name="Google Shape;404;p42"/>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405" name="Google Shape;405;p42"/>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406" name="Google Shape;406;p42"/>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412" name="Google Shape;412;p43"/>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13" name="Google Shape;413;p43"/>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
        <p:nvSpPr>
          <p:cNvPr id="414" name="Google Shape;414;p43"/>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415" name="Google Shape;415;p43"/>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416" name="Google Shape;416;p43"/>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417" name="Google Shape;417;p43"/>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418" name="Google Shape;418;p43"/>
          <p:cNvSpPr/>
          <p:nvPr/>
        </p:nvSpPr>
        <p:spPr>
          <a:xfrm>
            <a:off x="6868625" y="990300"/>
            <a:ext cx="2127600" cy="1316400"/>
          </a:xfrm>
          <a:prstGeom prst="wedgeRectCallout">
            <a:avLst>
              <a:gd fmla="val -54408" name="adj1"/>
              <a:gd fmla="val 4862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24" name="Google Shape;424;p4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425" name="Google Shape;425;p4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26" name="Google Shape;426;p44"/>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27" name="Google Shape;427;p44"/>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28" name="Google Shape;428;p44"/>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429" name="Google Shape;429;p44"/>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430" name="Google Shape;430;p44"/>
          <p:cNvGrpSpPr/>
          <p:nvPr/>
        </p:nvGrpSpPr>
        <p:grpSpPr>
          <a:xfrm>
            <a:off x="874325" y="1899650"/>
            <a:ext cx="5919925" cy="2446800"/>
            <a:chOff x="874325" y="1899650"/>
            <a:chExt cx="5919925" cy="2446800"/>
          </a:xfrm>
        </p:grpSpPr>
        <p:sp>
          <p:nvSpPr>
            <p:cNvPr id="431" name="Google Shape;431;p44"/>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32" name="Google Shape;432;p44"/>
            <p:cNvSpPr/>
            <p:nvPr/>
          </p:nvSpPr>
          <p:spPr>
            <a:xfrm>
              <a:off x="874325" y="3236925"/>
              <a:ext cx="1234200" cy="1109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44"/>
            <p:cNvSpPr/>
            <p:nvPr/>
          </p:nvSpPr>
          <p:spPr>
            <a:xfrm>
              <a:off x="2083350" y="1899650"/>
              <a:ext cx="47109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44"/>
            <p:cNvSpPr/>
            <p:nvPr/>
          </p:nvSpPr>
          <p:spPr>
            <a:xfrm>
              <a:off x="2042775"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44"/>
            <p:cNvSpPr/>
            <p:nvPr/>
          </p:nvSpPr>
          <p:spPr>
            <a:xfrm>
              <a:off x="2013750" y="4037325"/>
              <a:ext cx="1173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44"/>
            <p:cNvSpPr/>
            <p:nvPr/>
          </p:nvSpPr>
          <p:spPr>
            <a:xfrm>
              <a:off x="1976725" y="4079325"/>
              <a:ext cx="1173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44"/>
            <p:cNvSpPr/>
            <p:nvPr/>
          </p:nvSpPr>
          <p:spPr>
            <a:xfrm>
              <a:off x="1940875" y="41356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44"/>
            <p:cNvSpPr/>
            <p:nvPr/>
          </p:nvSpPr>
          <p:spPr>
            <a:xfrm>
              <a:off x="1896450" y="4162425"/>
              <a:ext cx="1173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44"/>
            <p:cNvSpPr/>
            <p:nvPr/>
          </p:nvSpPr>
          <p:spPr>
            <a:xfrm>
              <a:off x="1835425" y="42044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44"/>
            <p:cNvSpPr/>
            <p:nvPr/>
          </p:nvSpPr>
          <p:spPr>
            <a:xfrm>
              <a:off x="1779150"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44"/>
            <p:cNvSpPr/>
            <p:nvPr/>
          </p:nvSpPr>
          <p:spPr>
            <a:xfrm>
              <a:off x="1127225"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44"/>
            <p:cNvSpPr/>
            <p:nvPr/>
          </p:nvSpPr>
          <p:spPr>
            <a:xfrm>
              <a:off x="1718125" y="42677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44"/>
            <p:cNvSpPr/>
            <p:nvPr/>
          </p:nvSpPr>
          <p:spPr>
            <a:xfrm>
              <a:off x="2058175" y="345030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44"/>
            <p:cNvSpPr/>
            <p:nvPr/>
          </p:nvSpPr>
          <p:spPr>
            <a:xfrm>
              <a:off x="1985889" y="333055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44"/>
            <p:cNvSpPr/>
            <p:nvPr/>
          </p:nvSpPr>
          <p:spPr>
            <a:xfrm>
              <a:off x="2026239" y="33895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6" name="Google Shape;446;p44"/>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52" name="Google Shape;452;p45"/>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453" name="Google Shape;453;p45"/>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54" name="Google Shape;454;p45"/>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55" name="Google Shape;455;p45"/>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56" name="Google Shape;456;p45"/>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457" name="Google Shape;457;p45"/>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458" name="Google Shape;458;p45"/>
          <p:cNvGrpSpPr/>
          <p:nvPr/>
        </p:nvGrpSpPr>
        <p:grpSpPr>
          <a:xfrm>
            <a:off x="874325" y="1899650"/>
            <a:ext cx="5920000" cy="2446800"/>
            <a:chOff x="874325" y="1899650"/>
            <a:chExt cx="5920000" cy="2446800"/>
          </a:xfrm>
        </p:grpSpPr>
        <p:sp>
          <p:nvSpPr>
            <p:cNvPr id="459" name="Google Shape;459;p45"/>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60" name="Google Shape;460;p45"/>
            <p:cNvSpPr/>
            <p:nvPr/>
          </p:nvSpPr>
          <p:spPr>
            <a:xfrm>
              <a:off x="874325" y="3029925"/>
              <a:ext cx="2476200" cy="1316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45"/>
            <p:cNvSpPr/>
            <p:nvPr/>
          </p:nvSpPr>
          <p:spPr>
            <a:xfrm>
              <a:off x="3308025" y="1899650"/>
              <a:ext cx="34863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45"/>
            <p:cNvSpPr/>
            <p:nvPr/>
          </p:nvSpPr>
          <p:spPr>
            <a:xfrm>
              <a:off x="3197807"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45"/>
            <p:cNvSpPr/>
            <p:nvPr/>
          </p:nvSpPr>
          <p:spPr>
            <a:xfrm>
              <a:off x="3097321" y="4037325"/>
              <a:ext cx="1887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45"/>
            <p:cNvSpPr/>
            <p:nvPr/>
          </p:nvSpPr>
          <p:spPr>
            <a:xfrm>
              <a:off x="3023119" y="4079325"/>
              <a:ext cx="2259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45"/>
            <p:cNvSpPr/>
            <p:nvPr/>
          </p:nvSpPr>
          <p:spPr>
            <a:xfrm>
              <a:off x="2966968" y="4135675"/>
              <a:ext cx="246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45"/>
            <p:cNvSpPr/>
            <p:nvPr/>
          </p:nvSpPr>
          <p:spPr>
            <a:xfrm>
              <a:off x="2884766" y="4162425"/>
              <a:ext cx="284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45"/>
            <p:cNvSpPr/>
            <p:nvPr/>
          </p:nvSpPr>
          <p:spPr>
            <a:xfrm>
              <a:off x="2756412" y="4204425"/>
              <a:ext cx="351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45"/>
            <p:cNvSpPr/>
            <p:nvPr/>
          </p:nvSpPr>
          <p:spPr>
            <a:xfrm>
              <a:off x="2579955" y="4252400"/>
              <a:ext cx="471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45"/>
            <p:cNvSpPr/>
            <p:nvPr/>
          </p:nvSpPr>
          <p:spPr>
            <a:xfrm>
              <a:off x="1147275" y="4268000"/>
              <a:ext cx="5118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 name="Google Shape;470;p45"/>
            <p:cNvSpPr/>
            <p:nvPr/>
          </p:nvSpPr>
          <p:spPr>
            <a:xfrm>
              <a:off x="3153875" y="40011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45"/>
            <p:cNvSpPr/>
            <p:nvPr/>
          </p:nvSpPr>
          <p:spPr>
            <a:xfrm>
              <a:off x="32860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45"/>
            <p:cNvSpPr/>
            <p:nvPr/>
          </p:nvSpPr>
          <p:spPr>
            <a:xfrm>
              <a:off x="3249025" y="38859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45"/>
            <p:cNvSpPr/>
            <p:nvPr/>
          </p:nvSpPr>
          <p:spPr>
            <a:xfrm>
              <a:off x="3261050" y="3410700"/>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45"/>
            <p:cNvSpPr/>
            <p:nvPr/>
          </p:nvSpPr>
          <p:spPr>
            <a:xfrm>
              <a:off x="1161850" y="4228275"/>
              <a:ext cx="37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45"/>
            <p:cNvSpPr/>
            <p:nvPr/>
          </p:nvSpPr>
          <p:spPr>
            <a:xfrm>
              <a:off x="1134450" y="4192175"/>
              <a:ext cx="284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45"/>
            <p:cNvSpPr/>
            <p:nvPr/>
          </p:nvSpPr>
          <p:spPr>
            <a:xfrm>
              <a:off x="1117725" y="4144875"/>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45"/>
            <p:cNvSpPr/>
            <p:nvPr/>
          </p:nvSpPr>
          <p:spPr>
            <a:xfrm>
              <a:off x="1035500" y="4116350"/>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45"/>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9" name="Google Shape;479;p45"/>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480" name="Google Shape;480;p45"/>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86" name="Google Shape;486;p46"/>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487" name="Google Shape;487;p46"/>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88" name="Google Shape;488;p46"/>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89" name="Google Shape;489;p46"/>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490" name="Google Shape;490;p46"/>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491" name="Google Shape;491;p46"/>
          <p:cNvGrpSpPr/>
          <p:nvPr/>
        </p:nvGrpSpPr>
        <p:grpSpPr>
          <a:xfrm>
            <a:off x="496725" y="1899650"/>
            <a:ext cx="6297594" cy="2446800"/>
            <a:chOff x="496725" y="1899650"/>
            <a:chExt cx="6297594" cy="2446800"/>
          </a:xfrm>
        </p:grpSpPr>
        <p:sp>
          <p:nvSpPr>
            <p:cNvPr id="492" name="Google Shape;492;p46"/>
            <p:cNvSpPr/>
            <p:nvPr/>
          </p:nvSpPr>
          <p:spPr>
            <a:xfrm>
              <a:off x="496725" y="2571750"/>
              <a:ext cx="4707300" cy="17745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46"/>
            <p:cNvSpPr/>
            <p:nvPr/>
          </p:nvSpPr>
          <p:spPr>
            <a:xfrm>
              <a:off x="5123319" y="1899650"/>
              <a:ext cx="16710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46"/>
            <p:cNvSpPr/>
            <p:nvPr/>
          </p:nvSpPr>
          <p:spPr>
            <a:xfrm>
              <a:off x="5026607" y="37150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46"/>
            <p:cNvSpPr/>
            <p:nvPr/>
          </p:nvSpPr>
          <p:spPr>
            <a:xfrm>
              <a:off x="4536775" y="4037325"/>
              <a:ext cx="5964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46"/>
            <p:cNvSpPr/>
            <p:nvPr/>
          </p:nvSpPr>
          <p:spPr>
            <a:xfrm>
              <a:off x="4386726" y="4079325"/>
              <a:ext cx="7665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46"/>
            <p:cNvSpPr/>
            <p:nvPr/>
          </p:nvSpPr>
          <p:spPr>
            <a:xfrm>
              <a:off x="4257625" y="4116350"/>
              <a:ext cx="784500" cy="203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46"/>
            <p:cNvSpPr/>
            <p:nvPr/>
          </p:nvSpPr>
          <p:spPr>
            <a:xfrm>
              <a:off x="4104570" y="4162425"/>
              <a:ext cx="893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46"/>
            <p:cNvSpPr/>
            <p:nvPr/>
          </p:nvSpPr>
          <p:spPr>
            <a:xfrm>
              <a:off x="3904427" y="4204425"/>
              <a:ext cx="10320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46"/>
            <p:cNvSpPr/>
            <p:nvPr/>
          </p:nvSpPr>
          <p:spPr>
            <a:xfrm>
              <a:off x="3596291" y="4252400"/>
              <a:ext cx="1284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46"/>
            <p:cNvSpPr/>
            <p:nvPr/>
          </p:nvSpPr>
          <p:spPr>
            <a:xfrm>
              <a:off x="1147275" y="4268000"/>
              <a:ext cx="9657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46"/>
            <p:cNvSpPr/>
            <p:nvPr/>
          </p:nvSpPr>
          <p:spPr>
            <a:xfrm>
              <a:off x="4604975" y="4001125"/>
              <a:ext cx="49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46"/>
            <p:cNvSpPr/>
            <p:nvPr/>
          </p:nvSpPr>
          <p:spPr>
            <a:xfrm>
              <a:off x="5114825" y="36161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46"/>
            <p:cNvSpPr/>
            <p:nvPr/>
          </p:nvSpPr>
          <p:spPr>
            <a:xfrm>
              <a:off x="5077825" y="36573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46"/>
            <p:cNvSpPr/>
            <p:nvPr/>
          </p:nvSpPr>
          <p:spPr>
            <a:xfrm>
              <a:off x="5064075" y="3172875"/>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46"/>
            <p:cNvSpPr/>
            <p:nvPr/>
          </p:nvSpPr>
          <p:spPr>
            <a:xfrm>
              <a:off x="1161850" y="4228275"/>
              <a:ext cx="7335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46"/>
            <p:cNvSpPr/>
            <p:nvPr/>
          </p:nvSpPr>
          <p:spPr>
            <a:xfrm>
              <a:off x="1134450" y="4192175"/>
              <a:ext cx="548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46"/>
            <p:cNvSpPr/>
            <p:nvPr/>
          </p:nvSpPr>
          <p:spPr>
            <a:xfrm>
              <a:off x="1117725" y="4144875"/>
              <a:ext cx="417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46"/>
            <p:cNvSpPr/>
            <p:nvPr/>
          </p:nvSpPr>
          <p:spPr>
            <a:xfrm>
              <a:off x="1035500" y="4116350"/>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46"/>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46"/>
            <p:cNvSpPr/>
            <p:nvPr/>
          </p:nvSpPr>
          <p:spPr>
            <a:xfrm>
              <a:off x="1006400" y="4079325"/>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46"/>
            <p:cNvSpPr/>
            <p:nvPr/>
          </p:nvSpPr>
          <p:spPr>
            <a:xfrm>
              <a:off x="4689350" y="3941275"/>
              <a:ext cx="3618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46"/>
            <p:cNvSpPr/>
            <p:nvPr/>
          </p:nvSpPr>
          <p:spPr>
            <a:xfrm>
              <a:off x="4817725" y="3887250"/>
              <a:ext cx="2334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46"/>
            <p:cNvSpPr/>
            <p:nvPr/>
          </p:nvSpPr>
          <p:spPr>
            <a:xfrm>
              <a:off x="4910500" y="3845225"/>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46"/>
            <p:cNvSpPr/>
            <p:nvPr/>
          </p:nvSpPr>
          <p:spPr>
            <a:xfrm>
              <a:off x="4962525" y="3793288"/>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46"/>
            <p:cNvSpPr/>
            <p:nvPr/>
          </p:nvSpPr>
          <p:spPr>
            <a:xfrm>
              <a:off x="5015875" y="3118213"/>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46"/>
            <p:cNvSpPr/>
            <p:nvPr/>
          </p:nvSpPr>
          <p:spPr>
            <a:xfrm>
              <a:off x="4936425" y="3060600"/>
              <a:ext cx="204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46"/>
            <p:cNvSpPr/>
            <p:nvPr/>
          </p:nvSpPr>
          <p:spPr>
            <a:xfrm>
              <a:off x="4859775" y="3003675"/>
              <a:ext cx="273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46"/>
            <p:cNvSpPr/>
            <p:nvPr/>
          </p:nvSpPr>
          <p:spPr>
            <a:xfrm>
              <a:off x="4797775" y="2956700"/>
              <a:ext cx="3348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46"/>
            <p:cNvSpPr/>
            <p:nvPr/>
          </p:nvSpPr>
          <p:spPr>
            <a:xfrm>
              <a:off x="4729275" y="2558550"/>
              <a:ext cx="437700" cy="414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21" name="Google Shape;521;p46"/>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22" name="Google Shape;522;p46"/>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523" name="Google Shape;523;p46"/>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29" name="Google Shape;529;p47"/>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530" name="Google Shape;530;p47"/>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531" name="Google Shape;531;p47"/>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32" name="Google Shape;532;p47"/>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533" name="Google Shape;533;p47"/>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534" name="Google Shape;534;p47"/>
          <p:cNvGrpSpPr/>
          <p:nvPr/>
        </p:nvGrpSpPr>
        <p:grpSpPr>
          <a:xfrm>
            <a:off x="220525" y="2139963"/>
            <a:ext cx="6938400" cy="2206438"/>
            <a:chOff x="220525" y="2139963"/>
            <a:chExt cx="6938400" cy="2206438"/>
          </a:xfrm>
        </p:grpSpPr>
        <p:sp>
          <p:nvSpPr>
            <p:cNvPr id="535" name="Google Shape;535;p47"/>
            <p:cNvSpPr/>
            <p:nvPr/>
          </p:nvSpPr>
          <p:spPr>
            <a:xfrm>
              <a:off x="220525" y="2306700"/>
              <a:ext cx="6938400" cy="20397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7"/>
            <p:cNvSpPr/>
            <p:nvPr/>
          </p:nvSpPr>
          <p:spPr>
            <a:xfrm>
              <a:off x="6283125" y="3943625"/>
              <a:ext cx="537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47"/>
            <p:cNvSpPr/>
            <p:nvPr/>
          </p:nvSpPr>
          <p:spPr>
            <a:xfrm>
              <a:off x="6022224" y="4037325"/>
              <a:ext cx="7689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47"/>
            <p:cNvSpPr/>
            <p:nvPr/>
          </p:nvSpPr>
          <p:spPr>
            <a:xfrm>
              <a:off x="5797325" y="4079325"/>
              <a:ext cx="9570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47"/>
            <p:cNvSpPr/>
            <p:nvPr/>
          </p:nvSpPr>
          <p:spPr>
            <a:xfrm>
              <a:off x="5668000" y="4135675"/>
              <a:ext cx="10506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47"/>
            <p:cNvSpPr/>
            <p:nvPr/>
          </p:nvSpPr>
          <p:spPr>
            <a:xfrm>
              <a:off x="5442625" y="4162425"/>
              <a:ext cx="12315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47"/>
            <p:cNvSpPr/>
            <p:nvPr/>
          </p:nvSpPr>
          <p:spPr>
            <a:xfrm>
              <a:off x="5135626" y="4204425"/>
              <a:ext cx="14772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47"/>
            <p:cNvSpPr/>
            <p:nvPr/>
          </p:nvSpPr>
          <p:spPr>
            <a:xfrm>
              <a:off x="4709424" y="4252400"/>
              <a:ext cx="1847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47"/>
            <p:cNvSpPr/>
            <p:nvPr/>
          </p:nvSpPr>
          <p:spPr>
            <a:xfrm>
              <a:off x="1147275" y="4268000"/>
              <a:ext cx="17340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47"/>
            <p:cNvSpPr/>
            <p:nvPr/>
          </p:nvSpPr>
          <p:spPr>
            <a:xfrm>
              <a:off x="6172925" y="4001125"/>
              <a:ext cx="60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7"/>
            <p:cNvSpPr/>
            <p:nvPr/>
          </p:nvSpPr>
          <p:spPr>
            <a:xfrm>
              <a:off x="67912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7"/>
            <p:cNvSpPr/>
            <p:nvPr/>
          </p:nvSpPr>
          <p:spPr>
            <a:xfrm>
              <a:off x="6445075" y="3885925"/>
              <a:ext cx="3576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47"/>
            <p:cNvSpPr/>
            <p:nvPr/>
          </p:nvSpPr>
          <p:spPr>
            <a:xfrm>
              <a:off x="5748125" y="2139963"/>
              <a:ext cx="1072200" cy="4317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47"/>
            <p:cNvSpPr/>
            <p:nvPr/>
          </p:nvSpPr>
          <p:spPr>
            <a:xfrm>
              <a:off x="1161850" y="4228275"/>
              <a:ext cx="143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47"/>
            <p:cNvSpPr/>
            <p:nvPr/>
          </p:nvSpPr>
          <p:spPr>
            <a:xfrm>
              <a:off x="1134450" y="4192175"/>
              <a:ext cx="121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47"/>
            <p:cNvSpPr/>
            <p:nvPr/>
          </p:nvSpPr>
          <p:spPr>
            <a:xfrm>
              <a:off x="1117725" y="4144875"/>
              <a:ext cx="97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47"/>
            <p:cNvSpPr/>
            <p:nvPr/>
          </p:nvSpPr>
          <p:spPr>
            <a:xfrm>
              <a:off x="1035500" y="4116350"/>
              <a:ext cx="84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47"/>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47"/>
            <p:cNvSpPr/>
            <p:nvPr/>
          </p:nvSpPr>
          <p:spPr>
            <a:xfrm>
              <a:off x="6585625" y="3827425"/>
              <a:ext cx="2172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47"/>
            <p:cNvSpPr/>
            <p:nvPr/>
          </p:nvSpPr>
          <p:spPr>
            <a:xfrm>
              <a:off x="6705600" y="3784225"/>
              <a:ext cx="855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47"/>
            <p:cNvSpPr/>
            <p:nvPr/>
          </p:nvSpPr>
          <p:spPr>
            <a:xfrm>
              <a:off x="1156400" y="4044000"/>
              <a:ext cx="376800" cy="87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47"/>
            <p:cNvSpPr/>
            <p:nvPr/>
          </p:nvSpPr>
          <p:spPr>
            <a:xfrm>
              <a:off x="1156400" y="3982225"/>
              <a:ext cx="1173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47"/>
            <p:cNvSpPr/>
            <p:nvPr/>
          </p:nvSpPr>
          <p:spPr>
            <a:xfrm>
              <a:off x="6017525" y="2524947"/>
              <a:ext cx="7737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47"/>
            <p:cNvSpPr/>
            <p:nvPr/>
          </p:nvSpPr>
          <p:spPr>
            <a:xfrm>
              <a:off x="6177525" y="2589300"/>
              <a:ext cx="6252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7"/>
            <p:cNvSpPr/>
            <p:nvPr/>
          </p:nvSpPr>
          <p:spPr>
            <a:xfrm>
              <a:off x="6361950" y="2646975"/>
              <a:ext cx="441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7"/>
            <p:cNvSpPr/>
            <p:nvPr/>
          </p:nvSpPr>
          <p:spPr>
            <a:xfrm>
              <a:off x="6514350" y="2713350"/>
              <a:ext cx="306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7"/>
            <p:cNvSpPr/>
            <p:nvPr/>
          </p:nvSpPr>
          <p:spPr>
            <a:xfrm>
              <a:off x="6674125" y="2769000"/>
              <a:ext cx="1779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62" name="Google Shape;562;p47"/>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63" name="Google Shape;563;p47"/>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564" name="Google Shape;564;p47"/>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565" name="Google Shape;565;p47"/>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69" name="Google Shape;69;p12"/>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id="70" name="Google Shape;70;p12"/>
          <p:cNvSpPr/>
          <p:nvPr/>
        </p:nvSpPr>
        <p:spPr>
          <a:xfrm>
            <a:off x="39275" y="1918425"/>
            <a:ext cx="2293200" cy="861300"/>
          </a:xfrm>
          <a:prstGeom prst="wedgeRectCallout">
            <a:avLst>
              <a:gd fmla="val 71828" name="adj1"/>
              <a:gd fmla="val 17372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71" name="Google Shape;71;p12"/>
          <p:cNvSpPr/>
          <p:nvPr/>
        </p:nvSpPr>
        <p:spPr>
          <a:xfrm>
            <a:off x="3409525" y="729675"/>
            <a:ext cx="2476200" cy="1371600"/>
          </a:xfrm>
          <a:prstGeom prst="wedgeRectCallout">
            <a:avLst>
              <a:gd fmla="val -11885" name="adj1"/>
              <a:gd fmla="val 1625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72" name="Google Shape;72;p12"/>
          <p:cNvSpPr/>
          <p:nvPr/>
        </p:nvSpPr>
        <p:spPr>
          <a:xfrm>
            <a:off x="6823125" y="729675"/>
            <a:ext cx="2127600" cy="1316400"/>
          </a:xfrm>
          <a:prstGeom prst="wedgeRectCallout">
            <a:avLst>
              <a:gd fmla="val -4774" name="adj1"/>
              <a:gd fmla="val 12997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73" name="Google Shape;73;p12"/>
          <p:cNvSpPr/>
          <p:nvPr/>
        </p:nvSpPr>
        <p:spPr>
          <a:xfrm>
            <a:off x="1103350" y="912525"/>
            <a:ext cx="2181900" cy="1005900"/>
          </a:xfrm>
          <a:prstGeom prst="wedgeRectCallout">
            <a:avLst>
              <a:gd fmla="val 33029" name="adj1"/>
              <a:gd fmla="val 2424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74" name="Google Shape;74;p12"/>
          <p:cNvSpPr/>
          <p:nvPr/>
        </p:nvSpPr>
        <p:spPr>
          <a:xfrm>
            <a:off x="4811225" y="2202125"/>
            <a:ext cx="2127600" cy="921600"/>
          </a:xfrm>
          <a:prstGeom prst="wedgeRectCallout">
            <a:avLst>
              <a:gd fmla="val 17904" name="adj1"/>
              <a:gd fmla="val 7792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75" name="Google Shape;75;p12"/>
          <p:cNvSpPr/>
          <p:nvPr/>
        </p:nvSpPr>
        <p:spPr>
          <a:xfrm>
            <a:off x="7531350" y="1282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71" name="Google Shape;571;p48"/>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572" name="Google Shape;572;p48"/>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573" name="Google Shape;573;p48"/>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74" name="Google Shape;574;p48"/>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75" name="Google Shape;575;p48"/>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576" name="Google Shape;576;p48"/>
          <p:cNvSpPr/>
          <p:nvPr/>
        </p:nvSpPr>
        <p:spPr>
          <a:xfrm>
            <a:off x="6868625" y="750125"/>
            <a:ext cx="2127600" cy="1074900"/>
          </a:xfrm>
          <a:prstGeom prst="wedgeRectCallout">
            <a:avLst>
              <a:gd fmla="val -55071" name="adj1"/>
              <a:gd fmla="val 81433" name="adj2"/>
            </a:avLst>
          </a:prstGeom>
          <a:solidFill>
            <a:schemeClr val="lt2"/>
          </a:solidFill>
          <a:ln cap="flat" cmpd="sng" w="9525">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292100" lvl="0" marL="89999" rtl="0" algn="l">
              <a:spcBef>
                <a:spcPts val="0"/>
              </a:spcBef>
              <a:spcAft>
                <a:spcPts val="0"/>
              </a:spcAft>
              <a:buClr>
                <a:schemeClr val="dk1"/>
              </a:buClr>
              <a:buSzPts val="1000"/>
              <a:buChar char="●"/>
            </a:pPr>
            <a:r>
              <a:rPr lang="ja" sz="1000"/>
              <a:t>コミュニティの中のトレンドを把握し、さらに、コミュニティをリードし、トレンドを生み出して、事業に活かすのがOSPOの役割</a:t>
            </a:r>
            <a:endParaRPr sz="1000"/>
          </a:p>
          <a:p>
            <a:pPr indent="-292100" lvl="0" marL="89999" rtl="0" algn="l">
              <a:spcBef>
                <a:spcPts val="0"/>
              </a:spcBef>
              <a:spcAft>
                <a:spcPts val="0"/>
              </a:spcAft>
              <a:buSzPts val="1000"/>
              <a:buChar char="●"/>
            </a:pPr>
            <a:r>
              <a:rPr lang="ja" sz="1000"/>
              <a:t>上記が企業文化として定着するように活動する役割</a:t>
            </a:r>
            <a:endParaRPr sz="1000"/>
          </a:p>
        </p:txBody>
      </p:sp>
      <p:sp>
        <p:nvSpPr>
          <p:cNvPr id="577" name="Google Shape;577;p48"/>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578" name="Google Shape;578;p48"/>
          <p:cNvSpPr/>
          <p:nvPr/>
        </p:nvSpPr>
        <p:spPr>
          <a:xfrm>
            <a:off x="6868625" y="2092925"/>
            <a:ext cx="2127600" cy="12177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
        <p:nvSpPr>
          <p:cNvPr id="579" name="Google Shape;579;p48"/>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580" name="Google Shape;580;p48"/>
          <p:cNvSpPr/>
          <p:nvPr/>
        </p:nvSpPr>
        <p:spPr>
          <a:xfrm>
            <a:off x="6971575" y="3575900"/>
            <a:ext cx="2127600" cy="921600"/>
          </a:xfrm>
          <a:prstGeom prst="wedgeRectCallout">
            <a:avLst>
              <a:gd fmla="val -56599" name="adj1"/>
              <a:gd fmla="val -1818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000"/>
              <a:t>ステージによらない役割</a:t>
            </a:r>
            <a:endParaRPr b="1" sz="1000"/>
          </a:p>
          <a:p>
            <a:pPr indent="-158750" lvl="0" marL="89999" rtl="0" algn="l">
              <a:spcBef>
                <a:spcPts val="0"/>
              </a:spcBef>
              <a:spcAft>
                <a:spcPts val="0"/>
              </a:spcAft>
              <a:buSzPts val="1000"/>
              <a:buChar char="●"/>
            </a:pPr>
            <a:r>
              <a:rPr lang="ja" sz="1000"/>
              <a:t>啓発して浸透させる役割を持つ</a:t>
            </a:r>
            <a:endParaRPr sz="1000"/>
          </a:p>
          <a:p>
            <a:pPr indent="-158750" lvl="0" marL="89999" rtl="0" algn="l">
              <a:spcBef>
                <a:spcPts val="0"/>
              </a:spcBef>
              <a:spcAft>
                <a:spcPts val="0"/>
              </a:spcAft>
              <a:buSzPts val="1000"/>
              <a:buChar char="●"/>
            </a:pPr>
            <a:r>
              <a:rPr lang="ja" sz="1000"/>
              <a:t>ライフサイクルがある：大きくなっていって、浸透したら小さくなる</a:t>
            </a:r>
            <a:endParaRPr sz="1000"/>
          </a:p>
        </p:txBody>
      </p:sp>
      <p:sp>
        <p:nvSpPr>
          <p:cNvPr id="581" name="Google Shape;581;p48"/>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2024/6/28 agenda</a:t>
            </a:r>
            <a:endParaRPr/>
          </a:p>
        </p:txBody>
      </p:sp>
      <p:sp>
        <p:nvSpPr>
          <p:cNvPr id="587" name="Google Shape;587;p49"/>
          <p:cNvSpPr txBox="1"/>
          <p:nvPr>
            <p:ph idx="1" type="body"/>
          </p:nvPr>
        </p:nvSpPr>
        <p:spPr>
          <a:xfrm>
            <a:off x="432000" y="792368"/>
            <a:ext cx="8280000" cy="3835800"/>
          </a:xfrm>
          <a:prstGeom prst="rect">
            <a:avLst/>
          </a:prstGeom>
        </p:spPr>
        <p:txBody>
          <a:bodyPr anchorCtr="0" anchor="t" bIns="24875" lIns="49625" spcFirstLastPara="1" rIns="49625" wrap="square" tIns="24875">
            <a:noAutofit/>
          </a:bodyPr>
          <a:lstStyle/>
          <a:p>
            <a:pPr indent="-342900" lvl="0" marL="457200" rtl="0" algn="l">
              <a:spcBef>
                <a:spcPts val="0"/>
              </a:spcBef>
              <a:spcAft>
                <a:spcPts val="0"/>
              </a:spcAft>
              <a:buSzPts val="1800"/>
              <a:buAutoNum type="arabicPeriod"/>
            </a:pPr>
            <a:r>
              <a:rPr lang="ja"/>
              <a:t>会議の行動規範説明</a:t>
            </a:r>
            <a:endParaRPr/>
          </a:p>
          <a:p>
            <a:pPr indent="-342900" lvl="0" marL="457200" rtl="0" algn="l">
              <a:spcBef>
                <a:spcPts val="0"/>
              </a:spcBef>
              <a:spcAft>
                <a:spcPts val="0"/>
              </a:spcAft>
              <a:buSzPts val="1800"/>
              <a:buAutoNum type="arabicPeriod"/>
            </a:pPr>
            <a:r>
              <a:rPr lang="ja"/>
              <a:t>この会の趣旨</a:t>
            </a:r>
            <a:endParaRPr/>
          </a:p>
          <a:p>
            <a:pPr indent="-342900" lvl="0" marL="457200" rtl="0" algn="l">
              <a:spcBef>
                <a:spcPts val="0"/>
              </a:spcBef>
              <a:spcAft>
                <a:spcPts val="0"/>
              </a:spcAft>
              <a:buSzPts val="1800"/>
              <a:buAutoNum type="arabicPeriod"/>
            </a:pPr>
            <a:r>
              <a:rPr lang="ja"/>
              <a:t>自己紹介＆OSPOに関する一番の関心事</a:t>
            </a:r>
            <a:endParaRPr/>
          </a:p>
          <a:p>
            <a:pPr indent="-342900" lvl="0" marL="457200" rtl="0" algn="l">
              <a:spcBef>
                <a:spcPts val="0"/>
              </a:spcBef>
              <a:spcAft>
                <a:spcPts val="0"/>
              </a:spcAft>
              <a:buSzPts val="1800"/>
              <a:buAutoNum type="arabicPeriod"/>
            </a:pPr>
            <a:r>
              <a:rPr lang="ja"/>
              <a:t>今後の進め方</a:t>
            </a:r>
            <a:endParaRPr/>
          </a:p>
          <a:p>
            <a:pPr indent="-323850" lvl="1" marL="914400" rtl="0" algn="l">
              <a:spcBef>
                <a:spcPts val="0"/>
              </a:spcBef>
              <a:spcAft>
                <a:spcPts val="0"/>
              </a:spcAft>
              <a:buSzPts val="1500"/>
              <a:buAutoNum type="alphaLcPeriod"/>
            </a:pPr>
            <a:r>
              <a:rPr lang="ja"/>
              <a:t>一区切りを付けて成果発信する？</a:t>
            </a:r>
            <a:endParaRPr/>
          </a:p>
          <a:p>
            <a:pPr indent="-323850" lvl="1" marL="914400" rtl="0" algn="l">
              <a:spcBef>
                <a:spcPts val="0"/>
              </a:spcBef>
              <a:spcAft>
                <a:spcPts val="0"/>
              </a:spcAft>
              <a:buSzPts val="1500"/>
              <a:buAutoNum type="alphaLcPeriod"/>
            </a:pPr>
            <a:r>
              <a:rPr lang="ja"/>
              <a:t>参加者のニーズに合っているか？</a:t>
            </a:r>
            <a:endParaRPr/>
          </a:p>
          <a:p>
            <a:pPr indent="-342900" lvl="0" marL="457200" rtl="0" algn="l">
              <a:spcBef>
                <a:spcPts val="0"/>
              </a:spcBef>
              <a:spcAft>
                <a:spcPts val="0"/>
              </a:spcAft>
              <a:buSzPts val="1800"/>
              <a:buAutoNum type="arabicPeriod"/>
            </a:pPr>
            <a:r>
              <a:rPr lang="ja"/>
              <a:t>関心事の中からFAQトピックを選んで議論</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ja">
                <a:latin typeface="Courier New"/>
                <a:ea typeface="Courier New"/>
                <a:cs typeface="Courier New"/>
                <a:sym typeface="Courier New"/>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関心事</a:t>
            </a:r>
            <a:endParaRPr/>
          </a:p>
        </p:txBody>
      </p:sp>
      <p:sp>
        <p:nvSpPr>
          <p:cNvPr id="593" name="Google Shape;593;p50"/>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62500" lnSpcReduction="20000"/>
          </a:bodyPr>
          <a:lstStyle/>
          <a:p>
            <a:pPr indent="-300037" lvl="0" marL="457200" rtl="0" algn="l">
              <a:spcBef>
                <a:spcPts val="0"/>
              </a:spcBef>
              <a:spcAft>
                <a:spcPts val="0"/>
              </a:spcAft>
              <a:buSzPct val="100000"/>
              <a:buChar char="•"/>
            </a:pPr>
            <a:r>
              <a:rPr lang="ja"/>
              <a:t>OSSを正しく理解してもらえるようにしたい</a:t>
            </a:r>
            <a:endParaRPr/>
          </a:p>
          <a:p>
            <a:pPr indent="-288131" lvl="1" marL="914400" rtl="0" algn="l">
              <a:spcBef>
                <a:spcPts val="0"/>
              </a:spcBef>
              <a:spcAft>
                <a:spcPts val="0"/>
              </a:spcAft>
              <a:buSzPct val="100000"/>
              <a:buChar char="•"/>
            </a:pPr>
            <a:r>
              <a:rPr lang="ja"/>
              <a:t>正しい理解の上に社内ルールなどができていないと開発の人が困ってしまう</a:t>
            </a:r>
            <a:endParaRPr/>
          </a:p>
          <a:p>
            <a:pPr indent="-300037" lvl="0" marL="457200" rtl="0" algn="l">
              <a:spcBef>
                <a:spcPts val="0"/>
              </a:spcBef>
              <a:spcAft>
                <a:spcPts val="0"/>
              </a:spcAft>
              <a:buSzPct val="100000"/>
              <a:buChar char="•"/>
            </a:pPr>
            <a:r>
              <a:rPr lang="ja"/>
              <a:t>社内での旗振り</a:t>
            </a:r>
            <a:endParaRPr/>
          </a:p>
          <a:p>
            <a:pPr indent="-300037" lvl="0" marL="457200" rtl="0" algn="l">
              <a:spcBef>
                <a:spcPts val="0"/>
              </a:spcBef>
              <a:spcAft>
                <a:spcPts val="0"/>
              </a:spcAft>
              <a:buSzPct val="100000"/>
              <a:buChar char="•"/>
            </a:pPr>
            <a:r>
              <a:rPr lang="ja"/>
              <a:t>OSSを利用して業務の効率化、もっと集中すべきところにフォーカスできるようになってもらいたい</a:t>
            </a:r>
            <a:endParaRPr/>
          </a:p>
          <a:p>
            <a:pPr indent="-300037" lvl="0" marL="457200" rtl="0" algn="l">
              <a:spcBef>
                <a:spcPts val="0"/>
              </a:spcBef>
              <a:spcAft>
                <a:spcPts val="0"/>
              </a:spcAft>
              <a:buSzPct val="100000"/>
              <a:buChar char="•"/>
            </a:pPr>
            <a:r>
              <a:rPr lang="ja"/>
              <a:t>コントリビューション活動が正しく評価されない</a:t>
            </a:r>
            <a:endParaRPr/>
          </a:p>
          <a:p>
            <a:pPr indent="-288131" lvl="1" marL="914400" rtl="0" algn="l">
              <a:spcBef>
                <a:spcPts val="0"/>
              </a:spcBef>
              <a:spcAft>
                <a:spcPts val="0"/>
              </a:spcAft>
              <a:buSzPct val="100000"/>
              <a:buChar char="•"/>
            </a:pPr>
            <a:r>
              <a:rPr lang="ja"/>
              <a:t>会社にとって必要なことという理解がない</a:t>
            </a:r>
            <a:endParaRPr/>
          </a:p>
          <a:p>
            <a:pPr indent="-300037" lvl="0" marL="457200" rtl="0" algn="l">
              <a:spcBef>
                <a:spcPts val="0"/>
              </a:spcBef>
              <a:spcAft>
                <a:spcPts val="0"/>
              </a:spcAft>
              <a:buSzPct val="100000"/>
              <a:buChar char="•"/>
            </a:pPr>
            <a:r>
              <a:rPr lang="ja"/>
              <a:t>現場で実行可能な手順をどうするか</a:t>
            </a:r>
            <a:endParaRPr/>
          </a:p>
          <a:p>
            <a:pPr indent="-288131" lvl="1" marL="914400" rtl="0" algn="l">
              <a:spcBef>
                <a:spcPts val="0"/>
              </a:spcBef>
              <a:spcAft>
                <a:spcPts val="0"/>
              </a:spcAft>
              <a:buSzPct val="136363"/>
              <a:buChar char="•"/>
            </a:pPr>
            <a:r>
              <a:rPr lang="ja" sz="1100">
                <a:latin typeface="Arial"/>
                <a:ea typeface="Arial"/>
                <a:cs typeface="Arial"/>
                <a:sym typeface="Arial"/>
              </a:rPr>
              <a:t>自己紹介を聞いていて、理解してもらうための情報は LF が展開してくれているな、と思い、リンクを貼ります</a:t>
            </a:r>
            <a:endParaRPr sz="1100">
              <a:latin typeface="Arial"/>
              <a:ea typeface="Arial"/>
              <a:cs typeface="Arial"/>
              <a:sym typeface="Arial"/>
            </a:endParaRPr>
          </a:p>
          <a:p>
            <a:pPr indent="-288131" lvl="1" marL="914400" rtl="0" algn="l">
              <a:spcBef>
                <a:spcPts val="0"/>
              </a:spcBef>
              <a:spcAft>
                <a:spcPts val="0"/>
              </a:spcAft>
              <a:buSzPct val="136363"/>
              <a:buChar char="•"/>
            </a:pPr>
            <a:r>
              <a:rPr lang="ja" sz="1100" u="sng">
                <a:solidFill>
                  <a:schemeClr val="hlink"/>
                </a:solidFill>
                <a:latin typeface="Arial"/>
                <a:ea typeface="Arial"/>
                <a:cs typeface="Arial"/>
                <a:sym typeface="Arial"/>
                <a:hlinkClick r:id="rId3"/>
              </a:rPr>
              <a:t>企業のためのオープンソース ガイド – The Linux Foundation</a:t>
            </a:r>
            <a:endParaRPr sz="1100" u="sng">
              <a:solidFill>
                <a:schemeClr val="hlink"/>
              </a:solidFill>
              <a:latin typeface="Arial"/>
              <a:ea typeface="Arial"/>
              <a:cs typeface="Arial"/>
              <a:sym typeface="Arial"/>
              <a:hlinkClick r:id="rId4"/>
            </a:endParaRPr>
          </a:p>
          <a:p>
            <a:pPr indent="-288131" lvl="1" marL="914400" rtl="0" algn="l">
              <a:spcBef>
                <a:spcPts val="0"/>
              </a:spcBef>
              <a:spcAft>
                <a:spcPts val="0"/>
              </a:spcAft>
              <a:buSzPct val="136363"/>
              <a:buChar char="•"/>
            </a:pPr>
            <a:r>
              <a:rPr lang="ja" sz="1100">
                <a:latin typeface="Arial"/>
                <a:ea typeface="Arial"/>
                <a:cs typeface="Arial"/>
                <a:sym typeface="Arial"/>
              </a:rPr>
              <a:t>それから、コントリビューションを半導体の NVIDIA が事業のために行っている事例を含めて発表したときの資料も貼ります</a:t>
            </a:r>
            <a:endParaRPr sz="1100">
              <a:latin typeface="Arial"/>
              <a:ea typeface="Arial"/>
              <a:cs typeface="Arial"/>
              <a:sym typeface="Arial"/>
            </a:endParaRPr>
          </a:p>
          <a:p>
            <a:pPr indent="-288131" lvl="1" marL="914400" rtl="0" algn="l">
              <a:spcBef>
                <a:spcPts val="0"/>
              </a:spcBef>
              <a:spcAft>
                <a:spcPts val="0"/>
              </a:spcAft>
              <a:buSzPct val="136363"/>
              <a:buChar char="•"/>
            </a:pPr>
            <a:r>
              <a:rPr lang="ja" sz="1100" u="sng">
                <a:solidFill>
                  <a:schemeClr val="hlink"/>
                </a:solidFill>
                <a:latin typeface="Arial"/>
                <a:ea typeface="Arial"/>
                <a:cs typeface="Arial"/>
                <a:sym typeface="Arial"/>
                <a:hlinkClick r:id="rId5"/>
              </a:rPr>
              <a:t>https://static.sched.com/hosted_files/ossna2024/05/QuantitativeMethodContributionValue-KS_MK_202404.pdf</a:t>
            </a:r>
            <a:endParaRPr/>
          </a:p>
          <a:p>
            <a:pPr indent="-288131" lvl="1" marL="914400" rtl="0" algn="l">
              <a:spcBef>
                <a:spcPts val="0"/>
              </a:spcBef>
              <a:spcAft>
                <a:spcPts val="0"/>
              </a:spcAft>
              <a:buSzPct val="136363"/>
              <a:buChar char="•"/>
            </a:pPr>
            <a:r>
              <a:rPr lang="ja" sz="1100">
                <a:latin typeface="Arial"/>
                <a:ea typeface="Arial"/>
                <a:cs typeface="Arial"/>
                <a:sym typeface="Arial"/>
              </a:rPr>
              <a:t>Intel の対外的な発信情報</a:t>
            </a:r>
            <a:endParaRPr sz="1100">
              <a:latin typeface="Arial"/>
              <a:ea typeface="Arial"/>
              <a:cs typeface="Arial"/>
              <a:sym typeface="Arial"/>
            </a:endParaRPr>
          </a:p>
          <a:p>
            <a:pPr indent="-288131" lvl="1" marL="914400" rtl="0" algn="l">
              <a:spcBef>
                <a:spcPts val="0"/>
              </a:spcBef>
              <a:spcAft>
                <a:spcPts val="0"/>
              </a:spcAft>
              <a:buSzPct val="136363"/>
              <a:buChar char="•"/>
            </a:pPr>
            <a:r>
              <a:rPr lang="ja" sz="1100" u="sng">
                <a:solidFill>
                  <a:schemeClr val="hlink"/>
                </a:solidFill>
                <a:latin typeface="Arial"/>
                <a:ea typeface="Arial"/>
                <a:cs typeface="Arial"/>
                <a:sym typeface="Arial"/>
                <a:hlinkClick r:id="rId6"/>
              </a:rPr>
              <a:t>How Intel Supports Open Source from the Inside Out</a:t>
            </a:r>
            <a:endParaRPr sz="1100" u="sng">
              <a:solidFill>
                <a:schemeClr val="hlink"/>
              </a:solidFill>
              <a:latin typeface="Arial"/>
              <a:ea typeface="Arial"/>
              <a:cs typeface="Arial"/>
              <a:sym typeface="Arial"/>
              <a:hlinkClick r:id="rId7"/>
            </a:endParaRPr>
          </a:p>
          <a:p>
            <a:pPr indent="-288131" lvl="1" marL="914400" rtl="0" algn="l">
              <a:spcBef>
                <a:spcPts val="0"/>
              </a:spcBef>
              <a:spcAft>
                <a:spcPts val="0"/>
              </a:spcAft>
              <a:buSzPct val="100000"/>
              <a:buChar char="•"/>
            </a:pPr>
            <a:r>
              <a:t/>
            </a:r>
            <a:endParaRPr/>
          </a:p>
          <a:p>
            <a:pPr indent="-300037" lvl="0" marL="457200" rtl="0" algn="l">
              <a:spcBef>
                <a:spcPts val="0"/>
              </a:spcBef>
              <a:spcAft>
                <a:spcPts val="0"/>
              </a:spcAft>
              <a:buSzPct val="100000"/>
              <a:buChar char="•"/>
            </a:pPr>
            <a:r>
              <a:rPr lang="ja"/>
              <a:t>担当エグゼクティブに誰になってもらうか</a:t>
            </a:r>
            <a:endParaRPr/>
          </a:p>
          <a:p>
            <a:pPr indent="-300037" lvl="0" marL="457200" rtl="0" algn="l">
              <a:spcBef>
                <a:spcPts val="0"/>
              </a:spcBef>
              <a:spcAft>
                <a:spcPts val="0"/>
              </a:spcAft>
              <a:buSzPct val="100000"/>
              <a:buChar char="•"/>
            </a:pPr>
            <a:r>
              <a:rPr lang="ja"/>
              <a:t>OSSが事業にどう役立てることができるか</a:t>
            </a:r>
            <a:endParaRPr/>
          </a:p>
          <a:p>
            <a:pPr indent="-300037" lvl="0" marL="457200" rtl="0" algn="l">
              <a:spcBef>
                <a:spcPts val="0"/>
              </a:spcBef>
              <a:spcAft>
                <a:spcPts val="0"/>
              </a:spcAft>
              <a:buSzPct val="100000"/>
              <a:buChar char="•"/>
            </a:pPr>
            <a:r>
              <a:rPr lang="ja"/>
              <a:t>OSSの活動の評価指標</a:t>
            </a:r>
            <a:endParaRPr/>
          </a:p>
          <a:p>
            <a:pPr indent="-300037" lvl="0" marL="457200" rtl="0" algn="l">
              <a:spcBef>
                <a:spcPts val="0"/>
              </a:spcBef>
              <a:spcAft>
                <a:spcPts val="0"/>
              </a:spcAft>
              <a:buSzPct val="100000"/>
              <a:buChar char="•"/>
            </a:pPr>
            <a:r>
              <a:rPr lang="ja"/>
              <a:t>OSSを事業部が自分事として考えてもらえるようになって欲しい</a:t>
            </a:r>
            <a:endParaRPr/>
          </a:p>
          <a:p>
            <a:pPr indent="-300037" lvl="0" marL="457200" rtl="0" algn="l">
              <a:spcBef>
                <a:spcPts val="0"/>
              </a:spcBef>
              <a:spcAft>
                <a:spcPts val="0"/>
              </a:spcAft>
              <a:buSzPct val="100000"/>
              <a:buChar char="•"/>
            </a:pPr>
            <a:r>
              <a:rPr lang="ja"/>
              <a:t>AIの今の状況がOSSの最初の状況と似ている（危ないから使ってはダメ、など）</a:t>
            </a:r>
            <a:endParaRPr/>
          </a:p>
          <a:p>
            <a:pPr indent="-300037" lvl="0" marL="457200" rtl="0" algn="l">
              <a:spcBef>
                <a:spcPts val="0"/>
              </a:spcBef>
              <a:spcAft>
                <a:spcPts val="0"/>
              </a:spcAft>
              <a:buSzPct val="100000"/>
              <a:buChar char="•"/>
            </a:pPr>
            <a:r>
              <a:rPr lang="ja"/>
              <a:t>日本企業は外圧がないと動かない傾向が強いがこれをなんとかできないか</a:t>
            </a:r>
            <a:endParaRPr/>
          </a:p>
          <a:p>
            <a:pPr indent="-300037" lvl="0" marL="457200" rtl="0" algn="l">
              <a:spcBef>
                <a:spcPts val="0"/>
              </a:spcBef>
              <a:spcAft>
                <a:spcPts val="0"/>
              </a:spcAft>
              <a:buSzPct val="100000"/>
              <a:buChar char="•"/>
            </a:pPr>
            <a:r>
              <a:rPr lang="ja"/>
              <a:t>ガバナンスだけでなくリーディングをやっていくようにしたい</a:t>
            </a:r>
            <a:endParaRPr/>
          </a:p>
          <a:p>
            <a:pPr indent="-300037" lvl="0" marL="457200" rtl="0" algn="l">
              <a:spcBef>
                <a:spcPts val="0"/>
              </a:spcBef>
              <a:spcAft>
                <a:spcPts val="0"/>
              </a:spcAft>
              <a:buSzPct val="100000"/>
              <a:buChar char="•"/>
            </a:pPr>
            <a:r>
              <a:rPr lang="ja"/>
              <a:t>サイバーセキュリティも注目されるようになった</a:t>
            </a:r>
            <a:endParaRPr/>
          </a:p>
          <a:p>
            <a:pPr indent="-300037" lvl="0" marL="457200" rtl="0" algn="l">
              <a:spcBef>
                <a:spcPts val="0"/>
              </a:spcBef>
              <a:spcAft>
                <a:spcPts val="0"/>
              </a:spcAft>
              <a:buSzPct val="100000"/>
              <a:buChar char="•"/>
            </a:pPr>
            <a:r>
              <a:rPr lang="ja"/>
              <a:t>社内で部署により温度差がある</a:t>
            </a:r>
            <a:endParaRPr/>
          </a:p>
          <a:p>
            <a:pPr indent="-300037" lvl="0" marL="457200" rtl="0" algn="l">
              <a:spcBef>
                <a:spcPts val="0"/>
              </a:spcBef>
              <a:spcAft>
                <a:spcPts val="0"/>
              </a:spcAft>
              <a:buSzPct val="100000"/>
              <a:buChar char="•"/>
            </a:pPr>
            <a:r>
              <a:rPr lang="ja"/>
              <a:t>OSSを持ってくるときのプロセスに問題がある（安全なOSSを選ぶようにしてもらいたい）</a:t>
            </a:r>
            <a:endParaRPr/>
          </a:p>
          <a:p>
            <a:pPr indent="-300037" lvl="0" marL="457200" rtl="0" algn="l">
              <a:spcBef>
                <a:spcPts val="0"/>
              </a:spcBef>
              <a:spcAft>
                <a:spcPts val="0"/>
              </a:spcAft>
              <a:buSzPct val="100000"/>
              <a:buChar char="•"/>
            </a:pPr>
            <a:r>
              <a:rPr lang="ja"/>
              <a:t>OSPOのメンバー集め、どのような人が必要なのか</a:t>
            </a:r>
            <a:endParaRPr/>
          </a:p>
          <a:p>
            <a:pPr indent="-300037" lvl="0" marL="457200" rtl="0" algn="l">
              <a:spcBef>
                <a:spcPts val="0"/>
              </a:spcBef>
              <a:spcAft>
                <a:spcPts val="0"/>
              </a:spcAft>
              <a:buSzPct val="100000"/>
              <a:buChar char="•"/>
            </a:pPr>
            <a:r>
              <a:rPr lang="ja"/>
              <a:t>日本と海外でOSPOの課題が違うのでは</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599" name="Google Shape;599;p51"/>
          <p:cNvSpPr txBox="1"/>
          <p:nvPr>
            <p:ph idx="1" type="body"/>
          </p:nvPr>
        </p:nvSpPr>
        <p:spPr>
          <a:xfrm>
            <a:off x="432000" y="792368"/>
            <a:ext cx="8280000" cy="3835800"/>
          </a:xfrm>
          <a:prstGeom prst="rect">
            <a:avLst/>
          </a:prstGeom>
        </p:spPr>
        <p:txBody>
          <a:bodyPr anchorCtr="0" anchor="t" bIns="24875" lIns="49625" spcFirstLastPara="1" rIns="49625" wrap="square" tIns="24875">
            <a:noAutofit/>
          </a:bodyPr>
          <a:lstStyle/>
          <a:p>
            <a:pPr indent="-342900" lvl="0" marL="457200" rtl="0" algn="l">
              <a:spcBef>
                <a:spcPts val="0"/>
              </a:spcBef>
              <a:spcAft>
                <a:spcPts val="0"/>
              </a:spcAft>
              <a:buSzPts val="1800"/>
              <a:buChar char="•"/>
            </a:pPr>
            <a:r>
              <a:rPr lang="ja"/>
              <a:t>最近のソフトウェアは開発するものから調達するものに変わった？</a:t>
            </a:r>
            <a:endParaRPr/>
          </a:p>
          <a:p>
            <a:pPr indent="-342900" lvl="0" marL="457200" rtl="0" algn="l">
              <a:spcBef>
                <a:spcPts val="0"/>
              </a:spcBef>
              <a:spcAft>
                <a:spcPts val="0"/>
              </a:spcAft>
              <a:buSzPts val="1800"/>
              <a:buChar char="•"/>
            </a:pPr>
            <a:r>
              <a:rPr lang="ja"/>
              <a:t>クラウドサービスが主流になって、OSSとして開発し、サービスで儲ける形になった。これに日本が追いついていけていない。</a:t>
            </a:r>
            <a:endParaRPr/>
          </a:p>
          <a:p>
            <a:pPr indent="-342900" lvl="0" marL="457200" rtl="0" algn="l">
              <a:spcBef>
                <a:spcPts val="0"/>
              </a:spcBef>
              <a:spcAft>
                <a:spcPts val="0"/>
              </a:spcAft>
              <a:buSzPts val="1800"/>
              <a:buChar char="•"/>
            </a:pPr>
            <a:r>
              <a:rPr lang="ja"/>
              <a:t>日本特有？</a:t>
            </a:r>
            <a:endParaRPr/>
          </a:p>
          <a:p>
            <a:pPr indent="-342900" lvl="0" marL="457200" rtl="0" algn="l">
              <a:spcBef>
                <a:spcPts val="0"/>
              </a:spcBef>
              <a:spcAft>
                <a:spcPts val="0"/>
              </a:spcAft>
              <a:buSzPts val="1800"/>
              <a:buChar char="•"/>
            </a:pPr>
            <a:r>
              <a:rPr lang="ja"/>
              <a:t>FAQテーマ案：</a:t>
            </a:r>
            <a:endParaRPr/>
          </a:p>
          <a:p>
            <a:pPr indent="-323850" lvl="1" marL="914400" rtl="0" algn="l">
              <a:spcBef>
                <a:spcPts val="0"/>
              </a:spcBef>
              <a:spcAft>
                <a:spcPts val="0"/>
              </a:spcAft>
              <a:buSzPts val="1500"/>
              <a:buChar char="•"/>
            </a:pPr>
            <a:r>
              <a:rPr lang="ja"/>
              <a:t>コントリビューションとはなにか</a:t>
            </a:r>
            <a:endParaRPr/>
          </a:p>
          <a:p>
            <a:pPr indent="-304800" lvl="2" marL="1371600" rtl="0" algn="l">
              <a:spcBef>
                <a:spcPts val="0"/>
              </a:spcBef>
              <a:spcAft>
                <a:spcPts val="0"/>
              </a:spcAft>
              <a:buSzPts val="1200"/>
              <a:buChar char="•"/>
            </a:pPr>
            <a:r>
              <a:rPr lang="ja"/>
              <a:t>理解を深める</a:t>
            </a:r>
            <a:endParaRPr/>
          </a:p>
          <a:p>
            <a:pPr indent="-304800" lvl="2" marL="1371600" rtl="0" algn="l">
              <a:spcBef>
                <a:spcPts val="0"/>
              </a:spcBef>
              <a:spcAft>
                <a:spcPts val="0"/>
              </a:spcAft>
              <a:buSzPts val="1200"/>
              <a:buChar char="•"/>
            </a:pPr>
            <a:r>
              <a:rPr lang="ja"/>
              <a:t>どう伝える</a:t>
            </a:r>
            <a:endParaRPr/>
          </a:p>
          <a:p>
            <a:pPr indent="-304800" lvl="2" marL="1371600" rtl="0" algn="l">
              <a:spcBef>
                <a:spcPts val="0"/>
              </a:spcBef>
              <a:spcAft>
                <a:spcPts val="0"/>
              </a:spcAft>
              <a:buSzPts val="1200"/>
              <a:buChar char="•"/>
            </a:pPr>
            <a:r>
              <a:rPr lang="ja"/>
              <a:t>価値の測り方</a:t>
            </a:r>
            <a:endParaRPr/>
          </a:p>
          <a:p>
            <a:pPr indent="-342900" lvl="0" marL="457200" rtl="0" algn="l">
              <a:spcBef>
                <a:spcPts val="0"/>
              </a:spcBef>
              <a:spcAft>
                <a:spcPts val="0"/>
              </a:spcAft>
              <a:buSzPts val="1800"/>
              <a:buChar char="•"/>
            </a:pPr>
            <a:r>
              <a:rPr lang="ja"/>
              <a:t>OSS貢献は標準化委員会活動で説明すると伝わりやすい</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ネタ集め（2024/7/26)</a:t>
            </a:r>
            <a:endParaRPr/>
          </a:p>
        </p:txBody>
      </p:sp>
      <p:sp>
        <p:nvSpPr>
          <p:cNvPr id="605" name="Google Shape;605;p52"/>
          <p:cNvSpPr txBox="1"/>
          <p:nvPr>
            <p:ph idx="1" type="body"/>
          </p:nvPr>
        </p:nvSpPr>
        <p:spPr>
          <a:xfrm>
            <a:off x="432000" y="792368"/>
            <a:ext cx="8280000" cy="3835800"/>
          </a:xfrm>
          <a:prstGeom prst="rect">
            <a:avLst/>
          </a:prstGeom>
        </p:spPr>
        <p:txBody>
          <a:bodyPr anchorCtr="0" anchor="t" bIns="24875" lIns="49625" spcFirstLastPara="1" rIns="49625" wrap="square" tIns="24875">
            <a:noAutofit/>
          </a:bodyPr>
          <a:lstStyle/>
          <a:p>
            <a:pPr indent="-342900" lvl="0" marL="457200" rtl="0" algn="l">
              <a:spcBef>
                <a:spcPts val="0"/>
              </a:spcBef>
              <a:spcAft>
                <a:spcPts val="0"/>
              </a:spcAft>
              <a:buSzPts val="1800"/>
              <a:buChar char="•"/>
            </a:pPr>
            <a:r>
              <a:rPr lang="ja"/>
              <a:t>OSS 教育を全社教育にするのはなぜですか？</a:t>
            </a:r>
            <a:endParaRPr/>
          </a:p>
          <a:p>
            <a:pPr indent="-323850" lvl="1" marL="914400" rtl="0" algn="l">
              <a:spcBef>
                <a:spcPts val="0"/>
              </a:spcBef>
              <a:spcAft>
                <a:spcPts val="0"/>
              </a:spcAft>
              <a:buSzPts val="1500"/>
              <a:buChar char="•"/>
            </a:pPr>
            <a:r>
              <a:rPr lang="ja"/>
              <a:t>他社の事例を集めて知らせる</a:t>
            </a:r>
            <a:endParaRPr/>
          </a:p>
          <a:p>
            <a:pPr indent="-342900" lvl="0" marL="457200" rtl="0" algn="l">
              <a:spcBef>
                <a:spcPts val="0"/>
              </a:spcBef>
              <a:spcAft>
                <a:spcPts val="0"/>
              </a:spcAft>
              <a:buSzPts val="1800"/>
              <a:buChar char="•"/>
            </a:pPr>
            <a:r>
              <a:rPr lang="ja"/>
              <a:t>教育内容のレベル（基礎、ライセンス、実践、戦略）分けの共通モデルがあるか？</a:t>
            </a:r>
            <a:endParaRPr/>
          </a:p>
          <a:p>
            <a:pPr indent="-323850" lvl="1" marL="914400" rtl="0" algn="l">
              <a:spcBef>
                <a:spcPts val="0"/>
              </a:spcBef>
              <a:spcAft>
                <a:spcPts val="0"/>
              </a:spcAft>
              <a:buSzPts val="1500"/>
              <a:buChar char="•"/>
            </a:pPr>
            <a:r>
              <a:rPr lang="ja"/>
              <a:t>マネジメント向けの教育（意識改革）：部長、課長向け、経営層向けのいい方法</a:t>
            </a:r>
            <a:endParaRPr/>
          </a:p>
          <a:p>
            <a:pPr indent="-342900" lvl="0" marL="457200" rtl="0" algn="l">
              <a:spcBef>
                <a:spcPts val="0"/>
              </a:spcBef>
              <a:spcAft>
                <a:spcPts val="0"/>
              </a:spcAft>
              <a:buSzPts val="1800"/>
              <a:buChar char="•"/>
            </a:pPr>
            <a:r>
              <a:rPr lang="ja"/>
              <a:t>スタートの仕方：どこから手を付ければいいのか</a:t>
            </a:r>
            <a:endParaRPr/>
          </a:p>
          <a:p>
            <a:pPr indent="-323850" lvl="1" marL="914400" rtl="0" algn="l">
              <a:spcBef>
                <a:spcPts val="0"/>
              </a:spcBef>
              <a:spcAft>
                <a:spcPts val="0"/>
              </a:spcAft>
              <a:buSzPts val="1500"/>
              <a:buChar char="•"/>
            </a:pPr>
            <a:r>
              <a:rPr lang="ja"/>
              <a:t>LTできっかけを集めて共有する。業界で違いがあるような気がする。</a:t>
            </a:r>
            <a:endParaRPr/>
          </a:p>
          <a:p>
            <a:pPr indent="-342900" lvl="0" marL="457200" rtl="0" algn="l">
              <a:spcBef>
                <a:spcPts val="0"/>
              </a:spcBef>
              <a:spcAft>
                <a:spcPts val="0"/>
              </a:spcAft>
              <a:buSzPts val="1800"/>
              <a:buChar char="•"/>
            </a:pPr>
            <a:r>
              <a:rPr lang="ja"/>
              <a:t>OSSコミュニティと企業の望ましい関係とその理由</a:t>
            </a:r>
            <a:endParaRPr/>
          </a:p>
          <a:p>
            <a:pPr indent="-342900" lvl="0" marL="457200" rtl="0" algn="l">
              <a:spcBef>
                <a:spcPts val="0"/>
              </a:spcBef>
              <a:spcAft>
                <a:spcPts val="0"/>
              </a:spcAft>
              <a:buSzPts val="1800"/>
              <a:buChar char="•"/>
            </a:pPr>
            <a:r>
              <a:rPr lang="ja"/>
              <a:t>EUの国、市はOSPOを持っている</a:t>
            </a:r>
            <a:endParaRPr/>
          </a:p>
          <a:p>
            <a:pPr indent="-323850" lvl="1" marL="914400" rtl="0" algn="l">
              <a:spcBef>
                <a:spcPts val="0"/>
              </a:spcBef>
              <a:spcAft>
                <a:spcPts val="0"/>
              </a:spcAft>
              <a:buSzPts val="1500"/>
              <a:buChar char="•"/>
            </a:pPr>
            <a:r>
              <a:rPr lang="ja"/>
              <a:t>EU Commissionが旗を振っている：USのBig Techに対抗するため</a:t>
            </a:r>
            <a:endParaRPr/>
          </a:p>
          <a:p>
            <a:pPr indent="-304800" lvl="2" marL="1371600" rtl="0" algn="l">
              <a:spcBef>
                <a:spcPts val="0"/>
              </a:spcBef>
              <a:spcAft>
                <a:spcPts val="0"/>
              </a:spcAft>
              <a:buSzPts val="1200"/>
              <a:buChar char="•"/>
            </a:pPr>
            <a:r>
              <a:rPr lang="ja" sz="1100" u="sng">
                <a:solidFill>
                  <a:schemeClr val="hlink"/>
                </a:solidFill>
                <a:latin typeface="Arial"/>
                <a:ea typeface="Arial"/>
                <a:cs typeface="Arial"/>
                <a:sym typeface="Arial"/>
                <a:hlinkClick r:id="rId3"/>
              </a:rPr>
              <a:t>自治体毎にシステムを作るのは限界｜Hal Seki (note.com)</a:t>
            </a:r>
            <a:endParaRPr/>
          </a:p>
          <a:p>
            <a:pPr indent="-323850" lvl="1" marL="914400" rtl="0" algn="l">
              <a:spcBef>
                <a:spcPts val="0"/>
              </a:spcBef>
              <a:spcAft>
                <a:spcPts val="0"/>
              </a:spcAft>
              <a:buSzPts val="1500"/>
              <a:buChar char="•"/>
            </a:pPr>
            <a:r>
              <a:rPr lang="ja"/>
              <a:t>お金儲けのためにOSS/OSPOが必要ということを周知することがいいのではないか</a:t>
            </a:r>
            <a:endParaRPr/>
          </a:p>
          <a:p>
            <a:pPr indent="-342900" lvl="0" marL="457200" rtl="0" algn="l">
              <a:spcBef>
                <a:spcPts val="0"/>
              </a:spcBef>
              <a:spcAft>
                <a:spcPts val="0"/>
              </a:spcAft>
              <a:buSzPts val="1800"/>
              <a:buChar char="•"/>
            </a:pPr>
            <a:r>
              <a:rPr lang="ja"/>
              <a:t>コミュニティ活動が会社にメリットを生むことをうまく伝えたい</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2024/8/23 Contribution</a:t>
            </a:r>
            <a:r>
              <a:rPr lang="ja"/>
              <a:t>について</a:t>
            </a:r>
            <a:endParaRPr/>
          </a:p>
        </p:txBody>
      </p:sp>
      <p:sp>
        <p:nvSpPr>
          <p:cNvPr id="611" name="Google Shape;611;p53"/>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70000" lnSpcReduction="20000"/>
          </a:bodyPr>
          <a:lstStyle/>
          <a:p>
            <a:pPr indent="-308610" lvl="0" marL="457200" rtl="0" algn="l">
              <a:spcBef>
                <a:spcPts val="0"/>
              </a:spcBef>
              <a:spcAft>
                <a:spcPts val="0"/>
              </a:spcAft>
              <a:buSzPct val="100000"/>
              <a:buChar char="•"/>
            </a:pPr>
            <a:r>
              <a:rPr lang="ja"/>
              <a:t>貢献</a:t>
            </a:r>
            <a:endParaRPr/>
          </a:p>
          <a:p>
            <a:pPr indent="-295275" lvl="1" marL="914400" rtl="0" algn="l">
              <a:spcBef>
                <a:spcPts val="0"/>
              </a:spcBef>
              <a:spcAft>
                <a:spcPts val="0"/>
              </a:spcAft>
              <a:buSzPct val="100000"/>
              <a:buChar char="•"/>
            </a:pPr>
            <a:r>
              <a:rPr lang="ja"/>
              <a:t>例：issue報告、不具合報告、修正提案</a:t>
            </a:r>
            <a:endParaRPr/>
          </a:p>
          <a:p>
            <a:pPr indent="-295275" lvl="1" marL="914400" rtl="0" algn="l">
              <a:spcBef>
                <a:spcPts val="0"/>
              </a:spcBef>
              <a:spcAft>
                <a:spcPts val="0"/>
              </a:spcAft>
              <a:buSzPct val="100000"/>
              <a:buChar char="•"/>
            </a:pPr>
            <a:r>
              <a:rPr lang="ja"/>
              <a:t>ドキュメント作成、イベント参加、積極的にイベントを盛り上げる</a:t>
            </a:r>
            <a:endParaRPr/>
          </a:p>
          <a:p>
            <a:pPr indent="-295275" lvl="1" marL="914400" rtl="0" algn="l">
              <a:spcBef>
                <a:spcPts val="0"/>
              </a:spcBef>
              <a:spcAft>
                <a:spcPts val="0"/>
              </a:spcAft>
              <a:buSzPct val="100000"/>
              <a:buChar char="•"/>
            </a:pPr>
            <a:r>
              <a:rPr lang="ja"/>
              <a:t>ブログ等でのコミュニティの紹介・盛り上げ</a:t>
            </a:r>
            <a:endParaRPr/>
          </a:p>
          <a:p>
            <a:pPr indent="-295275" lvl="1" marL="914400" rtl="0" algn="l">
              <a:spcBef>
                <a:spcPts val="0"/>
              </a:spcBef>
              <a:spcAft>
                <a:spcPts val="0"/>
              </a:spcAft>
              <a:buSzPct val="100000"/>
              <a:buChar char="•"/>
            </a:pPr>
            <a:r>
              <a:rPr lang="ja"/>
              <a:t>総じてコミュニティを活性化せるものは全てContributionになる</a:t>
            </a:r>
            <a:endParaRPr/>
          </a:p>
          <a:p>
            <a:pPr indent="-295275" lvl="1" marL="914400" rtl="0" algn="l">
              <a:spcBef>
                <a:spcPts val="0"/>
              </a:spcBef>
              <a:spcAft>
                <a:spcPts val="0"/>
              </a:spcAft>
              <a:buSzPct val="100000"/>
              <a:buChar char="•"/>
            </a:pPr>
            <a:r>
              <a:rPr lang="ja"/>
              <a:t>寄付（スポンサーシップ）</a:t>
            </a:r>
            <a:endParaRPr/>
          </a:p>
          <a:p>
            <a:pPr indent="-281939" lvl="2" marL="1371600" rtl="0" algn="l">
              <a:spcBef>
                <a:spcPts val="0"/>
              </a:spcBef>
              <a:spcAft>
                <a:spcPts val="0"/>
              </a:spcAft>
              <a:buSzPct val="100000"/>
              <a:buChar char="•"/>
            </a:pPr>
            <a:r>
              <a:rPr lang="ja"/>
              <a:t>プロジェクトへ、イベント、Foundationへのメンバーシップ費</a:t>
            </a:r>
            <a:endParaRPr/>
          </a:p>
          <a:p>
            <a:pPr indent="-281939" lvl="2" marL="1371600" rtl="0" algn="l">
              <a:spcBef>
                <a:spcPts val="0"/>
              </a:spcBef>
              <a:spcAft>
                <a:spcPts val="0"/>
              </a:spcAft>
              <a:buSzPct val="100000"/>
              <a:buChar char="•"/>
            </a:pPr>
            <a:r>
              <a:rPr lang="ja"/>
              <a:t>物やインフラの提供</a:t>
            </a:r>
            <a:endParaRPr/>
          </a:p>
          <a:p>
            <a:pPr indent="-308610" lvl="0" marL="457200" rtl="0" algn="l">
              <a:spcBef>
                <a:spcPts val="0"/>
              </a:spcBef>
              <a:spcAft>
                <a:spcPts val="0"/>
              </a:spcAft>
              <a:buSzPct val="100000"/>
              <a:buChar char="•"/>
            </a:pPr>
            <a:r>
              <a:rPr lang="ja"/>
              <a:t>貢献はなぜ必要・大事なのか</a:t>
            </a:r>
            <a:endParaRPr/>
          </a:p>
          <a:p>
            <a:pPr indent="-295275" lvl="1" marL="914400" rtl="0" algn="l">
              <a:spcBef>
                <a:spcPts val="0"/>
              </a:spcBef>
              <a:spcAft>
                <a:spcPts val="0"/>
              </a:spcAft>
              <a:buSzPct val="100000"/>
              <a:buChar char="•"/>
            </a:pPr>
            <a:r>
              <a:rPr lang="ja"/>
              <a:t>自社が不利にならないように：ドキュメント作成、共通認識の形成</a:t>
            </a:r>
            <a:endParaRPr/>
          </a:p>
          <a:p>
            <a:pPr indent="-295275" lvl="1" marL="914400" rtl="0" algn="l">
              <a:spcBef>
                <a:spcPts val="0"/>
              </a:spcBef>
              <a:spcAft>
                <a:spcPts val="0"/>
              </a:spcAft>
              <a:buSzPct val="100000"/>
              <a:buChar char="•"/>
            </a:pPr>
            <a:r>
              <a:rPr lang="ja"/>
              <a:t>自社のデバイス（競争領域）について間口を広げる（利用者を増やす）</a:t>
            </a:r>
            <a:endParaRPr/>
          </a:p>
          <a:p>
            <a:pPr indent="-295275" lvl="1" marL="914400" rtl="0" algn="l">
              <a:spcBef>
                <a:spcPts val="0"/>
              </a:spcBef>
              <a:spcAft>
                <a:spcPts val="0"/>
              </a:spcAft>
              <a:buSzPct val="100000"/>
              <a:buChar char="•"/>
            </a:pPr>
            <a:r>
              <a:rPr lang="ja"/>
              <a:t>SIerとして、ソフトの内製化の際にベンダーロックインを回避する</a:t>
            </a:r>
            <a:endParaRPr/>
          </a:p>
          <a:p>
            <a:pPr indent="-295275" lvl="1" marL="914400" rtl="0" algn="l">
              <a:spcBef>
                <a:spcPts val="0"/>
              </a:spcBef>
              <a:spcAft>
                <a:spcPts val="0"/>
              </a:spcAft>
              <a:buSzPct val="100000"/>
              <a:buChar char="•"/>
            </a:pPr>
            <a:r>
              <a:rPr lang="ja"/>
              <a:t>自社のプレゼンスを高めて商談を獲得する</a:t>
            </a:r>
            <a:endParaRPr/>
          </a:p>
          <a:p>
            <a:pPr indent="-295275" lvl="1" marL="914400" rtl="0" algn="l">
              <a:spcBef>
                <a:spcPts val="0"/>
              </a:spcBef>
              <a:spcAft>
                <a:spcPts val="0"/>
              </a:spcAft>
              <a:buSzPct val="100000"/>
              <a:buChar char="•"/>
            </a:pPr>
            <a:r>
              <a:rPr lang="ja"/>
              <a:t>開発者（従業員）満足度の向上➡帰属意識の高まり、開発者をひきつける</a:t>
            </a:r>
            <a:endParaRPr/>
          </a:p>
          <a:p>
            <a:pPr indent="-281939" lvl="2" marL="1371600" rtl="0" algn="l">
              <a:spcBef>
                <a:spcPts val="0"/>
              </a:spcBef>
              <a:spcAft>
                <a:spcPts val="0"/>
              </a:spcAft>
              <a:buSzPct val="100000"/>
              <a:buChar char="•"/>
            </a:pPr>
            <a:r>
              <a:rPr lang="ja"/>
              <a:t>採用側としては、コミュニティで活躍している人を見つけて採用する</a:t>
            </a:r>
            <a:endParaRPr/>
          </a:p>
          <a:p>
            <a:pPr indent="-295275" lvl="1" marL="914400" rtl="0" algn="l">
              <a:spcBef>
                <a:spcPts val="0"/>
              </a:spcBef>
              <a:spcAft>
                <a:spcPts val="0"/>
              </a:spcAft>
              <a:buSzPct val="100000"/>
              <a:buChar char="•"/>
            </a:pPr>
            <a:r>
              <a:rPr lang="ja"/>
              <a:t>開発・技術面</a:t>
            </a:r>
            <a:endParaRPr/>
          </a:p>
          <a:p>
            <a:pPr indent="-281939" lvl="2" marL="1371600" rtl="0" algn="l">
              <a:spcBef>
                <a:spcPts val="0"/>
              </a:spcBef>
              <a:spcAft>
                <a:spcPts val="0"/>
              </a:spcAft>
              <a:buSzPct val="100000"/>
              <a:buChar char="•"/>
            </a:pPr>
            <a:r>
              <a:rPr lang="ja"/>
              <a:t>技術課題の解決の場としてコミュニティを活用する（性能改善、機能改善をして、自社製品の競争力とする）</a:t>
            </a:r>
            <a:endParaRPr/>
          </a:p>
          <a:p>
            <a:pPr indent="-281939" lvl="2" marL="1371600" rtl="0" algn="l">
              <a:spcBef>
                <a:spcPts val="0"/>
              </a:spcBef>
              <a:spcAft>
                <a:spcPts val="0"/>
              </a:spcAft>
              <a:buSzPct val="100000"/>
              <a:buChar char="•"/>
            </a:pPr>
            <a:r>
              <a:rPr lang="ja"/>
              <a:t>セキュリティ対応への追随での開発費抑制（コントリビューションによって、OSSのバージョンとの差分を小さくできているとコストを抑えることができる）</a:t>
            </a:r>
            <a:endParaRPr/>
          </a:p>
          <a:p>
            <a:pPr indent="-295275" lvl="1" marL="914400" rtl="0" algn="l">
              <a:spcBef>
                <a:spcPts val="0"/>
              </a:spcBef>
              <a:spcAft>
                <a:spcPts val="0"/>
              </a:spcAft>
              <a:buSzPct val="100000"/>
              <a:buChar char="•"/>
            </a:pPr>
            <a:r>
              <a:rPr lang="ja"/>
              <a:t>技術者個人として自身の価値を上げる：実績が公知情報として残る</a:t>
            </a:r>
            <a:endParaRPr/>
          </a:p>
          <a:p>
            <a:pPr indent="-308610" lvl="0" marL="457200" rtl="0" algn="l">
              <a:spcBef>
                <a:spcPts val="0"/>
              </a:spcBef>
              <a:spcAft>
                <a:spcPts val="0"/>
              </a:spcAft>
              <a:buSzPct val="100000"/>
              <a:buChar char="•"/>
            </a:pPr>
            <a:r>
              <a:rPr lang="ja"/>
              <a:t>そうはいってもなかなか納得を得られないことに対して</a:t>
            </a:r>
            <a:endParaRPr/>
          </a:p>
          <a:p>
            <a:pPr indent="-295275" lvl="1" marL="914400" rtl="0" algn="l">
              <a:spcBef>
                <a:spcPts val="0"/>
              </a:spcBef>
              <a:spcAft>
                <a:spcPts val="0"/>
              </a:spcAft>
              <a:buSzPct val="100000"/>
              <a:buChar char="•"/>
            </a:pPr>
            <a:r>
              <a:rPr lang="ja"/>
              <a:t>OSSでデファクトスタンダードが形成される</a:t>
            </a:r>
            <a:endParaRPr/>
          </a:p>
          <a:p>
            <a:pPr indent="-295275" lvl="1" marL="914400" rtl="0" algn="l">
              <a:spcBef>
                <a:spcPts val="0"/>
              </a:spcBef>
              <a:spcAft>
                <a:spcPts val="0"/>
              </a:spcAft>
              <a:buSzPct val="100000"/>
              <a:buChar char="•"/>
            </a:pPr>
            <a:r>
              <a:rPr lang="ja"/>
              <a:t>過去の成功モデルに今のOSSのモデルをマッピングできると納得が得られやすい</a:t>
            </a:r>
            <a:endParaRPr/>
          </a:p>
          <a:p>
            <a:pPr indent="-295275" lvl="1" marL="914400" rtl="0" algn="l">
              <a:spcBef>
                <a:spcPts val="0"/>
              </a:spcBef>
              <a:spcAft>
                <a:spcPts val="0"/>
              </a:spcAft>
              <a:buSzPct val="100000"/>
              <a:buChar char="•"/>
            </a:pPr>
            <a:r>
              <a:rPr lang="ja"/>
              <a:t>かけたお金がどう還元されるかをうまく見せることができない➡トップダウンでないと難しい</a:t>
            </a:r>
            <a:endParaRPr/>
          </a:p>
          <a:p>
            <a:pPr indent="-295275" lvl="1" marL="914400" rtl="0" algn="l">
              <a:spcBef>
                <a:spcPts val="0"/>
              </a:spcBef>
              <a:spcAft>
                <a:spcPts val="0"/>
              </a:spcAft>
              <a:buSzPct val="100000"/>
              <a:buChar char="•"/>
            </a:pPr>
            <a:r>
              <a:rPr lang="ja"/>
              <a:t>OSSを単にソフト開発活動と捉えると収支が取りにくくなる</a:t>
            </a:r>
            <a:endParaRPr/>
          </a:p>
          <a:p>
            <a:pPr indent="-295275" lvl="1" marL="914400" rtl="0" algn="l">
              <a:spcBef>
                <a:spcPts val="0"/>
              </a:spcBef>
              <a:spcAft>
                <a:spcPts val="0"/>
              </a:spcAft>
              <a:buSzPct val="100000"/>
              <a:buChar char="•"/>
            </a:pPr>
            <a:r>
              <a:rPr lang="ja"/>
              <a:t>やらなくても誰かがやってくれるは古いことをどう伝えるか</a:t>
            </a:r>
            <a:endParaRPr/>
          </a:p>
          <a:p>
            <a:pPr indent="-295275" lvl="1" marL="914400" rtl="0" algn="l">
              <a:spcBef>
                <a:spcPts val="0"/>
              </a:spcBef>
              <a:spcAft>
                <a:spcPts val="0"/>
              </a:spcAft>
              <a:buSzPct val="100000"/>
              <a:buChar char="•"/>
            </a:pPr>
            <a:r>
              <a:rPr lang="ja"/>
              <a:t>成功している企業についてうまく伝える</a:t>
            </a:r>
            <a:endParaRPr/>
          </a:p>
          <a:p>
            <a:pPr indent="-295275" lvl="1" marL="914400" rtl="0" algn="l">
              <a:spcBef>
                <a:spcPts val="0"/>
              </a:spcBef>
              <a:spcAft>
                <a:spcPts val="0"/>
              </a:spcAft>
              <a:buSzPct val="100000"/>
              <a:buChar char="•"/>
            </a:pPr>
            <a:r>
              <a:rPr lang="ja"/>
              <a:t>課題の回避策を探すのではなく、衆知を集めて根本解決が得られる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81" name="Google Shape;81;p13"/>
          <p:cNvSpPr txBox="1"/>
          <p:nvPr>
            <p:ph idx="1" type="body"/>
          </p:nvPr>
        </p:nvSpPr>
        <p:spPr>
          <a:xfrm>
            <a:off x="432000" y="792368"/>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Clr>
                <a:schemeClr val="accent1"/>
              </a:buClr>
              <a:buSzPct val="100000"/>
              <a:buChar char="●"/>
            </a:pPr>
            <a:r>
              <a:rPr lang="ja"/>
              <a:t>（</a:t>
            </a:r>
            <a:r>
              <a:rPr lang="ja"/>
              <a:t>上位概念として纏めてみる）</a:t>
            </a:r>
            <a:endParaRPr/>
          </a:p>
          <a:p>
            <a:pPr indent="-297497" lvl="0" marL="457200" rtl="0" algn="l">
              <a:spcBef>
                <a:spcPts val="0"/>
              </a:spcBef>
              <a:spcAft>
                <a:spcPts val="0"/>
              </a:spcAft>
              <a:buSzPct val="100000"/>
              <a:buChar char="●"/>
            </a:pPr>
            <a:r>
              <a:rPr lang="ja"/>
              <a:t>OSPOが取り組むこと</a:t>
            </a:r>
            <a:endParaRPr/>
          </a:p>
          <a:p>
            <a:pPr indent="-297497" lvl="1" marL="914400" rtl="0" algn="l">
              <a:spcBef>
                <a:spcPts val="0"/>
              </a:spcBef>
              <a:spcAft>
                <a:spcPts val="0"/>
              </a:spcAft>
              <a:buSzPct val="100000"/>
              <a:buChar char="○"/>
            </a:pPr>
            <a:r>
              <a:rPr lang="ja"/>
              <a:t>課題</a:t>
            </a:r>
            <a:endParaRPr/>
          </a:p>
          <a:p>
            <a:pPr indent="-297497" lvl="2" marL="1371600" rtl="0" algn="l">
              <a:spcBef>
                <a:spcPts val="0"/>
              </a:spcBef>
              <a:spcAft>
                <a:spcPts val="0"/>
              </a:spcAft>
              <a:buSzPct val="100000"/>
              <a:buChar char="■"/>
            </a:pPr>
            <a:r>
              <a:rPr lang="ja"/>
              <a:t>OSSが８０％以上使われている現状に対応する</a:t>
            </a:r>
            <a:endParaRPr/>
          </a:p>
          <a:p>
            <a:pPr indent="-297497" lvl="1" marL="914400" rtl="0" algn="l">
              <a:spcBef>
                <a:spcPts val="0"/>
              </a:spcBef>
              <a:spcAft>
                <a:spcPts val="0"/>
              </a:spcAft>
              <a:buSzPct val="100000"/>
              <a:buChar char="○"/>
            </a:pPr>
            <a:r>
              <a:rPr lang="ja"/>
              <a:t>取り組み</a:t>
            </a:r>
            <a:endParaRPr/>
          </a:p>
          <a:p>
            <a:pPr indent="-297497" lvl="2" marL="1371600" rtl="0" algn="l">
              <a:spcBef>
                <a:spcPts val="0"/>
              </a:spcBef>
              <a:spcAft>
                <a:spcPts val="0"/>
              </a:spcAft>
              <a:buSzPct val="100000"/>
              <a:buChar char="■"/>
            </a:pPr>
            <a:r>
              <a:rPr lang="ja"/>
              <a:t>OSS、OSSコミュニティと企業としてどうかかわると良いかを見つけ、推進</a:t>
            </a:r>
            <a:endParaRPr/>
          </a:p>
          <a:p>
            <a:pPr indent="-297497" lvl="0" marL="457200" rtl="0" algn="l">
              <a:spcBef>
                <a:spcPts val="0"/>
              </a:spcBef>
              <a:spcAft>
                <a:spcPts val="0"/>
              </a:spcAft>
              <a:buSzPct val="100000"/>
              <a:buChar char="●"/>
            </a:pPr>
            <a:r>
              <a:rPr lang="ja"/>
              <a:t>前にもチラッと書きましたが、</a:t>
            </a:r>
            <a:r>
              <a:rPr lang="ja">
                <a:highlight>
                  <a:srgbClr val="FFFF00"/>
                </a:highlight>
              </a:rPr>
              <a:t>OSPO=社内とOSSの文化のギャップを埋める</a:t>
            </a:r>
            <a:r>
              <a:rPr lang="ja"/>
              <a:t>ためのもの と感じています</a:t>
            </a:r>
            <a:endParaRPr/>
          </a:p>
          <a:p>
            <a:pPr indent="-297497" lvl="1" marL="914400" rtl="0" algn="l">
              <a:spcBef>
                <a:spcPts val="0"/>
              </a:spcBef>
              <a:spcAft>
                <a:spcPts val="0"/>
              </a:spcAft>
              <a:buSzPct val="100000"/>
              <a:buChar char="○"/>
            </a:pPr>
            <a:r>
              <a:rPr lang="ja"/>
              <a:t>追いつくだけのイメージなので、不十分な気がする</a:t>
            </a:r>
            <a:endParaRPr/>
          </a:p>
          <a:p>
            <a:pPr indent="-297497" lvl="0" marL="457200" rtl="0" algn="l">
              <a:spcBef>
                <a:spcPts val="0"/>
              </a:spcBef>
              <a:spcAft>
                <a:spcPts val="0"/>
              </a:spcAft>
              <a:buSzPct val="100000"/>
              <a:buChar char="●"/>
            </a:pPr>
            <a:r>
              <a:rPr lang="ja">
                <a:highlight>
                  <a:srgbClr val="FFFF00"/>
                </a:highlight>
              </a:rPr>
              <a:t>組織とOSSコミュニティをブリッジ</a:t>
            </a:r>
            <a:r>
              <a:rPr lang="ja"/>
              <a:t>するのがOSPO</a:t>
            </a:r>
            <a:endParaRPr/>
          </a:p>
          <a:p>
            <a:pPr indent="-297497" lvl="0" marL="457200" rtl="0" algn="l">
              <a:spcBef>
                <a:spcPts val="0"/>
              </a:spcBef>
              <a:spcAft>
                <a:spcPts val="0"/>
              </a:spcAft>
              <a:buSzPct val="100000"/>
              <a:buChar char="●"/>
            </a:pPr>
            <a:r>
              <a:rPr lang="ja"/>
              <a:t>企業内の認識、マインドセットをStage upするように推進するのがOSPOの役割</a:t>
            </a:r>
            <a:endParaRPr/>
          </a:p>
          <a:p>
            <a:pPr indent="-297497" lvl="0" marL="457200" rtl="0" algn="l">
              <a:spcBef>
                <a:spcPts val="0"/>
              </a:spcBef>
              <a:spcAft>
                <a:spcPts val="0"/>
              </a:spcAft>
              <a:buSzPct val="100000"/>
              <a:buChar char="●"/>
            </a:pPr>
            <a:r>
              <a:rPr lang="ja"/>
              <a:t>エンジニアに限らず、OSS的な働き方（外部で当たり前になりつつあること）を自組織に浸透させる</a:t>
            </a:r>
            <a:endParaRPr/>
          </a:p>
          <a:p>
            <a:pPr indent="-297497" lvl="0" marL="457200" rtl="0" algn="l">
              <a:spcBef>
                <a:spcPts val="0"/>
              </a:spcBef>
              <a:spcAft>
                <a:spcPts val="0"/>
              </a:spcAft>
              <a:buSzPct val="100000"/>
              <a:buChar char="●"/>
            </a:pPr>
            <a:r>
              <a:rPr lang="ja"/>
              <a:t>規模が大きくなった開発をうまく行うために、OSSコミュニティで成功しているやり方を社内に導入しようとする取り組み</a:t>
            </a:r>
            <a:endParaRPr/>
          </a:p>
          <a:p>
            <a:pPr indent="-297497" lvl="0" marL="457200" rtl="0" algn="l">
              <a:spcBef>
                <a:spcPts val="0"/>
              </a:spcBef>
              <a:spcAft>
                <a:spcPts val="0"/>
              </a:spcAft>
              <a:buSzPct val="100000"/>
              <a:buChar char="●"/>
            </a:pPr>
            <a:r>
              <a:rPr lang="ja"/>
              <a:t>自社をOSSが生み出したエコシステムに組込む（一員になろうとする）取り組み</a:t>
            </a:r>
            <a:endParaRPr/>
          </a:p>
          <a:p>
            <a:pPr indent="-297497" lvl="0" marL="457200" rtl="0" algn="l">
              <a:spcBef>
                <a:spcPts val="0"/>
              </a:spcBef>
              <a:spcAft>
                <a:spcPts val="0"/>
              </a:spcAft>
              <a:buSzPct val="100000"/>
              <a:buChar char="●"/>
            </a:pPr>
            <a:r>
              <a:rPr lang="ja"/>
              <a:t>自社ビジネスをOSSエコシステムを活用して発展させる</a:t>
            </a:r>
            <a:endParaRPr/>
          </a:p>
          <a:p>
            <a:pPr indent="-297497" lvl="1" marL="914400" rtl="0" algn="l">
              <a:spcBef>
                <a:spcPts val="0"/>
              </a:spcBef>
              <a:spcAft>
                <a:spcPts val="0"/>
              </a:spcAft>
              <a:buSzPct val="100000"/>
              <a:buChar char="○"/>
            </a:pPr>
            <a:r>
              <a:rPr lang="ja"/>
              <a:t>企業の論理とOSSの論理の間を取り持って、双方の発展を目指す</a:t>
            </a:r>
            <a:endParaRPr/>
          </a:p>
          <a:p>
            <a:pPr indent="-297497" lvl="1" marL="914400" rtl="0" algn="l">
              <a:spcBef>
                <a:spcPts val="0"/>
              </a:spcBef>
              <a:spcAft>
                <a:spcPts val="0"/>
              </a:spcAft>
              <a:buSzPct val="100000"/>
              <a:buChar char="○"/>
            </a:pPr>
            <a:r>
              <a:rPr lang="ja"/>
              <a:t>OSSコミュニティで活動する企業エンジニアには、OSS活動に専念してもらうべき</a:t>
            </a:r>
            <a:endParaRPr/>
          </a:p>
          <a:p>
            <a:pPr indent="-297497" lvl="2" marL="1371600" rtl="0" algn="l">
              <a:spcBef>
                <a:spcPts val="0"/>
              </a:spcBef>
              <a:spcAft>
                <a:spcPts val="0"/>
              </a:spcAft>
              <a:buSzPct val="100000"/>
              <a:buChar char="■"/>
            </a:pPr>
            <a:r>
              <a:rPr lang="ja"/>
              <a:t>その人とは別に企業の論理側も考えて戦略を実践するのがOSPOのメンバー</a:t>
            </a:r>
            <a:endParaRPr/>
          </a:p>
          <a:p>
            <a:pPr indent="-297497" lvl="2" marL="1371600" rtl="0" algn="l">
              <a:spcBef>
                <a:spcPts val="0"/>
              </a:spcBef>
              <a:spcAft>
                <a:spcPts val="0"/>
              </a:spcAft>
              <a:buSzPct val="100000"/>
              <a:buChar char="■"/>
            </a:pPr>
            <a:r>
              <a:rPr lang="ja"/>
              <a:t>OSPOメンバーとOSS活動メンバーが混同されると活動メンバーが苦しくなる</a:t>
            </a:r>
            <a:endParaRPr/>
          </a:p>
          <a:p>
            <a:pPr indent="-297497" lvl="0" marL="457200" rtl="0" algn="l">
              <a:spcBef>
                <a:spcPts val="0"/>
              </a:spcBef>
              <a:spcAft>
                <a:spcPts val="0"/>
              </a:spcAft>
              <a:buSzPct val="100000"/>
              <a:buChar char="●"/>
            </a:pPr>
            <a:r>
              <a:rPr lang="ja"/>
              <a:t>OSPOの人の社内での位置づけ</a:t>
            </a:r>
            <a:endParaRPr/>
          </a:p>
          <a:p>
            <a:pPr indent="-297497" lvl="1" marL="914400" rtl="0" algn="l">
              <a:spcBef>
                <a:spcPts val="0"/>
              </a:spcBef>
              <a:spcAft>
                <a:spcPts val="0"/>
              </a:spcAft>
              <a:buSzPct val="100000"/>
              <a:buChar char="○"/>
            </a:pPr>
            <a:r>
              <a:rPr lang="ja"/>
              <a:t>事業部の人でもない、OSS活動エンジニアでもない。両方考えている。</a:t>
            </a:r>
            <a:endParaRPr/>
          </a:p>
          <a:p>
            <a:pPr indent="-297497" lvl="1" marL="914400" rtl="0" algn="l">
              <a:spcBef>
                <a:spcPts val="0"/>
              </a:spcBef>
              <a:spcAft>
                <a:spcPts val="0"/>
              </a:spcAft>
              <a:buSzPct val="100000"/>
              <a:buChar char="○"/>
            </a:pPr>
            <a:r>
              <a:rPr lang="ja"/>
              <a:t>複数の立場を使い分けている。（これがOSPOをやるときの難しさを生んでいる）</a:t>
            </a:r>
            <a:endParaRPr/>
          </a:p>
          <a:p>
            <a:pPr indent="-297497" lvl="0" marL="457200" rtl="0" algn="l">
              <a:spcBef>
                <a:spcPts val="0"/>
              </a:spcBef>
              <a:spcAft>
                <a:spcPts val="0"/>
              </a:spcAft>
              <a:buSzPct val="100000"/>
              <a:buChar char="●"/>
            </a:pPr>
            <a:r>
              <a:rPr lang="ja"/>
              <a:t>OSS活動が企業からもOSSコミュニティからも価値、メリットがある状態を目指す／作り上げる</a:t>
            </a:r>
            <a:endParaRPr/>
          </a:p>
          <a:p>
            <a:pPr indent="-297497" lvl="0" marL="457200" rtl="0" algn="l">
              <a:spcBef>
                <a:spcPts val="0"/>
              </a:spcBef>
              <a:spcAft>
                <a:spcPts val="0"/>
              </a:spcAft>
              <a:buSzPct val="100000"/>
              <a:buChar char="●"/>
            </a:pPr>
            <a:r>
              <a:rPr lang="ja"/>
              <a:t>Open Source Program Officeという名称の意味から議論してみてはどうか</a:t>
            </a:r>
            <a:endParaRPr/>
          </a:p>
          <a:p>
            <a:pPr indent="-297497" lvl="0" marL="457200" rtl="0" algn="l">
              <a:spcBef>
                <a:spcPts val="0"/>
              </a:spcBef>
              <a:spcAft>
                <a:spcPts val="0"/>
              </a:spcAft>
              <a:buSzPct val="100000"/>
              <a:buChar char="●"/>
            </a:pPr>
            <a:r>
              <a:rPr lang="ja"/>
              <a:t>Programの意味</a:t>
            </a:r>
            <a:endParaRPr/>
          </a:p>
          <a:p>
            <a:pPr indent="-297497" lvl="1" marL="914400" rtl="0" algn="l">
              <a:spcBef>
                <a:spcPts val="0"/>
              </a:spcBef>
              <a:spcAft>
                <a:spcPts val="0"/>
              </a:spcAft>
              <a:buSzPct val="100000"/>
              <a:buChar char="○"/>
            </a:pPr>
            <a:r>
              <a:rPr lang="ja"/>
              <a:t>プログラムオフィサー（program officer, PO）とは、研究機関やシンクタンク、財団などにおいて、研究や助成のプログラムの企画立案、運営管理などを行う人のこと。</a:t>
            </a:r>
            <a:endParaRPr/>
          </a:p>
          <a:p>
            <a:pPr indent="-297497" lvl="1" marL="914400" rtl="0" algn="l">
              <a:spcBef>
                <a:spcPts val="0"/>
              </a:spcBef>
              <a:spcAft>
                <a:spcPts val="0"/>
              </a:spcAft>
              <a:buSzPct val="100000"/>
              <a:buChar char="○"/>
            </a:pPr>
            <a:r>
              <a:rPr lang="ja"/>
              <a:t>継続的に行うことという見方もある</a:t>
            </a:r>
            <a:endParaRPr/>
          </a:p>
        </p:txBody>
      </p:sp>
      <p:sp>
        <p:nvSpPr>
          <p:cNvPr id="82" name="Google Shape;82;p13"/>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2023/10/27議</a:t>
            </a:r>
            <a:r>
              <a:rPr lang="ja"/>
              <a:t>論-次回12/22継続</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88" name="Google Shape;88;p14"/>
          <p:cNvSpPr txBox="1"/>
          <p:nvPr>
            <p:ph idx="1" type="body"/>
          </p:nvPr>
        </p:nvSpPr>
        <p:spPr>
          <a:xfrm>
            <a:off x="432000" y="792368"/>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Clr>
                <a:schemeClr val="accent1"/>
              </a:buClr>
              <a:buSzPct val="100000"/>
              <a:buChar char="●"/>
            </a:pPr>
            <a:r>
              <a:rPr lang="ja"/>
              <a:t>OSPOのメンバーに求めるスキルは</a:t>
            </a:r>
            <a:endParaRPr/>
          </a:p>
          <a:p>
            <a:pPr indent="-297497" lvl="1" marL="914400" rtl="0" algn="l">
              <a:spcBef>
                <a:spcPts val="0"/>
              </a:spcBef>
              <a:spcAft>
                <a:spcPts val="0"/>
              </a:spcAft>
              <a:buSzPct val="100000"/>
              <a:buChar char="○"/>
            </a:pPr>
            <a:r>
              <a:rPr lang="ja"/>
              <a:t>幅が広い？</a:t>
            </a:r>
            <a:endParaRPr/>
          </a:p>
          <a:p>
            <a:pPr indent="-297497" lvl="1" marL="914400" rtl="0" algn="l">
              <a:spcBef>
                <a:spcPts val="0"/>
              </a:spcBef>
              <a:spcAft>
                <a:spcPts val="0"/>
              </a:spcAft>
              <a:buSzPct val="100000"/>
              <a:buChar char="○"/>
            </a:pPr>
            <a:r>
              <a:rPr lang="ja"/>
              <a:t>ソフトウェアの開発技術（ある程度のレベル）</a:t>
            </a:r>
            <a:endParaRPr/>
          </a:p>
          <a:p>
            <a:pPr indent="-297497" lvl="1" marL="914400" rtl="0" algn="l">
              <a:spcBef>
                <a:spcPts val="0"/>
              </a:spcBef>
              <a:spcAft>
                <a:spcPts val="0"/>
              </a:spcAft>
              <a:buSzPct val="100000"/>
              <a:buChar char="○"/>
            </a:pPr>
            <a:r>
              <a:rPr lang="ja"/>
              <a:t>ライセンスに関する知識</a:t>
            </a:r>
            <a:endParaRPr/>
          </a:p>
          <a:p>
            <a:pPr indent="-297497" lvl="2" marL="1371600" rtl="0" algn="l">
              <a:spcBef>
                <a:spcPts val="0"/>
              </a:spcBef>
              <a:spcAft>
                <a:spcPts val="0"/>
              </a:spcAft>
              <a:buSzPct val="100000"/>
              <a:buChar char="■"/>
            </a:pPr>
            <a:r>
              <a:rPr lang="ja"/>
              <a:t>法務、知財の基礎知識</a:t>
            </a:r>
            <a:endParaRPr/>
          </a:p>
          <a:p>
            <a:pPr indent="-297497" lvl="2" marL="1371600" rtl="0" algn="l">
              <a:spcBef>
                <a:spcPts val="0"/>
              </a:spcBef>
              <a:spcAft>
                <a:spcPts val="0"/>
              </a:spcAft>
              <a:buSzPct val="100000"/>
              <a:buChar char="■"/>
            </a:pPr>
            <a:r>
              <a:rPr lang="ja"/>
              <a:t>コミュニティでの共通理解（意図、背景）</a:t>
            </a:r>
            <a:endParaRPr/>
          </a:p>
          <a:p>
            <a:pPr indent="-297497" lvl="1" marL="914400" rtl="0" algn="l">
              <a:spcBef>
                <a:spcPts val="0"/>
              </a:spcBef>
              <a:spcAft>
                <a:spcPts val="0"/>
              </a:spcAft>
              <a:buSzPct val="100000"/>
              <a:buChar char="○"/>
            </a:pPr>
            <a:r>
              <a:rPr lang="ja"/>
              <a:t>コミュニケーション能力</a:t>
            </a:r>
            <a:endParaRPr/>
          </a:p>
          <a:p>
            <a:pPr indent="-297497" lvl="2" marL="1371600" rtl="0" algn="l">
              <a:spcBef>
                <a:spcPts val="0"/>
              </a:spcBef>
              <a:spcAft>
                <a:spcPts val="0"/>
              </a:spcAft>
              <a:buSzPct val="100000"/>
              <a:buChar char="■"/>
            </a:pPr>
            <a:r>
              <a:rPr lang="ja"/>
              <a:t>英語力</a:t>
            </a:r>
            <a:endParaRPr/>
          </a:p>
          <a:p>
            <a:pPr indent="-297497" lvl="2" marL="1371600" rtl="0" algn="l">
              <a:spcBef>
                <a:spcPts val="0"/>
              </a:spcBef>
              <a:spcAft>
                <a:spcPts val="0"/>
              </a:spcAft>
              <a:buSzPct val="100000"/>
              <a:buChar char="■"/>
            </a:pPr>
            <a:r>
              <a:rPr lang="ja"/>
              <a:t>リスペクトの精神</a:t>
            </a:r>
            <a:endParaRPr/>
          </a:p>
          <a:p>
            <a:pPr indent="-297497" lvl="1" marL="914400" rtl="0" algn="l">
              <a:spcBef>
                <a:spcPts val="0"/>
              </a:spcBef>
              <a:spcAft>
                <a:spcPts val="0"/>
              </a:spcAft>
              <a:buSzPct val="100000"/>
              <a:buChar char="○"/>
            </a:pPr>
            <a:r>
              <a:rPr lang="ja"/>
              <a:t>やる気、逆風に耐えられるメンタル</a:t>
            </a:r>
            <a:endParaRPr/>
          </a:p>
          <a:p>
            <a:pPr indent="-297497" lvl="1" marL="914400" rtl="0" algn="l">
              <a:spcBef>
                <a:spcPts val="0"/>
              </a:spcBef>
              <a:spcAft>
                <a:spcPts val="0"/>
              </a:spcAft>
              <a:buSzPct val="100000"/>
              <a:buChar char="○"/>
            </a:pPr>
            <a:r>
              <a:rPr lang="ja"/>
              <a:t>説明能力</a:t>
            </a:r>
            <a:endParaRPr/>
          </a:p>
          <a:p>
            <a:pPr indent="-297497" lvl="2" marL="1371600" rtl="0" algn="l">
              <a:spcBef>
                <a:spcPts val="0"/>
              </a:spcBef>
              <a:spcAft>
                <a:spcPts val="0"/>
              </a:spcAft>
              <a:buSzPct val="100000"/>
              <a:buChar char="■"/>
            </a:pPr>
            <a:r>
              <a:rPr lang="ja"/>
              <a:t>教育者としてのスキル</a:t>
            </a:r>
            <a:endParaRPr/>
          </a:p>
          <a:p>
            <a:pPr indent="-297497" lvl="1" marL="914400" rtl="0" algn="l">
              <a:spcBef>
                <a:spcPts val="0"/>
              </a:spcBef>
              <a:spcAft>
                <a:spcPts val="0"/>
              </a:spcAft>
              <a:buSzPct val="100000"/>
              <a:buChar char="○"/>
            </a:pPr>
            <a:r>
              <a:rPr lang="ja"/>
              <a:t>コミュニティ活動の経験と適正</a:t>
            </a:r>
            <a:endParaRPr/>
          </a:p>
          <a:p>
            <a:pPr indent="-297497" lvl="2" marL="1371600" rtl="0" algn="l">
              <a:spcBef>
                <a:spcPts val="0"/>
              </a:spcBef>
              <a:spcAft>
                <a:spcPts val="0"/>
              </a:spcAft>
              <a:buSzPct val="100000"/>
              <a:buChar char="■"/>
            </a:pPr>
            <a:r>
              <a:rPr lang="ja"/>
              <a:t>OSSの開発手法・</a:t>
            </a:r>
            <a:r>
              <a:rPr lang="ja">
                <a:solidFill>
                  <a:schemeClr val="dk1"/>
                </a:solidFill>
              </a:rPr>
              <a:t>エコシステム・</a:t>
            </a:r>
            <a:r>
              <a:rPr lang="ja"/>
              <a:t>コミュニティに対する正しい理解</a:t>
            </a:r>
            <a:endParaRPr/>
          </a:p>
          <a:p>
            <a:pPr indent="-297497" lvl="2" marL="1371600" rtl="0" algn="l">
              <a:spcBef>
                <a:spcPts val="0"/>
              </a:spcBef>
              <a:spcAft>
                <a:spcPts val="0"/>
              </a:spcAft>
              <a:buClr>
                <a:schemeClr val="accent1"/>
              </a:buClr>
              <a:buSzPct val="100000"/>
              <a:buChar char="■"/>
            </a:pPr>
            <a:r>
              <a:rPr lang="ja"/>
              <a:t>OSS、コミュニティの文化の理解とリスペクト</a:t>
            </a:r>
            <a:endParaRPr/>
          </a:p>
          <a:p>
            <a:pPr indent="-297497" lvl="3" marL="1828800" rtl="0" algn="l">
              <a:spcBef>
                <a:spcPts val="0"/>
              </a:spcBef>
              <a:spcAft>
                <a:spcPts val="0"/>
              </a:spcAft>
              <a:buSzPct val="100000"/>
              <a:buChar char="●"/>
            </a:pPr>
            <a:r>
              <a:rPr lang="ja"/>
              <a:t>参加者の価値観</a:t>
            </a:r>
            <a:endParaRPr/>
          </a:p>
          <a:p>
            <a:pPr indent="-297497" lvl="0" marL="457200" rtl="0" algn="l">
              <a:spcBef>
                <a:spcPts val="0"/>
              </a:spcBef>
              <a:spcAft>
                <a:spcPts val="0"/>
              </a:spcAft>
              <a:buClr>
                <a:schemeClr val="accent1"/>
              </a:buClr>
              <a:buSzPct val="100000"/>
              <a:buChar char="●"/>
            </a:pPr>
            <a:r>
              <a:rPr lang="ja"/>
              <a:t>OSPOが果たすべき責任は何？</a:t>
            </a:r>
            <a:endParaRPr/>
          </a:p>
          <a:p>
            <a:pPr indent="-297497" lvl="1" marL="914400" rtl="0" algn="l">
              <a:spcBef>
                <a:spcPts val="0"/>
              </a:spcBef>
              <a:spcAft>
                <a:spcPts val="0"/>
              </a:spcAft>
              <a:buSzPct val="100000"/>
              <a:buChar char="○"/>
            </a:pPr>
            <a:r>
              <a:rPr lang="ja"/>
              <a:t>ライセンス管理</a:t>
            </a:r>
            <a:endParaRPr/>
          </a:p>
          <a:p>
            <a:pPr indent="-297497" lvl="1" marL="914400" rtl="0" algn="l">
              <a:spcBef>
                <a:spcPts val="0"/>
              </a:spcBef>
              <a:spcAft>
                <a:spcPts val="0"/>
              </a:spcAft>
              <a:buSzPct val="100000"/>
              <a:buChar char="○"/>
            </a:pPr>
            <a:r>
              <a:rPr lang="ja"/>
              <a:t>事業戦略へのOSS活用提案・アドバイス</a:t>
            </a:r>
            <a:endParaRPr/>
          </a:p>
          <a:p>
            <a:pPr indent="-297497" lvl="1" marL="914400" rtl="0" algn="l">
              <a:spcBef>
                <a:spcPts val="0"/>
              </a:spcBef>
              <a:spcAft>
                <a:spcPts val="0"/>
              </a:spcAft>
              <a:buSzPct val="100000"/>
              <a:buChar char="○"/>
            </a:pPr>
            <a:r>
              <a:rPr lang="ja"/>
              <a:t>OSSコミュニティでの活動の活性化</a:t>
            </a:r>
            <a:endParaRPr/>
          </a:p>
          <a:p>
            <a:pPr indent="-297497" lvl="1" marL="914400" rtl="0" algn="l">
              <a:spcBef>
                <a:spcPts val="0"/>
              </a:spcBef>
              <a:spcAft>
                <a:spcPts val="0"/>
              </a:spcAft>
              <a:buSzPct val="100000"/>
              <a:buChar char="○"/>
            </a:pPr>
            <a:r>
              <a:rPr lang="ja"/>
              <a:t>OSSに関する啓蒙</a:t>
            </a:r>
            <a:endParaRPr/>
          </a:p>
          <a:p>
            <a:pPr indent="-297497" lvl="2" marL="1371600" rtl="0" algn="l">
              <a:spcBef>
                <a:spcPts val="0"/>
              </a:spcBef>
              <a:spcAft>
                <a:spcPts val="0"/>
              </a:spcAft>
              <a:buSzPct val="100000"/>
              <a:buChar char="■"/>
            </a:pPr>
            <a:r>
              <a:rPr lang="ja"/>
              <a:t>OSS使用時のリスクの啓蒙</a:t>
            </a:r>
            <a:endParaRPr/>
          </a:p>
          <a:p>
            <a:pPr indent="-297497" lvl="2" marL="1371600" rtl="0" algn="l">
              <a:spcBef>
                <a:spcPts val="0"/>
              </a:spcBef>
              <a:spcAft>
                <a:spcPts val="0"/>
              </a:spcAft>
              <a:buSzPct val="100000"/>
              <a:buChar char="■"/>
            </a:pPr>
            <a:r>
              <a:rPr lang="ja"/>
              <a:t>OSSの利用価値、コミュニティ効果の啓蒙</a:t>
            </a:r>
            <a:endParaRPr/>
          </a:p>
          <a:p>
            <a:pPr indent="-297497" lvl="1" marL="914400" rtl="0" algn="l">
              <a:spcBef>
                <a:spcPts val="0"/>
              </a:spcBef>
              <a:spcAft>
                <a:spcPts val="0"/>
              </a:spcAft>
              <a:buSzPct val="100000"/>
              <a:buChar char="○"/>
            </a:pPr>
            <a:r>
              <a:rPr lang="ja"/>
              <a:t>CLAの管理：</a:t>
            </a:r>
            <a:endParaRPr/>
          </a:p>
          <a:p>
            <a:pPr indent="-297497" lvl="0" marL="457200" rtl="0" algn="l">
              <a:spcBef>
                <a:spcPts val="0"/>
              </a:spcBef>
              <a:spcAft>
                <a:spcPts val="0"/>
              </a:spcAft>
              <a:buClr>
                <a:schemeClr val="accent1"/>
              </a:buClr>
              <a:buSzPct val="100000"/>
              <a:buChar char="●"/>
            </a:pPr>
            <a:r>
              <a:rPr lang="ja"/>
              <a:t>OSPOに与えらえるべき社内の権限</a:t>
            </a:r>
            <a:endParaRPr/>
          </a:p>
          <a:p>
            <a:pPr indent="-297497" lvl="1" marL="914400" rtl="0" algn="l">
              <a:spcBef>
                <a:spcPts val="0"/>
              </a:spcBef>
              <a:spcAft>
                <a:spcPts val="0"/>
              </a:spcAft>
              <a:buSzPct val="100000"/>
              <a:buChar char="○"/>
            </a:pPr>
            <a:r>
              <a:rPr lang="ja"/>
              <a:t>Cレベルと話せるパス</a:t>
            </a:r>
            <a:endParaRPr/>
          </a:p>
          <a:p>
            <a:pPr indent="-297497" lvl="0" marL="457200" rtl="0" algn="l">
              <a:spcBef>
                <a:spcPts val="0"/>
              </a:spcBef>
              <a:spcAft>
                <a:spcPts val="0"/>
              </a:spcAft>
              <a:buSzPct val="100000"/>
              <a:buChar char="●"/>
            </a:pPr>
            <a:r>
              <a:t/>
            </a:r>
            <a:endParaRPr/>
          </a:p>
        </p:txBody>
      </p:sp>
      <p:sp>
        <p:nvSpPr>
          <p:cNvPr id="89" name="Google Shape;89;p14"/>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2023/12/22継続</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95" name="Google Shape;95;p15"/>
          <p:cNvSpPr txBox="1"/>
          <p:nvPr>
            <p:ph idx="1" type="body"/>
          </p:nvPr>
        </p:nvSpPr>
        <p:spPr>
          <a:xfrm>
            <a:off x="432000" y="724197"/>
            <a:ext cx="8280000" cy="3835800"/>
          </a:xfrm>
          <a:prstGeom prst="rect">
            <a:avLst/>
          </a:prstGeom>
          <a:noFill/>
          <a:ln>
            <a:noFill/>
          </a:ln>
        </p:spPr>
        <p:txBody>
          <a:bodyPr anchorCtr="0" anchor="ctr"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ja"/>
              <a:t>OSPOの最適なサイズは？</a:t>
            </a:r>
            <a:endParaRPr/>
          </a:p>
          <a:p>
            <a:pPr indent="-310832" lvl="1" marL="914400" rtl="0" algn="l">
              <a:spcBef>
                <a:spcPts val="0"/>
              </a:spcBef>
              <a:spcAft>
                <a:spcPts val="0"/>
              </a:spcAft>
              <a:buSzPct val="100000"/>
              <a:buChar char="○"/>
            </a:pPr>
            <a:r>
              <a:rPr lang="ja"/>
              <a:t>総エンジニアの何％ぐらい？</a:t>
            </a:r>
            <a:endParaRPr/>
          </a:p>
          <a:p>
            <a:pPr indent="-310832" lvl="2" marL="1371600" rtl="0" algn="l">
              <a:spcBef>
                <a:spcPts val="0"/>
              </a:spcBef>
              <a:spcAft>
                <a:spcPts val="0"/>
              </a:spcAft>
              <a:buSzPct val="100000"/>
              <a:buChar char="■"/>
            </a:pPr>
            <a:r>
              <a:rPr lang="ja"/>
              <a:t>OSSの成熟ステージで変わる（初期は大きく、次第に小さくなる）</a:t>
            </a:r>
            <a:endParaRPr/>
          </a:p>
          <a:p>
            <a:pPr indent="-310832" lvl="0" marL="457200" rtl="0" algn="l">
              <a:spcBef>
                <a:spcPts val="0"/>
              </a:spcBef>
              <a:spcAft>
                <a:spcPts val="0"/>
              </a:spcAft>
              <a:buClr>
                <a:schemeClr val="accent1"/>
              </a:buClr>
              <a:buSzPct val="100000"/>
              <a:buChar char="●"/>
            </a:pPr>
            <a:r>
              <a:rPr lang="ja"/>
              <a:t>OSPOに必要な社外との関わりは？</a:t>
            </a:r>
            <a:endParaRPr/>
          </a:p>
          <a:p>
            <a:pPr indent="-310832" lvl="1" marL="914400" rtl="0" algn="l">
              <a:spcBef>
                <a:spcPts val="0"/>
              </a:spcBef>
              <a:spcAft>
                <a:spcPts val="0"/>
              </a:spcAft>
              <a:buSzPct val="100000"/>
              <a:buChar char="○"/>
            </a:pPr>
            <a:r>
              <a:rPr lang="ja"/>
              <a:t>OSSイベントに参加、貢献、議論</a:t>
            </a:r>
            <a:endParaRPr/>
          </a:p>
          <a:p>
            <a:pPr indent="-310832" lvl="1" marL="914400" rtl="0" algn="l">
              <a:spcBef>
                <a:spcPts val="0"/>
              </a:spcBef>
              <a:spcAft>
                <a:spcPts val="0"/>
              </a:spcAft>
              <a:buSzPct val="100000"/>
              <a:buChar char="○"/>
            </a:pPr>
            <a:r>
              <a:rPr lang="ja"/>
              <a:t>社外の情報を吸収して社内に持ち帰る</a:t>
            </a:r>
            <a:endParaRPr/>
          </a:p>
          <a:p>
            <a:pPr indent="-310832" lvl="1" marL="914400" rtl="0" algn="l">
              <a:spcBef>
                <a:spcPts val="0"/>
              </a:spcBef>
              <a:spcAft>
                <a:spcPts val="0"/>
              </a:spcAft>
              <a:buSzPct val="100000"/>
              <a:buChar char="○"/>
            </a:pPr>
            <a:r>
              <a:rPr lang="ja"/>
              <a:t>会社（技術者）が社外に意見発信して、共通理解の形成をする支援</a:t>
            </a:r>
            <a:endParaRPr/>
          </a:p>
          <a:p>
            <a:pPr indent="-310832" lvl="1" marL="914400" rtl="0" algn="l">
              <a:spcBef>
                <a:spcPts val="0"/>
              </a:spcBef>
              <a:spcAft>
                <a:spcPts val="0"/>
              </a:spcAft>
              <a:buSzPct val="100000"/>
              <a:buChar char="○"/>
            </a:pPr>
            <a:r>
              <a:rPr lang="ja"/>
              <a:t>会社として自社の姿勢を示すことを推進（協力、仲間づくり、人材獲得）</a:t>
            </a:r>
            <a:endParaRPr/>
          </a:p>
          <a:p>
            <a:pPr indent="-310832" lvl="0" marL="457200" rtl="0" algn="l">
              <a:spcBef>
                <a:spcPts val="0"/>
              </a:spcBef>
              <a:spcAft>
                <a:spcPts val="0"/>
              </a:spcAft>
              <a:buSzPct val="100000"/>
              <a:buChar char="●"/>
            </a:pPr>
            <a:r>
              <a:rPr lang="ja"/>
              <a:t>OSSプロジェクトの運営</a:t>
            </a:r>
            <a:endParaRPr/>
          </a:p>
          <a:p>
            <a:pPr indent="-310832" lvl="1" marL="914400" rtl="0" algn="l">
              <a:spcBef>
                <a:spcPts val="0"/>
              </a:spcBef>
              <a:spcAft>
                <a:spcPts val="0"/>
              </a:spcAft>
              <a:buSzPct val="100000"/>
              <a:buChar char="○"/>
            </a:pPr>
            <a:r>
              <a:rPr lang="ja"/>
              <a:t>CLAの設定戦略、管理</a:t>
            </a:r>
            <a:endParaRPr/>
          </a:p>
          <a:p>
            <a:pPr indent="-310832" lvl="0" marL="457200" rtl="0" algn="l">
              <a:spcBef>
                <a:spcPts val="0"/>
              </a:spcBef>
              <a:spcAft>
                <a:spcPts val="0"/>
              </a:spcAft>
              <a:buSzPct val="100000"/>
              <a:buChar char="●"/>
            </a:pPr>
            <a:r>
              <a:rPr lang="ja"/>
              <a:t>M＆Aの視点</a:t>
            </a:r>
            <a:endParaRPr/>
          </a:p>
          <a:p>
            <a:pPr indent="-310832" lvl="1" marL="914400" rtl="0" algn="l">
              <a:spcBef>
                <a:spcPts val="0"/>
              </a:spcBef>
              <a:spcAft>
                <a:spcPts val="0"/>
              </a:spcAft>
              <a:buSzPct val="100000"/>
              <a:buChar char="○"/>
            </a:pPr>
            <a:r>
              <a:rPr lang="ja"/>
              <a:t>企業の買収だけでなく、プロジェクトの買収（？）の支援</a:t>
            </a:r>
            <a:endParaRPr/>
          </a:p>
          <a:p>
            <a:pPr indent="-310832" lvl="0" marL="457200" rtl="0" algn="l">
              <a:spcBef>
                <a:spcPts val="0"/>
              </a:spcBef>
              <a:spcAft>
                <a:spcPts val="0"/>
              </a:spcAft>
              <a:buSzPct val="100000"/>
              <a:buChar char="●"/>
            </a:pPr>
            <a:r>
              <a:rPr lang="ja"/>
              <a:t>OSPOのパフォーマンス評価方法</a:t>
            </a:r>
            <a:endParaRPr/>
          </a:p>
          <a:p>
            <a:pPr indent="-310832" lvl="1" marL="914400" rtl="0" algn="l">
              <a:spcBef>
                <a:spcPts val="0"/>
              </a:spcBef>
              <a:spcAft>
                <a:spcPts val="0"/>
              </a:spcAft>
              <a:buSzPct val="100000"/>
              <a:buChar char="○"/>
            </a:pPr>
            <a:r>
              <a:rPr lang="ja"/>
              <a:t>活動の正当化の方法</a:t>
            </a:r>
            <a:endParaRPr/>
          </a:p>
          <a:p>
            <a:pPr indent="-310832" lvl="1" marL="914400" rtl="0" algn="l">
              <a:spcBef>
                <a:spcPts val="0"/>
              </a:spcBef>
              <a:spcAft>
                <a:spcPts val="0"/>
              </a:spcAft>
              <a:buSzPct val="100000"/>
              <a:buChar char="○"/>
            </a:pPr>
            <a:r>
              <a:rPr lang="ja"/>
              <a:t>社内の理解者の割合</a:t>
            </a:r>
            <a:endParaRPr/>
          </a:p>
          <a:p>
            <a:pPr indent="-310832" lvl="1" marL="914400" rtl="0" algn="l">
              <a:spcBef>
                <a:spcPts val="0"/>
              </a:spcBef>
              <a:spcAft>
                <a:spcPts val="0"/>
              </a:spcAft>
              <a:buSzPct val="100000"/>
              <a:buChar char="○"/>
            </a:pPr>
            <a:r>
              <a:rPr lang="ja"/>
              <a:t>事業への貢献度の示し方</a:t>
            </a:r>
            <a:endParaRPr/>
          </a:p>
          <a:p>
            <a:pPr indent="-310832" lvl="1" marL="914400" rtl="0" algn="l">
              <a:spcBef>
                <a:spcPts val="0"/>
              </a:spcBef>
              <a:spcAft>
                <a:spcPts val="0"/>
              </a:spcAft>
              <a:buSzPct val="100000"/>
              <a:buChar char="○"/>
            </a:pPr>
            <a:r>
              <a:rPr lang="ja"/>
              <a:t>認知度</a:t>
            </a:r>
            <a:endParaRPr/>
          </a:p>
          <a:p>
            <a:pPr indent="-310832" lvl="0" marL="457200" rtl="0" algn="l">
              <a:spcBef>
                <a:spcPts val="0"/>
              </a:spcBef>
              <a:spcAft>
                <a:spcPts val="0"/>
              </a:spcAft>
              <a:buSzPct val="100000"/>
              <a:buChar char="●"/>
            </a:pPr>
            <a:r>
              <a:rPr lang="ja"/>
              <a:t>OSPOのスタートは何か</a:t>
            </a:r>
            <a:endParaRPr/>
          </a:p>
          <a:p>
            <a:pPr indent="-310832" lvl="1" marL="914400" rtl="0" algn="l">
              <a:spcBef>
                <a:spcPts val="0"/>
              </a:spcBef>
              <a:spcAft>
                <a:spcPts val="0"/>
              </a:spcAft>
              <a:buSzPct val="100000"/>
              <a:buChar char="○"/>
            </a:pPr>
            <a:r>
              <a:rPr lang="ja"/>
              <a:t>ライセンス遵守、教育</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rPr lang="ja"/>
              <a:t>参考：</a:t>
            </a:r>
            <a:r>
              <a:rPr lang="ja" u="sng">
                <a:solidFill>
                  <a:schemeClr val="hlink"/>
                </a:solidFill>
                <a:hlinkClick r:id="rId3"/>
              </a:rPr>
              <a:t>https://ospomindmap.todogroup.org/jp</a:t>
            </a:r>
            <a:endParaRPr/>
          </a:p>
          <a:p>
            <a:pPr indent="-310832" lvl="0" marL="457200" rtl="0" algn="l">
              <a:spcBef>
                <a:spcPts val="0"/>
              </a:spcBef>
              <a:spcAft>
                <a:spcPts val="0"/>
              </a:spcAft>
              <a:buSzPct val="100000"/>
              <a:buChar char="●"/>
            </a:pPr>
            <a:r>
              <a:t/>
            </a:r>
            <a:endParaRPr/>
          </a:p>
        </p:txBody>
      </p:sp>
      <p:sp>
        <p:nvSpPr>
          <p:cNvPr id="96" name="Google Shape;96;p15"/>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2023/12/22継続</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102" name="Google Shape;102;p16"/>
          <p:cNvSpPr txBox="1"/>
          <p:nvPr>
            <p:ph idx="1" type="body"/>
          </p:nvPr>
        </p:nvSpPr>
        <p:spPr>
          <a:xfrm>
            <a:off x="432000" y="724197"/>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SzPct val="100000"/>
              <a:buChar char="●"/>
            </a:pPr>
            <a:r>
              <a:rPr lang="ja"/>
              <a:t>組織全体がOSSを適切に扱えるようになるために（いろいろな方法で）働きかけるのがOSPO</a:t>
            </a:r>
            <a:endParaRPr/>
          </a:p>
          <a:p>
            <a:pPr indent="-297497" lvl="0" marL="457200" rtl="0" algn="l">
              <a:spcBef>
                <a:spcPts val="0"/>
              </a:spcBef>
              <a:spcAft>
                <a:spcPts val="0"/>
              </a:spcAft>
              <a:buSzPct val="100000"/>
              <a:buChar char="●"/>
            </a:pPr>
            <a:r>
              <a:rPr lang="ja"/>
              <a:t>組織全体か、OSSを扱う部門だけが対象か？</a:t>
            </a:r>
            <a:endParaRPr/>
          </a:p>
          <a:p>
            <a:pPr indent="-297497" lvl="1" marL="914400" rtl="0" algn="l">
              <a:spcBef>
                <a:spcPts val="0"/>
              </a:spcBef>
              <a:spcAft>
                <a:spcPts val="0"/>
              </a:spcAft>
              <a:buSzPct val="100000"/>
              <a:buChar char="○"/>
            </a:pPr>
            <a:r>
              <a:rPr lang="ja"/>
              <a:t>DXを例にとると、ITを組織全体が活用して変化すること＝＝これのOSS版</a:t>
            </a:r>
            <a:endParaRPr/>
          </a:p>
          <a:p>
            <a:pPr indent="-297497" lvl="1" marL="914400" rtl="0" algn="l">
              <a:spcBef>
                <a:spcPts val="0"/>
              </a:spcBef>
              <a:spcAft>
                <a:spcPts val="0"/>
              </a:spcAft>
              <a:buSzPct val="100000"/>
              <a:buChar char="○"/>
            </a:pPr>
            <a:r>
              <a:rPr lang="ja"/>
              <a:t>OSSに適合して組織全体が変容する必要がある</a:t>
            </a:r>
            <a:endParaRPr/>
          </a:p>
          <a:p>
            <a:pPr indent="-297497" lvl="1" marL="914400" rtl="0" algn="l">
              <a:spcBef>
                <a:spcPts val="0"/>
              </a:spcBef>
              <a:spcAft>
                <a:spcPts val="0"/>
              </a:spcAft>
              <a:buSzPct val="100000"/>
              <a:buChar char="○"/>
            </a:pPr>
            <a:r>
              <a:rPr lang="ja"/>
              <a:t>Open Source Companyになる、ということ</a:t>
            </a:r>
            <a:endParaRPr/>
          </a:p>
          <a:p>
            <a:pPr indent="-297497" lvl="2" marL="1371600" rtl="0" algn="l">
              <a:spcBef>
                <a:spcPts val="0"/>
              </a:spcBef>
              <a:spcAft>
                <a:spcPts val="0"/>
              </a:spcAft>
              <a:buSzPct val="100000"/>
              <a:buChar char="■"/>
            </a:pPr>
            <a:r>
              <a:rPr lang="ja"/>
              <a:t>RedHatみたいになること</a:t>
            </a:r>
            <a:endParaRPr/>
          </a:p>
          <a:p>
            <a:pPr indent="-297497" lvl="3" marL="1828800" rtl="0" algn="l">
              <a:spcBef>
                <a:spcPts val="0"/>
              </a:spcBef>
              <a:spcAft>
                <a:spcPts val="0"/>
              </a:spcAft>
              <a:buSzPct val="100000"/>
              <a:buChar char="●"/>
            </a:pPr>
            <a:r>
              <a:rPr lang="ja"/>
              <a:t>技術開発、情報発信の仕方がOpen Source Communityの手法を取り入れている</a:t>
            </a:r>
            <a:endParaRPr/>
          </a:p>
          <a:p>
            <a:pPr indent="-297497" lvl="3" marL="1828800" rtl="0" algn="l">
              <a:spcBef>
                <a:spcPts val="0"/>
              </a:spcBef>
              <a:spcAft>
                <a:spcPts val="0"/>
              </a:spcAft>
              <a:buSzPct val="100000"/>
              <a:buChar char="●"/>
            </a:pPr>
            <a:r>
              <a:rPr lang="ja"/>
              <a:t>組織とOSSコミュニティのブリッジがうまくできている会社</a:t>
            </a:r>
            <a:endParaRPr/>
          </a:p>
          <a:p>
            <a:pPr indent="-297497" lvl="4" marL="2286000" rtl="0" algn="l">
              <a:spcBef>
                <a:spcPts val="0"/>
              </a:spcBef>
              <a:spcAft>
                <a:spcPts val="0"/>
              </a:spcAft>
              <a:buSzPct val="100000"/>
              <a:buChar char="○"/>
            </a:pPr>
            <a:r>
              <a:rPr lang="ja"/>
              <a:t>ブリッジとは、企業の常識とコミュニティの常識の両方を理解してコミュニケーションができる</a:t>
            </a:r>
            <a:endParaRPr/>
          </a:p>
          <a:p>
            <a:pPr indent="-297497" lvl="4" marL="2286000" rtl="0" algn="l">
              <a:spcBef>
                <a:spcPts val="0"/>
              </a:spcBef>
              <a:spcAft>
                <a:spcPts val="0"/>
              </a:spcAft>
              <a:buSzPct val="100000"/>
              <a:buChar char="○"/>
            </a:pPr>
            <a:r>
              <a:rPr lang="ja"/>
              <a:t>組織の全体、各部門、各人がブリッジを行える、行っている状態を作る</a:t>
            </a:r>
            <a:endParaRPr/>
          </a:p>
          <a:p>
            <a:pPr indent="-297497" lvl="1" marL="914400" rtl="0" algn="l">
              <a:spcBef>
                <a:spcPts val="0"/>
              </a:spcBef>
              <a:spcAft>
                <a:spcPts val="0"/>
              </a:spcAft>
              <a:buSzPct val="100000"/>
              <a:buChar char="○"/>
            </a:pPr>
            <a:r>
              <a:rPr lang="ja"/>
              <a:t>ブリッジの例</a:t>
            </a:r>
            <a:endParaRPr/>
          </a:p>
          <a:p>
            <a:pPr indent="-297497" lvl="2" marL="1371600" rtl="0" algn="l">
              <a:spcBef>
                <a:spcPts val="0"/>
              </a:spcBef>
              <a:spcAft>
                <a:spcPts val="0"/>
              </a:spcAft>
              <a:buSzPct val="100000"/>
              <a:buChar char="■"/>
            </a:pPr>
            <a:r>
              <a:rPr lang="ja"/>
              <a:t>企画部と開発部がOSSコミュニティの理解をベースに</a:t>
            </a:r>
            <a:r>
              <a:rPr lang="ja">
                <a:solidFill>
                  <a:schemeClr val="dk1"/>
                </a:solidFill>
              </a:rPr>
              <a:t>OSSを利用した</a:t>
            </a:r>
            <a:r>
              <a:rPr lang="ja"/>
              <a:t>新しいビジネスの立ち上げがスムーズにできる状態</a:t>
            </a:r>
            <a:endParaRPr/>
          </a:p>
          <a:p>
            <a:pPr indent="-297497" lvl="2" marL="1371600" rtl="0" algn="l">
              <a:spcBef>
                <a:spcPts val="0"/>
              </a:spcBef>
              <a:spcAft>
                <a:spcPts val="0"/>
              </a:spcAft>
              <a:buSzPct val="100000"/>
              <a:buChar char="■"/>
            </a:pPr>
            <a:r>
              <a:rPr lang="ja"/>
              <a:t>OSS貢献が事業メリットになっていることを組織の全員が理解し、実践している状態</a:t>
            </a:r>
            <a:endParaRPr/>
          </a:p>
          <a:p>
            <a:pPr indent="-297497" lvl="3" marL="1828800" rtl="0" algn="l">
              <a:spcBef>
                <a:spcPts val="0"/>
              </a:spcBef>
              <a:spcAft>
                <a:spcPts val="0"/>
              </a:spcAft>
              <a:buSzPct val="100000"/>
              <a:buChar char="●"/>
            </a:pPr>
            <a:r>
              <a:rPr lang="ja">
                <a:solidFill>
                  <a:schemeClr val="dk1"/>
                </a:solidFill>
              </a:rPr>
              <a:t>OSS貢献が事業活動につながっていることの説明がついている状態</a:t>
            </a:r>
            <a:endParaRPr>
              <a:solidFill>
                <a:schemeClr val="dk1"/>
              </a:solidFill>
            </a:endParaRPr>
          </a:p>
          <a:p>
            <a:pPr indent="-297497" lvl="2" marL="1371600" rtl="0" algn="l">
              <a:spcBef>
                <a:spcPts val="0"/>
              </a:spcBef>
              <a:spcAft>
                <a:spcPts val="0"/>
              </a:spcAft>
              <a:buClr>
                <a:schemeClr val="dk1"/>
              </a:buClr>
              <a:buSzPct val="100000"/>
              <a:buChar char="■"/>
            </a:pPr>
            <a:r>
              <a:rPr lang="ja">
                <a:solidFill>
                  <a:schemeClr val="dk1"/>
                </a:solidFill>
              </a:rPr>
              <a:t>OSSが世の中に占める割合が大きくなり、世の中の変化に事業活動を合わせる必要があり、その手段がOSS活動に関わってゆくことになる</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AIへの対応、新たな規制（セキュリティ、倫理等）への対応</a:t>
            </a:r>
            <a:endParaRPr>
              <a:solidFill>
                <a:schemeClr val="dk1"/>
              </a:solidFill>
            </a:endParaRPr>
          </a:p>
          <a:p>
            <a:pPr indent="-297497" lvl="2" marL="1371600" rtl="0" algn="l">
              <a:spcBef>
                <a:spcPts val="0"/>
              </a:spcBef>
              <a:spcAft>
                <a:spcPts val="0"/>
              </a:spcAft>
              <a:buClr>
                <a:schemeClr val="dk1"/>
              </a:buClr>
              <a:buSzPct val="100000"/>
              <a:buChar char="■"/>
            </a:pPr>
            <a:r>
              <a:rPr lang="ja">
                <a:solidFill>
                  <a:schemeClr val="dk1"/>
                </a:solidFill>
              </a:rPr>
              <a:t>事業メリットの例</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SoCベンダーであれば、OSS活動により、SoCのLinux Distributionがコミュニティで長期に安定的に維持され、SoC採用の増加や差別化につながる</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Openな活動になっていることが企業のアピールとなり、製品の信頼度や採用に有利に働く</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OSSを使用してもらうことによって、ユーザーに潜在的なマーケットを創出する</a:t>
            </a:r>
            <a:endParaRPr>
              <a:solidFill>
                <a:schemeClr val="dk1"/>
              </a:solidFill>
            </a:endParaRPr>
          </a:p>
          <a:p>
            <a:pPr indent="-297497" lvl="4" marL="2286000" rtl="0" algn="l">
              <a:spcBef>
                <a:spcPts val="0"/>
              </a:spcBef>
              <a:spcAft>
                <a:spcPts val="0"/>
              </a:spcAft>
              <a:buClr>
                <a:schemeClr val="dk1"/>
              </a:buClr>
              <a:buSzPct val="100000"/>
              <a:buChar char="○"/>
            </a:pPr>
            <a:r>
              <a:rPr lang="ja">
                <a:solidFill>
                  <a:schemeClr val="dk1"/>
                </a:solidFill>
              </a:rPr>
              <a:t>OSSの利用者を増やすことによって、そのサポートビジネスを成立させる</a:t>
            </a:r>
            <a:endParaRPr>
              <a:solidFill>
                <a:schemeClr val="dk1"/>
              </a:solidFill>
            </a:endParaRPr>
          </a:p>
          <a:p>
            <a:pPr indent="-297497" lvl="4" marL="2286000" rtl="0" algn="l">
              <a:spcBef>
                <a:spcPts val="0"/>
              </a:spcBef>
              <a:spcAft>
                <a:spcPts val="0"/>
              </a:spcAft>
              <a:buClr>
                <a:schemeClr val="dk1"/>
              </a:buClr>
              <a:buSzPct val="100000"/>
              <a:buChar char="○"/>
            </a:pPr>
            <a:r>
              <a:rPr lang="ja">
                <a:solidFill>
                  <a:schemeClr val="dk1"/>
                </a:solidFill>
              </a:rPr>
              <a:t>Androidの例</a:t>
            </a:r>
            <a:endParaRPr>
              <a:solidFill>
                <a:schemeClr val="dk1"/>
              </a:solidFill>
            </a:endParaRPr>
          </a:p>
        </p:txBody>
      </p:sp>
      <p:sp>
        <p:nvSpPr>
          <p:cNvPr id="103" name="Google Shape;103;p16"/>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2024/1/26継続</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109" name="Google Shape;109;p17"/>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fontScale="62500" lnSpcReduction="10000"/>
          </a:bodyPr>
          <a:lstStyle/>
          <a:p>
            <a:pPr indent="-284162" lvl="0" marL="457200" rtl="0" algn="l">
              <a:spcBef>
                <a:spcPts val="0"/>
              </a:spcBef>
              <a:spcAft>
                <a:spcPts val="0"/>
              </a:spcAft>
              <a:buSzPct val="100000"/>
              <a:buChar char="●"/>
            </a:pPr>
            <a:r>
              <a:rPr lang="ja">
                <a:solidFill>
                  <a:schemeClr val="dk1"/>
                </a:solidFill>
              </a:rPr>
              <a:t>「OSPOとは、組織のOSS Journeyの水先案内人である」と言ってみてはどうか？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組織のOSS Journeyは、それぞれの組織で異なる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先に行って引っ張るというより、支援して後押しだと思うので、水先案内人という言葉がしっくりこない</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組織としての方向、戦略があって、そのためにOSS、OSSコミュニティとどう関わってゆくと良いかを示して、それを進めるのがOSPOの役割</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そのためのアクションは、それぞれの組織の状態（ステージ）によって異なる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例えば、</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組織内の既存の部門に働きかける</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Corporate PortfolioとProject Managementの間を取り持つのがOSPO</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ステージ０では、コンプライアンス遵守の必要性を示し、ライセンスの理解を広げる活動を行う</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ステージ１では、コミュニティへのバグフィックスの提供の効果を伝える</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ステージ２では、OSS貢献による開発工数（コスト）の分担メリットを示す。OSS活動しやすい社内の仕組み（制度）を作る。</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ステージ３では、</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ステージ４では、</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OSSに対する組織の形が企業によって異なるので、</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OSS Journeyとはなにかも議論してみていいと思う</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OSS Initiativeをどう説明すると良いか</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Shared Costをうまく伝える</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Programをどう伝える　＝＝＝＞次回、もう少し掘り下げてみる！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PMI＝Project Management Institute の用語としてのProgramが使われている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PMO＝Program Management Office：複数のProjectをうまくマネージメントするための組織</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PMPのサイト：</a:t>
            </a:r>
            <a:r>
              <a:rPr lang="ja" u="sng">
                <a:solidFill>
                  <a:schemeClr val="hlink"/>
                </a:solidFill>
                <a:hlinkClick r:id="rId3"/>
              </a:rPr>
              <a:t>https://ssaits.jp/promapedia/concepts/project-program-portfolio.html</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Program = “an officially organized system of services, activities, or opportunities that help people achieve something” (</a:t>
            </a:r>
            <a:r>
              <a:rPr lang="ja" u="sng">
                <a:solidFill>
                  <a:schemeClr val="hlink"/>
                </a:solidFill>
                <a:hlinkClick r:id="rId4"/>
              </a:rPr>
              <a:t>https://dictionary.cambridge.org/ja/dictionary/english/program</a:t>
            </a:r>
            <a:r>
              <a:rPr lang="ja">
                <a:solidFill>
                  <a:schemeClr val="dk1"/>
                </a:solidFill>
              </a:rPr>
              <a:t> より)</a:t>
            </a:r>
            <a:endParaRPr>
              <a:solidFill>
                <a:schemeClr val="dk1"/>
              </a:solidFill>
            </a:endParaRPr>
          </a:p>
          <a:p>
            <a:pPr indent="-284162" lvl="1" marL="914400" rtl="0" algn="l">
              <a:spcBef>
                <a:spcPts val="0"/>
              </a:spcBef>
              <a:spcAft>
                <a:spcPts val="0"/>
              </a:spcAft>
              <a:buClr>
                <a:schemeClr val="dk1"/>
              </a:buClr>
              <a:buSzPct val="100000"/>
              <a:buChar char="○"/>
            </a:pPr>
            <a:r>
              <a:rPr lang="ja" u="sng">
                <a:solidFill>
                  <a:schemeClr val="hlink"/>
                </a:solidFill>
                <a:hlinkClick r:id="rId5"/>
              </a:rPr>
              <a:t>https://ospoglossary.todogroup.org/ospo-definition/</a:t>
            </a:r>
            <a:endParaRPr>
              <a:solidFill>
                <a:schemeClr val="dk1"/>
              </a:solidFill>
            </a:endParaRPr>
          </a:p>
          <a:p>
            <a:pPr indent="-284162" lvl="0" marL="457200" rtl="0" algn="l">
              <a:spcBef>
                <a:spcPts val="0"/>
              </a:spcBef>
              <a:spcAft>
                <a:spcPts val="0"/>
              </a:spcAft>
              <a:buClr>
                <a:schemeClr val="dk1"/>
              </a:buClr>
              <a:buSzPct val="100000"/>
              <a:buChar char="●"/>
            </a:pPr>
            <a:r>
              <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「OSSが引き起こしたビジネス環境の変化を理解し、その変化し続ける環境に会社が適合するよう働きかけることがOSPOの役割」と言ってみては</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「適合」にもステージがある：①直接関わる変化に反応、②変化の背景を理解し、次に起こる変化を予測し準備、③望ましい状態を考え、その状態を実現するための変化を生み出す、など</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 2/29の提起事項：OSPOの立ち上げ方／作戦を検討する</a:t>
            </a:r>
            <a:endParaRPr>
              <a:solidFill>
                <a:schemeClr val="dk1"/>
              </a:solidFill>
            </a:endParaRPr>
          </a:p>
        </p:txBody>
      </p:sp>
      <p:sp>
        <p:nvSpPr>
          <p:cNvPr id="110" name="Google Shape;110;p17"/>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2024/2/16継続</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