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6" id="2147483655"/>
  </p:sldMasterIdLst>
  <p:notesMasterIdLst>
    <p:notesMasterId r:id="rId7"/>
  </p:notesMasterIdLst>
  <p:sldIdLst>
    <p:sldId r:id="rId8" id="256"/>
    <p:sldId r:id="rId9" id="257"/>
    <p:sldId r:id="rId10" id="258"/>
    <p:sldId r:id="rId11" id="259"/>
    <p:sldId r:id="rId12" id="260"/>
    <p:sldId r:id="rId13" id="261"/>
    <p:sldId r:id="rId14" id="262"/>
    <p:sldId r:id="rId15" id="263"/>
    <p:sldId r:id="rId16" id="264"/>
    <p:sldId r:id="rId17" id="265"/>
    <p:sldId r:id="rId18" id="266"/>
    <p:sldId r:id="rId19" id="267"/>
    <p:sldId r:id="rId20" id="268"/>
    <p:sldId r:id="rId21" id="269"/>
    <p:sldId r:id="rId22" id="270"/>
    <p:sldId r:id="rId23" id="271"/>
    <p:sldId r:id="rId24" id="272"/>
    <p:sldId r:id="rId25" id="273"/>
    <p:sldId r:id="rId26" id="274"/>
    <p:sldId r:id="rId27" id="275"/>
    <p:sldId r:id="rId28" id="276"/>
    <p:sldId r:id="rId29" id="277"/>
    <p:sldId r:id="rId30" id="278"/>
    <p:sldId r:id="rId31" id="279"/>
    <p:sldId r:id="rId32" id="280"/>
    <p:sldId r:id="rId33" id="281"/>
    <p:sldId r:id="rId34" id="282"/>
    <p:sldId r:id="rId35" id="283"/>
    <p:sldId r:id="rId36" id="284"/>
    <p:sldId r:id="rId37" id="285"/>
    <p:sldId r:id="rId38" id="286"/>
    <p:sldId r:id="rId39" id="287"/>
    <p:sldId r:id="rId40" id="288"/>
    <p:sldId r:id="rId41" id="289"/>
    <p:sldId r:id="rId42" id="290"/>
    <p:sldId r:id="rId43" id="291"/>
    <p:sldId r:id="rId44" id="292"/>
    <p:sldId r:id="rId45" id="293"/>
    <p:sldId r:id="rId46" id="294"/>
    <p:sldId r:id="rId47" id="295"/>
    <p:sldId r:id="rId48" id="296"/>
    <p:sldId r:id="rId49" id="297"/>
    <p:sldId r:id="rId50" id="298"/>
    <p:sldId r:id="rId51" id="299"/>
    <p:sldId r:id="rId52" id="300"/>
  </p:sldIdLst>
  <p:sldSz cx="9144000" cy="5143500"/>
  <p:notesSz cx="6858000" cy="9144000"/>
  <p:embeddedFontLst>
    <p:embeddedFont>
      <p:font typeface="Tahoma"/>
      <p:regular r:id="rId53"/>
      <p:bold r:id="rId54"/>
    </p:embeddedFont>
    <p:embeddedFont>
      <p:font typeface="Quattrocento Sans"/>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defaultTextStyle>
  <p:extLst>
    <p:ext uri="{EFAFB233-063F-42B5-8137-9DF3F51BA10A}">
      <p15:sldGuideLst>
        <p15:guide orient="horz" pos="1620" id="1">
          <p15:clr>
            <a:srgbClr val="A4A3A4"/>
          </p15:clr>
        </p15:guide>
        <p15:guide pos="2880"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0F41DF-3FB3-4653-A79B-5AA1C63C079C}">
  <a:tblStyle styleId="{D40F41DF-3FB3-4653-A79B-5AA1C63C07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OpenSans-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Tahoma-regular.fntdata"/><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QuattrocentoSans-regular.fntdata"/><Relationship Id="rId10" Type="http://schemas.openxmlformats.org/officeDocument/2006/relationships/slide" Target="slides/slide3.xml"/><Relationship Id="rId54" Type="http://schemas.openxmlformats.org/officeDocument/2006/relationships/font" Target="fonts/Tahoma-bold.fntdata"/><Relationship Id="rId13" Type="http://schemas.openxmlformats.org/officeDocument/2006/relationships/slide" Target="slides/slide6.xml"/><Relationship Id="rId57" Type="http://schemas.openxmlformats.org/officeDocument/2006/relationships/font" Target="fonts/QuattrocentoSans-italic.fntdata"/><Relationship Id="rId12" Type="http://schemas.openxmlformats.org/officeDocument/2006/relationships/slide" Target="slides/slide5.xml"/><Relationship Id="rId56" Type="http://schemas.openxmlformats.org/officeDocument/2006/relationships/font" Target="fonts/QuattrocentoSans-bold.fntdata"/><Relationship Id="rId15" Type="http://schemas.openxmlformats.org/officeDocument/2006/relationships/slide" Target="slides/slide8.xml"/><Relationship Id="rId59" Type="http://schemas.openxmlformats.org/officeDocument/2006/relationships/font" Target="fonts/OpenSans-regular.fntdata"/><Relationship Id="rId14" Type="http://schemas.openxmlformats.org/officeDocument/2006/relationships/slide" Target="slides/slide7.xml"/><Relationship Id="rId58" Type="http://schemas.openxmlformats.org/officeDocument/2006/relationships/font" Target="fonts/Quattrocento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dt="2023-03-24T07:47:05.858" authorId="0" idx="1">
    <p:pos x="6000" y="0"/>
    <p:text>The order of "Creating Open Source Programs" has been changed so that English and Japanese are aligned.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dt="2023-03-24T07:04:51.618" authorId="1" idx="1">
    <p:pos x="272" y="578"/>
    <p:text>I thought that this is also a question that comes a long time ago.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 id="2"/>
        <p:cNvGrpSpPr/>
        <p:nvPr/>
      </p:nvGrpSpPr>
      <p:grpSpPr>
        <a:xfrm>
          <a:off x="0" y="0"/>
          <a:ext cx="0" cy="0"/>
          <a:chOff x="0" y="0"/>
          <a:chExt cx="0" cy="0"/>
        </a:xfrm>
      </p:grpSpPr>
      <p:sp>
        <p:nvSpPr>
          <p:cNvPr name="Google Shape;3;n" id="3"/>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4;n" id="4"/>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lvl1pPr lvl="0" indent="-298450" marL="457200">
              <a:spcBef>
                <a:spcPts val="0"/>
              </a:spcBef>
              <a:spcAft>
                <a:spcPts val="0"/>
              </a:spcAft>
              <a:buSzPts val="1100"/>
              <a:buChar char="●"/>
              <a:defRPr sz="880"/>
            </a:lvl1pPr>
            <a:lvl2pPr lvl="1" indent="-298450" marL="914400">
              <a:spcBef>
                <a:spcPts val="0"/>
              </a:spcBef>
              <a:spcAft>
                <a:spcPts val="0"/>
              </a:spcAft>
              <a:buSzPts val="1100"/>
              <a:buChar char="○"/>
              <a:defRPr sz="880"/>
            </a:lvl2pPr>
            <a:lvl3pPr lvl="2" indent="-298450" marL="1371600">
              <a:spcBef>
                <a:spcPts val="0"/>
              </a:spcBef>
              <a:spcAft>
                <a:spcPts val="0"/>
              </a:spcAft>
              <a:buSzPts val="1100"/>
              <a:buChar char="■"/>
              <a:defRPr sz="880"/>
            </a:lvl3pPr>
            <a:lvl4pPr lvl="3" indent="-298450" marL="1828800">
              <a:spcBef>
                <a:spcPts val="0"/>
              </a:spcBef>
              <a:spcAft>
                <a:spcPts val="0"/>
              </a:spcAft>
              <a:buSzPts val="1100"/>
              <a:buChar char="●"/>
              <a:defRPr sz="880"/>
            </a:lvl4pPr>
            <a:lvl5pPr lvl="4" indent="-298450" marL="2286000">
              <a:spcBef>
                <a:spcPts val="0"/>
              </a:spcBef>
              <a:spcAft>
                <a:spcPts val="0"/>
              </a:spcAft>
              <a:buSzPts val="1100"/>
              <a:buChar char="○"/>
              <a:defRPr sz="880"/>
            </a:lvl5pPr>
            <a:lvl6pPr lvl="5" indent="-298450" marL="2743200">
              <a:spcBef>
                <a:spcPts val="0"/>
              </a:spcBef>
              <a:spcAft>
                <a:spcPts val="0"/>
              </a:spcAft>
              <a:buSzPts val="1100"/>
              <a:buChar char="■"/>
              <a:defRPr sz="880"/>
            </a:lvl6pPr>
            <a:lvl7pPr lvl="6" indent="-298450" marL="3200400">
              <a:spcBef>
                <a:spcPts val="0"/>
              </a:spcBef>
              <a:spcAft>
                <a:spcPts val="0"/>
              </a:spcAft>
              <a:buSzPts val="1100"/>
              <a:buChar char="●"/>
              <a:defRPr sz="880"/>
            </a:lvl7pPr>
            <a:lvl8pPr lvl="7" indent="-298450" marL="3657600">
              <a:spcBef>
                <a:spcPts val="0"/>
              </a:spcBef>
              <a:spcAft>
                <a:spcPts val="0"/>
              </a:spcAft>
              <a:buSzPts val="1100"/>
              <a:buChar char="○"/>
              <a:defRPr sz="880"/>
            </a:lvl8pPr>
            <a:lvl9pPr lvl="8" indent="-298450" marL="4114800">
              <a:spcBef>
                <a:spcPts val="0"/>
              </a:spcBef>
              <a:spcAft>
                <a:spcPts val="0"/>
              </a:spcAft>
              <a:buSzPts val="1100"/>
              <a:buChar char="■"/>
              <a:defRPr sz="880"/>
            </a:lvl9pPr>
          </a:lstStyle>
          <a:p/>
        </p:txBody>
      </p:sp>
    </p:spTree>
  </p:cSld>
  <p:clrMap accent6="accent6" accent4="accent4" accent5="accent5" accent2="accent2" accent3="accent3" accent1="accent1" bg2="dk2" tx1="dk1" bg1="lt1" hlink="hlink" tx2="lt2" folHlink="fol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5" id="35"/>
        <p:cNvGrpSpPr/>
        <p:nvPr/>
      </p:nvGrpSpPr>
      <p:grpSpPr>
        <a:xfrm>
          <a:off x="0" y="0"/>
          <a:ext cx="0" cy="0"/>
          <a:chOff x="0" y="0"/>
          <a:chExt cx="0" cy="0"/>
        </a:xfrm>
      </p:grpSpPr>
      <p:sp>
        <p:nvSpPr>
          <p:cNvPr name="Google Shape;36;g2236ade486f_0_26:notes" id="3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7;g2236ade486f_0_26:notes" id="3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11" id="111"/>
        <p:cNvGrpSpPr/>
        <p:nvPr/>
      </p:nvGrpSpPr>
      <p:grpSpPr>
        <a:xfrm>
          <a:off x="0" y="0"/>
          <a:ext cx="0" cy="0"/>
          <a:chOff x="0" y="0"/>
          <a:chExt cx="0" cy="0"/>
        </a:xfrm>
      </p:grpSpPr>
      <p:sp>
        <p:nvSpPr>
          <p:cNvPr name="Google Shape;112;g2c577ff357d_0_4:notes" id="11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13;g2c577ff357d_0_4:notes" id="11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18" id="118"/>
        <p:cNvGrpSpPr/>
        <p:nvPr/>
      </p:nvGrpSpPr>
      <p:grpSpPr>
        <a:xfrm>
          <a:off x="0" y="0"/>
          <a:ext cx="0" cy="0"/>
          <a:chOff x="0" y="0"/>
          <a:chExt cx="0" cy="0"/>
        </a:xfrm>
      </p:grpSpPr>
      <p:sp>
        <p:nvSpPr>
          <p:cNvPr name="Google Shape;119;g2c577ff357d_0_10:notes" id="11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20;g2c577ff357d_0_10:notes" id="12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25" id="125"/>
        <p:cNvGrpSpPr/>
        <p:nvPr/>
      </p:nvGrpSpPr>
      <p:grpSpPr>
        <a:xfrm>
          <a:off x="0" y="0"/>
          <a:ext cx="0" cy="0"/>
          <a:chOff x="0" y="0"/>
          <a:chExt cx="0" cy="0"/>
        </a:xfrm>
      </p:grpSpPr>
      <p:sp>
        <p:nvSpPr>
          <p:cNvPr name="Google Shape;126;g2cfc935c5a3_0_0:notes" id="12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27;g2cfc935c5a3_0_0:notes" id="12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33" id="133"/>
        <p:cNvGrpSpPr/>
        <p:nvPr/>
      </p:nvGrpSpPr>
      <p:grpSpPr>
        <a:xfrm>
          <a:off x="0" y="0"/>
          <a:ext cx="0" cy="0"/>
          <a:chOff x="0" y="0"/>
          <a:chExt cx="0" cy="0"/>
        </a:xfrm>
      </p:grpSpPr>
      <p:sp>
        <p:nvSpPr>
          <p:cNvPr name="Google Shape;134;g2dfcfbf3a38_0_0:notes" id="13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35;g2dfcfbf3a38_0_0:notes" id="13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40" id="140"/>
        <p:cNvGrpSpPr/>
        <p:nvPr/>
      </p:nvGrpSpPr>
      <p:grpSpPr>
        <a:xfrm>
          <a:off x="0" y="0"/>
          <a:ext cx="0" cy="0"/>
          <a:chOff x="0" y="0"/>
          <a:chExt cx="0" cy="0"/>
        </a:xfrm>
      </p:grpSpPr>
      <p:sp>
        <p:nvSpPr>
          <p:cNvPr name="Google Shape;141;g277a2174cf6_0_16:notes" id="14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42;g277a2174cf6_0_16:notes" id="14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47" id="147"/>
        <p:cNvGrpSpPr/>
        <p:nvPr/>
      </p:nvGrpSpPr>
      <p:grpSpPr>
        <a:xfrm>
          <a:off x="0" y="0"/>
          <a:ext cx="0" cy="0"/>
          <a:chOff x="0" y="0"/>
          <a:chExt cx="0" cy="0"/>
        </a:xfrm>
      </p:grpSpPr>
      <p:sp>
        <p:nvSpPr>
          <p:cNvPr name="Google Shape;148;g277a2174cf6_0_1:notes" id="14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49;g277a2174cf6_0_1:notes" id="14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65" id="165"/>
        <p:cNvGrpSpPr/>
        <p:nvPr/>
      </p:nvGrpSpPr>
      <p:grpSpPr>
        <a:xfrm>
          <a:off x="0" y="0"/>
          <a:ext cx="0" cy="0"/>
          <a:chOff x="0" y="0"/>
          <a:chExt cx="0" cy="0"/>
        </a:xfrm>
      </p:grpSpPr>
      <p:sp>
        <p:nvSpPr>
          <p:cNvPr name="Google Shape;166;g2476228fa94_0_4:notes" id="16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67;g2476228fa94_0_4:notes" id="16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72" id="172"/>
        <p:cNvGrpSpPr/>
        <p:nvPr/>
      </p:nvGrpSpPr>
      <p:grpSpPr>
        <a:xfrm>
          <a:off x="0" y="0"/>
          <a:ext cx="0" cy="0"/>
          <a:chOff x="0" y="0"/>
          <a:chExt cx="0" cy="0"/>
        </a:xfrm>
      </p:grpSpPr>
      <p:sp>
        <p:nvSpPr>
          <p:cNvPr name="Google Shape;173;g237522eb0ab_0_6:notes" id="17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74;g237522eb0ab_0_6:notes" id="17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2" id="182"/>
        <p:cNvGrpSpPr/>
        <p:nvPr/>
      </p:nvGrpSpPr>
      <p:grpSpPr>
        <a:xfrm>
          <a:off x="0" y="0"/>
          <a:ext cx="0" cy="0"/>
          <a:chOff x="0" y="0"/>
          <a:chExt cx="0" cy="0"/>
        </a:xfrm>
      </p:grpSpPr>
      <p:sp>
        <p:nvSpPr>
          <p:cNvPr name="Google Shape;183;g20a898e1ef4_0_5:notes" id="18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84;g20a898e1ef4_0_5:notes" id="18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9" id="189"/>
        <p:cNvGrpSpPr/>
        <p:nvPr/>
      </p:nvGrpSpPr>
      <p:grpSpPr>
        <a:xfrm>
          <a:off x="0" y="0"/>
          <a:ext cx="0" cy="0"/>
          <a:chOff x="0" y="0"/>
          <a:chExt cx="0" cy="0"/>
        </a:xfrm>
      </p:grpSpPr>
      <p:sp>
        <p:nvSpPr>
          <p:cNvPr name="Google Shape;190;g254956648f7_0_24:notes" id="19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91;g254956648f7_0_24:notes" id="19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3" id="43"/>
        <p:cNvGrpSpPr/>
        <p:nvPr/>
      </p:nvGrpSpPr>
      <p:grpSpPr>
        <a:xfrm>
          <a:off x="0" y="0"/>
          <a:ext cx="0" cy="0"/>
          <a:chOff x="0" y="0"/>
          <a:chExt cx="0" cy="0"/>
        </a:xfrm>
      </p:grpSpPr>
      <p:sp>
        <p:nvSpPr>
          <p:cNvPr name="Google Shape;44;g2a015e4621c_0_0:notes" id="4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5;g2a015e4621c_0_0:notes" id="4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96" id="196"/>
        <p:cNvGrpSpPr/>
        <p:nvPr/>
      </p:nvGrpSpPr>
      <p:grpSpPr>
        <a:xfrm>
          <a:off x="0" y="0"/>
          <a:ext cx="0" cy="0"/>
          <a:chOff x="0" y="0"/>
          <a:chExt cx="0" cy="0"/>
        </a:xfrm>
      </p:grpSpPr>
      <p:sp>
        <p:nvSpPr>
          <p:cNvPr name="Google Shape;197;g25c549a864b_0_15:notes" id="19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98;g25c549a864b_0_15:notes" id="19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02" id="202"/>
        <p:cNvGrpSpPr/>
        <p:nvPr/>
      </p:nvGrpSpPr>
      <p:grpSpPr>
        <a:xfrm>
          <a:off x="0" y="0"/>
          <a:ext cx="0" cy="0"/>
          <a:chOff x="0" y="0"/>
          <a:chExt cx="0" cy="0"/>
        </a:xfrm>
      </p:grpSpPr>
      <p:sp>
        <p:nvSpPr>
          <p:cNvPr name="Google Shape;203;g25c549a864b_0_0:notes" id="20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04;g25c549a864b_0_0:notes" id="20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13" id="213"/>
        <p:cNvGrpSpPr/>
        <p:nvPr/>
      </p:nvGrpSpPr>
      <p:grpSpPr>
        <a:xfrm>
          <a:off x="0" y="0"/>
          <a:ext cx="0" cy="0"/>
          <a:chOff x="0" y="0"/>
          <a:chExt cx="0" cy="0"/>
        </a:xfrm>
      </p:grpSpPr>
      <p:sp>
        <p:nvSpPr>
          <p:cNvPr name="Google Shape;214;g254956648f7_0_30:notes" id="21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15;g254956648f7_0_30:notes" id="21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20" id="220"/>
        <p:cNvGrpSpPr/>
        <p:nvPr/>
      </p:nvGrpSpPr>
      <p:grpSpPr>
        <a:xfrm>
          <a:off x="0" y="0"/>
          <a:ext cx="0" cy="0"/>
          <a:chOff x="0" y="0"/>
          <a:chExt cx="0" cy="0"/>
        </a:xfrm>
      </p:grpSpPr>
      <p:sp>
        <p:nvSpPr>
          <p:cNvPr name="Google Shape;221;g237522eb0ab_0_0:notes" id="22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2;g237522eb0ab_0_0:notes" id="22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27" id="227"/>
        <p:cNvGrpSpPr/>
        <p:nvPr/>
      </p:nvGrpSpPr>
      <p:grpSpPr>
        <a:xfrm>
          <a:off x="0" y="0"/>
          <a:ext cx="0" cy="0"/>
          <a:chOff x="0" y="0"/>
          <a:chExt cx="0" cy="0"/>
        </a:xfrm>
      </p:grpSpPr>
      <p:sp>
        <p:nvSpPr>
          <p:cNvPr name="Google Shape;228;g2236ade486f_0_20:notes" id="22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9;g2236ade486f_0_20:notes" id="22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34" id="234"/>
        <p:cNvGrpSpPr/>
        <p:nvPr/>
      </p:nvGrpSpPr>
      <p:grpSpPr>
        <a:xfrm>
          <a:off x="0" y="0"/>
          <a:ext cx="0" cy="0"/>
          <a:chOff x="0" y="0"/>
          <a:chExt cx="0" cy="0"/>
        </a:xfrm>
      </p:grpSpPr>
      <p:sp>
        <p:nvSpPr>
          <p:cNvPr name="Google Shape;235;g2236ade486f_0_14:notes" id="23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36;g2236ade486f_0_14:notes" id="23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41" id="241"/>
        <p:cNvGrpSpPr/>
        <p:nvPr/>
      </p:nvGrpSpPr>
      <p:grpSpPr>
        <a:xfrm>
          <a:off x="0" y="0"/>
          <a:ext cx="0" cy="0"/>
          <a:chOff x="0" y="0"/>
          <a:chExt cx="0" cy="0"/>
        </a:xfrm>
      </p:grpSpPr>
      <p:sp>
        <p:nvSpPr>
          <p:cNvPr name="Google Shape;242;g2236ade486f_0_4:notes" id="24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43;g2236ade486f_0_4:notes" id="24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48" id="248"/>
        <p:cNvGrpSpPr/>
        <p:nvPr/>
      </p:nvGrpSpPr>
      <p:grpSpPr>
        <a:xfrm>
          <a:off x="0" y="0"/>
          <a:ext cx="0" cy="0"/>
          <a:chOff x="0" y="0"/>
          <a:chExt cx="0" cy="0"/>
        </a:xfrm>
      </p:grpSpPr>
      <p:sp>
        <p:nvSpPr>
          <p:cNvPr name="Google Shape;249;p:notes" id="249"/>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p:spPr>
      </p:sp>
      <p:sp>
        <p:nvSpPr>
          <p:cNvPr name="Google Shape;250;p:notes" id="25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55" id="255"/>
        <p:cNvGrpSpPr/>
        <p:nvPr/>
      </p:nvGrpSpPr>
      <p:grpSpPr>
        <a:xfrm>
          <a:off x="0" y="0"/>
          <a:ext cx="0" cy="0"/>
          <a:chOff x="0" y="0"/>
          <a:chExt cx="0" cy="0"/>
        </a:xfrm>
      </p:grpSpPr>
      <p:sp>
        <p:nvSpPr>
          <p:cNvPr name="Google Shape;256;g2236ade486f_18_0:notes" id="25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57;g2236ade486f_18_0:notes" id="25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61" id="261"/>
        <p:cNvGrpSpPr/>
        <p:nvPr/>
      </p:nvGrpSpPr>
      <p:grpSpPr>
        <a:xfrm>
          <a:off x="0" y="0"/>
          <a:ext cx="0" cy="0"/>
          <a:chOff x="0" y="0"/>
          <a:chExt cx="0" cy="0"/>
        </a:xfrm>
      </p:grpSpPr>
      <p:sp>
        <p:nvSpPr>
          <p:cNvPr name="Google Shape;262;g218c359ebf5_0_0:notes" id="26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63;g218c359ebf5_0_0:notes" id="26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0" id="50"/>
        <p:cNvGrpSpPr/>
        <p:nvPr/>
      </p:nvGrpSpPr>
      <p:grpSpPr>
        <a:xfrm>
          <a:off x="0" y="0"/>
          <a:ext cx="0" cy="0"/>
          <a:chOff x="0" y="0"/>
          <a:chExt cx="0" cy="0"/>
        </a:xfrm>
      </p:grpSpPr>
      <p:sp>
        <p:nvSpPr>
          <p:cNvPr name="Google Shape;51;g254956648f7_0_0:notes" id="5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2;g254956648f7_0_0:notes" id="5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67" id="267"/>
        <p:cNvGrpSpPr/>
        <p:nvPr/>
      </p:nvGrpSpPr>
      <p:grpSpPr>
        <a:xfrm>
          <a:off x="0" y="0"/>
          <a:ext cx="0" cy="0"/>
          <a:chOff x="0" y="0"/>
          <a:chExt cx="0" cy="0"/>
        </a:xfrm>
      </p:grpSpPr>
      <p:sp>
        <p:nvSpPr>
          <p:cNvPr name="Google Shape;268;g2236ade486f_26_0:notes" id="26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69;g2236ade486f_26_0:notes" id="26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74" id="274"/>
        <p:cNvGrpSpPr/>
        <p:nvPr/>
      </p:nvGrpSpPr>
      <p:grpSpPr>
        <a:xfrm>
          <a:off x="0" y="0"/>
          <a:ext cx="0" cy="0"/>
          <a:chOff x="0" y="0"/>
          <a:chExt cx="0" cy="0"/>
        </a:xfrm>
      </p:grpSpPr>
      <p:sp>
        <p:nvSpPr>
          <p:cNvPr name="Google Shape;275;g2bee1ff5b57_0_0:notes" id="27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76;g2bee1ff5b57_0_0:notes" id="27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98" id="298"/>
        <p:cNvGrpSpPr/>
        <p:nvPr/>
      </p:nvGrpSpPr>
      <p:grpSpPr>
        <a:xfrm>
          <a:off x="0" y="0"/>
          <a:ext cx="0" cy="0"/>
          <a:chOff x="0" y="0"/>
          <a:chExt cx="0" cy="0"/>
        </a:xfrm>
      </p:grpSpPr>
      <p:sp>
        <p:nvSpPr>
          <p:cNvPr name="Google Shape;299;g2bee1ff5b57_0_35:notes" id="29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00;g2bee1ff5b57_0_35:notes" id="30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28" id="328"/>
        <p:cNvGrpSpPr/>
        <p:nvPr/>
      </p:nvGrpSpPr>
      <p:grpSpPr>
        <a:xfrm>
          <a:off x="0" y="0"/>
          <a:ext cx="0" cy="0"/>
          <a:chOff x="0" y="0"/>
          <a:chExt cx="0" cy="0"/>
        </a:xfrm>
      </p:grpSpPr>
      <p:sp>
        <p:nvSpPr>
          <p:cNvPr name="Google Shape;329;g2bee1ff5b57_0_71:notes" id="32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30;g2bee1ff5b57_0_71:notes" id="33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68" id="368"/>
        <p:cNvGrpSpPr/>
        <p:nvPr/>
      </p:nvGrpSpPr>
      <p:grpSpPr>
        <a:xfrm>
          <a:off x="0" y="0"/>
          <a:ext cx="0" cy="0"/>
          <a:chOff x="0" y="0"/>
          <a:chExt cx="0" cy="0"/>
        </a:xfrm>
      </p:grpSpPr>
      <p:sp>
        <p:nvSpPr>
          <p:cNvPr name="Google Shape;369;g2bee1ff5b57_0_104:notes" id="36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70;g2bee1ff5b57_0_104:notes" id="37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07" id="407"/>
        <p:cNvGrpSpPr/>
        <p:nvPr/>
      </p:nvGrpSpPr>
      <p:grpSpPr>
        <a:xfrm>
          <a:off x="0" y="0"/>
          <a:ext cx="0" cy="0"/>
          <a:chOff x="0" y="0"/>
          <a:chExt cx="0" cy="0"/>
        </a:xfrm>
      </p:grpSpPr>
      <p:sp>
        <p:nvSpPr>
          <p:cNvPr name="Google Shape;408;g2bee1ff5b57_0_170:notes" id="40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09;g2bee1ff5b57_0_170:notes" id="40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19" id="419"/>
        <p:cNvGrpSpPr/>
        <p:nvPr/>
      </p:nvGrpSpPr>
      <p:grpSpPr>
        <a:xfrm>
          <a:off x="0" y="0"/>
          <a:ext cx="0" cy="0"/>
          <a:chOff x="0" y="0"/>
          <a:chExt cx="0" cy="0"/>
        </a:xfrm>
      </p:grpSpPr>
      <p:sp>
        <p:nvSpPr>
          <p:cNvPr name="Google Shape;420;g2bee1ff5b57_0_228:notes" id="42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21;g2bee1ff5b57_0_228:notes" id="42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47" id="447"/>
        <p:cNvGrpSpPr/>
        <p:nvPr/>
      </p:nvGrpSpPr>
      <p:grpSpPr>
        <a:xfrm>
          <a:off x="0" y="0"/>
          <a:ext cx="0" cy="0"/>
          <a:chOff x="0" y="0"/>
          <a:chExt cx="0" cy="0"/>
        </a:xfrm>
      </p:grpSpPr>
      <p:sp>
        <p:nvSpPr>
          <p:cNvPr name="Google Shape;448;g2bee1ff5b57_0_245:notes" id="44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49;g2bee1ff5b57_0_245:notes" id="44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81" id="481"/>
        <p:cNvGrpSpPr/>
        <p:nvPr/>
      </p:nvGrpSpPr>
      <p:grpSpPr>
        <a:xfrm>
          <a:off x="0" y="0"/>
          <a:ext cx="0" cy="0"/>
          <a:chOff x="0" y="0"/>
          <a:chExt cx="0" cy="0"/>
        </a:xfrm>
      </p:grpSpPr>
      <p:sp>
        <p:nvSpPr>
          <p:cNvPr name="Google Shape;482;g2bee1ff5b57_0_262:notes" id="48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83;g2bee1ff5b57_0_262:notes" id="48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24" id="524"/>
        <p:cNvGrpSpPr/>
        <p:nvPr/>
      </p:nvGrpSpPr>
      <p:grpSpPr>
        <a:xfrm>
          <a:off x="0" y="0"/>
          <a:ext cx="0" cy="0"/>
          <a:chOff x="0" y="0"/>
          <a:chExt cx="0" cy="0"/>
        </a:xfrm>
      </p:grpSpPr>
      <p:sp>
        <p:nvSpPr>
          <p:cNvPr name="Google Shape;525;g2bee1ff5b57_0_279:notes" id="52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26;g2bee1ff5b57_0_279:notes" id="52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64" id="64"/>
        <p:cNvGrpSpPr/>
        <p:nvPr/>
      </p:nvGrpSpPr>
      <p:grpSpPr>
        <a:xfrm>
          <a:off x="0" y="0"/>
          <a:ext cx="0" cy="0"/>
          <a:chOff x="0" y="0"/>
          <a:chExt cx="0" cy="0"/>
        </a:xfrm>
      </p:grpSpPr>
      <p:sp>
        <p:nvSpPr>
          <p:cNvPr name="Google Shape;65;g254956648f7_0_14:notes" id="6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66;g254956648f7_0_14:notes" id="6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66" id="566"/>
        <p:cNvGrpSpPr/>
        <p:nvPr/>
      </p:nvGrpSpPr>
      <p:grpSpPr>
        <a:xfrm>
          <a:off x="0" y="0"/>
          <a:ext cx="0" cy="0"/>
          <a:chOff x="0" y="0"/>
          <a:chExt cx="0" cy="0"/>
        </a:xfrm>
      </p:grpSpPr>
      <p:sp>
        <p:nvSpPr>
          <p:cNvPr name="Google Shape;567;g2bee1ff5b57_0_296:notes" id="56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68;g2bee1ff5b57_0_296:notes" id="56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82" id="582"/>
        <p:cNvGrpSpPr/>
        <p:nvPr/>
      </p:nvGrpSpPr>
      <p:grpSpPr>
        <a:xfrm>
          <a:off x="0" y="0"/>
          <a:ext cx="0" cy="0"/>
          <a:chOff x="0" y="0"/>
          <a:chExt cx="0" cy="0"/>
        </a:xfrm>
      </p:grpSpPr>
      <p:sp>
        <p:nvSpPr>
          <p:cNvPr name="Google Shape;583;g2dac8796248_1_0:notes" id="58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84;g2dac8796248_1_0:notes" id="58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88" id="588"/>
        <p:cNvGrpSpPr/>
        <p:nvPr/>
      </p:nvGrpSpPr>
      <p:grpSpPr>
        <a:xfrm>
          <a:off x="0" y="0"/>
          <a:ext cx="0" cy="0"/>
          <a:chOff x="0" y="0"/>
          <a:chExt cx="0" cy="0"/>
        </a:xfrm>
      </p:grpSpPr>
      <p:sp>
        <p:nvSpPr>
          <p:cNvPr name="Google Shape;589;g2e8c9ccbaaa_0_0:notes" id="58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90;g2e8c9ccbaaa_0_0:notes" id="59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94" id="594"/>
        <p:cNvGrpSpPr/>
        <p:nvPr/>
      </p:nvGrpSpPr>
      <p:grpSpPr>
        <a:xfrm>
          <a:off x="0" y="0"/>
          <a:ext cx="0" cy="0"/>
          <a:chOff x="0" y="0"/>
          <a:chExt cx="0" cy="0"/>
        </a:xfrm>
      </p:grpSpPr>
      <p:sp>
        <p:nvSpPr>
          <p:cNvPr name="Google Shape;595;g2e8c9ccbaaa_0_7:notes" id="59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96;g2e8c9ccbaaa_0_7:notes" id="59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600" id="600"/>
        <p:cNvGrpSpPr/>
        <p:nvPr/>
      </p:nvGrpSpPr>
      <p:grpSpPr>
        <a:xfrm>
          <a:off x="0" y="0"/>
          <a:ext cx="0" cy="0"/>
          <a:chOff x="0" y="0"/>
          <a:chExt cx="0" cy="0"/>
        </a:xfrm>
      </p:grpSpPr>
      <p:sp>
        <p:nvSpPr>
          <p:cNvPr name="Google Shape;601;g278450f32d1_0_0:notes" id="60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602;g278450f32d1_0_0:notes" id="60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606" id="606"/>
        <p:cNvGrpSpPr/>
        <p:nvPr/>
      </p:nvGrpSpPr>
      <p:grpSpPr>
        <a:xfrm>
          <a:off x="0" y="0"/>
          <a:ext cx="0" cy="0"/>
          <a:chOff x="0" y="0"/>
          <a:chExt cx="0" cy="0"/>
        </a:xfrm>
      </p:grpSpPr>
      <p:sp>
        <p:nvSpPr>
          <p:cNvPr name="Google Shape;607;g2f56cd2d54f_0_0:notes" id="60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608;g2f56cd2d54f_0_0:notes" id="60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76" id="76"/>
        <p:cNvGrpSpPr/>
        <p:nvPr/>
      </p:nvGrpSpPr>
      <p:grpSpPr>
        <a:xfrm>
          <a:off x="0" y="0"/>
          <a:ext cx="0" cy="0"/>
          <a:chOff x="0" y="0"/>
          <a:chExt cx="0" cy="0"/>
        </a:xfrm>
      </p:grpSpPr>
      <p:sp>
        <p:nvSpPr>
          <p:cNvPr name="Google Shape;77;g29401e88956_0_3:notes" id="7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78;g29401e88956_0_3:notes" id="7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83" id="83"/>
        <p:cNvGrpSpPr/>
        <p:nvPr/>
      </p:nvGrpSpPr>
      <p:grpSpPr>
        <a:xfrm>
          <a:off x="0" y="0"/>
          <a:ext cx="0" cy="0"/>
          <a:chOff x="0" y="0"/>
          <a:chExt cx="0" cy="0"/>
        </a:xfrm>
      </p:grpSpPr>
      <p:sp>
        <p:nvSpPr>
          <p:cNvPr name="Google Shape;84;g2a92ebe1b9b_0_4:notes" id="8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85;g2a92ebe1b9b_0_4:notes" id="8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0" id="90"/>
        <p:cNvGrpSpPr/>
        <p:nvPr/>
      </p:nvGrpSpPr>
      <p:grpSpPr>
        <a:xfrm>
          <a:off x="0" y="0"/>
          <a:ext cx="0" cy="0"/>
          <a:chOff x="0" y="0"/>
          <a:chExt cx="0" cy="0"/>
        </a:xfrm>
      </p:grpSpPr>
      <p:sp>
        <p:nvSpPr>
          <p:cNvPr name="Google Shape;91;g2a92ebe1b9b_0_10:notes" id="9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92;g2a92ebe1b9b_0_10:notes" id="9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7" id="97"/>
        <p:cNvGrpSpPr/>
        <p:nvPr/>
      </p:nvGrpSpPr>
      <p:grpSpPr>
        <a:xfrm>
          <a:off x="0" y="0"/>
          <a:ext cx="0" cy="0"/>
          <a:chOff x="0" y="0"/>
          <a:chExt cx="0" cy="0"/>
        </a:xfrm>
      </p:grpSpPr>
      <p:sp>
        <p:nvSpPr>
          <p:cNvPr name="Google Shape;98;g2b3737c2805_0_0:notes" id="9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99;g2b3737c2805_0_0:notes" id="9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04" id="104"/>
        <p:cNvGrpSpPr/>
        <p:nvPr/>
      </p:nvGrpSpPr>
      <p:grpSpPr>
        <a:xfrm>
          <a:off x="0" y="0"/>
          <a:ext cx="0" cy="0"/>
          <a:chOff x="0" y="0"/>
          <a:chExt cx="0" cy="0"/>
        </a:xfrm>
      </p:grpSpPr>
      <p:sp>
        <p:nvSpPr>
          <p:cNvPr name="Google Shape;105;g2b9b95d1ac9_0_0:notes" id="10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06;g2b9b95d1ac9_0_0:notes" id="10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name="Shape 6" id="6"/>
        <p:cNvGrpSpPr/>
        <p:nvPr/>
      </p:nvGrpSpPr>
      <p:grpSpPr>
        <a:xfrm>
          <a:off x="0" y="0"/>
          <a:ext cx="0" cy="0"/>
          <a:chOff x="0" y="0"/>
          <a:chExt cx="0" cy="0"/>
        </a:xfrm>
      </p:grpSpPr>
      <p:sp>
        <p:nvSpPr>
          <p:cNvPr name="Google Shape;7;p2" id="7"/>
          <p:cNvSpPr txBox="1"/>
          <p:nvPr>
            <p:ph type="ctrTitle"/>
          </p:nvPr>
        </p:nvSpPr>
        <p:spPr>
          <a:xfrm>
            <a:off x="524140" y="1352038"/>
            <a:ext cx="8095800" cy="1080300"/>
          </a:xfrm>
          <a:prstGeom prst="rect">
            <a:avLst/>
          </a:prstGeom>
          <a:noFill/>
          <a:ln>
            <a:noFill/>
          </a:ln>
        </p:spPr>
        <p:txBody>
          <a:bodyPr lIns="19625" bIns="0" anchor="b" rIns="19625" anchorCtr="0" wrap="square" spcFirstLastPara="1" tIns="0">
            <a:noAutofit/>
          </a:bodyPr>
          <a:lstStyle>
            <a:lvl1pPr lvl="0" marR="0" rtl="0" algn="l">
              <a:spcBef>
                <a:spcPts val="0"/>
              </a:spcBef>
              <a:spcAft>
                <a:spcPts val="0"/>
              </a:spcAft>
              <a:buSzPts val="1100"/>
              <a:buNone/>
              <a:defRPr b="0" cap="none" u="none" sz="1600" strike="noStrike" i="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8;p2" id="8"/>
          <p:cNvSpPr txBox="1"/>
          <p:nvPr>
            <p:ph idx="1" type="subTitle"/>
          </p:nvPr>
        </p:nvSpPr>
        <p:spPr>
          <a:xfrm>
            <a:off x="524140" y="2696740"/>
            <a:ext cx="8095800" cy="810300"/>
          </a:xfrm>
          <a:prstGeom prst="rect">
            <a:avLst/>
          </a:prstGeom>
          <a:noFill/>
          <a:ln>
            <a:noFill/>
          </a:ln>
        </p:spPr>
        <p:txBody>
          <a:bodyPr lIns="19625" bIns="0" anchor="t" rIns="19625" anchorCtr="0" wrap="square" spcFirstLastPara="1" tIns="0">
            <a:noAutofit/>
          </a:bodyPr>
          <a:lstStyle>
            <a:lvl1pPr lvl="0" marR="0" rtl="0" algn="l">
              <a:spcBef>
                <a:spcPts val="300"/>
              </a:spcBef>
              <a:spcAft>
                <a:spcPts val="0"/>
              </a:spcAft>
              <a:buSzPts val="1100"/>
              <a:buNone/>
              <a:defRPr b="0" cap="none" u="none" sz="1120" strike="noStrike" i="0">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9;p2" id="9"/>
          <p:cNvCxnSpPr/>
          <p:nvPr/>
        </p:nvCxnSpPr>
        <p:spPr>
          <a:xfrm>
            <a:off x="269860" y="2572346"/>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0;p2" id="1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name="Shape 11" id="11"/>
        <p:cNvGrpSpPr/>
        <p:nvPr/>
      </p:nvGrpSpPr>
      <p:grpSpPr>
        <a:xfrm>
          <a:off x="0" y="0"/>
          <a:ext cx="0" cy="0"/>
          <a:chOff x="0" y="0"/>
          <a:chExt cx="0" cy="0"/>
        </a:xfrm>
      </p:grpSpPr>
      <p:sp>
        <p:nvSpPr>
          <p:cNvPr name="Google Shape;12;p3" id="12"/>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13;p3" id="13"/>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4;p3" id="14"/>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
        <p:nvSpPr>
          <p:cNvPr name="Google Shape;15;p3" id="15"/>
          <p:cNvSpPr txBox="1"/>
          <p:nvPr/>
        </p:nvSpPr>
        <p:spPr>
          <a:xfrm>
            <a:off x="7114375" y="4778975"/>
            <a:ext cx="1894500" cy="284700"/>
          </a:xfrm>
          <a:prstGeom prst="rect">
            <a:avLst/>
          </a:prstGeom>
          <a:noFill/>
          <a:ln>
            <a:noFill/>
          </a:ln>
        </p:spPr>
        <p:txBody>
          <a:bodyPr lIns="68575" bIns="34275" anchor="t" rIns="68575" anchorCtr="0" wrap="square" spcFirstLastPara="1" tIns="34275">
            <a:spAutoFit/>
          </a:bodyPr>
          <a:lstStyle/>
          <a:p>
            <a:pPr lvl="0" indent="0" marR="0" rtl="0" marL="0" algn="l">
              <a:spcBef>
                <a:spcPts val="0"/>
              </a:spcBef>
              <a:spcAft>
                <a:spcPts val="0"/>
              </a:spcAft>
              <a:buNone/>
            </a:pPr>
            <a:r>
              <a:rPr b="0" cap="none" u="none" sz="1400" strike="noStrike" i="0" lang="ja">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cap="none" u="none" sz="1400" strike="noStrike" i="0" lang="ja">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name="Shape 16" id="16"/>
        <p:cNvGrpSpPr/>
        <p:nvPr/>
      </p:nvGrpSpPr>
      <p:grpSpPr>
        <a:xfrm>
          <a:off x="0" y="0"/>
          <a:ext cx="0" cy="0"/>
          <a:chOff x="0" y="0"/>
          <a:chExt cx="0" cy="0"/>
        </a:xfrm>
      </p:grpSpPr>
      <p:sp>
        <p:nvSpPr>
          <p:cNvPr name="Google Shape;17;p4" id="17"/>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18;p4" id="18"/>
          <p:cNvSpPr txBox="1"/>
          <p:nvPr>
            <p:ph idx="1" type="body"/>
          </p:nvPr>
        </p:nvSpPr>
        <p:spPr>
          <a:xfrm>
            <a:off x="432000" y="792368"/>
            <a:ext cx="8280000" cy="3835800"/>
          </a:xfrm>
          <a:prstGeom prst="rect">
            <a:avLst/>
          </a:prstGeom>
          <a:noFill/>
          <a:ln>
            <a:noFill/>
          </a:ln>
        </p:spPr>
        <p:txBody>
          <a:bodyPr lIns="49625" bIns="24875" anchor="t" rIns="49625" anchorCtr="0" wrap="square" spcFirstLastPara="1" tIns="24875">
            <a:noAutofit/>
          </a:bodyPr>
          <a:lstStyle>
            <a:lvl1pPr lvl="0" indent="-342900" marR="0" rtl="0" marL="457200" algn="l">
              <a:spcBef>
                <a:spcPts val="0"/>
              </a:spcBef>
              <a:spcAft>
                <a:spcPts val="0"/>
              </a:spcAft>
              <a:buClr>
                <a:schemeClr val="dk1"/>
              </a:buClr>
              <a:buSzPts val="1800"/>
              <a:buFont typeface="Arial"/>
              <a:buChar char="•"/>
              <a:defRPr b="0" cap="none" u="none" sz="1440" strike="noStrike" i="0">
                <a:solidFill>
                  <a:schemeClr val="dk1"/>
                </a:solidFill>
                <a:latin typeface="Quattrocento Sans"/>
                <a:ea typeface="Quattrocento Sans"/>
                <a:cs typeface="Quattrocento Sans"/>
                <a:sym typeface="Quattrocento Sans"/>
              </a:defRPr>
            </a:lvl1pPr>
            <a:lvl2pPr lvl="1" indent="-323850" marR="0" rtl="0" marL="914400" algn="l">
              <a:spcBef>
                <a:spcPts val="0"/>
              </a:spcBef>
              <a:spcAft>
                <a:spcPts val="0"/>
              </a:spcAft>
              <a:buClr>
                <a:schemeClr val="dk1"/>
              </a:buClr>
              <a:buSzPts val="1500"/>
              <a:buFont typeface="Arial"/>
              <a:buChar char="•"/>
              <a:defRPr b="0" cap="none" u="none" sz="1200" strike="noStrike" i="0">
                <a:solidFill>
                  <a:schemeClr val="dk1"/>
                </a:solidFill>
                <a:latin typeface="Quattrocento Sans"/>
                <a:ea typeface="Quattrocento Sans"/>
                <a:cs typeface="Quattrocento Sans"/>
                <a:sym typeface="Quattrocento Sans"/>
              </a:defRPr>
            </a:lvl2pPr>
            <a:lvl3pPr lvl="2" indent="-304800" marR="0" rtl="0" marL="1371600" algn="l">
              <a:spcBef>
                <a:spcPts val="0"/>
              </a:spcBef>
              <a:spcAft>
                <a:spcPts val="0"/>
              </a:spcAft>
              <a:buClr>
                <a:schemeClr val="dk1"/>
              </a:buClr>
              <a:buSzPts val="1200"/>
              <a:buFont typeface="Arial"/>
              <a:buChar char="•"/>
              <a:defRPr b="0" cap="none" u="none" sz="960" strike="noStrike" i="0">
                <a:solidFill>
                  <a:schemeClr val="dk1"/>
                </a:solidFill>
                <a:latin typeface="Quattrocento Sans"/>
                <a:ea typeface="Quattrocento Sans"/>
                <a:cs typeface="Quattrocento Sans"/>
                <a:sym typeface="Quattrocento Sans"/>
              </a:defRPr>
            </a:lvl3pPr>
            <a:lvl4pPr lvl="3" indent="-298450" marR="0" rtl="0" marL="18288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4pPr>
            <a:lvl5pPr lvl="4" indent="-298450" marR="0" rtl="0" marL="22860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5pPr>
            <a:lvl6pPr lvl="5" indent="-298450" marR="0" rtl="0" marL="27432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indent="-298450" marR="0" rtl="0" marL="32004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indent="-298450" marR="0" rtl="0" marL="36576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indent="-298450" marR="0" rtl="0" marL="41148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19;p4" id="19"/>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0;p4" id="2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200" lang="ja">
                <a:solidFill>
                  <a:srgbClr val="7F7F7F"/>
                </a:solidFill>
                <a:latin typeface="Quattrocento Sans"/>
                <a:ea typeface="Quattrocento Sans"/>
                <a:cs typeface="Quattrocento Sans"/>
                <a:sym typeface="Quattrocento Sans"/>
              </a:rPr>
              <a:t>‹#›</a:t>
            </a:fld>
            <a:r>
              <a:rPr b="1" sz="1200" lang="ja">
                <a:solidFill>
                  <a:srgbClr val="7F7F7F"/>
                </a:solidFill>
                <a:latin typeface="Quattrocento Sans"/>
                <a:ea typeface="Quattrocento Sans"/>
                <a:cs typeface="Quattrocento Sans"/>
                <a:sym typeface="Quattrocento Sans"/>
              </a:rPr>
              <a:t>  </a:t>
            </a:r>
            <a:r>
              <a:rPr sz="1200" lang="ja">
                <a:solidFill>
                  <a:srgbClr val="7FD13B"/>
                </a:solidFill>
                <a:latin typeface="Open Sans"/>
                <a:ea typeface="Open Sans"/>
                <a:cs typeface="Open Sans"/>
                <a:sym typeface="Open Sans"/>
              </a:rPr>
              <a:t>▇</a:t>
            </a:r>
            <a:r>
              <a:rPr sz="1200" lang="ja">
                <a:solidFill>
                  <a:srgbClr val="EA157A"/>
                </a:solidFill>
                <a:latin typeface="Open Sans"/>
                <a:ea typeface="Open Sans"/>
                <a:cs typeface="Open Sans"/>
                <a:sym typeface="Open Sans"/>
              </a:rPr>
              <a:t>▇</a:t>
            </a:r>
            <a:r>
              <a:rPr sz="1200" lang="ja">
                <a:solidFill>
                  <a:srgbClr val="007DEA"/>
                </a:solidFill>
                <a:latin typeface="Open Sans"/>
                <a:ea typeface="Open Sans"/>
                <a:cs typeface="Open Sans"/>
                <a:sym typeface="Open Sans"/>
              </a:rPr>
              <a:t>▇</a:t>
            </a:r>
            <a:r>
              <a:rPr sz="1200" lang="ja">
                <a:solidFill>
                  <a:srgbClr val="7FD13B"/>
                </a:solidFill>
                <a:latin typeface="Open Sans"/>
                <a:ea typeface="Open Sans"/>
                <a:cs typeface="Open Sans"/>
                <a:sym typeface="Open Sans"/>
              </a:rPr>
              <a:t> </a:t>
            </a:r>
            <a:r>
              <a:rPr sz="1200" lang="ja">
                <a:solidFill>
                  <a:schemeClr val="dk1"/>
                </a:solidFill>
                <a:latin typeface="Open Sans"/>
                <a:ea typeface="Open Sans"/>
                <a:cs typeface="Open Sans"/>
                <a:sym typeface="Open Sans"/>
              </a:rPr>
              <a:t>The OpenChain project Japan work group / CC BY 4.0</a:t>
            </a:r>
            <a:r>
              <a:rPr sz="1200" lang="ja">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name="Shape 21" id="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name="Shape 22" id="22"/>
        <p:cNvGrpSpPr/>
        <p:nvPr/>
      </p:nvGrpSpPr>
      <p:grpSpPr>
        <a:xfrm>
          <a:off x="0" y="0"/>
          <a:ext cx="0" cy="0"/>
          <a:chOff x="0" y="0"/>
          <a:chExt cx="0" cy="0"/>
        </a:xfrm>
      </p:grpSpPr>
      <p:sp>
        <p:nvSpPr>
          <p:cNvPr name="Google Shape;23;p6" id="23"/>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24;p6" id="24"/>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5;p6" id="25"/>
          <p:cNvSpPr/>
          <p:nvPr/>
        </p:nvSpPr>
        <p:spPr>
          <a:xfrm>
            <a:off x="8382000" y="4883214"/>
            <a:ext cx="108300" cy="108600"/>
          </a:xfrm>
          <a:prstGeom prst="rect">
            <a:avLst/>
          </a:prstGeom>
          <a:noFill/>
          <a:ln>
            <a:noFill/>
          </a:ln>
        </p:spPr>
        <p:txBody>
          <a:bodyPr lIns="0" bIns="0" anchor="ctr" rIns="0" anchorCtr="0" wrap="square" spcFirstLastPara="1" tIns="0">
            <a:noAutofit/>
          </a:bodyPr>
          <a:lstStyle/>
          <a:p>
            <a:pPr lvl="0" indent="0" marR="0" rtl="0" marL="0" algn="ctr">
              <a:spcBef>
                <a:spcPts val="0"/>
              </a:spcBef>
              <a:spcAft>
                <a:spcPts val="0"/>
              </a:spcAft>
              <a:buNone/>
            </a:pPr>
            <a:r>
              <a:rPr sz="900" lang="ja">
                <a:solidFill>
                  <a:srgbClr val="FFFFFF"/>
                </a:solidFill>
                <a:latin typeface="Quattrocento Sans"/>
                <a:ea typeface="Quattrocento Sans"/>
                <a:cs typeface="Quattrocento Sans"/>
                <a:sym typeface="Quattrocento Sans"/>
              </a:rPr>
              <a:t>CONFIDENTIAL</a:t>
            </a:r>
            <a:endParaRPr sz="1100"/>
          </a:p>
        </p:txBody>
      </p:sp>
      <p:sp>
        <p:nvSpPr>
          <p:cNvPr name="Google Shape;26;p6" id="26"/>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300" lang="ja">
                <a:solidFill>
                  <a:srgbClr val="7F7F7F"/>
                </a:solidFill>
                <a:latin typeface="Quattrocento Sans"/>
                <a:ea typeface="Quattrocento Sans"/>
                <a:cs typeface="Quattrocento Sans"/>
                <a:sym typeface="Quattrocento Sans"/>
              </a:rPr>
              <a:t>‹#›</a:t>
            </a:fld>
            <a:r>
              <a:rPr b="1" sz="1300" lang="ja">
                <a:solidFill>
                  <a:srgbClr val="7F7F7F"/>
                </a:solidFill>
                <a:latin typeface="Quattrocento Sans"/>
                <a:ea typeface="Quattrocento Sans"/>
                <a:cs typeface="Quattrocento Sans"/>
                <a:sym typeface="Quattrocento Sans"/>
              </a:rPr>
              <a:t>  </a:t>
            </a:r>
            <a:r>
              <a:rPr sz="1300" lang="ja">
                <a:solidFill>
                  <a:srgbClr val="7FD13B"/>
                </a:solidFill>
                <a:latin typeface="Open Sans"/>
                <a:ea typeface="Open Sans"/>
                <a:cs typeface="Open Sans"/>
                <a:sym typeface="Open Sans"/>
              </a:rPr>
              <a:t>▇</a:t>
            </a:r>
            <a:r>
              <a:rPr sz="1300" lang="ja">
                <a:solidFill>
                  <a:srgbClr val="EA157A"/>
                </a:solidFill>
                <a:latin typeface="Open Sans"/>
                <a:ea typeface="Open Sans"/>
                <a:cs typeface="Open Sans"/>
                <a:sym typeface="Open Sans"/>
              </a:rPr>
              <a:t>▇</a:t>
            </a:r>
            <a:r>
              <a:rPr sz="1300" lang="ja">
                <a:solidFill>
                  <a:srgbClr val="007DEA"/>
                </a:solidFill>
                <a:latin typeface="Open Sans"/>
                <a:ea typeface="Open Sans"/>
                <a:cs typeface="Open Sans"/>
                <a:sym typeface="Open Sans"/>
              </a:rPr>
              <a:t>▇</a:t>
            </a:r>
            <a:r>
              <a:rPr sz="1300" lang="ja">
                <a:solidFill>
                  <a:srgbClr val="7FD13B"/>
                </a:solidFill>
                <a:latin typeface="Open Sans"/>
                <a:ea typeface="Open Sans"/>
                <a:cs typeface="Open Sans"/>
                <a:sym typeface="Open Sans"/>
              </a:rPr>
              <a:t> </a:t>
            </a:r>
            <a:r>
              <a:rPr sz="1300" lang="ja">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itle" matchingName="Title slide">
  <p:cSld name="TITLE">
    <p:spTree>
      <p:nvGrpSpPr>
        <p:cNvPr name="Shape 27" id="27"/>
        <p:cNvGrpSpPr/>
        <p:nvPr/>
      </p:nvGrpSpPr>
      <p:grpSpPr>
        <a:xfrm>
          <a:off x="0" y="0"/>
          <a:ext cx="0" cy="0"/>
          <a:chOff x="0" y="0"/>
          <a:chExt cx="0" cy="0"/>
        </a:xfrm>
      </p:grpSpPr>
      <p:sp>
        <p:nvSpPr>
          <p:cNvPr name="Google Shape;28;p7" id="28"/>
          <p:cNvSpPr txBox="1"/>
          <p:nvPr>
            <p:ph type="ctrTitle"/>
          </p:nvPr>
        </p:nvSpPr>
        <p:spPr>
          <a:xfrm>
            <a:off x="311708" y="744575"/>
            <a:ext cx="8520600" cy="2052600"/>
          </a:xfrm>
          <a:prstGeom prst="rect">
            <a:avLst/>
          </a:prstGeom>
          <a:noFill/>
          <a:ln>
            <a:noFill/>
          </a:ln>
        </p:spPr>
        <p:txBody>
          <a:bodyPr lIns="91425" bIns="91425" anchor="b" rIns="91425" anchorCtr="0" wrap="square" spcFirstLastPara="1" tIns="91425">
            <a:noAutofit/>
          </a:bodyPr>
          <a:lstStyle>
            <a:lvl1pPr lvl="0" rtl="0" algn="ctr">
              <a:spcBef>
                <a:spcPts val="0"/>
              </a:spcBef>
              <a:spcAft>
                <a:spcPts val="0"/>
              </a:spcAft>
              <a:buSzPts val="5200"/>
              <a:buChar char="●"/>
              <a:defRPr sz="4160"/>
            </a:lvl1pPr>
            <a:lvl2pPr lvl="1" rtl="0" algn="ctr">
              <a:spcBef>
                <a:spcPts val="0"/>
              </a:spcBef>
              <a:spcAft>
                <a:spcPts val="0"/>
              </a:spcAft>
              <a:buSzPts val="5200"/>
              <a:buChar char="○"/>
              <a:defRPr sz="4160"/>
            </a:lvl2pPr>
            <a:lvl3pPr lvl="2" rtl="0" algn="ctr">
              <a:spcBef>
                <a:spcPts val="0"/>
              </a:spcBef>
              <a:spcAft>
                <a:spcPts val="0"/>
              </a:spcAft>
              <a:buSzPts val="5200"/>
              <a:buChar char="■"/>
              <a:defRPr sz="4160"/>
            </a:lvl3pPr>
            <a:lvl4pPr lvl="3" rtl="0" algn="ctr">
              <a:spcBef>
                <a:spcPts val="0"/>
              </a:spcBef>
              <a:spcAft>
                <a:spcPts val="0"/>
              </a:spcAft>
              <a:buSzPts val="5200"/>
              <a:buChar char="●"/>
              <a:defRPr sz="4160"/>
            </a:lvl4pPr>
            <a:lvl5pPr lvl="4" rtl="0" algn="ctr">
              <a:spcBef>
                <a:spcPts val="0"/>
              </a:spcBef>
              <a:spcAft>
                <a:spcPts val="0"/>
              </a:spcAft>
              <a:buSzPts val="5200"/>
              <a:buChar char="○"/>
              <a:defRPr sz="4160"/>
            </a:lvl5pPr>
            <a:lvl6pPr lvl="5" rtl="0" algn="ctr">
              <a:spcBef>
                <a:spcPts val="0"/>
              </a:spcBef>
              <a:spcAft>
                <a:spcPts val="0"/>
              </a:spcAft>
              <a:buSzPts val="5200"/>
              <a:buChar char="■"/>
              <a:defRPr sz="4160"/>
            </a:lvl6pPr>
            <a:lvl7pPr lvl="6" rtl="0" algn="ctr">
              <a:spcBef>
                <a:spcPts val="0"/>
              </a:spcBef>
              <a:spcAft>
                <a:spcPts val="0"/>
              </a:spcAft>
              <a:buSzPts val="5200"/>
              <a:buChar char="●"/>
              <a:defRPr sz="4160"/>
            </a:lvl7pPr>
            <a:lvl8pPr lvl="7" rtl="0" algn="ctr">
              <a:spcBef>
                <a:spcPts val="0"/>
              </a:spcBef>
              <a:spcAft>
                <a:spcPts val="0"/>
              </a:spcAft>
              <a:buSzPts val="5200"/>
              <a:buChar char="○"/>
              <a:defRPr sz="4160"/>
            </a:lvl8pPr>
            <a:lvl9pPr lvl="8" rtl="0" algn="ctr">
              <a:spcBef>
                <a:spcPts val="0"/>
              </a:spcBef>
              <a:spcAft>
                <a:spcPts val="0"/>
              </a:spcAft>
              <a:buSzPts val="5200"/>
              <a:buChar char="■"/>
              <a:defRPr sz="4160"/>
            </a:lvl9pPr>
          </a:lstStyle>
          <a:p/>
        </p:txBody>
      </p:sp>
      <p:sp>
        <p:nvSpPr>
          <p:cNvPr name="Google Shape;29;p7" id="29"/>
          <p:cNvSpPr txBox="1"/>
          <p:nvPr>
            <p:ph idx="1" type="subTitle"/>
          </p:nvPr>
        </p:nvSpPr>
        <p:spPr>
          <a:xfrm>
            <a:off x="311700" y="2834125"/>
            <a:ext cx="8520600" cy="792600"/>
          </a:xfrm>
          <a:prstGeom prst="rect">
            <a:avLst/>
          </a:prstGeom>
          <a:noFill/>
          <a:ln>
            <a:noFill/>
          </a:ln>
        </p:spPr>
        <p:txBody>
          <a:bodyPr lIns="91425" bIns="91425" anchor="ctr" rIns="91425" anchorCtr="0" wrap="square" spcFirstLastPara="1" tIns="91425">
            <a:noAutofit/>
          </a:bodyPr>
          <a:lstStyle>
            <a:lvl1pPr lvl="0" rtl="0" algn="ctr">
              <a:lnSpc>
                <a:spcPct val="100000"/>
              </a:lnSpc>
              <a:spcBef>
                <a:spcPts val="0"/>
              </a:spcBef>
              <a:spcAft>
                <a:spcPts val="0"/>
              </a:spcAft>
              <a:buSzPts val="2800"/>
              <a:buNone/>
              <a:defRPr sz="2240"/>
            </a:lvl1pPr>
            <a:lvl2pPr lvl="1" rtl="0" algn="ctr">
              <a:lnSpc>
                <a:spcPct val="100000"/>
              </a:lnSpc>
              <a:spcBef>
                <a:spcPts val="0"/>
              </a:spcBef>
              <a:spcAft>
                <a:spcPts val="0"/>
              </a:spcAft>
              <a:buSzPts val="2800"/>
              <a:buNone/>
              <a:defRPr sz="2240"/>
            </a:lvl2pPr>
            <a:lvl3pPr lvl="2" rtl="0" algn="ctr">
              <a:lnSpc>
                <a:spcPct val="100000"/>
              </a:lnSpc>
              <a:spcBef>
                <a:spcPts val="0"/>
              </a:spcBef>
              <a:spcAft>
                <a:spcPts val="0"/>
              </a:spcAft>
              <a:buSzPts val="2800"/>
              <a:buNone/>
              <a:defRPr sz="2240"/>
            </a:lvl3pPr>
            <a:lvl4pPr lvl="3" rtl="0" algn="ctr">
              <a:lnSpc>
                <a:spcPct val="100000"/>
              </a:lnSpc>
              <a:spcBef>
                <a:spcPts val="0"/>
              </a:spcBef>
              <a:spcAft>
                <a:spcPts val="0"/>
              </a:spcAft>
              <a:buSzPts val="2800"/>
              <a:buNone/>
              <a:defRPr sz="2240"/>
            </a:lvl4pPr>
            <a:lvl5pPr lvl="4" rtl="0" algn="ctr">
              <a:lnSpc>
                <a:spcPct val="100000"/>
              </a:lnSpc>
              <a:spcBef>
                <a:spcPts val="0"/>
              </a:spcBef>
              <a:spcAft>
                <a:spcPts val="0"/>
              </a:spcAft>
              <a:buSzPts val="2800"/>
              <a:buNone/>
              <a:defRPr sz="2240"/>
            </a:lvl5pPr>
            <a:lvl6pPr lvl="5" rtl="0" algn="ctr">
              <a:lnSpc>
                <a:spcPct val="100000"/>
              </a:lnSpc>
              <a:spcBef>
                <a:spcPts val="0"/>
              </a:spcBef>
              <a:spcAft>
                <a:spcPts val="0"/>
              </a:spcAft>
              <a:buSzPts val="2800"/>
              <a:buNone/>
              <a:defRPr sz="2240"/>
            </a:lvl6pPr>
            <a:lvl7pPr lvl="6" rtl="0" algn="ctr">
              <a:lnSpc>
                <a:spcPct val="100000"/>
              </a:lnSpc>
              <a:spcBef>
                <a:spcPts val="0"/>
              </a:spcBef>
              <a:spcAft>
                <a:spcPts val="0"/>
              </a:spcAft>
              <a:buSzPts val="2800"/>
              <a:buNone/>
              <a:defRPr sz="2240"/>
            </a:lvl7pPr>
            <a:lvl8pPr lvl="7" rtl="0" algn="ctr">
              <a:lnSpc>
                <a:spcPct val="100000"/>
              </a:lnSpc>
              <a:spcBef>
                <a:spcPts val="0"/>
              </a:spcBef>
              <a:spcAft>
                <a:spcPts val="0"/>
              </a:spcAft>
              <a:buSzPts val="2800"/>
              <a:buNone/>
              <a:defRPr sz="2240"/>
            </a:lvl8pPr>
            <a:lvl9pPr lvl="8" rtl="0" algn="ctr">
              <a:lnSpc>
                <a:spcPct val="100000"/>
              </a:lnSpc>
              <a:spcBef>
                <a:spcPts val="0"/>
              </a:spcBef>
              <a:spcAft>
                <a:spcPts val="0"/>
              </a:spcAft>
              <a:buSzPts val="2800"/>
              <a:buNone/>
              <a:defRPr sz="2240"/>
            </a:lvl9pPr>
          </a:lstStyle>
          <a:p/>
        </p:txBody>
      </p:sp>
      <p:sp>
        <p:nvSpPr>
          <p:cNvPr name="Google Shape;30;p7" id="30"/>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x" matchingName="Title and body">
  <p:cSld name="TITLE_AND_BODY">
    <p:spTree>
      <p:nvGrpSpPr>
        <p:cNvPr name="Shape 31" id="31"/>
        <p:cNvGrpSpPr/>
        <p:nvPr/>
      </p:nvGrpSpPr>
      <p:grpSpPr>
        <a:xfrm>
          <a:off x="0" y="0"/>
          <a:ext cx="0" cy="0"/>
          <a:chOff x="0" y="0"/>
          <a:chExt cx="0" cy="0"/>
        </a:xfrm>
      </p:grpSpPr>
      <p:sp>
        <p:nvSpPr>
          <p:cNvPr name="Google Shape;32;p8" id="32"/>
          <p:cNvSpPr txBox="1"/>
          <p:nvPr>
            <p:ph type="title"/>
          </p:nvPr>
        </p:nvSpPr>
        <p:spPr>
          <a:xfrm>
            <a:off x="311700" y="445025"/>
            <a:ext cx="8520600" cy="572700"/>
          </a:xfrm>
          <a:prstGeom prst="rect">
            <a:avLst/>
          </a:prstGeom>
          <a:noFill/>
          <a:ln>
            <a:noFill/>
          </a:ln>
        </p:spPr>
        <p:txBody>
          <a:bodyPr lIns="91425" bIns="91425" anchor="ctr" rIns="91425" anchorCtr="0" wrap="square" spcFirstLastPara="1"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name="Google Shape;33;p8" id="33"/>
          <p:cNvSpPr txBox="1"/>
          <p:nvPr>
            <p:ph idx="1" type="body"/>
          </p:nvPr>
        </p:nvSpPr>
        <p:spPr>
          <a:xfrm>
            <a:off x="311700" y="1152475"/>
            <a:ext cx="8520600" cy="3416400"/>
          </a:xfrm>
          <a:prstGeom prst="rect">
            <a:avLst/>
          </a:prstGeom>
          <a:noFill/>
          <a:ln>
            <a:noFill/>
          </a:ln>
        </p:spPr>
        <p:txBody>
          <a:bodyPr lIns="91425" bIns="91425" anchor="ctr" rIns="91425" anchorCtr="0" wrap="square" spcFirstLastPara="1" tIns="91425">
            <a:noAutofit/>
          </a:bodyPr>
          <a:lstStyle>
            <a:lvl1pPr lvl="0" indent="-317500" rtl="0" marL="457200">
              <a:spcBef>
                <a:spcPts val="0"/>
              </a:spcBef>
              <a:spcAft>
                <a:spcPts val="0"/>
              </a:spcAft>
              <a:buSzPts val="1400"/>
              <a:buChar char="●"/>
              <a:defRPr/>
            </a:lvl1pPr>
            <a:lvl2pPr lvl="1" indent="-317500" rtl="0" marL="914400">
              <a:spcBef>
                <a:spcPts val="0"/>
              </a:spcBef>
              <a:spcAft>
                <a:spcPts val="0"/>
              </a:spcAft>
              <a:buSzPts val="1400"/>
              <a:buChar char="○"/>
              <a:defRPr/>
            </a:lvl2pPr>
            <a:lvl3pPr lvl="2" indent="-317500" rtl="0" marL="1371600">
              <a:spcBef>
                <a:spcPts val="0"/>
              </a:spcBef>
              <a:spcAft>
                <a:spcPts val="0"/>
              </a:spcAft>
              <a:buSzPts val="1400"/>
              <a:buChar char="■"/>
              <a:defRPr/>
            </a:lvl3pPr>
            <a:lvl4pPr lvl="3" indent="-317500" rtl="0" marL="1828800">
              <a:spcBef>
                <a:spcPts val="0"/>
              </a:spcBef>
              <a:spcAft>
                <a:spcPts val="0"/>
              </a:spcAft>
              <a:buSzPts val="1400"/>
              <a:buChar char="●"/>
              <a:defRPr/>
            </a:lvl4pPr>
            <a:lvl5pPr lvl="4" indent="-317500" rtl="0" marL="2286000">
              <a:spcBef>
                <a:spcPts val="0"/>
              </a:spcBef>
              <a:spcAft>
                <a:spcPts val="0"/>
              </a:spcAft>
              <a:buSzPts val="1400"/>
              <a:buChar char="○"/>
              <a:defRPr/>
            </a:lvl5pPr>
            <a:lvl6pPr lvl="5" indent="-317500" rtl="0" marL="2743200">
              <a:spcBef>
                <a:spcPts val="0"/>
              </a:spcBef>
              <a:spcAft>
                <a:spcPts val="0"/>
              </a:spcAft>
              <a:buSzPts val="1400"/>
              <a:buChar char="■"/>
              <a:defRPr/>
            </a:lvl6pPr>
            <a:lvl7pPr lvl="6" indent="-317500" rtl="0" marL="3200400">
              <a:spcBef>
                <a:spcPts val="0"/>
              </a:spcBef>
              <a:spcAft>
                <a:spcPts val="0"/>
              </a:spcAft>
              <a:buSzPts val="1400"/>
              <a:buChar char="●"/>
              <a:defRPr/>
            </a:lvl7pPr>
            <a:lvl8pPr lvl="7" indent="-317500" rtl="0" marL="3657600">
              <a:spcBef>
                <a:spcPts val="0"/>
              </a:spcBef>
              <a:spcAft>
                <a:spcPts val="0"/>
              </a:spcAft>
              <a:buSzPts val="1400"/>
              <a:buChar char="○"/>
              <a:defRPr/>
            </a:lvl8pPr>
            <a:lvl9pPr lvl="8" indent="-317500" rtl="0" marL="4114800">
              <a:spcBef>
                <a:spcPts val="0"/>
              </a:spcBef>
              <a:spcAft>
                <a:spcPts val="0"/>
              </a:spcAft>
              <a:buSzPts val="1400"/>
              <a:buChar char="■"/>
              <a:defRPr/>
            </a:lvl9pPr>
          </a:lstStyle>
          <a:p/>
        </p:txBody>
      </p:sp>
      <p:sp>
        <p:nvSpPr>
          <p:cNvPr name="Google Shape;34;p8" id="34"/>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name="Shape 5" id="5"/>
        <p:cNvGrpSpPr/>
        <p:nvPr/>
      </p:nvGrpSpPr>
      <p:grpSpPr>
        <a:xfrm>
          <a:off x="0" y="0"/>
          <a:ext cx="0" cy="0"/>
          <a:chOff x="0" y="0"/>
          <a:chExt cx="0" cy="0"/>
        </a:xfrm>
      </p:grpSpPr>
    </p:spTree>
  </p:cSld>
  <p:clrMap accent6="accent6" accent4="accent4" accent5="accent5" accent2="accent2" accent3="accent3" accent1="accent1" bg2="dk2" tx1="dk1" bg1="lt1" hlink="hlink" tx2="lt2" folHlink="folHlink"/>
  <p:sldLayoutIdLst>
    <p:sldLayoutId r:id="rId1" id="2147483648"/>
    <p:sldLayoutId r:id="rId2" id="2147483649"/>
    <p:sldLayoutId r:id="rId3" id="2147483650"/>
    <p:sldLayoutId r:id="rId4" id="2147483651"/>
    <p:sldLayoutId r:id="rId5" id="2147483652"/>
    <p:sldLayoutId r:id="rId6" id="2147483653"/>
    <p:sldLayoutId r:id="rId7" id="2147483654"/>
  </p:sldLayoutIdLst>
  <p:hf dt="0" ftr="0" sldNum="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ched.co/1OZJh" TargetMode="External"/><Relationship Id="rId4" Type="http://schemas.openxmlformats.org/officeDocument/2006/relationships/hyperlink" Target="https://www.linuxfoundation.jp/publications/2022/11/a-deep-dive-into-open-source-program-offic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linuxfoundation.jp/resources/open-source-guides/" TargetMode="External"/><Relationship Id="rId4" Type="http://schemas.openxmlformats.org/officeDocument/2006/relationships/hyperlink" Target="https://www.linuxfoundation.jp/resources/open-source-guides/" TargetMode="External"/><Relationship Id="rId5" Type="http://schemas.openxmlformats.org/officeDocument/2006/relationships/hyperlink" Target="https://static.sched.com/hosted_files/ossna2024/05/QuantitativeMethodContributionValue-KS_MK_202404.pdf" TargetMode="External"/><Relationship Id="rId6" Type="http://schemas.openxmlformats.org/officeDocument/2006/relationships/hyperlink" Target="https://www.intel.com/content/www/us/en/developer/articles/community/how-intel-supports-open-source-from-the-inside-out.html" TargetMode="External"/><Relationship Id="rId7" Type="http://schemas.openxmlformats.org/officeDocument/2006/relationships/hyperlink" Target="https://www.intel.com/content/www/us/en/developer/articles/community/how-intel-supports-open-source-from-the-inside-out.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note.com/hal_sk/n/nd992ea322c78"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ospomindmap.todogroup.org/j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ssaits.jp/promapedia/concepts/project-program-portfolio.html" TargetMode="External"/><Relationship Id="rId4" Type="http://schemas.openxmlformats.org/officeDocument/2006/relationships/hyperlink" Target="https://dictionary.cambridge.org/ja/dictionary/english/program" TargetMode="External"/><Relationship Id="rId5" Type="http://schemas.openxmlformats.org/officeDocument/2006/relationships/hyperlink" Target="https://ospoglossary.todogroup.org/ospo-defini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8" id="38"/>
        <p:cNvGrpSpPr/>
        <p:nvPr/>
      </p:nvGrpSpPr>
      <p:grpSpPr>
        <a:xfrm>
          <a:off x="0" y="0"/>
          <a:ext cx="0" cy="0"/>
          <a:chOff x="0" y="0"/>
          <a:chExt cx="0" cy="0"/>
        </a:xfrm>
      </p:grpSpPr>
      <p:sp>
        <p:nvSpPr>
          <p:cNvPr name="Google Shape;39;p9" id="3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0;p9" id="40"/>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should I care about OSS?</a:t>
            </a:r>
            <a:endParaRPr/>
          </a:p>
        </p:txBody>
      </p:sp>
      <p:sp>
        <p:nvSpPr>
          <p:cNvPr name="Google Shape;41;p9" id="41"/>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70000"/>
          </a:bodyPr>
          <a:lstStyle/>
          <a:p>
            <a:pPr lvl="0" indent="0" rtl="0" marL="0" algn="l">
              <a:spcBef>
                <a:spcPts val="0"/>
              </a:spcBef>
              <a:spcAft>
                <a:spcPts val="0"/>
              </a:spcAft>
              <a:buNone/>
            </a:pPr>
            <a:r>
              <a:rPr noProof="1" lang="ja"/>
              <a:t>A:</a:t>
            </a:r>
            <a:r>
              <a:rPr lang="ja"/>
              <a:t>  </a:t>
            </a:r>
            <a:endParaRPr/>
          </a:p>
          <a:p>
            <a:pPr lvl="0" indent="-290830" rtl="0" marL="457200" algn="l">
              <a:spcBef>
                <a:spcPts val="0"/>
              </a:spcBef>
              <a:spcAft>
                <a:spcPts val="0"/>
              </a:spcAft>
              <a:buSzPct val="100000"/>
              <a:buChar char="●"/>
            </a:pPr>
            <a:r>
              <a:rPr noProof="1" lang="ja"/>
              <a:t>Licensing</a:t>
            </a:r>
            <a:endParaRPr/>
          </a:p>
          <a:p>
            <a:pPr lvl="1" indent="-290830" rtl="0" marL="914400" algn="l">
              <a:spcBef>
                <a:spcPts val="0"/>
              </a:spcBef>
              <a:spcAft>
                <a:spcPts val="0"/>
              </a:spcAft>
              <a:buSzPct val="100000"/>
              <a:buChar char="○"/>
            </a:pPr>
            <a:r>
              <a:rPr noProof="1" lang="ja"/>
              <a:t>Software is protected by copyright, license</a:t>
            </a:r>
            <a:endParaRPr/>
          </a:p>
          <a:p>
            <a:pPr lvl="2" indent="-290830" rtl="0" marL="1371600" algn="l">
              <a:spcBef>
                <a:spcPts val="0"/>
              </a:spcBef>
              <a:spcAft>
                <a:spcPts val="0"/>
              </a:spcAft>
              <a:buSzPct val="100000"/>
              <a:buChar char="■"/>
            </a:pPr>
            <a:r>
              <a:rPr noProof="1" lang="ja"/>
              <a:t>You have to follow the license</a:t>
            </a:r>
            <a:endParaRPr/>
          </a:p>
          <a:p>
            <a:pPr lvl="3" indent="-290830" rtl="0" marL="1828800" algn="l">
              <a:spcBef>
                <a:spcPts val="0"/>
              </a:spcBef>
              <a:spcAft>
                <a:spcPts val="0"/>
              </a:spcAft>
              <a:buSzPct val="100000"/>
              <a:buChar char="●"/>
            </a:pPr>
            <a:r>
              <a:rPr noProof="1" lang="ja"/>
              <a:t>You have to respect the author</a:t>
            </a:r>
            <a:endParaRPr/>
          </a:p>
          <a:p>
            <a:pPr lvl="2" indent="-290830" rtl="0" marL="1371600" algn="l">
              <a:spcBef>
                <a:spcPts val="0"/>
              </a:spcBef>
              <a:spcAft>
                <a:spcPts val="0"/>
              </a:spcAft>
              <a:buSzPct val="100000"/>
              <a:buChar char="■"/>
            </a:pPr>
            <a:r>
              <a:rPr noProof="1" lang="ja"/>
              <a:t>There are court cases for license violation</a:t>
            </a:r>
            <a:endParaRPr/>
          </a:p>
          <a:p>
            <a:pPr lvl="1" indent="-290830" rtl="0" marL="914400" algn="l">
              <a:spcBef>
                <a:spcPts val="0"/>
              </a:spcBef>
              <a:spcAft>
                <a:spcPts val="0"/>
              </a:spcAft>
              <a:buSzPct val="100000"/>
              <a:buChar char="○"/>
            </a:pPr>
            <a:r>
              <a:rPr noProof="1" lang="ja"/>
              <a:t>OSS can be obtained and used without following the procedures such as contract</a:t>
            </a:r>
            <a:endParaRPr/>
          </a:p>
          <a:p>
            <a:pPr lvl="2" indent="-290830" rtl="0" marL="1371600" algn="l">
              <a:spcBef>
                <a:spcPts val="0"/>
              </a:spcBef>
              <a:spcAft>
                <a:spcPts val="0"/>
              </a:spcAft>
              <a:buSzPct val="100000"/>
              <a:buChar char="■"/>
            </a:pPr>
            <a:r>
              <a:rPr noProof="1" lang="ja"/>
              <a:t>Normally, the license conditions are checked in the procedures such as contract, but OSS can be used without doing that</a:t>
            </a:r>
            <a:endParaRPr/>
          </a:p>
          <a:p>
            <a:pPr lvl="2" indent="-290830" rtl="0" marL="1371600" algn="l">
              <a:spcBef>
                <a:spcPts val="0"/>
              </a:spcBef>
              <a:spcAft>
                <a:spcPts val="0"/>
              </a:spcAft>
              <a:buSzPct val="100000"/>
              <a:buChar char="■"/>
            </a:pPr>
            <a:r>
              <a:rPr noProof="1" lang="ja"/>
              <a:t>Introduced at the grassroots, it becomes unmanageable</a:t>
            </a:r>
            <a:endParaRPr/>
          </a:p>
          <a:p>
            <a:pPr lvl="1" indent="-290830" rtl="0" marL="914400" algn="l">
              <a:spcBef>
                <a:spcPts val="0"/>
              </a:spcBef>
              <a:spcAft>
                <a:spcPts val="0"/>
              </a:spcAft>
              <a:buSzPct val="100000"/>
              <a:buChar char="○"/>
            </a:pPr>
            <a:r>
              <a:rPr noProof="1" lang="ja"/>
              <a:t>OSS comes in as a dependency</a:t>
            </a:r>
            <a:endParaRPr/>
          </a:p>
          <a:p>
            <a:pPr lvl="2" indent="-290830" rtl="0" marL="1371600" algn="l">
              <a:spcBef>
                <a:spcPts val="0"/>
              </a:spcBef>
              <a:spcAft>
                <a:spcPts val="0"/>
              </a:spcAft>
              <a:buSzPct val="100000"/>
              <a:buChar char="■"/>
            </a:pPr>
            <a:r>
              <a:rPr noProof="1" lang="ja"/>
              <a:t>Some things are not recognized that they are being used</a:t>
            </a:r>
            <a:endParaRPr/>
          </a:p>
          <a:p>
            <a:pPr lvl="1" indent="-290830" rtl="0" marL="914400" algn="l">
              <a:spcBef>
                <a:spcPts val="0"/>
              </a:spcBef>
              <a:spcAft>
                <a:spcPts val="0"/>
              </a:spcAft>
              <a:buSzPct val="100000"/>
              <a:buChar char="○"/>
            </a:pPr>
            <a:r>
              <a:rPr noProof="1" lang="ja"/>
              <a:t>You have to understand the difference between Freeware and OSS (free software) and handle it according to the terms of use</a:t>
            </a:r>
            <a:endParaRPr/>
          </a:p>
          <a:p>
            <a:pPr lvl="2" indent="-290830" rtl="0" marL="1371600" algn="l">
              <a:spcBef>
                <a:spcPts val="0"/>
              </a:spcBef>
              <a:spcAft>
                <a:spcPts val="0"/>
              </a:spcAft>
              <a:buSzPct val="100000"/>
              <a:buChar char="■"/>
            </a:pPr>
            <a:r>
              <a:rPr noProof="1" lang="ja"/>
              <a:t>There are many cases where it is difficult to make a decision → This is where OSPO becomes necessary</a:t>
            </a:r>
            <a:endParaRPr/>
          </a:p>
          <a:p>
            <a:pPr lvl="0" indent="-290830" rtl="0" marL="457200" algn="l">
              <a:spcBef>
                <a:spcPts val="0"/>
              </a:spcBef>
              <a:spcAft>
                <a:spcPts val="0"/>
              </a:spcAft>
              <a:buSzPct val="100000"/>
              <a:buChar char="●"/>
            </a:pPr>
            <a:r>
              <a:rPr noProof="1" lang="ja"/>
              <a:t>Use with peace of mind</a:t>
            </a:r>
            <a:endParaRPr/>
          </a:p>
          <a:p>
            <a:pPr lvl="1" indent="-290830" rtl="0" marL="914400" algn="l">
              <a:spcBef>
                <a:spcPts val="0"/>
              </a:spcBef>
              <a:spcAft>
                <a:spcPts val="0"/>
              </a:spcAft>
              <a:buSzPct val="100000"/>
              <a:buChar char="○"/>
            </a:pPr>
            <a:r>
              <a:rPr noProof="1" lang="ja"/>
              <a:t>Security (vulnerability)</a:t>
            </a:r>
            <a:endParaRPr/>
          </a:p>
          <a:p>
            <a:pPr lvl="2" indent="-290830" rtl="0" marL="1371600" algn="l">
              <a:spcBef>
                <a:spcPts val="0"/>
              </a:spcBef>
              <a:spcAft>
                <a:spcPts val="0"/>
              </a:spcAft>
              <a:buSzPct val="100000"/>
              <a:buChar char="■"/>
            </a:pPr>
            <a:r>
              <a:rPr noProof="1" lang="ja"/>
              <a:t>A problem is discovered after introduction and a response is required. </a:t>
            </a:r>
            <a:r>
              <a:rPr noProof="1" lang="ja"/>
              <a:t>If you do not know what you are using at that time, the response will be delayed or impossible.</a:t>
            </a:r>
            <a:endParaRPr/>
          </a:p>
          <a:p>
            <a:pPr lvl="2" indent="-290830" rtl="0" marL="1371600" algn="l">
              <a:spcBef>
                <a:spcPts val="0"/>
              </a:spcBef>
              <a:spcAft>
                <a:spcPts val="0"/>
              </a:spcAft>
              <a:buSzPct val="100000"/>
              <a:buChar char="■"/>
            </a:pPr>
            <a:r>
              <a:rPr noProof="1" lang="ja"/>
              <a:t>Widely used/open source makes it easy for attackers</a:t>
            </a:r>
            <a:endParaRPr/>
          </a:p>
          <a:p>
            <a:pPr lvl="3" indent="-290830" rtl="0" marL="1828800" algn="l">
              <a:spcBef>
                <a:spcPts val="0"/>
              </a:spcBef>
              <a:spcAft>
                <a:spcPts val="0"/>
              </a:spcAft>
              <a:buSzPct val="100000"/>
              <a:buChar char="●"/>
            </a:pPr>
            <a:r>
              <a:rPr noProof="1" lang="ja"/>
              <a:t>On the other hand, since there are many developers and users, countermeasures are quick</a:t>
            </a:r>
            <a:endParaRPr/>
          </a:p>
          <a:p>
            <a:pPr lvl="1" indent="-290830" rtl="0" marL="914400" algn="l">
              <a:spcBef>
                <a:spcPts val="0"/>
              </a:spcBef>
              <a:spcAft>
                <a:spcPts val="0"/>
              </a:spcAft>
              <a:buSzPct val="100000"/>
              <a:buChar char="○"/>
            </a:pPr>
            <a:r>
              <a:rPr noProof="1" lang="ja"/>
              <a:t>Using OSS with peace of mind</a:t>
            </a:r>
            <a:endParaRPr/>
          </a:p>
          <a:p>
            <a:pPr lvl="2" indent="-290830" rtl="0" marL="1371600" algn="l">
              <a:spcBef>
                <a:spcPts val="0"/>
              </a:spcBef>
              <a:spcAft>
                <a:spcPts val="0"/>
              </a:spcAft>
              <a:buSzPct val="100000"/>
              <a:buChar char="■"/>
            </a:pPr>
            <a:r>
              <a:rPr noProof="1" lang="ja"/>
              <a:t>Depends on the state of the community</a:t>
            </a:r>
            <a:endParaRPr/>
          </a:p>
          <a:p>
            <a:pPr lvl="2" indent="-290830" rtl="0" marL="1371600" algn="l">
              <a:spcBef>
                <a:spcPts val="0"/>
              </a:spcBef>
              <a:spcAft>
                <a:spcPts val="0"/>
              </a:spcAft>
              <a:buSzPct val="100000"/>
              <a:buChar char="■"/>
            </a:pPr>
            <a:r>
              <a:rPr noProof="1" lang="ja"/>
              <a:t>Maintaining a state of peace of mind by contributing and participating in the community</a:t>
            </a:r>
            <a:endParaRPr/>
          </a:p>
          <a:p>
            <a:pPr lvl="0" indent="-290830" rtl="0" marL="457200" algn="l">
              <a:spcBef>
                <a:spcPts val="0"/>
              </a:spcBef>
              <a:spcAft>
                <a:spcPts val="0"/>
              </a:spcAft>
              <a:buSzPct val="100000"/>
              <a:buChar char="●"/>
            </a:pPr>
            <a:r>
              <a:rPr lang="ja"/>
              <a:t>　</a:t>
            </a:r>
            <a:endParaRPr/>
          </a:p>
          <a:p>
            <a:pPr lvl="0" indent="-290830" rtl="0" marL="457200" algn="l">
              <a:spcBef>
                <a:spcPts val="0"/>
              </a:spcBef>
              <a:spcAft>
                <a:spcPts val="0"/>
              </a:spcAft>
              <a:buSzPct val="100000"/>
              <a:buChar char="●"/>
            </a:pPr>
            <a:r>
              <a:rPr noProof="1" lang="ja"/>
              <a:t>Note)Assumes initial questions</a:t>
            </a:r>
            <a:endParaRPr/>
          </a:p>
        </p:txBody>
      </p:sp>
      <p:sp>
        <p:nvSpPr>
          <p:cNvPr name="Google Shape;42;p9" id="42"/>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Done for now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14" id="114"/>
        <p:cNvGrpSpPr/>
        <p:nvPr/>
      </p:nvGrpSpPr>
      <p:grpSpPr>
        <a:xfrm>
          <a:off x="0" y="0"/>
          <a:ext cx="0" cy="0"/>
          <a:chOff x="0" y="0"/>
          <a:chExt cx="0" cy="0"/>
        </a:xfrm>
      </p:grpSpPr>
      <p:sp>
        <p:nvSpPr>
          <p:cNvPr name="Google Shape;115;p18" id="11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a:t>
            </a:r>
            <a:endParaRPr/>
          </a:p>
        </p:txBody>
      </p:sp>
      <p:sp>
        <p:nvSpPr>
          <p:cNvPr name="Google Shape;116;p18" id="116"/>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a:bodyPr>
          <a:lstStyle/>
          <a:p>
            <a:pPr lvl="0" indent="-317500" rtl="0" marL="457200" algn="l">
              <a:spcBef>
                <a:spcPts val="0"/>
              </a:spcBef>
              <a:spcAft>
                <a:spcPts val="0"/>
              </a:spcAft>
              <a:buClr>
                <a:schemeClr val="dk1"/>
              </a:buClr>
              <a:buSzPts val="1400"/>
              <a:buChar char="●"/>
            </a:pPr>
            <a:r>
              <a:rPr noProof="1" lang="ja">
                <a:solidFill>
                  <a:schemeClr val="dk1"/>
                </a:solidFill>
              </a:rPr>
              <a:t>and say, "</a:t>
            </a:r>
            <a:r>
              <a:rPr noProof="1" lang="ja">
                <a:solidFill>
                  <a:schemeClr val="dk1"/>
                </a:solidFill>
                <a:highlight>
                  <a:srgbClr val="FFFF00"/>
                </a:highlight>
              </a:rPr>
              <a:t>The role of OSPO is to understand the changes in the business environment caused by OSS and to encourage the company to adapt to this changing environment</a:t>
            </a:r>
            <a:r>
              <a:rPr noProof="1" lang="ja">
                <a:solidFill>
                  <a:schemeClr val="dk1"/>
                </a:solidFill>
              </a:rPr>
              <a: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Conformity has stages: →"conform to and coexist with"</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① Reacting to directly related changes,</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② Understanding the background of change, anticipating and preparing for the next change,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③ Thinking about a desired state and creating changes to achieve that state,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etc.</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Beyond a certain stage, OSPO acts as a bridge between the community and the organization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Getting HR involved in the OSS community helps bridge the success of activities such as hiring</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distributing business flyers in the community, sponsoring, etc.</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The distance between the OSS world and the company depends on how the company understands OSS.</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The distance decreases as the maturity stage increases.</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At first the company is separated, but gradually the company enters the OSS world.</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The degree of penetration and scale become the OSS strategy.</a:t>
            </a:r>
            <a:endParaRPr>
              <a:solidFill>
                <a:schemeClr val="dk1"/>
              </a:solidFill>
            </a:endParaRPr>
          </a:p>
          <a:p>
            <a:pPr lvl="0" indent="-317500" rtl="0" marL="457200" algn="l">
              <a:spcBef>
                <a:spcPts val="0"/>
              </a:spcBef>
              <a:spcAft>
                <a:spcPts val="0"/>
              </a:spcAft>
              <a:buClr>
                <a:schemeClr val="dk1"/>
              </a:buClr>
              <a:buSzPts val="1400"/>
              <a:buChar char="●"/>
            </a:pPr>
            <a:r>
              <a:rPr lang="ja">
                <a:solidFill>
                  <a:schemeClr val="dk1"/>
                </a:solidFill>
              </a:rPr>
              <a:t> </a:t>
            </a:r>
            <a:r>
              <a:rPr noProof="1" lang="ja">
                <a:solidFill>
                  <a:schemeClr val="dk1"/>
                </a:solidFill>
              </a:rPr>
              <a:t>2/29 points to: Discuss how to launch OSPO/strategy: OSPO Strategy</a:t>
            </a:r>
            <a:endParaRPr>
              <a:solidFill>
                <a:schemeClr val="dk1"/>
              </a:solidFill>
            </a:endParaRPr>
          </a:p>
        </p:txBody>
      </p:sp>
      <p:sp>
        <p:nvSpPr>
          <p:cNvPr name="Google Shape;117;p18" id="117"/>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2024/3/22 Continue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21" id="121"/>
        <p:cNvGrpSpPr/>
        <p:nvPr/>
      </p:nvGrpSpPr>
      <p:grpSpPr>
        <a:xfrm>
          <a:off x="0" y="0"/>
          <a:ext cx="0" cy="0"/>
          <a:chOff x="0" y="0"/>
          <a:chExt cx="0" cy="0"/>
        </a:xfrm>
      </p:grpSpPr>
      <p:sp>
        <p:nvSpPr>
          <p:cNvPr name="Google Shape;122;p19" id="12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OSPO Strategy: </a:t>
            </a:r>
            <a:r>
              <a:rPr sz="1120" noProof="1" lang="ja">
                <a:latin typeface="Arial"/>
                <a:ea typeface="Arial"/>
                <a:cs typeface="Arial"/>
                <a:sym typeface="Arial"/>
              </a:rPr>
              <a:t>How to launch OSPO/Operation</a:t>
            </a:r>
            <a:endParaRPr/>
          </a:p>
        </p:txBody>
      </p:sp>
      <p:sp>
        <p:nvSpPr>
          <p:cNvPr name="Google Shape;123;p19" id="123"/>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a:bodyPr>
          <a:lstStyle/>
          <a:p>
            <a:pPr lvl="0" indent="-317500" rtl="0" marL="457200" algn="l">
              <a:spcBef>
                <a:spcPts val="0"/>
              </a:spcBef>
              <a:spcAft>
                <a:spcPts val="0"/>
              </a:spcAft>
              <a:buClr>
                <a:schemeClr val="dk1"/>
              </a:buClr>
              <a:buSzPts val="1400"/>
              <a:buChar char="●"/>
            </a:pPr>
            <a:r>
              <a:rPr noProof="1" lang="ja">
                <a:solidFill>
                  <a:schemeClr val="dk1"/>
                </a:solidFill>
              </a:rPr>
              <a:t>Stage 0 → 1 Operation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Tell about the case of the lawsuit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Experience a painful experience and keenly realize the necessity</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Identify the issues related to OSS, and after seeing the overall experience, decide the priority of the efforts and work on it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When you follow the issue in front of you, you are in a state of limbo and there is no end in sight</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It is easier to get the overall experience first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When you want to create an OSPO, you need an OSS strategy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But it is not easy to create a strategy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For the example of an OSS strategy, what does OSPO do to realize it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Strategy Consider what OSPO does to realize the OSS strategy of the second company (Development and sales company of products such as TVs and cameras) in the discussion</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What is the OSS strategy of this company?</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Contribute bug fixes</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Compliance</a:t>
            </a:r>
            <a:endParaRPr>
              <a:solidFill>
                <a:schemeClr val="dk1"/>
              </a:solidFill>
            </a:endParaRPr>
          </a:p>
          <a:p>
            <a:pPr lvl="2" indent="-317500" rtl="0" marL="1371600" algn="l">
              <a:spcBef>
                <a:spcPts val="0"/>
              </a:spcBef>
              <a:spcAft>
                <a:spcPts val="0"/>
              </a:spcAft>
              <a:buClr>
                <a:schemeClr val="dk1"/>
              </a:buClr>
              <a:buSzPts val="1400"/>
              <a:buChar char="■"/>
            </a:pPr>
            <a:r>
              <a:rPr noProof="1" lang="ja">
                <a:solidFill>
                  <a:schemeClr val="dk1"/>
                </a:solidFill>
              </a:rPr>
              <a:t>Keep up with version upgrades</a:t>
            </a:r>
            <a:endParaRPr>
              <a:solidFill>
                <a:schemeClr val="dk1"/>
              </a:solidFill>
            </a:endParaRPr>
          </a:p>
          <a:p>
            <a:pPr lvl="2" indent="-317500" rtl="0" marL="1371600" algn="l">
              <a:spcBef>
                <a:spcPts val="0"/>
              </a:spcBef>
              <a:spcAft>
                <a:spcPts val="0"/>
              </a:spcAft>
              <a:buClr>
                <a:schemeClr val="dk1"/>
              </a:buClr>
              <a:buSzPts val="1400"/>
              <a:buChar char="■"/>
            </a:pPr>
            <a:r>
              <a:t> </a:t>
            </a:r>
            <a:endParaRPr>
              <a:solidFill>
                <a:schemeClr val="dk1"/>
              </a:solidFill>
            </a:endParaRPr>
          </a:p>
        </p:txBody>
      </p:sp>
      <p:sp>
        <p:nvSpPr>
          <p:cNvPr name="Google Shape;124;p19" id="124"/>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2024/3/22 Continue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28" id="128"/>
        <p:cNvGrpSpPr/>
        <p:nvPr/>
      </p:nvGrpSpPr>
      <p:grpSpPr>
        <a:xfrm>
          <a:off x="0" y="0"/>
          <a:ext cx="0" cy="0"/>
          <a:chOff x="0" y="0"/>
          <a:chExt cx="0" cy="0"/>
        </a:xfrm>
      </p:grpSpPr>
      <p:sp>
        <p:nvSpPr>
          <p:cNvPr name="Google Shape;129;p20" id="12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Open Source Program What is an Office Program?</a:t>
            </a:r>
            <a:endParaRPr/>
          </a:p>
        </p:txBody>
      </p:sp>
      <p:sp>
        <p:nvSpPr>
          <p:cNvPr name="Google Shape;130;p20" id="130"/>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2024/4/26</a:t>
            </a:r>
            <a:endParaRPr/>
          </a:p>
        </p:txBody>
      </p:sp>
      <p:sp>
        <p:nvSpPr>
          <p:cNvPr name="Google Shape;131;p20" id="131"/>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a:bodyPr>
          <a:lstStyle/>
          <a:p>
            <a:pPr lvl="0" indent="-317500" rtl="0" marL="457200" algn="l">
              <a:spcBef>
                <a:spcPts val="0"/>
              </a:spcBef>
              <a:spcAft>
                <a:spcPts val="0"/>
              </a:spcAft>
              <a:buClr>
                <a:schemeClr val="dk1"/>
              </a:buClr>
              <a:buSzPts val="1400"/>
              <a:buChar char="●"/>
            </a:pPr>
            <a:r>
              <a:rPr noProof="1" lang="ja">
                <a:solidFill>
                  <a:schemeClr val="dk1"/>
                </a:solidFill>
              </a:rPr>
              <a:t>Participants: 7</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Portfolio, Program, Project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Project-Product</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Project is where Output comes from, Program is where Outcome comes comes from</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The scope of OSPO is different for each company</a:t>
            </a:r>
            <a:endParaRPr>
              <a:solidFill>
                <a:schemeClr val="dk1"/>
              </a:solidFill>
            </a:endParaRPr>
          </a:p>
          <a:p>
            <a:pPr lvl="1" indent="-317500" rtl="0" marL="914400" algn="l">
              <a:spcBef>
                <a:spcPts val="0"/>
              </a:spcBef>
              <a:spcAft>
                <a:spcPts val="0"/>
              </a:spcAft>
              <a:buClr>
                <a:schemeClr val="dk1"/>
              </a:buClr>
              <a:buSzPts val="1400"/>
              <a:buChar char="○"/>
            </a:pPr>
            <a:r>
              <a:rPr noProof="1" lang="ja">
                <a:solidFill>
                  <a:schemeClr val="dk1"/>
                </a:solidFill>
              </a:rPr>
              <a:t>Project level, Program level, Portfolio level</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Maybe it's better not to stick to the word Program</a:t>
            </a:r>
            <a:br>
              <a:rPr lang="ja">
                <a:solidFill>
                  <a:schemeClr val="dk1"/>
                </a:solidFill>
              </a:rPr>
            </a:br>
            <a:r>
              <a:rPr noProof="1" lang="ja">
                <a:solidFill>
                  <a:schemeClr val="dk1"/>
                </a:solidFill>
              </a:rPr>
              <a:t>Open Source Office</a:t>
            </a:r>
            <a:endParaRPr>
              <a:solidFill>
                <a:schemeClr val="dk1"/>
              </a:solidFill>
            </a:endParaRPr>
          </a:p>
          <a:p>
            <a:pPr lvl="0" indent="-317500" rtl="0" marL="457200" algn="l">
              <a:spcBef>
                <a:spcPts val="0"/>
              </a:spcBef>
              <a:spcAft>
                <a:spcPts val="0"/>
              </a:spcAft>
              <a:buClr>
                <a:schemeClr val="dk1"/>
              </a:buClr>
              <a:buSzPts val="1400"/>
              <a:buChar char="●"/>
            </a:pPr>
            <a:r>
              <a:rPr noProof="1" lang="ja">
                <a:solidFill>
                  <a:schemeClr val="dk1"/>
                </a:solidFill>
              </a:rPr>
              <a:t>After all, it's better to have Program in it.</a:t>
            </a:r>
            <a:br>
              <a:rPr lang="ja">
                <a:solidFill>
                  <a:schemeClr val="dk1"/>
                </a:solidFill>
              </a:rPr>
            </a:br>
            <a:r>
              <a:rPr noProof="1" lang="ja">
                <a:solidFill>
                  <a:schemeClr val="dk1"/>
                </a:solidFill>
              </a:rPr>
              <a:t>It's better because the management and promotion aspects are conveyed.</a:t>
            </a:r>
            <a:endParaRPr>
              <a:solidFill>
                <a:schemeClr val="dk1"/>
              </a:solidFill>
            </a:endParaRPr>
          </a:p>
          <a:p>
            <a:pPr lvl="0" indent="-317500" rtl="0" marL="457200" algn="l">
              <a:spcBef>
                <a:spcPts val="0"/>
              </a:spcBef>
              <a:spcAft>
                <a:spcPts val="0"/>
              </a:spcAft>
              <a:buClr>
                <a:schemeClr val="dk1"/>
              </a:buClr>
              <a:buSzPts val="1400"/>
              <a:buChar char="●"/>
            </a:pPr>
            <a:r>
              <a:t> </a:t>
            </a:r>
            <a:endParaRPr>
              <a:solidFill>
                <a:schemeClr val="dk1"/>
              </a:solidFill>
            </a:endParaRPr>
          </a:p>
        </p:txBody>
      </p:sp>
      <p:pic>
        <p:nvPicPr>
          <p:cNvPr name="Google Shape;132;p20" id="132"/>
          <p:cNvPicPr preferRelativeResize="0"/>
          <p:nvPr/>
        </p:nvPicPr>
        <p:blipFill>
          <a:blip r:embed="rId3">
            <a:alphaModFix/>
          </a:blip>
          <a:stretch>
            <a:fillRect/>
          </a:stretch>
        </p:blipFill>
        <p:spPr>
          <a:xfrm>
            <a:off x="4189725" y="2098153"/>
            <a:ext cx="4928451" cy="2735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36" id="136"/>
        <p:cNvGrpSpPr/>
        <p:nvPr/>
      </p:nvGrpSpPr>
      <p:grpSpPr>
        <a:xfrm>
          <a:off x="0" y="0"/>
          <a:ext cx="0" cy="0"/>
          <a:chOff x="0" y="0"/>
          <a:chExt cx="0" cy="0"/>
        </a:xfrm>
      </p:grpSpPr>
      <p:sp>
        <p:nvSpPr>
          <p:cNvPr name="Google Shape;137;p21" id="13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t> </a:t>
            </a:r>
            <a:endParaRPr/>
          </a:p>
        </p:txBody>
      </p:sp>
      <p:sp>
        <p:nvSpPr>
          <p:cNvPr name="Google Shape;138;p21" id="138"/>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At first, the contribution was persuading the boss at the grassroots.</a:t>
            </a:r>
            <a:endParaRPr/>
          </a:p>
          <a:p>
            <a:pPr lvl="0" indent="-342900" rtl="0" marL="457200" algn="l">
              <a:spcBef>
                <a:spcPts val="0"/>
              </a:spcBef>
              <a:spcAft>
                <a:spcPts val="0"/>
              </a:spcAft>
              <a:buSzPts val="1800"/>
              <a:buChar char="•"/>
            </a:pPr>
            <a:r>
              <a:rPr noProof="1" lang="ja"/>
              <a:t>OSPO was born trying to do it collectively as a company.</a:t>
            </a:r>
            <a:endParaRPr/>
          </a:p>
          <a:p>
            <a:pPr lvl="0" indent="-342900" rtl="0" marL="457200" algn="l">
              <a:spcBef>
                <a:spcPts val="0"/>
              </a:spcBef>
              <a:spcAft>
                <a:spcPts val="0"/>
              </a:spcAft>
              <a:buSzPts val="1800"/>
              <a:buChar char="•"/>
            </a:pPr>
            <a:r>
              <a:rPr noProof="1" lang="ja"/>
              <a:t>OSPO is difficult only through grassroots activities, and it also requires an approach from the top.</a:t>
            </a:r>
            <a:endParaRPr/>
          </a:p>
          <a:p>
            <a:pPr lvl="1" indent="-323850" rtl="0" marL="914400" algn="l">
              <a:spcBef>
                <a:spcPts val="0"/>
              </a:spcBef>
              <a:spcAft>
                <a:spcPts val="0"/>
              </a:spcAft>
              <a:buSzPts val="1500"/>
              <a:buChar char="•"/>
            </a:pPr>
            <a:r>
              <a:rPr noProof="1" lang="ja"/>
              <a:t>How to create a top approach? </a:t>
            </a:r>
            <a:r>
              <a:rPr noProof="1" lang="ja"/>
              <a:t>I want best practices...</a:t>
            </a:r>
            <a:endParaRPr/>
          </a:p>
          <a:p>
            <a:pPr lvl="1" indent="-323850" rtl="0" marL="914400" algn="l">
              <a:spcBef>
                <a:spcPts val="0"/>
              </a:spcBef>
              <a:spcAft>
                <a:spcPts val="0"/>
              </a:spcAft>
              <a:buSzPts val="1500"/>
              <a:buChar char="•"/>
            </a:pPr>
            <a:r>
              <a:rPr noProof="1" lang="ja"/>
              <a:t>It would be good to have a document called "The Road to COSO (Chief Open Source Officer)"</a:t>
            </a:r>
            <a:endParaRPr/>
          </a:p>
          <a:p>
            <a:pPr lvl="0" indent="-342900" rtl="0" marL="457200" algn="l">
              <a:spcBef>
                <a:spcPts val="0"/>
              </a:spcBef>
              <a:spcAft>
                <a:spcPts val="0"/>
              </a:spcAft>
              <a:buSzPts val="1800"/>
              <a:buChar char="•"/>
            </a:pPr>
            <a:r>
              <a:rPr noProof="1" lang="ja"/>
              <a:t>In order for OSS from a business perspective to be recognized as a company, it would be easier to move to the C level</a:t>
            </a:r>
            <a:endParaRPr/>
          </a:p>
          <a:p>
            <a:pPr lvl="0" indent="-342900" rtl="0" marL="457200" algn="l">
              <a:spcBef>
                <a:spcPts val="0"/>
              </a:spcBef>
              <a:spcAft>
                <a:spcPts val="0"/>
              </a:spcAft>
              <a:buSzPts val="1800"/>
              <a:buChar char="•"/>
            </a:pPr>
            <a:r>
              <a:rPr noProof="1" lang="ja"/>
              <a:t>Comments from sales</a:t>
            </a:r>
            <a:endParaRPr/>
          </a:p>
          <a:p>
            <a:pPr lvl="1" indent="-323850" rtl="0" marL="914400" algn="l">
              <a:spcBef>
                <a:spcPts val="0"/>
              </a:spcBef>
              <a:spcAft>
                <a:spcPts val="0"/>
              </a:spcAft>
              <a:buSzPts val="1500"/>
              <a:buChar char="•"/>
            </a:pPr>
            <a:r>
              <a:rPr noProof="1" lang="ja"/>
              <a:t>In the case of the software business, there is a growing recognition that it is advantageous to understand OSS and the community in order to sell.</a:t>
            </a:r>
            <a:endParaRPr/>
          </a:p>
          <a:p>
            <a:pPr lvl="0" indent="-342900" rtl="0" marL="457200" algn="l">
              <a:spcBef>
                <a:spcPts val="0"/>
              </a:spcBef>
              <a:spcAft>
                <a:spcPts val="0"/>
              </a:spcAft>
              <a:buSzPts val="1800"/>
              <a:buChar char="•"/>
            </a:pPr>
            <a:r>
              <a:rPr noProof="1" lang="ja"/>
              <a:t>With regard to SBOM, export regulations, etc., it would be better to convey clearly and correctly that understanding of OSS and the community + participation in the community to create standards are useful in businesses other than software.</a:t>
            </a:r>
            <a:endParaRPr/>
          </a:p>
          <a:p>
            <a:pPr lvl="1" indent="-323850" rtl="0" marL="914400" algn="l">
              <a:spcBef>
                <a:spcPts val="0"/>
              </a:spcBef>
              <a:spcAft>
                <a:spcPts val="0"/>
              </a:spcAft>
              <a:buSzPts val="1500"/>
              <a:buChar char="•"/>
            </a:pPr>
            <a:r>
              <a:rPr noProof="1" lang="ja"/>
              <a:t>There are places where customers see such things.</a:t>
            </a:r>
            <a:endParaRPr/>
          </a:p>
        </p:txBody>
      </p:sp>
      <p:sp>
        <p:nvSpPr>
          <p:cNvPr name="Google Shape;139;p21" id="139"/>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2024/5/24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43" id="143"/>
        <p:cNvGrpSpPr/>
        <p:nvPr/>
      </p:nvGrpSpPr>
      <p:grpSpPr>
        <a:xfrm>
          <a:off x="0" y="0"/>
          <a:ext cx="0" cy="0"/>
          <a:chOff x="0" y="0"/>
          <a:chExt cx="0" cy="0"/>
        </a:xfrm>
      </p:grpSpPr>
      <p:sp>
        <p:nvSpPr>
          <p:cNvPr name="Google Shape;144;p22" id="14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a:t>
            </a:r>
            <a:endParaRPr/>
          </a:p>
        </p:txBody>
      </p:sp>
      <p:sp>
        <p:nvSpPr>
          <p:cNvPr name="Google Shape;145;p22" id="145"/>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62500"/>
          </a:bodyPr>
          <a:lstStyle/>
          <a:p>
            <a:pPr lvl="0" indent="-300037" rtl="0" marL="457200" algn="l">
              <a:spcBef>
                <a:spcPts val="0"/>
              </a:spcBef>
              <a:spcAft>
                <a:spcPts val="0"/>
              </a:spcAft>
              <a:buSzPct val="100000"/>
              <a:buChar char="•"/>
            </a:pPr>
            <a:r>
              <a:rPr noProof="1" lang="ja"/>
              <a:t>Where it is on the organizational chart depends on the company.</a:t>
            </a:r>
            <a:endParaRPr/>
          </a:p>
          <a:p>
            <a:pPr lvl="1" indent="-288131" rtl="0" marL="914400" algn="l">
              <a:spcBef>
                <a:spcPts val="0"/>
              </a:spcBef>
              <a:spcAft>
                <a:spcPts val="0"/>
              </a:spcAft>
              <a:buSzPct val="100000"/>
              <a:buChar char="•"/>
            </a:pPr>
            <a:r>
              <a:rPr noProof="1" lang="ja"/>
              <a:t>Roles also vary</a:t>
            </a:r>
            <a:endParaRPr/>
          </a:p>
          <a:p>
            <a:pPr lvl="1" indent="-288131" rtl="0" marL="914400" algn="l">
              <a:spcBef>
                <a:spcPts val="0"/>
              </a:spcBef>
              <a:spcAft>
                <a:spcPts val="0"/>
              </a:spcAft>
              <a:buSzPct val="100000"/>
              <a:buChar char="•"/>
            </a:pPr>
            <a:r>
              <a:rPr noProof="1" lang="ja"/>
              <a:t>Within R &amp; D, CTO Office, Security Office, Risk Compliance, Certificate of Authenticity, Legal Intellectual Property</a:t>
            </a:r>
            <a:endParaRPr/>
          </a:p>
          <a:p>
            <a:pPr lvl="1" indent="-288131" rtl="0" marL="914400" algn="l">
              <a:spcBef>
                <a:spcPts val="0"/>
              </a:spcBef>
              <a:spcAft>
                <a:spcPts val="0"/>
              </a:spcAft>
              <a:buSzPct val="100000"/>
              <a:buChar char="•"/>
            </a:pPr>
            <a:r>
              <a:rPr noProof="1" lang="ja"/>
              <a:t>Where it should be placed varies depending on the company's stage</a:t>
            </a:r>
            <a:endParaRPr/>
          </a:p>
          <a:p>
            <a:pPr lvl="1" indent="-288131" rtl="0" marL="914400" algn="l">
              <a:spcBef>
                <a:spcPts val="0"/>
              </a:spcBef>
              <a:spcAft>
                <a:spcPts val="0"/>
              </a:spcAft>
              <a:buSzPct val="100000"/>
              <a:buChar char="•"/>
            </a:pPr>
            <a:r>
              <a:rPr noProof="1" lang="ja"/>
              <a:t>The fact that it cannot fit into the role of one place above is the reason why there is a debate about where it should be placed</a:t>
            </a:r>
            <a:endParaRPr/>
          </a:p>
          <a:p>
            <a:pPr lvl="1" indent="-288131" rtl="0" marL="914400" algn="l">
              <a:spcBef>
                <a:spcPts val="0"/>
              </a:spcBef>
              <a:spcAft>
                <a:spcPts val="0"/>
              </a:spcAft>
              <a:buSzPct val="100000"/>
              <a:buChar char="•"/>
            </a:pPr>
            <a:r>
              <a:rPr noProof="1" lang="ja"/>
              <a:t>It also varies depending on which role of OSPO the company focuses on</a:t>
            </a:r>
            <a:endParaRPr/>
          </a:p>
          <a:p>
            <a:pPr lvl="0" indent="-300037" rtl="0" marL="457200" algn="l">
              <a:spcBef>
                <a:spcPts val="0"/>
              </a:spcBef>
              <a:spcAft>
                <a:spcPts val="0"/>
              </a:spcAft>
              <a:buClr>
                <a:schemeClr val="accent1"/>
              </a:buClr>
              <a:buSzPct val="100000"/>
              <a:buChar char="•"/>
            </a:pPr>
            <a:r>
              <a:rPr noProof="1" lang="ja">
                <a:solidFill>
                  <a:schemeClr val="accent1"/>
                </a:solidFill>
              </a:rPr>
              <a:t>OSPO is a framework that acts as a bridge for the company to cooperate with Open Source, which is a different culture, and smoothly utilizes it</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OSPO is an organization that aims to realize cooperation between Open Source, which is an OSS community with a different culture, and groups and organizations, so that their activities are naturally incorporated into the movement of the community</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In order to utilize the OSS community, it is a preparation room to understand the culture and be able to act appropriately within the company (this is the definition around stage 0 and 1)</a:t>
            </a:r>
            <a:endParaRPr>
              <a:solidFill>
                <a:schemeClr val="accent1"/>
              </a:solidFill>
            </a:endParaRPr>
          </a:p>
          <a:p>
            <a:pPr lvl="1" indent="-288131" rtl="0" marL="914400" algn="l">
              <a:spcBef>
                <a:spcPts val="0"/>
              </a:spcBef>
              <a:spcAft>
                <a:spcPts val="0"/>
              </a:spcAft>
              <a:buSzPct val="100000"/>
              <a:buChar char="•"/>
            </a:pPr>
            <a:r>
              <a:rPr noProof="1" lang="ja"/>
              <a:t>It will develop from here</a:t>
            </a:r>
            <a:endParaRPr/>
          </a:p>
          <a:p>
            <a:pPr lvl="0" indent="-300037" rtl="0" marL="457200" algn="l">
              <a:spcBef>
                <a:spcPts val="0"/>
              </a:spcBef>
              <a:spcAft>
                <a:spcPts val="0"/>
              </a:spcAft>
              <a:buSzPct val="100000"/>
              <a:buChar char="•"/>
            </a:pPr>
            <a:r>
              <a:rPr noProof="1" lang="ja"/>
              <a:t>There are also various ways of OSPO</a:t>
            </a:r>
            <a:endParaRPr/>
          </a:p>
          <a:p>
            <a:pPr lvl="1" indent="-288131" rtl="0" marL="914400" algn="l">
              <a:spcBef>
                <a:spcPts val="0"/>
              </a:spcBef>
              <a:spcAft>
                <a:spcPts val="0"/>
              </a:spcAft>
              <a:buSzPct val="100000"/>
              <a:buChar char="•"/>
            </a:pPr>
            <a:r>
              <a:rPr noProof="1" lang="ja"/>
              <a:t>Virtual-Real</a:t>
            </a:r>
            <a:endParaRPr/>
          </a:p>
          <a:p>
            <a:pPr lvl="1" indent="-288131" rtl="0" marL="914400" algn="l">
              <a:spcBef>
                <a:spcPts val="0"/>
              </a:spcBef>
              <a:spcAft>
                <a:spcPts val="0"/>
              </a:spcAft>
              <a:buSzPct val="100000"/>
              <a:buChar char="•"/>
            </a:pPr>
            <a:r>
              <a:rPr noProof="1" lang="ja"/>
              <a:t>Multiple locations - One centralized location</a:t>
            </a:r>
            <a:endParaRPr/>
          </a:p>
          <a:p>
            <a:pPr lvl="2" indent="-276225" rtl="0" marL="1371600" algn="l">
              <a:spcBef>
                <a:spcPts val="0"/>
              </a:spcBef>
              <a:spcAft>
                <a:spcPts val="0"/>
              </a:spcAft>
              <a:buSzPct val="100000"/>
              <a:buChar char="•"/>
            </a:pPr>
            <a:r>
              <a:rPr noProof="1" lang="ja"/>
              <a:t>There may be a trend in which multiple OSPOs are created separately within the company, and as they grow, they will merge into one.</a:t>
            </a:r>
            <a:endParaRPr/>
          </a:p>
          <a:p>
            <a:pPr lvl="1" indent="-288131" rtl="0" marL="914400" algn="l">
              <a:spcBef>
                <a:spcPts val="0"/>
              </a:spcBef>
              <a:spcAft>
                <a:spcPts val="0"/>
              </a:spcAft>
              <a:buSzPct val="100000"/>
              <a:buChar char="•"/>
            </a:pPr>
            <a:r>
              <a:rPr noProof="1" lang="ja"/>
              <a:t>If OSPOs are clustered in one place, they will not function.</a:t>
            </a:r>
            <a:endParaRPr/>
          </a:p>
          <a:p>
            <a:pPr lvl="2" indent="-276225" rtl="0" marL="1371600" algn="l">
              <a:spcBef>
                <a:spcPts val="0"/>
              </a:spcBef>
              <a:spcAft>
                <a:spcPts val="0"/>
              </a:spcAft>
              <a:buSzPct val="100000"/>
              <a:buChar char="•"/>
            </a:pPr>
            <a:r>
              <a:rPr noProof="1" lang="ja"/>
              <a:t>They will be left to their own devices, and it will not work.</a:t>
            </a:r>
            <a:endParaRPr/>
          </a:p>
          <a:p>
            <a:pPr lvl="3" indent="-272256" rtl="0" marL="1828800" algn="l">
              <a:spcBef>
                <a:spcPts val="0"/>
              </a:spcBef>
              <a:spcAft>
                <a:spcPts val="0"/>
              </a:spcAft>
              <a:buSzPct val="100000"/>
              <a:buChar char="•"/>
            </a:pPr>
            <a:r>
              <a:rPr noProof="1" lang="ja"/>
              <a:t>They will stop learning about OSS culture.</a:t>
            </a:r>
            <a:endParaRPr/>
          </a:p>
          <a:p>
            <a:pPr lvl="0" indent="-300037" rtl="0" marL="457200" algn="l">
              <a:spcBef>
                <a:spcPts val="0"/>
              </a:spcBef>
              <a:spcAft>
                <a:spcPts val="0"/>
              </a:spcAft>
              <a:buClr>
                <a:schemeClr val="accent1"/>
              </a:buClr>
              <a:buSzPct val="100000"/>
              <a:buChar char="•"/>
            </a:pPr>
            <a:r>
              <a:rPr noProof="1" lang="ja">
                <a:solidFill>
                  <a:schemeClr val="accent1"/>
                </a:solidFill>
              </a:rPr>
              <a:t>They will be responsible for educating and spreading the word.</a:t>
            </a:r>
            <a:endParaRPr>
              <a:solidFill>
                <a:schemeClr val="accent1"/>
              </a:solidFill>
            </a:endParaRPr>
          </a:p>
          <a:p>
            <a:pPr lvl="0" indent="-300037" rtl="0" marL="457200" algn="l">
              <a:spcBef>
                <a:spcPts val="0"/>
              </a:spcBef>
              <a:spcAft>
                <a:spcPts val="0"/>
              </a:spcAft>
              <a:buSzPct val="100000"/>
              <a:buChar char="•"/>
            </a:pPr>
            <a:r>
              <a:rPr noProof="1" lang="ja">
                <a:solidFill>
                  <a:schemeClr val="accent1"/>
                </a:solidFill>
              </a:rPr>
              <a:t>In the future, they will share OSS information internally so that they can contribute to the OSS community outside the company.</a:t>
            </a:r>
            <a:endParaRPr/>
          </a:p>
          <a:p>
            <a:pPr lvl="0" indent="-300037" rtl="0" marL="457200" algn="l">
              <a:spcBef>
                <a:spcPts val="0"/>
              </a:spcBef>
              <a:spcAft>
                <a:spcPts val="0"/>
              </a:spcAft>
              <a:buSzPct val="100000"/>
              <a:buChar char="•"/>
            </a:pPr>
            <a:r>
              <a:rPr noProof="1" lang="ja">
                <a:solidFill>
                  <a:schemeClr val="accent1"/>
                </a:solidFill>
              </a:rPr>
              <a:t>There is a life cycle: it grows and becomes smaller when it is penetrated.</a:t>
            </a:r>
            <a:endParaRPr/>
          </a:p>
          <a:p>
            <a:pPr lvl="1" indent="-288131" rtl="0" marL="914400" algn="l">
              <a:spcBef>
                <a:spcPts val="0"/>
              </a:spcBef>
              <a:spcAft>
                <a:spcPts val="0"/>
              </a:spcAft>
              <a:buSzPct val="100000"/>
              <a:buChar char="•"/>
            </a:pPr>
            <a:r>
              <a:rPr noProof="1" lang="ja"/>
              <a:t>Spread Culture → Utilize Business</a:t>
            </a:r>
            <a:endParaRPr/>
          </a:p>
          <a:p>
            <a:pPr lvl="0" indent="-300037" rtl="0" marL="457200" algn="l">
              <a:spcBef>
                <a:spcPts val="0"/>
              </a:spcBef>
              <a:spcAft>
                <a:spcPts val="0"/>
              </a:spcAft>
              <a:buClr>
                <a:schemeClr val="accent1"/>
              </a:buClr>
              <a:buSzPct val="100000"/>
              <a:buChar char="•"/>
            </a:pPr>
            <a:r>
              <a:rPr noProof="1" lang="ja">
                <a:solidFill>
                  <a:schemeClr val="accent1"/>
                </a:solidFill>
              </a:rPr>
              <a:t>One Vision of OSPO: "Contributing to the Community = Company Success"</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Is it the role of OSPO to update the culture within the company by catching changes in industry culture and trends?</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The role of OSPO is to grasp trends within the community and apply them to the business (culture is one of them) [Business planning activities?]</a:t>
            </a:r>
            <a:endParaRPr>
              <a:solidFill>
                <a:schemeClr val="accent1"/>
              </a:solidFill>
            </a:endParaRPr>
          </a:p>
        </p:txBody>
      </p:sp>
      <p:sp>
        <p:nvSpPr>
          <p:cNvPr name="Google Shape;146;p22" id="146"/>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2023/8/25 Discussion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50" id="150"/>
        <p:cNvGrpSpPr/>
        <p:nvPr/>
      </p:nvGrpSpPr>
      <p:grpSpPr>
        <a:xfrm>
          <a:off x="0" y="0"/>
          <a:ext cx="0" cy="0"/>
          <a:chOff x="0" y="0"/>
          <a:chExt cx="0" cy="0"/>
        </a:xfrm>
      </p:grpSpPr>
      <p:sp>
        <p:nvSpPr>
          <p:cNvPr name="Google Shape;151;p23" id="15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152;p23" id="152"/>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153;p23" id="153"/>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154;p23" id="154"/>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155;p23" id="155"/>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Has a role to enlighten and spread license</a:t>
            </a:r>
            <a:endParaRPr sz="800"/>
          </a:p>
          <a:p>
            <a:pPr lvl="0" indent="-149225" rtl="0" marL="89999" algn="l">
              <a:spcBef>
                <a:spcPts val="0"/>
              </a:spcBef>
              <a:spcAft>
                <a:spcPts val="0"/>
              </a:spcAft>
              <a:buSzPts val="1000"/>
              <a:buChar char="●"/>
            </a:pPr>
            <a:r>
              <a:rPr sz="800" lang="ja"/>
              <a:t>  </a:t>
            </a:r>
            <a:r>
              <a:rPr sz="800" noProof="1" lang="ja"/>
              <a:t>Activities to propagate that OSS is important and that licenses should be protected</a:t>
            </a:r>
            <a:endParaRPr sz="800"/>
          </a:p>
        </p:txBody>
      </p:sp>
      <p:sp>
        <p:nvSpPr>
          <p:cNvPr name="Google Shape;156;p23" id="156"/>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that serves as a bridge for a company to cooperate with Open Source, a different culture, and smoothly utilizes it</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called Open Source, and to integrate their activities naturally into the movement of the community.</a:t>
            </a:r>
            <a:endParaRPr sz="800"/>
          </a:p>
        </p:txBody>
      </p:sp>
      <p:sp>
        <p:nvSpPr>
          <p:cNvPr name="Google Shape;157;p23" id="157"/>
          <p:cNvSpPr/>
          <p:nvPr/>
        </p:nvSpPr>
        <p:spPr>
          <a:xfrm>
            <a:off x="6868625" y="750125"/>
            <a:ext cx="2127600" cy="1074900"/>
          </a:xfrm>
          <a:prstGeom prst="wedgeRectCallout">
            <a:avLst>
              <a:gd name="adj1" fmla="val -55071"/>
              <a:gd name="adj2" fmla="val 81433"/>
            </a:avLst>
          </a:prstGeom>
          <a:solidFill>
            <a:schemeClr val="lt2"/>
          </a:solidFill>
          <a:ln cmpd="sng" cap="flat" w="9525">
            <a:solidFill>
              <a:schemeClr val="dk2"/>
            </a:solidFill>
            <a:prstDash val="solid"/>
            <a:round/>
            <a:headEnd len="sm" w="sm" type="none"/>
            <a:tailEnd len="sm" w="sm" type="none"/>
          </a:ln>
        </p:spPr>
        <p:txBody>
          <a:bodyPr lIns="270000" bIns="91425" anchor="ctr" rIns="91425" anchorCtr="0" wrap="square" spcFirstLastPara="1" tIns="91425">
            <a:noAutofit/>
          </a:bodyPr>
          <a:lstStyle/>
          <a:p>
            <a:pPr lvl="0" indent="-292100" rtl="0" marL="89999" algn="l">
              <a:spcBef>
                <a:spcPts val="0"/>
              </a:spcBef>
              <a:spcAft>
                <a:spcPts val="0"/>
              </a:spcAft>
              <a:buClr>
                <a:schemeClr val="dk1"/>
              </a:buClr>
              <a:buSzPts val="1000"/>
              <a:buChar char="●"/>
            </a:pPr>
            <a:r>
              <a:rPr sz="800" noProof="1" lang="ja"/>
              <a:t>The role of OSPO is to grasp trends in the community, further lead the community, create trends, and apply them to the business.</a:t>
            </a:r>
            <a:endParaRPr sz="800"/>
          </a:p>
          <a:p>
            <a:pPr lvl="0" indent="-292100" rtl="0" marL="89999" algn="l">
              <a:spcBef>
                <a:spcPts val="0"/>
              </a:spcBef>
              <a:spcAft>
                <a:spcPts val="0"/>
              </a:spcAft>
              <a:buSzPts val="1000"/>
              <a:buChar char="●"/>
            </a:pPr>
            <a:r>
              <a:rPr sz="800" noProof="1" lang="ja"/>
              <a:t>The role of working to ensure that the above is firmly established as a corporate culture</a:t>
            </a:r>
            <a:endParaRPr sz="800"/>
          </a:p>
        </p:txBody>
      </p:sp>
      <p:sp>
        <p:nvSpPr>
          <p:cNvPr name="Google Shape;158;p23" id="158"/>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The role of promoting license compliance throughout the company</a:t>
            </a:r>
            <a:endParaRPr sz="800"/>
          </a:p>
          <a:p>
            <a:pPr lvl="0" indent="-158750" rtl="0" marL="89999" algn="l">
              <a:spcBef>
                <a:spcPts val="0"/>
              </a:spcBef>
              <a:spcAft>
                <a:spcPts val="0"/>
              </a:spcAft>
              <a:buSzPts val="1000"/>
              <a:buChar char="●"/>
            </a:pPr>
            <a:r>
              <a:rPr sz="800" noProof="1" lang="ja"/>
              <a:t>The preparation room for understanding the culture and being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be able to contribute to the OSS community outside the company, the first step is to share OSS information within the company, and to build the OSS community within the company and increase interaction</a:t>
            </a:r>
            <a:endParaRPr sz="800"/>
          </a:p>
        </p:txBody>
      </p:sp>
      <p:sp>
        <p:nvSpPr>
          <p:cNvPr name="Google Shape;159;p23" id="159"/>
          <p:cNvSpPr/>
          <p:nvPr/>
        </p:nvSpPr>
        <p:spPr>
          <a:xfrm>
            <a:off x="6868625" y="2245325"/>
            <a:ext cx="2127600" cy="12177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"community contribution = company success"</a:t>
            </a:r>
            <a:endParaRPr sz="800"/>
          </a:p>
          <a:p>
            <a:pPr lvl="0" indent="-158750" rtl="0" marL="89999" algn="l">
              <a:spcBef>
                <a:spcPts val="0"/>
              </a:spcBef>
              <a:spcAft>
                <a:spcPts val="0"/>
              </a:spcAft>
              <a:buSzPts val="1000"/>
              <a:buChar char="●"/>
            </a:pPr>
            <a:r>
              <a:rPr sz="800" noProof="1" lang="ja"/>
              <a:t>The role of OSPO is to update the culture within the company by catching changes in industry culture and trends</a:t>
            </a:r>
            <a:endParaRPr sz="800"/>
          </a:p>
        </p:txBody>
      </p:sp>
      <p:sp>
        <p:nvSpPr>
          <p:cNvPr name="Google Shape;160;p23" id="160"/>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member of decision-making as a leader in the community</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161;p23" id="161"/>
          <p:cNvSpPr/>
          <p:nvPr/>
        </p:nvSpPr>
        <p:spPr>
          <a:xfrm>
            <a:off x="7553300" y="9842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a:t>
            </a:r>
            <a:endParaRPr/>
          </a:p>
          <a:p>
            <a:pPr lvl="0" indent="0" rtl="0" marL="0" algn="l">
              <a:spcBef>
                <a:spcPts val="0"/>
              </a:spcBef>
              <a:spcAft>
                <a:spcPts val="0"/>
              </a:spcAft>
              <a:buNone/>
            </a:pPr>
            <a:r>
              <a:rPr noProof="1" lang="ja"/>
              <a:t>First of all, Fix</a:t>
            </a:r>
            <a:endParaRPr/>
          </a:p>
        </p:txBody>
      </p:sp>
      <p:sp>
        <p:nvSpPr>
          <p:cNvPr name="Google Shape;162;p23" id="162"/>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163;p23" id="163"/>
          <p:cNvSpPr/>
          <p:nvPr/>
        </p:nvSpPr>
        <p:spPr>
          <a:xfrm>
            <a:off x="6971575" y="3575900"/>
            <a:ext cx="2127600" cy="921600"/>
          </a:xfrm>
          <a:prstGeom prst="wedgeRectCallout">
            <a:avLst>
              <a:gd name="adj1" fmla="val -56599"/>
              <a:gd name="adj2" fmla="val -18187"/>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b="1" sz="800" noProof="1" lang="ja"/>
              <a:t>Non-Stage Roles</a:t>
            </a:r>
            <a:endParaRPr b="1" sz="800"/>
          </a:p>
          <a:p>
            <a:pPr lvl="0" indent="-158750" rtl="0" marL="89999" algn="l">
              <a:spcBef>
                <a:spcPts val="0"/>
              </a:spcBef>
              <a:spcAft>
                <a:spcPts val="0"/>
              </a:spcAft>
              <a:buSzPts val="1000"/>
              <a:buChar char="●"/>
            </a:pPr>
            <a:r>
              <a:rPr sz="800" noProof="1" lang="ja"/>
              <a:t>Have the role of enlightening and spreading</a:t>
            </a:r>
            <a:endParaRPr sz="800"/>
          </a:p>
          <a:p>
            <a:pPr lvl="0" indent="-158750" rtl="0" marL="89999" algn="l">
              <a:spcBef>
                <a:spcPts val="0"/>
              </a:spcBef>
              <a:spcAft>
                <a:spcPts val="0"/>
              </a:spcAft>
              <a:buSzPts val="1000"/>
              <a:buChar char="●"/>
            </a:pPr>
            <a:r>
              <a:rPr sz="800" noProof="1" lang="ja"/>
              <a:t>There is a life cycle: it grows, and when it penetrates, it becomes smaller.</a:t>
            </a:r>
            <a:endParaRPr sz="800"/>
          </a:p>
        </p:txBody>
      </p:sp>
      <p:sp>
        <p:nvSpPr>
          <p:cNvPr name="Google Shape;164;p23" id="16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68" id="168"/>
        <p:cNvGrpSpPr/>
        <p:nvPr/>
      </p:nvGrpSpPr>
      <p:grpSpPr>
        <a:xfrm>
          <a:off x="0" y="0"/>
          <a:ext cx="0" cy="0"/>
          <a:chOff x="0" y="0"/>
          <a:chExt cx="0" cy="0"/>
        </a:xfrm>
      </p:grpSpPr>
      <p:sp>
        <p:nvSpPr>
          <p:cNvPr name="Google Shape;169;p24" id="16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Consideration of OSPO's organizational growth</a:t>
            </a:r>
            <a:endParaRPr/>
          </a:p>
        </p:txBody>
      </p:sp>
      <p:sp>
        <p:nvSpPr>
          <p:cNvPr name="Google Shape;170;p24" id="170"/>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70000"/>
          </a:bodyPr>
          <a:lstStyle/>
          <a:p>
            <a:pPr lvl="0" indent="-308610" rtl="0" marL="457200" algn="l">
              <a:spcBef>
                <a:spcPts val="0"/>
              </a:spcBef>
              <a:spcAft>
                <a:spcPts val="0"/>
              </a:spcAft>
              <a:buSzPct val="100000"/>
              <a:buChar char="•"/>
            </a:pPr>
            <a:r>
              <a:rPr sz="1440" noProof="1" lang="ja"/>
              <a:t>Where it is on the organizational chart varies from company to company</a:t>
            </a:r>
            <a:endParaRPr sz="1440"/>
          </a:p>
          <a:p>
            <a:pPr lvl="1" indent="-295275" rtl="0" marL="914400" algn="l">
              <a:spcBef>
                <a:spcPts val="0"/>
              </a:spcBef>
              <a:spcAft>
                <a:spcPts val="0"/>
              </a:spcAft>
              <a:buSzPct val="100000"/>
              <a:buChar char="•"/>
            </a:pPr>
            <a:r>
              <a:rPr noProof="1" lang="ja"/>
              <a:t>Roles also vary</a:t>
            </a:r>
            <a:endParaRPr/>
          </a:p>
          <a:p>
            <a:pPr lvl="1" indent="-295275" rtl="0" marL="914400" algn="l">
              <a:spcBef>
                <a:spcPts val="0"/>
              </a:spcBef>
              <a:spcAft>
                <a:spcPts val="0"/>
              </a:spcAft>
              <a:buSzPct val="100000"/>
              <a:buChar char="•"/>
            </a:pPr>
            <a:r>
              <a:rPr noProof="1" lang="ja"/>
              <a:t>Within R &amp; D, CTO Office, Security Office, Risk Compliance, Certificate of Authenticity, Legal Intellectual Property</a:t>
            </a:r>
            <a:endParaRPr/>
          </a:p>
          <a:p>
            <a:pPr lvl="1" indent="-295275" rtl="0" marL="914400" algn="l">
              <a:spcBef>
                <a:spcPts val="0"/>
              </a:spcBef>
              <a:spcAft>
                <a:spcPts val="0"/>
              </a:spcAft>
              <a:buSzPct val="100000"/>
              <a:buChar char="•"/>
            </a:pPr>
            <a:r>
              <a:rPr noProof="1" lang="ja"/>
              <a:t>Different stages of a company change where it is placed above</a:t>
            </a:r>
            <a:endParaRPr/>
          </a:p>
          <a:p>
            <a:pPr lvl="1" indent="-295275" rtl="0" marL="914400" algn="l">
              <a:spcBef>
                <a:spcPts val="0"/>
              </a:spcBef>
              <a:spcAft>
                <a:spcPts val="0"/>
              </a:spcAft>
              <a:buSzPct val="100000"/>
              <a:buChar char="•"/>
            </a:pPr>
            <a:r>
              <a:rPr noProof="1" lang="ja"/>
              <a:t>The fact that it cannot fit into the role of one place above is the reason why people argue about where it should be placed</a:t>
            </a:r>
            <a:endParaRPr/>
          </a:p>
          <a:p>
            <a:pPr lvl="1" indent="-295275" rtl="0" marL="914400" algn="l">
              <a:spcBef>
                <a:spcPts val="0"/>
              </a:spcBef>
              <a:spcAft>
                <a:spcPts val="0"/>
              </a:spcAft>
              <a:buSzPct val="100000"/>
              <a:buChar char="•"/>
            </a:pPr>
            <a:r>
              <a:rPr noProof="1" lang="ja"/>
              <a:t>It also changes depending on which role of OSPO a company focuses on</a:t>
            </a:r>
            <a:endParaRPr/>
          </a:p>
          <a:p>
            <a:pPr lvl="0" indent="-308610" rtl="0" marL="457200" algn="l">
              <a:spcBef>
                <a:spcPts val="0"/>
              </a:spcBef>
              <a:spcAft>
                <a:spcPts val="0"/>
              </a:spcAft>
              <a:buSzPct val="100000"/>
              <a:buChar char="•"/>
            </a:pPr>
            <a:r>
              <a:rPr noProof="1" lang="ja"/>
              <a:t>OSPO is also different</a:t>
            </a:r>
            <a:endParaRPr/>
          </a:p>
          <a:p>
            <a:pPr lvl="1" indent="-295275" rtl="0" marL="914400" algn="l">
              <a:spcBef>
                <a:spcPts val="0"/>
              </a:spcBef>
              <a:spcAft>
                <a:spcPts val="0"/>
              </a:spcAft>
              <a:buSzPct val="100000"/>
              <a:buChar char="•"/>
            </a:pPr>
            <a:r>
              <a:rPr noProof="1" lang="ja"/>
              <a:t>Virtual-Real</a:t>
            </a:r>
            <a:endParaRPr/>
          </a:p>
          <a:p>
            <a:pPr lvl="1" indent="-295275" rtl="0" marL="914400" algn="l">
              <a:spcBef>
                <a:spcPts val="0"/>
              </a:spcBef>
              <a:spcAft>
                <a:spcPts val="0"/>
              </a:spcAft>
              <a:buSzPct val="100000"/>
              <a:buChar char="•"/>
            </a:pPr>
            <a:r>
              <a:rPr noProof="1" lang="ja"/>
              <a:t>In multiple locationsCentralized</a:t>
            </a:r>
            <a:endParaRPr/>
          </a:p>
          <a:p>
            <a:pPr lvl="2" indent="-281939" rtl="0" marL="1371600" algn="l">
              <a:spcBef>
                <a:spcPts val="0"/>
              </a:spcBef>
              <a:spcAft>
                <a:spcPts val="0"/>
              </a:spcAft>
              <a:buSzPct val="100000"/>
              <a:buChar char="•"/>
            </a:pPr>
            <a:r>
              <a:rPr noProof="1" lang="ja"/>
              <a:t>There is also a tendency for multiple OSPOs to break up within a company, and then merge as they grow.</a:t>
            </a:r>
            <a:endParaRPr/>
          </a:p>
          <a:p>
            <a:pPr lvl="1" indent="-295275" rtl="0" marL="914400" algn="l">
              <a:spcBef>
                <a:spcPts val="0"/>
              </a:spcBef>
              <a:spcAft>
                <a:spcPts val="0"/>
              </a:spcAft>
              <a:buSzPct val="100000"/>
              <a:buChar char="•"/>
            </a:pPr>
            <a:r>
              <a:rPr noProof="1" lang="ja"/>
              <a:t>OSPOs don't work if they're all in one place</a:t>
            </a:r>
            <a:endParaRPr/>
          </a:p>
          <a:p>
            <a:pPr lvl="2" indent="-281939" rtl="0" marL="1371600" algn="l">
              <a:spcBef>
                <a:spcPts val="0"/>
              </a:spcBef>
              <a:spcAft>
                <a:spcPts val="0"/>
              </a:spcAft>
              <a:buSzPct val="100000"/>
              <a:buChar char="•"/>
            </a:pPr>
            <a:r>
              <a:rPr noProof="1" lang="ja"/>
              <a:t>It doesn't work because people say, "We can just leave it to you."</a:t>
            </a:r>
            <a:endParaRPr/>
          </a:p>
          <a:p>
            <a:pPr lvl="3" indent="-277494" rtl="0" marL="1828800" algn="l">
              <a:spcBef>
                <a:spcPts val="0"/>
              </a:spcBef>
              <a:spcAft>
                <a:spcPts val="0"/>
              </a:spcAft>
              <a:buSzPct val="100000"/>
              <a:buChar char="•"/>
            </a:pPr>
            <a:r>
              <a:rPr noProof="1" lang="ja"/>
              <a:t>I'm afraid that people will stop learning about OSS culture.</a:t>
            </a:r>
            <a:endParaRPr/>
          </a:p>
          <a:p>
            <a:pPr lvl="0" indent="-308610" rtl="0" marL="457200" algn="l">
              <a:spcBef>
                <a:spcPts val="0"/>
              </a:spcBef>
              <a:spcAft>
                <a:spcPts val="0"/>
              </a:spcAft>
              <a:buSzPct val="100000"/>
              <a:buChar char="•"/>
            </a:pPr>
            <a:r>
              <a:rPr noProof="1" lang="ja"/>
              <a:t>Thinking about how OSPO started</a:t>
            </a:r>
            <a:endParaRPr/>
          </a:p>
          <a:p>
            <a:pPr lvl="1" indent="-295275" rtl="0" marL="914400" algn="l">
              <a:spcBef>
                <a:spcPts val="0"/>
              </a:spcBef>
              <a:spcAft>
                <a:spcPts val="0"/>
              </a:spcAft>
              <a:buSzPct val="100000"/>
              <a:buChar char="•"/>
            </a:pPr>
            <a:r>
              <a:rPr noProof="1" lang="ja"/>
              <a:t>In the beginning, there was no word for OSPO, and people were preaching that OSS was important and that we should protect our licenses</a:t>
            </a:r>
            <a:endParaRPr/>
          </a:p>
          <a:p>
            <a:pPr lvl="1" indent="-295275" rtl="0" marL="914400" algn="l">
              <a:spcBef>
                <a:spcPts val="0"/>
              </a:spcBef>
              <a:spcAft>
                <a:spcPts val="0"/>
              </a:spcAft>
              <a:buSzPct val="100000"/>
              <a:buChar char="•"/>
            </a:pPr>
            <a:r>
              <a:rPr noProof="1" lang="ja"/>
              <a:t>They started with a better understanding of GPL and other licenses</a:t>
            </a:r>
            <a:endParaRPr/>
          </a:p>
          <a:p>
            <a:pPr lvl="1" indent="-295275" rtl="0" marL="914400" algn="l">
              <a:spcBef>
                <a:spcPts val="0"/>
              </a:spcBef>
              <a:spcAft>
                <a:spcPts val="0"/>
              </a:spcAft>
              <a:buSzPct val="100000"/>
              <a:buChar char="•"/>
            </a:pPr>
            <a:r>
              <a:rPr noProof="1" lang="ja"/>
              <a:t>The life cycle of OSPO itself:</a:t>
            </a:r>
            <a:endParaRPr/>
          </a:p>
          <a:p>
            <a:pPr lvl="2" indent="-281939" rtl="0" marL="1371600" algn="l">
              <a:spcBef>
                <a:spcPts val="0"/>
              </a:spcBef>
              <a:spcAft>
                <a:spcPts val="0"/>
              </a:spcAft>
              <a:buSzPct val="100000"/>
              <a:buChar char="•"/>
            </a:pPr>
            <a:r>
              <a:rPr noProof="1" lang="ja"/>
              <a:t>Ibrahim's session at OSS EU: </a:t>
            </a:r>
            <a:r>
              <a:rPr u="sng" noProof="1" lang="ja">
                <a:solidFill>
                  <a:schemeClr val="hlink"/>
                </a:solidFill>
                <a:hlinkClick r:id="rId3"/>
              </a:rPr>
              <a:t>https://sched.co/1OZJh</a:t>
            </a:r>
            <a:r>
              <a:rPr noProof="1" lang="ja"/>
              <a:t> (around 1: 05)</a:t>
            </a:r>
            <a:endParaRPr/>
          </a:p>
          <a:p>
            <a:pPr lvl="0" indent="-308610" rtl="0" marL="457200" algn="l">
              <a:spcBef>
                <a:spcPts val="0"/>
              </a:spcBef>
              <a:spcAft>
                <a:spcPts val="0"/>
              </a:spcAft>
              <a:buSzPct val="100000"/>
              <a:buChar char="•"/>
            </a:pPr>
            <a:r>
              <a:rPr noProof="1" lang="ja"/>
              <a:t>In depth: The Open Source Program Office - The Linux Foundation</a:t>
            </a:r>
            <a:r>
              <a:rPr u="sng" noProof="1" lang="ja">
                <a:solidFill>
                  <a:schemeClr val="hlink"/>
                </a:solidFill>
                <a:hlinkClick r:id="rId4"/>
              </a:rPr>
              <a:t>https://www.linuxfoundation.jp/publications/2022/11/a-deep-dive-into-open-source-program-offices/</a:t>
            </a:r>
            <a:endParaRPr/>
          </a:p>
          <a:p>
            <a:pPr lvl="1" indent="-295275" rtl="0" marL="914400" algn="l">
              <a:spcBef>
                <a:spcPts val="0"/>
              </a:spcBef>
              <a:spcAft>
                <a:spcPts val="0"/>
              </a:spcAft>
              <a:buSzPct val="100000"/>
              <a:buChar char="•"/>
            </a:pPr>
            <a:r>
              <a:rPr noProof="1" lang="ja"/>
              <a:t>Ibrahim Haddad, “</a:t>
            </a:r>
            <a:r>
              <a:rPr b="1" noProof="1" lang="ja"/>
              <a:t>A Deep Dive Into Open Source Program Offices: Structure, Roles, Responsibilities, and Challenges</a:t>
            </a:r>
            <a:r>
              <a:rPr noProof="1" lang="ja"/>
              <a:t> “ foreword by Chris Aniszczyk, August, 2022</a:t>
            </a:r>
            <a:endParaRPr/>
          </a:p>
          <a:p>
            <a:pPr lvl="1" indent="-295275" rtl="0" marL="914400" algn="l">
              <a:spcBef>
                <a:spcPts val="0"/>
              </a:spcBef>
              <a:spcAft>
                <a:spcPts val="0"/>
              </a:spcAft>
              <a:buSzPct val="100000"/>
              <a:buChar char="•"/>
            </a:pPr>
            <a:r>
              <a:t> </a:t>
            </a:r>
            <a:endParaRPr/>
          </a:p>
          <a:p>
            <a:pPr lvl="0" indent="-308610" rtl="0" marL="457200" algn="l">
              <a:spcBef>
                <a:spcPts val="0"/>
              </a:spcBef>
              <a:spcAft>
                <a:spcPts val="0"/>
              </a:spcAft>
              <a:buSzPct val="100000"/>
              <a:buChar char="•"/>
            </a:pPr>
            <a:r>
              <a:t> </a:t>
            </a:r>
            <a:endParaRPr/>
          </a:p>
          <a:p>
            <a:pPr lvl="0" indent="0" rtl="0" marL="0" algn="l">
              <a:spcBef>
                <a:spcPts val="0"/>
              </a:spcBef>
              <a:spcAft>
                <a:spcPts val="0"/>
              </a:spcAft>
              <a:buNone/>
            </a:pPr>
            <a:r>
              <a:t> </a:t>
            </a:r>
            <a:endParaRPr/>
          </a:p>
        </p:txBody>
      </p:sp>
      <p:sp>
        <p:nvSpPr>
          <p:cNvPr name="Google Shape;171;p24" id="171"/>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2023/9/22 DISCUSSION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75" id="175"/>
        <p:cNvGrpSpPr/>
        <p:nvPr/>
      </p:nvGrpSpPr>
      <p:grpSpPr>
        <a:xfrm>
          <a:off x="0" y="0"/>
          <a:ext cx="0" cy="0"/>
          <a:chOff x="0" y="0"/>
          <a:chExt cx="0" cy="0"/>
        </a:xfrm>
      </p:grpSpPr>
      <p:sp>
        <p:nvSpPr>
          <p:cNvPr name="Google Shape;176;p25" id="17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Changes in awareness of OSS</a:t>
            </a:r>
            <a:endParaRPr/>
          </a:p>
        </p:txBody>
      </p:sp>
      <p:graphicFrame>
        <p:nvGraphicFramePr>
          <p:cNvPr name="Google Shape;177;p25" id="177"/>
          <p:cNvGraphicFramePr/>
          <p:nvPr/>
        </p:nvGraphicFramePr>
        <p:xfrm>
          <a:off x="276025" y="903900"/>
          <a:ext cx="3000000" cy="3000000"/>
        </p:xfrm>
        <a:graphic>
          <a:graphicData uri="http://schemas.openxmlformats.org/drawingml/2006/table">
            <a:tbl>
              <a:tblPr>
                <a:noFill/>
                <a:tableStyleId>{D40F41DF-3FB3-4653-A79B-5AA1C63C079C}</a:tableStyleId>
              </a:tblPr>
              <a:tblGrid>
                <a:gridCol w="820325"/>
                <a:gridCol w="2317725"/>
                <a:gridCol w="2515850"/>
                <a:gridCol w="2559925"/>
              </a:tblGrid>
              <a:tr h="381000">
                <a:tc>
                  <a:txBody>
                    <a:bodyPr/>
                    <a:lstStyle/>
                    <a:p>
                      <a:pPr lvl="0" indent="0" rtl="0" marL="0" algn="l">
                        <a:spcBef>
                          <a:spcPts val="0"/>
                        </a:spcBef>
                        <a:spcAft>
                          <a:spcPts val="0"/>
                        </a:spcAft>
                        <a:buNone/>
                      </a:pPr>
                      <a:r>
                        <a:t> </a:t>
                      </a:r>
                      <a:endParaRPr sz="960"/>
                    </a:p>
                  </a:txBody>
                  <a:tcPr marT="91425" marB="91425" marR="91425" marL="91425"/>
                </a:tc>
                <a:tc>
                  <a:txBody>
                    <a:bodyPr/>
                    <a:lstStyle/>
                    <a:p>
                      <a:pPr lvl="0" indent="0" rtl="0" marL="0" algn="l">
                        <a:spcBef>
                          <a:spcPts val="0"/>
                        </a:spcBef>
                        <a:spcAft>
                          <a:spcPts val="0"/>
                        </a:spcAft>
                        <a:buNone/>
                      </a:pPr>
                      <a:r>
                        <a:rPr sz="960" noProof="1" lang="ja"/>
                        <a:t>Use in business activities</a:t>
                      </a:r>
                      <a:endParaRPr sz="960"/>
                    </a:p>
                  </a:txBody>
                  <a:tcPr marT="91425" marB="91425" marR="91425" marL="91425"/>
                </a:tc>
                <a:tc>
                  <a:txBody>
                    <a:bodyPr/>
                    <a:lstStyle/>
                    <a:p>
                      <a:pPr lvl="0" indent="0" rtl="0" marL="0" algn="l">
                        <a:spcBef>
                          <a:spcPts val="0"/>
                        </a:spcBef>
                        <a:spcAft>
                          <a:spcPts val="0"/>
                        </a:spcAft>
                        <a:buNone/>
                      </a:pPr>
                      <a:r>
                        <a:rPr sz="960" noProof="1" lang="ja"/>
                        <a:t>Compliance</a:t>
                      </a:r>
                      <a:endParaRPr sz="960"/>
                    </a:p>
                  </a:txBody>
                  <a:tcPr marT="91425" marB="91425" marR="91425" marL="91425"/>
                </a:tc>
                <a:tc>
                  <a:txBody>
                    <a:bodyPr/>
                    <a:lstStyle/>
                    <a:p>
                      <a:pPr lvl="0" indent="0" rtl="0" marL="0" algn="l">
                        <a:spcBef>
                          <a:spcPts val="0"/>
                        </a:spcBef>
                        <a:spcAft>
                          <a:spcPts val="0"/>
                        </a:spcAft>
                        <a:buNone/>
                      </a:pPr>
                      <a:r>
                        <a:rPr sz="960" noProof="1" lang="ja"/>
                        <a:t>Contribution</a:t>
                      </a:r>
                      <a:endParaRPr sz="960"/>
                    </a:p>
                  </a:txBody>
                  <a:tcPr marT="91425" marB="91425" marR="91425" marL="91425"/>
                </a:tc>
              </a:tr>
              <a:tr h="381000">
                <a:tc>
                  <a:txBody>
                    <a:bodyPr/>
                    <a:lstStyle/>
                    <a:p>
                      <a:pPr lvl="0" indent="0" rtl="0" marL="0" algn="l">
                        <a:spcBef>
                          <a:spcPts val="0"/>
                        </a:spcBef>
                        <a:spcAft>
                          <a:spcPts val="0"/>
                        </a:spcAft>
                        <a:buNone/>
                      </a:pPr>
                      <a:r>
                        <a:rPr sz="960" noProof="1" lang="ja"/>
                        <a:t>Stage 4</a:t>
                      </a:r>
                      <a:endParaRPr sz="960"/>
                    </a:p>
                  </a:txBody>
                  <a:tcPr marT="91425" marB="91425" marR="91425" marL="91425"/>
                </a:tc>
                <a:tc>
                  <a:txBody>
                    <a:bodyPr/>
                    <a:lstStyle/>
                    <a:p>
                      <a:pPr lvl="0" indent="0" rtl="0" marL="0" algn="l">
                        <a:spcBef>
                          <a:spcPts val="0"/>
                        </a:spcBef>
                        <a:spcAft>
                          <a:spcPts val="0"/>
                        </a:spcAft>
                        <a:buNone/>
                      </a:pPr>
                      <a:r>
                        <a:rPr sz="960" noProof="1" lang="ja"/>
                        <a:t>Understanding that revitalizing the community is necessary for business stability</a:t>
                      </a:r>
                      <a:endParaRPr sz="960"/>
                    </a:p>
                  </a:txBody>
                  <a:tcPr marT="91425" marB="91425" marR="91425" marL="91425"/>
                </a:tc>
                <a:tc>
                  <a:txBody>
                    <a:bodyPr/>
                    <a:lstStyle/>
                    <a:p>
                      <a:pPr lvl="0" indent="0" rtl="0" marL="0" algn="l">
                        <a:spcBef>
                          <a:spcPts val="0"/>
                        </a:spcBef>
                        <a:spcAft>
                          <a:spcPts val="0"/>
                        </a:spcAft>
                        <a:buNone/>
                      </a:pPr>
                      <a:r>
                        <a:rPr sz="960" noProof="1" lang="ja"/>
                        <a:t>Proposing and promoting better licensing</a:t>
                      </a:r>
                      <a:endParaRPr sz="960"/>
                    </a:p>
                  </a:txBody>
                  <a:tcPr marT="91425" marB="91425" marR="91425" marL="91425"/>
                </a:tc>
                <a:tc>
                  <a:txBody>
                    <a:bodyPr/>
                    <a:lstStyle/>
                    <a:p>
                      <a:pPr lvl="0" indent="0" rtl="0" marL="0" algn="l">
                        <a:spcBef>
                          <a:spcPts val="0"/>
                        </a:spcBef>
                        <a:spcAft>
                          <a:spcPts val="0"/>
                        </a:spcAft>
                        <a:buNone/>
                      </a:pPr>
                      <a:r>
                        <a:rPr sz="960" noProof="1" lang="ja"/>
                        <a:t>Proposing and promoting the development of new functions and modules</a:t>
                      </a:r>
                      <a:endParaRPr sz="960"/>
                    </a:p>
                  </a:txBody>
                  <a:tcPr marT="91425" marB="91425" marR="91425" marL="91425"/>
                </a:tc>
              </a:tr>
              <a:tr h="381000">
                <a:tc>
                  <a:txBody>
                    <a:bodyPr/>
                    <a:lstStyle/>
                    <a:p>
                      <a:pPr lvl="0" indent="0" rtl="0" marL="0" algn="l">
                        <a:spcBef>
                          <a:spcPts val="0"/>
                        </a:spcBef>
                        <a:spcAft>
                          <a:spcPts val="0"/>
                        </a:spcAft>
                        <a:buNone/>
                      </a:pPr>
                      <a:r>
                        <a:rPr sz="960" noProof="1" lang="ja"/>
                        <a:t>Stage 3</a:t>
                      </a:r>
                      <a:endParaRPr sz="960"/>
                    </a:p>
                  </a:txBody>
                  <a:tcPr marT="91425" marB="91425" marR="91425" marL="91425"/>
                </a:tc>
                <a:tc>
                  <a:txBody>
                    <a:bodyPr/>
                    <a:lstStyle/>
                    <a:p>
                      <a:pPr lvl="0" indent="0" rtl="0" marL="0" algn="l">
                        <a:spcBef>
                          <a:spcPts val="0"/>
                        </a:spcBef>
                        <a:spcAft>
                          <a:spcPts val="0"/>
                        </a:spcAft>
                        <a:buNone/>
                      </a:pPr>
                      <a:r>
                        <a:rPr sz="960" noProof="1" lang="ja"/>
                        <a:t>Understanding that good communication with the community leads to product improvement</a:t>
                      </a:r>
                      <a:endParaRPr sz="960"/>
                    </a:p>
                  </a:txBody>
                  <a:tcPr marT="91425" marB="91425" marR="91425" marL="91425"/>
                </a:tc>
                <a:tc>
                  <a:txBody>
                    <a:bodyPr/>
                    <a:lstStyle/>
                    <a:p>
                      <a:pPr lvl="0" indent="0" rtl="0" marL="0" algn="l">
                        <a:spcBef>
                          <a:spcPts val="0"/>
                        </a:spcBef>
                        <a:spcAft>
                          <a:spcPts val="0"/>
                        </a:spcAft>
                        <a:buNone/>
                      </a:pPr>
                      <a:r>
                        <a:rPr sz="960" noProof="1" lang="ja"/>
                        <a:t>Exchange opinions with the community about license handling and tools</a:t>
                      </a:r>
                      <a:endParaRPr sz="960"/>
                    </a:p>
                  </a:txBody>
                  <a:tcPr marT="91425" marB="91425" marR="91425" marL="91425"/>
                </a:tc>
                <a:tc>
                  <a:txBody>
                    <a:bodyPr/>
                    <a:lstStyle/>
                    <a:p>
                      <a:pPr lvl="0" indent="0" rtl="0" marL="0" algn="l">
                        <a:spcBef>
                          <a:spcPts val="0"/>
                        </a:spcBef>
                        <a:spcAft>
                          <a:spcPts val="0"/>
                        </a:spcAft>
                        <a:buNone/>
                      </a:pPr>
                      <a:r>
                        <a:rPr sz="960" noProof="1" lang="ja"/>
                        <a:t>Participate in community updates and bug fixes</a:t>
                      </a:r>
                      <a:endParaRPr sz="960"/>
                    </a:p>
                  </a:txBody>
                  <a:tcPr marT="91425" marB="91425" marR="91425" marL="91425"/>
                </a:tc>
              </a:tr>
              <a:tr h="381000">
                <a:tc>
                  <a:txBody>
                    <a:bodyPr/>
                    <a:lstStyle/>
                    <a:p>
                      <a:pPr lvl="0" indent="0" rtl="0" marL="0" algn="l">
                        <a:spcBef>
                          <a:spcPts val="0"/>
                        </a:spcBef>
                        <a:spcAft>
                          <a:spcPts val="0"/>
                        </a:spcAft>
                        <a:buNone/>
                      </a:pPr>
                      <a:r>
                        <a:rPr sz="960" noProof="1" lang="ja"/>
                        <a:t>Stage 2</a:t>
                      </a:r>
                      <a:endParaRPr sz="960"/>
                    </a:p>
                  </a:txBody>
                  <a:tcPr marT="91425" marB="91425" marR="91425" marL="91425"/>
                </a:tc>
                <a:tc>
                  <a:txBody>
                    <a:bodyPr/>
                    <a:lstStyle/>
                    <a:p>
                      <a:pPr lvl="0" indent="0" rtl="0" marL="0" algn="l">
                        <a:spcBef>
                          <a:spcPts val="0"/>
                        </a:spcBef>
                        <a:spcAft>
                          <a:spcPts val="0"/>
                        </a:spcAft>
                        <a:buNone/>
                      </a:pPr>
                      <a:r>
                        <a:rPr sz="960" noProof="1" lang="ja"/>
                        <a:t>Realize that quality is substantially high.</a:t>
                      </a:r>
                      <a:endParaRPr sz="960"/>
                    </a:p>
                    <a:p>
                      <a:pPr lvl="0" indent="0" rtl="0" marL="0" algn="l">
                        <a:spcBef>
                          <a:spcPts val="0"/>
                        </a:spcBef>
                        <a:spcAft>
                          <a:spcPts val="0"/>
                        </a:spcAft>
                        <a:buNone/>
                      </a:pPr>
                      <a:r>
                        <a:rPr sz="960" noProof="1" lang="ja"/>
                        <a:t>Realize that even if there is a bug, it will be fixed</a:t>
                      </a:r>
                      <a:endParaRPr sz="960"/>
                    </a:p>
                  </a:txBody>
                  <a:tcPr marT="91425" marB="91425" marR="91425" marL="91425"/>
                </a:tc>
                <a:tc>
                  <a:txBody>
                    <a:bodyPr/>
                    <a:lstStyle/>
                    <a:p>
                      <a:pPr lvl="0" indent="0" rtl="0" marL="0" algn="l">
                        <a:spcBef>
                          <a:spcPts val="0"/>
                        </a:spcBef>
                        <a:spcAft>
                          <a:spcPts val="0"/>
                        </a:spcAft>
                        <a:buNone/>
                      </a:pPr>
                      <a:r>
                        <a:rPr sz="960" noProof="1" lang="ja"/>
                        <a:t>Respect community opinions and statements</a:t>
                      </a:r>
                      <a:endParaRPr sz="960"/>
                    </a:p>
                  </a:txBody>
                  <a:tcPr marT="91425" marB="91425" marR="91425" marL="91425"/>
                </a:tc>
                <a:tc>
                  <a:txBody>
                    <a:bodyPr/>
                    <a:lstStyle/>
                    <a:p>
                      <a:pPr lvl="0" indent="0" rtl="0" marL="0" algn="l">
                        <a:spcBef>
                          <a:spcPts val="0"/>
                        </a:spcBef>
                        <a:spcAft>
                          <a:spcPts val="0"/>
                        </a:spcAft>
                        <a:buClr>
                          <a:schemeClr val="dk1"/>
                        </a:buClr>
                        <a:buSzPts val="1100"/>
                        <a:buFont typeface="Arial"/>
                        <a:buNone/>
                      </a:pPr>
                      <a:r>
                        <a:rPr sz="960" noProof="1" lang="ja">
                          <a:solidFill>
                            <a:schemeClr val="dk1"/>
                          </a:solidFill>
                        </a:rPr>
                        <a:t>Utilize community updates and bug information. </a:t>
                      </a:r>
                      <a:r>
                        <a:rPr sz="960" noProof="1" lang="ja">
                          <a:solidFill>
                            <a:schemeClr val="dk1"/>
                          </a:solidFill>
                        </a:rPr>
                        <a:t>Report of detected bugs and usage records</a:t>
                      </a:r>
                      <a:endParaRPr sz="960"/>
                    </a:p>
                  </a:txBody>
                  <a:tcPr marT="91425" marB="91425" marR="91425" marL="91425"/>
                </a:tc>
              </a:tr>
              <a:tr h="381000">
                <a:tc>
                  <a:txBody>
                    <a:bodyPr/>
                    <a:lstStyle/>
                    <a:p>
                      <a:pPr lvl="0" indent="0" rtl="0" marL="0" algn="l">
                        <a:spcBef>
                          <a:spcPts val="0"/>
                        </a:spcBef>
                        <a:spcAft>
                          <a:spcPts val="0"/>
                        </a:spcAft>
                        <a:buNone/>
                      </a:pPr>
                      <a:r>
                        <a:rPr sz="960" noProof="1" lang="ja"/>
                        <a:t>Stage 1</a:t>
                      </a:r>
                      <a:endParaRPr sz="960"/>
                    </a:p>
                  </a:txBody>
                  <a:tcPr marT="91425" marB="91425" marR="91425" marL="91425"/>
                </a:tc>
                <a:tc>
                  <a:txBody>
                    <a:bodyPr/>
                    <a:lstStyle/>
                    <a:p>
                      <a:pPr lvl="0" indent="0" rtl="0" marL="0" algn="l">
                        <a:spcBef>
                          <a:spcPts val="0"/>
                        </a:spcBef>
                        <a:spcAft>
                          <a:spcPts val="0"/>
                        </a:spcAft>
                        <a:buNone/>
                      </a:pPr>
                      <a:r>
                        <a:rPr sz="960" noProof="1" lang="ja"/>
                        <a:t>Minimum usage reports and information disclosure in accordance with license</a:t>
                      </a:r>
                      <a:endParaRPr sz="960"/>
                    </a:p>
                  </a:txBody>
                  <a:tcPr marT="91425" marB="91425" marR="91425" marL="91425"/>
                </a:tc>
                <a:tc>
                  <a:txBody>
                    <a:bodyPr/>
                    <a:lstStyle/>
                    <a:p>
                      <a:pPr lvl="0" indent="0" rtl="0" marL="0" algn="l">
                        <a:spcBef>
                          <a:spcPts val="0"/>
                        </a:spcBef>
                        <a:spcAft>
                          <a:spcPts val="0"/>
                        </a:spcAft>
                        <a:buNone/>
                      </a:pPr>
                      <a:r>
                        <a:rPr sz="960" noProof="1" lang="ja"/>
                        <a:t>Legal minimum</a:t>
                      </a:r>
                      <a:endParaRPr sz="960"/>
                    </a:p>
                  </a:txBody>
                  <a:tcPr marT="91425" marB="91425" marR="91425" marL="91425"/>
                </a:tc>
                <a:tc>
                  <a:txBody>
                    <a:bodyPr/>
                    <a:lstStyle/>
                    <a:p>
                      <a:pPr lvl="0" indent="0" rtl="0" marL="0" algn="l">
                        <a:spcBef>
                          <a:spcPts val="0"/>
                        </a:spcBef>
                        <a:spcAft>
                          <a:spcPts val="0"/>
                        </a:spcAft>
                        <a:buNone/>
                      </a:pPr>
                      <a:r>
                        <a:rPr sz="960" noProof="1" lang="ja"/>
                        <a:t>Minimum source disclosure per license</a:t>
                      </a:r>
                      <a:endParaRPr sz="960"/>
                    </a:p>
                  </a:txBody>
                  <a:tcPr marT="91425" marB="91425" marR="91425" marL="91425"/>
                </a:tc>
              </a:tr>
              <a:tr h="381000">
                <a:tc>
                  <a:txBody>
                    <a:bodyPr/>
                    <a:lstStyle/>
                    <a:p>
                      <a:pPr lvl="0" indent="0" rtl="0" marL="0" algn="l">
                        <a:spcBef>
                          <a:spcPts val="0"/>
                        </a:spcBef>
                        <a:spcAft>
                          <a:spcPts val="0"/>
                        </a:spcAft>
                        <a:buNone/>
                      </a:pPr>
                      <a:r>
                        <a:rPr sz="960" noProof="1" lang="ja"/>
                        <a:t>Stage 0</a:t>
                      </a:r>
                      <a:endParaRPr sz="960"/>
                    </a:p>
                  </a:txBody>
                  <a:tcPr marT="91425" marB="91425" marR="91425" marL="91425"/>
                </a:tc>
                <a:tc>
                  <a:txBody>
                    <a:bodyPr/>
                    <a:lstStyle/>
                    <a:p>
                      <a:pPr lvl="0" indent="0" rtl="0" marL="0" algn="l">
                        <a:spcBef>
                          <a:spcPts val="0"/>
                        </a:spcBef>
                        <a:spcAft>
                          <a:spcPts val="0"/>
                        </a:spcAft>
                        <a:buNone/>
                      </a:pPr>
                      <a:r>
                        <a:rPr sz="960" noProof="1" lang="ja"/>
                        <a:t>Use it because it's free</a:t>
                      </a:r>
                      <a:endParaRPr sz="960"/>
                    </a:p>
                  </a:txBody>
                  <a:tcPr marT="91425" marB="91425" marR="91425" marL="91425"/>
                </a:tc>
                <a:tc>
                  <a:txBody>
                    <a:bodyPr/>
                    <a:lstStyle/>
                    <a:p>
                      <a:pPr lvl="0" indent="0" rtl="0" marL="0" algn="l">
                        <a:spcBef>
                          <a:spcPts val="0"/>
                        </a:spcBef>
                        <a:spcAft>
                          <a:spcPts val="0"/>
                        </a:spcAft>
                        <a:buNone/>
                      </a:pPr>
                      <a:r>
                        <a:rPr sz="960" noProof="1" lang="ja"/>
                        <a:t>Not sure. </a:t>
                      </a:r>
                      <a:r>
                        <a:rPr sz="960" noProof="1" lang="ja"/>
                        <a:t>If you can't find it.</a:t>
                      </a:r>
                      <a:endParaRPr sz="960"/>
                    </a:p>
                  </a:txBody>
                  <a:tcPr marT="91425" marB="91425" marR="91425" marL="91425"/>
                </a:tc>
                <a:tc>
                  <a:txBody>
                    <a:bodyPr/>
                    <a:lstStyle/>
                    <a:p>
                      <a:pPr lvl="0" indent="0" rtl="0" marL="0" algn="l">
                        <a:spcBef>
                          <a:spcPts val="0"/>
                        </a:spcBef>
                        <a:spcAft>
                          <a:spcPts val="0"/>
                        </a:spcAft>
                        <a:buNone/>
                      </a:pPr>
                      <a:r>
                        <a:rPr sz="960" noProof="1" lang="ja"/>
                        <a:t>It's a loss to hand over your code</a:t>
                      </a:r>
                      <a:endParaRPr sz="960"/>
                    </a:p>
                  </a:txBody>
                  <a:tcPr marT="91425" marB="91425" marR="91425" marL="91425"/>
                </a:tc>
              </a:tr>
            </a:tbl>
          </a:graphicData>
        </a:graphic>
      </p:graphicFrame>
      <p:sp>
        <p:nvSpPr>
          <p:cNvPr name="Google Shape;178;p25" id="178"/>
          <p:cNvSpPr/>
          <p:nvPr/>
        </p:nvSpPr>
        <p:spPr>
          <a:xfrm>
            <a:off x="7307150" y="345875"/>
            <a:ext cx="15330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 Discussion</a:t>
            </a:r>
            <a:endParaRPr/>
          </a:p>
        </p:txBody>
      </p:sp>
      <p:sp>
        <p:nvSpPr>
          <p:cNvPr name="Google Shape;179;p25" id="179"/>
          <p:cNvSpPr/>
          <p:nvPr/>
        </p:nvSpPr>
        <p:spPr>
          <a:xfrm rot="5400000">
            <a:off x="7054400" y="2772175"/>
            <a:ext cx="3105000" cy="466500"/>
          </a:xfrm>
          <a:prstGeom prst="leftArrow">
            <a:avLst>
              <a:gd name="adj1" fmla="val 50000"/>
              <a:gd name="adj2" fmla="val 5000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t>Increased cost</a:t>
            </a:r>
            <a:endParaRPr/>
          </a:p>
        </p:txBody>
      </p:sp>
      <p:sp>
        <p:nvSpPr>
          <p:cNvPr name="Google Shape;180;p25" id="180"/>
          <p:cNvSpPr/>
          <p:nvPr/>
        </p:nvSpPr>
        <p:spPr>
          <a:xfrm rot="5400000">
            <a:off x="7358250" y="2598400"/>
            <a:ext cx="3105000" cy="466500"/>
          </a:xfrm>
          <a:prstGeom prst="leftArrow">
            <a:avLst>
              <a:gd name="adj1" fmla="val 50000"/>
              <a:gd name="adj2" fmla="val 5000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t>Increased return</a:t>
            </a:r>
            <a:endParaRPr/>
          </a:p>
        </p:txBody>
      </p:sp>
      <p:sp>
        <p:nvSpPr>
          <p:cNvPr name="Google Shape;181;p25" id="181"/>
          <p:cNvSpPr/>
          <p:nvPr/>
        </p:nvSpPr>
        <p:spPr>
          <a:xfrm>
            <a:off x="7264650" y="4557925"/>
            <a:ext cx="1679700" cy="545400"/>
          </a:xfrm>
          <a:prstGeom prst="wedgeRoundRectCallout">
            <a:avLst>
              <a:gd name="adj1" fmla="val 38690"/>
              <a:gd name="adj2" fmla="val -169692"/>
              <a:gd name="adj3" fmla="val 0"/>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sz="960" noProof="1" lang="ja"/>
              <a:t>Balancing point between cost and return varies from company to company</a:t>
            </a:r>
            <a:endParaRPr sz="96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85" id="185"/>
        <p:cNvGrpSpPr/>
        <p:nvPr/>
      </p:nvGrpSpPr>
      <p:grpSpPr>
        <a:xfrm>
          <a:off x="0" y="0"/>
          <a:ext cx="0" cy="0"/>
          <a:chOff x="0" y="0"/>
          <a:chExt cx="0" cy="0"/>
        </a:xfrm>
      </p:grpSpPr>
      <p:sp>
        <p:nvSpPr>
          <p:cNvPr name="Google Shape;186;p26" id="18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7/11 Plenary Breakout Sessions</a:t>
            </a:r>
            <a:endParaRPr/>
          </a:p>
        </p:txBody>
      </p:sp>
      <p:sp>
        <p:nvSpPr>
          <p:cNvPr name="Google Shape;187;p26" id="187"/>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does OSPO need?</a:t>
            </a:r>
            <a:r>
              <a:rPr noProof="1" lang="ja"/>
              <a:t> </a:t>
            </a:r>
            <a:r>
              <a:rPr noProof="1" lang="ja">
                <a:solidFill>
                  <a:schemeClr val="dk1"/>
                </a:solidFill>
              </a:rPr>
              <a:t>How do I launch OSPO?</a:t>
            </a:r>
            <a:endParaRPr/>
          </a:p>
        </p:txBody>
      </p:sp>
      <p:sp>
        <p:nvSpPr>
          <p:cNvPr name="Google Shape;188;p26" id="18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Resources (People, money)</a:t>
            </a:r>
            <a:endParaRPr/>
          </a:p>
          <a:p>
            <a:pPr lvl="1" indent="-317500" rtl="0" marL="914400" algn="l">
              <a:spcBef>
                <a:spcPts val="0"/>
              </a:spcBef>
              <a:spcAft>
                <a:spcPts val="0"/>
              </a:spcAft>
              <a:buSzPts val="1400"/>
              <a:buChar char="○"/>
            </a:pPr>
            <a:r>
              <a:rPr noProof="1" lang="ja"/>
              <a:t>Different scale depending on what you do in OSPO</a:t>
            </a:r>
            <a:endParaRPr/>
          </a:p>
          <a:p>
            <a:pPr lvl="1" indent="-317500" rtl="0" marL="914400" algn="l">
              <a:spcBef>
                <a:spcPts val="0"/>
              </a:spcBef>
              <a:spcAft>
                <a:spcPts val="0"/>
              </a:spcAft>
              <a:buSzPts val="1400"/>
              <a:buChar char="○"/>
            </a:pPr>
            <a:r>
              <a:rPr noProof="1" lang="ja"/>
              <a:t>Minimum: Enforce license compliance internally</a:t>
            </a:r>
            <a:endParaRPr/>
          </a:p>
          <a:p>
            <a:pPr lvl="1" indent="-317500" rtl="0" marL="914400" algn="l">
              <a:spcBef>
                <a:spcPts val="0"/>
              </a:spcBef>
              <a:spcAft>
                <a:spcPts val="0"/>
              </a:spcAft>
              <a:buSzPts val="1400"/>
              <a:buChar char="○"/>
            </a:pPr>
            <a:r>
              <a:rPr noProof="1" lang="ja"/>
              <a:t>Further: Increase scale as you expand into education, contributions and strategy</a:t>
            </a:r>
            <a:endParaRPr/>
          </a:p>
          <a:p>
            <a:pPr lvl="1" indent="-317500" rtl="0" marL="914400" algn="l">
              <a:spcBef>
                <a:spcPts val="0"/>
              </a:spcBef>
              <a:spcAft>
                <a:spcPts val="0"/>
              </a:spcAft>
              <a:buSzPts val="1400"/>
              <a:buChar char="○"/>
            </a:pPr>
            <a:r>
              <a:rPr noProof="1" lang="ja"/>
              <a:t>Minimum number of people required for organizational continuity</a:t>
            </a:r>
            <a:endParaRPr/>
          </a:p>
          <a:p>
            <a:pPr lvl="0" indent="-317500" rtl="0" marL="457200" algn="l">
              <a:spcBef>
                <a:spcPts val="0"/>
              </a:spcBef>
              <a:spcAft>
                <a:spcPts val="0"/>
              </a:spcAft>
              <a:buSzPts val="1400"/>
              <a:buChar char="●"/>
            </a:pPr>
            <a:r>
              <a:rPr noProof="1" lang="ja"/>
              <a:t>Mindset</a:t>
            </a:r>
            <a:endParaRPr/>
          </a:p>
          <a:p>
            <a:pPr lvl="1" indent="-317500" rtl="0" marL="914400" algn="l">
              <a:spcBef>
                <a:spcPts val="0"/>
              </a:spcBef>
              <a:spcAft>
                <a:spcPts val="0"/>
              </a:spcAft>
              <a:buSzPts val="1400"/>
              <a:buChar char="○"/>
            </a:pPr>
            <a:r>
              <a:t> </a:t>
            </a:r>
            <a:endParaRPr/>
          </a:p>
          <a:p>
            <a:pPr lvl="0" indent="-317500" rtl="0" marL="457200" algn="l">
              <a:spcBef>
                <a:spcPts val="0"/>
              </a:spcBef>
              <a:spcAft>
                <a:spcPts val="0"/>
              </a:spcAft>
              <a:buSzPts val="1400"/>
              <a:buChar char="●"/>
            </a:pPr>
            <a:r>
              <a:rPr noProof="1" lang="ja"/>
              <a:t>The intention of the top management</a:t>
            </a:r>
            <a:endParaRPr/>
          </a:p>
          <a:p>
            <a:pPr lvl="1" indent="-317500" rtl="0" marL="914400" algn="l">
              <a:spcBef>
                <a:spcPts val="0"/>
              </a:spcBef>
              <a:spcAft>
                <a:spcPts val="0"/>
              </a:spcAft>
              <a:buSzPts val="1400"/>
              <a:buChar char="○"/>
            </a:pPr>
            <a:r>
              <a:rPr noProof="1" lang="ja"/>
              <a:t>The idea of the top management is important because it is accompanied by money.</a:t>
            </a:r>
            <a:endParaRPr/>
          </a:p>
          <a:p>
            <a:pPr lvl="2" indent="-317500" rtl="0" marL="1371600" algn="l">
              <a:spcBef>
                <a:spcPts val="0"/>
              </a:spcBef>
              <a:spcAft>
                <a:spcPts val="0"/>
              </a:spcAft>
              <a:buSzPts val="1400"/>
              <a:buChar char="■"/>
            </a:pPr>
            <a:r>
              <a:rPr noProof="1" lang="ja"/>
              <a:t>License compliance is considered essential, but how can we go beyond that?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92" id="192"/>
        <p:cNvGrpSpPr/>
        <p:nvPr/>
      </p:nvGrpSpPr>
      <p:grpSpPr>
        <a:xfrm>
          <a:off x="0" y="0"/>
          <a:ext cx="0" cy="0"/>
          <a:chOff x="0" y="0"/>
          <a:chExt cx="0" cy="0"/>
        </a:xfrm>
      </p:grpSpPr>
      <p:sp>
        <p:nvSpPr>
          <p:cNvPr name="Google Shape;193;p27" id="19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Step to start using OSS</a:t>
            </a:r>
            <a:endParaRPr/>
          </a:p>
        </p:txBody>
      </p:sp>
      <p:sp>
        <p:nvSpPr>
          <p:cNvPr name="Google Shape;194;p27" id="194"/>
          <p:cNvSpPr/>
          <p:nvPr/>
        </p:nvSpPr>
        <p:spPr>
          <a:xfrm>
            <a:off x="432000" y="1747225"/>
            <a:ext cx="2022000" cy="713400"/>
          </a:xfrm>
          <a:prstGeom prst="wedgeRectCallout">
            <a:avLst>
              <a:gd name="adj1" fmla="val 15440"/>
              <a:gd name="adj2" fmla="val 5273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sz="800" noProof="1" lang="ja"/>
              <a:t>Use existing software (ease of development)</a:t>
            </a:r>
            <a:endParaRPr sz="800"/>
          </a:p>
          <a:p>
            <a:pPr lvl="0" indent="0" rtl="0" marL="0" algn="l">
              <a:spcBef>
                <a:spcPts val="0"/>
              </a:spcBef>
              <a:spcAft>
                <a:spcPts val="0"/>
              </a:spcAft>
              <a:buNone/>
            </a:pPr>
            <a:r>
              <a:rPr sz="800" noProof="1" lang="ja"/>
              <a:t>(reduce in-house development effort)</a:t>
            </a:r>
            <a:endParaRPr sz="800"/>
          </a:p>
          <a:p>
            <a:pPr lvl="0" indent="0" rtl="0" marL="0" algn="l">
              <a:spcBef>
                <a:spcPts val="0"/>
              </a:spcBef>
              <a:spcAft>
                <a:spcPts val="0"/>
              </a:spcAft>
              <a:buNone/>
            </a:pPr>
            <a:r>
              <a:t> </a:t>
            </a:r>
            <a:endParaRPr sz="800"/>
          </a:p>
        </p:txBody>
      </p:sp>
      <p:sp>
        <p:nvSpPr>
          <p:cNvPr name="Google Shape;195;p27" id="195"/>
          <p:cNvSpPr/>
          <p:nvPr/>
        </p:nvSpPr>
        <p:spPr>
          <a:xfrm>
            <a:off x="2677025" y="1616275"/>
            <a:ext cx="2022000" cy="1744800"/>
          </a:xfrm>
          <a:prstGeom prst="wedgeRectCallout">
            <a:avLst>
              <a:gd name="adj1" fmla="val 83404"/>
              <a:gd name="adj2" fmla="val 87269"/>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sz="800" noProof="1" lang="ja"/>
              <a:t>Use cutting-edge software (technology)</a:t>
            </a:r>
            <a:endParaRPr sz="800"/>
          </a:p>
          <a:p>
            <a:pPr lvl="0" indent="0" rtl="0" marL="0" algn="l">
              <a:spcBef>
                <a:spcPts val="0"/>
              </a:spcBef>
              <a:spcAft>
                <a:spcPts val="0"/>
              </a:spcAft>
              <a:buNone/>
            </a:pPr>
            <a:r>
              <a:rPr sz="800" noProof="1" lang="ja"/>
              <a:t>Because the software was created by many people, the level is high</a:t>
            </a:r>
            <a:endParaRPr sz="800"/>
          </a:p>
          <a:p>
            <a:pPr lvl="0" indent="0" rtl="0" marL="0" algn="l">
              <a:spcBef>
                <a:spcPts val="0"/>
              </a:spcBef>
              <a:spcAft>
                <a:spcPts val="0"/>
              </a:spcAft>
              <a:buNone/>
            </a:pPr>
            <a:r>
              <a:t> </a:t>
            </a:r>
            <a:endParaRPr sz="800"/>
          </a:p>
          <a:p>
            <a:pPr lvl="0" indent="0" rtl="0" marL="0" algn="l">
              <a:spcBef>
                <a:spcPts val="0"/>
              </a:spcBef>
              <a:spcAft>
                <a:spcPts val="0"/>
              </a:spcAft>
              <a:buNone/>
            </a:pPr>
            <a:r>
              <a:t> </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6" id="46"/>
        <p:cNvGrpSpPr/>
        <p:nvPr/>
      </p:nvGrpSpPr>
      <p:grpSpPr>
        <a:xfrm>
          <a:off x="0" y="0"/>
          <a:ext cx="0" cy="0"/>
          <a:chOff x="0" y="0"/>
          <a:chExt cx="0" cy="0"/>
        </a:xfrm>
      </p:grpSpPr>
      <p:sp>
        <p:nvSpPr>
          <p:cNvPr name="Google Shape;47;p10" id="4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t> </a:t>
            </a:r>
            <a:endParaRPr/>
          </a:p>
        </p:txBody>
      </p:sp>
      <p:sp>
        <p:nvSpPr>
          <p:cNvPr name="Google Shape;48;p10" id="4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Opportunity to acquire human resources (company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sp>
        <p:nvSpPr>
          <p:cNvPr name="Google Shape;49;p10" id="4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are the advantages of OSS activities?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99" id="199"/>
        <p:cNvGrpSpPr/>
        <p:nvPr/>
      </p:nvGrpSpPr>
      <p:grpSpPr>
        <a:xfrm>
          <a:off x="0" y="0"/>
          <a:ext cx="0" cy="0"/>
          <a:chOff x="0" y="0"/>
          <a:chExt cx="0" cy="0"/>
        </a:xfrm>
      </p:grpSpPr>
      <p:sp>
        <p:nvSpPr>
          <p:cNvPr name="Google Shape;200;p28" id="20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Clr>
                <a:schemeClr val="dk1"/>
              </a:buClr>
              <a:buSzPts val="1100"/>
              <a:buFont typeface="Arial"/>
              <a:buNone/>
            </a:pPr>
            <a:r>
              <a:rPr noProof="1" lang="ja"/>
              <a:t>Consumer-Leader Open Source Value Map</a:t>
            </a:r>
            <a:endParaRPr/>
          </a:p>
        </p:txBody>
      </p:sp>
      <p:pic>
        <p:nvPicPr>
          <p:cNvPr name="Google Shape;201;p28" id="201"/>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05" id="205"/>
        <p:cNvGrpSpPr/>
        <p:nvPr/>
      </p:nvGrpSpPr>
      <p:grpSpPr>
        <a:xfrm>
          <a:off x="0" y="0"/>
          <a:ext cx="0" cy="0"/>
          <a:chOff x="0" y="0"/>
          <a:chExt cx="0" cy="0"/>
        </a:xfrm>
      </p:grpSpPr>
      <p:sp>
        <p:nvSpPr>
          <p:cNvPr name="Google Shape;206;p29" id="20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Consumer-Leader Open Source Value Map</a:t>
            </a:r>
            <a:endParaRPr/>
          </a:p>
        </p:txBody>
      </p:sp>
      <p:graphicFrame>
        <p:nvGraphicFramePr>
          <p:cNvPr name="Google Shape;207;p29" id="207"/>
          <p:cNvGraphicFramePr/>
          <p:nvPr/>
        </p:nvGraphicFramePr>
        <p:xfrm>
          <a:off x="74800" y="767525"/>
          <a:ext cx="3000000" cy="3000000"/>
        </p:xfrm>
        <a:graphic>
          <a:graphicData uri="http://schemas.openxmlformats.org/drawingml/2006/table">
            <a:tbl>
              <a:tblPr>
                <a:noFill/>
                <a:tableStyleId>{D40F41DF-3FB3-4653-A79B-5AA1C63C079C}</a:tableStyleId>
              </a:tblPr>
              <a:tblGrid>
                <a:gridCol w="398725"/>
                <a:gridCol w="2145025"/>
                <a:gridCol w="929375"/>
                <a:gridCol w="1100600"/>
                <a:gridCol w="1100600"/>
                <a:gridCol w="1100600"/>
                <a:gridCol w="1100600"/>
                <a:gridCol w="1100600"/>
              </a:tblGrid>
              <a:tr h="405875">
                <a:tc>
                  <a:txBody>
                    <a:bodyPr/>
                    <a:lstStyle/>
                    <a:p>
                      <a:pPr lvl="0" indent="0" rtl="0" marL="0" algn="l">
                        <a:lnSpc>
                          <a:spcPct val="115000"/>
                        </a:lnSpc>
                        <a:spcBef>
                          <a:spcPts val="0"/>
                        </a:spcBef>
                        <a:spcAft>
                          <a:spcPts val="0"/>
                        </a:spcAft>
                        <a:buNone/>
                      </a:pPr>
                      <a:r>
                        <a:t> </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Human Resource Value (Individual)</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(Company)</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Technology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Cost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Creative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Brand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Customer Value</a:t>
                      </a:r>
                      <a:endParaRPr b="1" sz="960">
                        <a:solidFill>
                          <a:srgbClr val="FFFFFF"/>
                        </a:solidFill>
                      </a:endParaRPr>
                    </a:p>
                  </a:txBody>
                  <a:tcPr marT="91425" marB="91425" marR="91425" marL="91425">
                    <a:solidFill>
                      <a:schemeClr val="accent5"/>
                    </a:solidFill>
                  </a:tcPr>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bl>
          </a:graphicData>
        </a:graphic>
      </p:graphicFrame>
      <p:sp>
        <p:nvSpPr>
          <p:cNvPr name="Google Shape;208;p29" id="208"/>
          <p:cNvSpPr txBox="1"/>
          <p:nvPr/>
        </p:nvSpPr>
        <p:spPr>
          <a:xfrm rot="-5400000">
            <a:off x="-183800" y="1432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1040" noProof="1" lang="ja"/>
              <a:t>Leader</a:t>
            </a:r>
            <a:endParaRPr sz="1040"/>
          </a:p>
        </p:txBody>
      </p:sp>
      <p:sp>
        <p:nvSpPr>
          <p:cNvPr name="Google Shape;209;p29" id="209"/>
          <p:cNvSpPr txBox="1"/>
          <p:nvPr/>
        </p:nvSpPr>
        <p:spPr>
          <a:xfrm rot="-5400000">
            <a:off x="-183800" y="2321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Contributor</a:t>
            </a:r>
            <a:endParaRPr sz="880"/>
          </a:p>
        </p:txBody>
      </p:sp>
      <p:sp>
        <p:nvSpPr>
          <p:cNvPr name="Google Shape;210;p29" id="210"/>
          <p:cNvSpPr txBox="1"/>
          <p:nvPr/>
        </p:nvSpPr>
        <p:spPr>
          <a:xfrm rot="-5400000">
            <a:off x="-183800" y="32117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Participant</a:t>
            </a:r>
            <a:endParaRPr sz="880"/>
          </a:p>
        </p:txBody>
      </p:sp>
      <p:sp>
        <p:nvSpPr>
          <p:cNvPr name="Google Shape;211;p29" id="211"/>
          <p:cNvSpPr txBox="1"/>
          <p:nvPr/>
        </p:nvSpPr>
        <p:spPr>
          <a:xfrm rot="-5400000">
            <a:off x="-183800" y="4099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Consumer</a:t>
            </a:r>
            <a:endParaRPr sz="880"/>
          </a:p>
        </p:txBody>
      </p:sp>
      <p:sp>
        <p:nvSpPr>
          <p:cNvPr name="Google Shape;212;p29" id="212"/>
          <p:cNvSpPr txBox="1"/>
          <p:nvPr/>
        </p:nvSpPr>
        <p:spPr>
          <a:xfrm>
            <a:off x="490400" y="1191525"/>
            <a:ext cx="8560500" cy="306600"/>
          </a:xfrm>
          <a:prstGeom prst="rect">
            <a:avLst/>
          </a:prstGeom>
          <a:solidFill>
            <a:schemeClr val="lt1"/>
          </a:solidFill>
          <a:ln cmpd="sng" cap="flat" w="9525">
            <a:solidFill>
              <a:schemeClr val="accent1"/>
            </a:solidFill>
            <a:prstDash val="solid"/>
            <a:round/>
            <a:headEnd len="sm" w="sm" type="none"/>
            <a:tailEnd len="sm" w="sm" type="none"/>
          </a:ln>
        </p:spPr>
        <p:txBody>
          <a:bodyPr lIns="91425" bIns="91425" anchor="t" rIns="91425" anchorCtr="0" wrap="square" spcFirstLastPara="1" tIns="91425">
            <a:noAutofit/>
          </a:bodyPr>
          <a:lstStyle/>
          <a:p>
            <a:pPr lvl="0" indent="0" rtl="0" marL="0" algn="l">
              <a:spcBef>
                <a:spcPts val="0"/>
              </a:spcBef>
              <a:spcAft>
                <a:spcPts val="0"/>
              </a:spcAft>
              <a:buNone/>
            </a:pPr>
            <a:r>
              <a:rPr noProof="1" lang="ja"/>
              <a:t>the state of automatically gathering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16" id="216"/>
        <p:cNvGrpSpPr/>
        <p:nvPr/>
      </p:nvGrpSpPr>
      <p:grpSpPr>
        <a:xfrm>
          <a:off x="0" y="0"/>
          <a:ext cx="0" cy="0"/>
          <a:chOff x="0" y="0"/>
          <a:chExt cx="0" cy="0"/>
        </a:xfrm>
      </p:grpSpPr>
      <p:sp>
        <p:nvSpPr>
          <p:cNvPr name="Google Shape;217;p30" id="21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18;p30" id="218"/>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is community leadership so difficult?</a:t>
            </a:r>
            <a:endParaRPr/>
          </a:p>
        </p:txBody>
      </p:sp>
      <p:sp>
        <p:nvSpPr>
          <p:cNvPr name="Google Shape;219;p30" id="219"/>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23" id="223"/>
        <p:cNvGrpSpPr/>
        <p:nvPr/>
      </p:nvGrpSpPr>
      <p:grpSpPr>
        <a:xfrm>
          <a:off x="0" y="0"/>
          <a:ext cx="0" cy="0"/>
          <a:chOff x="0" y="0"/>
          <a:chExt cx="0" cy="0"/>
        </a:xfrm>
      </p:grpSpPr>
      <p:sp>
        <p:nvSpPr>
          <p:cNvPr name="Google Shape;224;p31" id="22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25;p31" id="225"/>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is unified management of OSS needed across the company?</a:t>
            </a:r>
            <a:r>
              <a:rPr noProof="1" lang="ja"/>
              <a:t> </a:t>
            </a:r>
            <a:r>
              <a:rPr noProof="1" lang="ja">
                <a:solidFill>
                  <a:schemeClr val="dk1"/>
                </a:solidFill>
              </a:rPr>
              <a:t>(Why is it that OSS is already being used so much?)</a:t>
            </a:r>
            <a:endParaRPr/>
          </a:p>
        </p:txBody>
      </p:sp>
      <p:sp>
        <p:nvSpPr>
          <p:cNvPr name="Google Shape;226;p31" id="226"/>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310832" rtl="0" marL="457200" algn="l">
              <a:spcBef>
                <a:spcPts val="0"/>
              </a:spcBef>
              <a:spcAft>
                <a:spcPts val="0"/>
              </a:spcAft>
              <a:buSzPct val="100000"/>
              <a:buChar char="●"/>
            </a:pPr>
            <a:r>
              <a:rPr noProof="1" lang="ja"/>
              <a:t>Importance</a:t>
            </a:r>
            <a:endParaRPr/>
          </a:p>
          <a:p>
            <a:pPr lvl="1" indent="-310832" rtl="0" marL="914400" algn="l">
              <a:spcBef>
                <a:spcPts val="0"/>
              </a:spcBef>
              <a:spcAft>
                <a:spcPts val="0"/>
              </a:spcAft>
              <a:buSzPct val="100000"/>
              <a:buChar char="○"/>
            </a:pPr>
            <a:r>
              <a:rPr noProof="1" lang="ja"/>
              <a:t>US Executive Order requiring supply chain management of OSS: It has become a procurement condition</a:t>
            </a:r>
            <a:endParaRPr/>
          </a:p>
          <a:p>
            <a:pPr lvl="2" indent="-310832" rtl="0" marL="1371600" algn="l">
              <a:spcBef>
                <a:spcPts val="0"/>
              </a:spcBef>
              <a:spcAft>
                <a:spcPts val="0"/>
              </a:spcAft>
              <a:buSzPct val="100000"/>
              <a:buChar char="■"/>
            </a:pPr>
            <a:r>
              <a:rPr noProof="1" lang="ja"/>
              <a:t>It is required to manage it firmly from a security perspective</a:t>
            </a:r>
            <a:endParaRPr/>
          </a:p>
          <a:p>
            <a:pPr lvl="1" indent="-310832" rtl="0" marL="914400" algn="l">
              <a:spcBef>
                <a:spcPts val="0"/>
              </a:spcBef>
              <a:spcAft>
                <a:spcPts val="0"/>
              </a:spcAft>
              <a:buSzPct val="100000"/>
              <a:buChar char="○"/>
            </a:pPr>
            <a:r>
              <a:rPr noProof="1" lang="ja"/>
              <a:t>OSS has become something that supports social infrastructure systems</a:t>
            </a:r>
            <a:endParaRPr/>
          </a:p>
          <a:p>
            <a:pPr lvl="2" indent="-310832" rtl="0" marL="1371600" algn="l">
              <a:spcBef>
                <a:spcPts val="0"/>
              </a:spcBef>
              <a:spcAft>
                <a:spcPts val="0"/>
              </a:spcAft>
              <a:buSzPct val="100000"/>
              <a:buChar char="■"/>
            </a:pPr>
            <a:r>
              <a:rPr noProof="1" lang="ja"/>
              <a:t>If there is a problem with the included OSS, it will have a big impact</a:t>
            </a:r>
            <a:endParaRPr/>
          </a:p>
          <a:p>
            <a:pPr lvl="1" indent="-310832" rtl="0" marL="914400" algn="l">
              <a:spcBef>
                <a:spcPts val="0"/>
              </a:spcBef>
              <a:spcAft>
                <a:spcPts val="0"/>
              </a:spcAft>
              <a:buSzPct val="100000"/>
              <a:buChar char="○"/>
            </a:pPr>
            <a:r>
              <a:rPr noProof="1" lang="ja"/>
              <a:t>ISO adoption, industry movement (Teleco WG, etc.)</a:t>
            </a:r>
            <a:endParaRPr/>
          </a:p>
          <a:p>
            <a:pPr lvl="0" indent="-310832" rtl="0" marL="457200" algn="l">
              <a:spcBef>
                <a:spcPts val="0"/>
              </a:spcBef>
              <a:spcAft>
                <a:spcPts val="0"/>
              </a:spcAft>
              <a:buSzPct val="100000"/>
              <a:buChar char="●"/>
            </a:pPr>
            <a:r>
              <a:rPr noProof="1" lang="ja"/>
              <a:t>Need for Company-Wide Unified Management</a:t>
            </a:r>
            <a:endParaRPr/>
          </a:p>
          <a:p>
            <a:pPr lvl="1" indent="-310832" rtl="0" marL="914400" algn="l">
              <a:spcBef>
                <a:spcPts val="0"/>
              </a:spcBef>
              <a:spcAft>
                <a:spcPts val="0"/>
              </a:spcAft>
              <a:buSzPct val="100000"/>
              <a:buChar char="○"/>
            </a:pPr>
            <a:r>
              <a:rPr noProof="1" lang="ja"/>
              <a:t>Mistakes made by some departments affect the entire company (Reputation due to mistakes made by other departments becomes the evaluation of the own department)</a:t>
            </a:r>
            <a:endParaRPr/>
          </a:p>
          <a:p>
            <a:pPr lvl="1" indent="-310832" rtl="0" marL="914400" algn="l">
              <a:spcBef>
                <a:spcPts val="0"/>
              </a:spcBef>
              <a:spcAft>
                <a:spcPts val="0"/>
              </a:spcAft>
              <a:buSzPct val="100000"/>
              <a:buChar char="○"/>
            </a:pPr>
            <a:r>
              <a:rPr noProof="1" lang="ja"/>
              <a:t>Improving the overall level of the internal supply chain</a:t>
            </a:r>
            <a:endParaRPr/>
          </a:p>
          <a:p>
            <a:pPr lvl="1" indent="-310832" rtl="0" marL="914400" algn="l">
              <a:spcBef>
                <a:spcPts val="0"/>
              </a:spcBef>
              <a:spcAft>
                <a:spcPts val="0"/>
              </a:spcAft>
              <a:buSzPct val="100000"/>
              <a:buChar char="○"/>
            </a:pPr>
            <a:r>
              <a:rPr noProof="1" lang="ja"/>
              <a:t>The number of cases handled by non-software engineers is increasing</a:t>
            </a:r>
            <a:endParaRPr/>
          </a:p>
          <a:p>
            <a:pPr lvl="2" indent="-310832" rtl="0" marL="1371600" algn="l">
              <a:spcBef>
                <a:spcPts val="0"/>
              </a:spcBef>
              <a:spcAft>
                <a:spcPts val="0"/>
              </a:spcAft>
              <a:buSzPct val="100000"/>
              <a:buChar char="■"/>
            </a:pPr>
            <a:r>
              <a:rPr noProof="1" lang="ja"/>
              <a:t>Outsourcing management, hardware managers manage the entire product including software, OSS compliance understanding of outsourcers varies, etc.</a:t>
            </a:r>
            <a:endParaRPr/>
          </a:p>
          <a:p>
            <a:pPr lvl="0" indent="-310832" rtl="0" marL="457200" algn="l">
              <a:spcBef>
                <a:spcPts val="0"/>
              </a:spcBef>
              <a:spcAft>
                <a:spcPts val="0"/>
              </a:spcAft>
              <a:buSzPct val="100000"/>
              <a:buChar char="●"/>
            </a:pPr>
            <a:r>
              <a:rPr lang="ja"/>
              <a:t>　</a:t>
            </a:r>
            <a:endParaRPr/>
          </a:p>
          <a:p>
            <a:pPr lvl="0" indent="-310832" rtl="0" marL="457200" algn="l">
              <a:spcBef>
                <a:spcPts val="0"/>
              </a:spcBef>
              <a:spcAft>
                <a:spcPts val="0"/>
              </a:spcAft>
              <a:buSzPct val="100000"/>
              <a:buChar char="●"/>
            </a:pPr>
            <a:r>
              <a:rPr noProof="1" lang="ja"/>
              <a:t>Q's background:</a:t>
            </a:r>
            <a:endParaRPr/>
          </a:p>
          <a:p>
            <a:pPr lvl="1" indent="-310832" rtl="0" marL="914400" algn="l">
              <a:spcBef>
                <a:spcPts val="0"/>
              </a:spcBef>
              <a:spcAft>
                <a:spcPts val="0"/>
              </a:spcAft>
              <a:buSzPct val="100000"/>
              <a:buChar char="○"/>
            </a:pPr>
            <a:r>
              <a:rPr noProof="1" lang="ja"/>
              <a:t>I am proud that I have been doing this because I thought it should be done in the field, but why is the whole company now trying to do this?</a:t>
            </a:r>
            <a:endParaRPr/>
          </a:p>
          <a:p>
            <a:pPr lvl="1" indent="-310832" rtl="0" marL="914400" algn="l">
              <a:spcBef>
                <a:spcPts val="0"/>
              </a:spcBef>
              <a:spcAft>
                <a:spcPts val="0"/>
              </a:spcAft>
              <a:buSzPct val="100000"/>
              <a:buChar char="○"/>
            </a:pPr>
            <a:r>
              <a:rPr noProof="1" lang="ja"/>
              <a:t>The move to create rules without any problems has caused a negative reaction.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30" id="230"/>
        <p:cNvGrpSpPr/>
        <p:nvPr/>
      </p:nvGrpSpPr>
      <p:grpSpPr>
        <a:xfrm>
          <a:off x="0" y="0"/>
          <a:ext cx="0" cy="0"/>
          <a:chOff x="0" y="0"/>
          <a:chExt cx="0" cy="0"/>
        </a:xfrm>
      </p:grpSpPr>
      <p:sp>
        <p:nvSpPr>
          <p:cNvPr name="Google Shape;231;p32" id="23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32;p32" id="232"/>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How should I proceed with OSPO?</a:t>
            </a:r>
            <a:endParaRPr/>
          </a:p>
        </p:txBody>
      </p:sp>
      <p:sp>
        <p:nvSpPr>
          <p:cNvPr name="Google Shape;233;p32" id="233"/>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examples from other companies and finding issues that your company is not aware of.</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I want to prepare answers for people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your company, it is easier to educate your company if you have examples from other companies.</a:t>
            </a:r>
            <a:endParaRPr/>
          </a:p>
          <a:p>
            <a:pPr lvl="0" indent="-310832" rtl="0" marL="457200" algn="l">
              <a:spcBef>
                <a:spcPts val="0"/>
              </a:spcBef>
              <a:spcAft>
                <a:spcPts val="0"/>
              </a:spcAft>
              <a:buSzPct val="100000"/>
              <a:buChar char="●"/>
            </a:pPr>
            <a:r>
              <a:rPr noProof="1" lang="ja"/>
              <a:t>The form of OSPO should be different in each company.</a:t>
            </a:r>
            <a:endParaRPr/>
          </a:p>
          <a:p>
            <a:pPr lvl="1" indent="-310832" rtl="0" marL="914400" algn="l">
              <a:spcBef>
                <a:spcPts val="0"/>
              </a:spcBef>
              <a:spcAft>
                <a:spcPts val="0"/>
              </a:spcAft>
              <a:buSzPct val="100000"/>
              <a:buChar char="○"/>
            </a:pPr>
            <a:r>
              <a:rPr noProof="1" lang="ja"/>
              <a:t>It is good to start by clarifying why you want to create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type company A:</a:t>
            </a:r>
            <a:endParaRPr/>
          </a:p>
          <a:p>
            <a:pPr lvl="2" indent="-310832" rtl="0" marL="1371600" algn="l">
              <a:spcBef>
                <a:spcPts val="0"/>
              </a:spcBef>
              <a:spcAft>
                <a:spcPts val="0"/>
              </a:spcAft>
              <a:buSzPct val="100000"/>
              <a:buChar char="■"/>
            </a:pPr>
            <a:r>
              <a:rPr noProof="1" lang="ja"/>
              <a:t>The main body is each organization. </a:t>
            </a:r>
            <a:r>
              <a:rPr noProof="1" lang="ja"/>
              <a:t>OSPO supports this.</a:t>
            </a:r>
            <a:endParaRPr/>
          </a:p>
          <a:p>
            <a:pPr lvl="2" indent="-310832" rtl="0" marL="1371600" algn="l">
              <a:spcBef>
                <a:spcPts val="0"/>
              </a:spcBef>
              <a:spcAft>
                <a:spcPts val="0"/>
              </a:spcAft>
              <a:buSzPct val="100000"/>
              <a:buChar char="■"/>
            </a:pPr>
            <a:r>
              <a:rPr noProof="1" lang="ja"/>
              <a:t>There are OSPO members in each department, and OSPO is a virtual organization.</a:t>
            </a:r>
            <a:endParaRPr/>
          </a:p>
          <a:p>
            <a:pPr lvl="0" indent="-310832" rtl="0" marL="457200" algn="l">
              <a:spcBef>
                <a:spcPts val="0"/>
              </a:spcBef>
              <a:spcAft>
                <a:spcPts val="0"/>
              </a:spcAft>
              <a:buSzPct val="100000"/>
              <a:buChar char="●"/>
            </a:pPr>
            <a:r>
              <a:rPr noProof="1" lang="ja"/>
              <a:t>(In the case of software-housing companies and non-software-housing companies)</a:t>
            </a:r>
            <a:endParaRPr/>
          </a:p>
          <a:p>
            <a:pPr lvl="0" indent="-310832" rtl="0" marL="457200" algn="l">
              <a:spcBef>
                <a:spcPts val="0"/>
              </a:spcBef>
              <a:spcAft>
                <a:spcPts val="0"/>
              </a:spcAft>
              <a:buSzPct val="100000"/>
              <a:buChar char="●"/>
            </a:pPr>
            <a:r>
              <a:rPr noProof="1" lang="ja"/>
              <a:t>Reference</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37" id="237"/>
        <p:cNvGrpSpPr/>
        <p:nvPr/>
      </p:nvGrpSpPr>
      <p:grpSpPr>
        <a:xfrm>
          <a:off x="0" y="0"/>
          <a:ext cx="0" cy="0"/>
          <a:chOff x="0" y="0"/>
          <a:chExt cx="0" cy="0"/>
        </a:xfrm>
      </p:grpSpPr>
      <p:sp>
        <p:nvSpPr>
          <p:cNvPr name="Google Shape;238;p33" id="23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39;p33" id="23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(TO: A company that </a:t>
            </a:r>
            <a:r>
              <a:rPr noProof="1" lang="ja">
                <a:solidFill>
                  <a:schemeClr val="dk1"/>
                </a:solidFill>
              </a:rPr>
              <a:t>already</a:t>
            </a:r>
            <a:r>
              <a:rPr noProof="1" lang="ja"/>
              <a:t> has an OSPO organization) </a:t>
            </a:r>
            <a:r>
              <a:rPr noProof="1" lang="ja">
                <a:solidFill>
                  <a:schemeClr val="dk1"/>
                </a:solidFill>
              </a:rPr>
              <a:t>Why did you create OSPO?</a:t>
            </a:r>
            <a:endParaRPr/>
          </a:p>
        </p:txBody>
      </p:sp>
      <p:sp>
        <p:nvSpPr>
          <p:cNvPr name="Google Shape;240;p33" id="240"/>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other companies' examples and finding issues that your company is not aware of.</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I want to prepare an answer for those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your company, it is easier to educate your company if you have examples from other companies.</a:t>
            </a:r>
            <a:endParaRPr/>
          </a:p>
          <a:p>
            <a:pPr lvl="0" indent="-310832" rtl="0" marL="457200" algn="l">
              <a:spcBef>
                <a:spcPts val="0"/>
              </a:spcBef>
              <a:spcAft>
                <a:spcPts val="0"/>
              </a:spcAft>
              <a:buSzPct val="100000"/>
              <a:buChar char="●"/>
            </a:pPr>
            <a:r>
              <a:rPr noProof="1" lang="ja"/>
              <a:t>The form of OSPO should be different in each company.</a:t>
            </a:r>
            <a:endParaRPr/>
          </a:p>
          <a:p>
            <a:pPr lvl="1" indent="-310832" rtl="0" marL="914400" algn="l">
              <a:spcBef>
                <a:spcPts val="0"/>
              </a:spcBef>
              <a:spcAft>
                <a:spcPts val="0"/>
              </a:spcAft>
              <a:buSzPct val="100000"/>
              <a:buChar char="○"/>
            </a:pPr>
            <a:r>
              <a:rPr noProof="1" lang="ja"/>
              <a:t>It is good to start by clarifying why you want to create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type company A:</a:t>
            </a:r>
            <a:endParaRPr/>
          </a:p>
          <a:p>
            <a:pPr lvl="2" indent="-310832" rtl="0" marL="1371600" algn="l">
              <a:spcBef>
                <a:spcPts val="0"/>
              </a:spcBef>
              <a:spcAft>
                <a:spcPts val="0"/>
              </a:spcAft>
              <a:buSzPct val="100000"/>
              <a:buChar char="■"/>
            </a:pPr>
            <a:r>
              <a:rPr noProof="1" lang="ja"/>
              <a:t>The main body is each organization. </a:t>
            </a:r>
            <a:r>
              <a:rPr noProof="1" lang="ja"/>
              <a:t>OSPO supports this.</a:t>
            </a:r>
            <a:endParaRPr/>
          </a:p>
          <a:p>
            <a:pPr lvl="2" indent="-310832" rtl="0" marL="1371600" algn="l">
              <a:spcBef>
                <a:spcPts val="0"/>
              </a:spcBef>
              <a:spcAft>
                <a:spcPts val="0"/>
              </a:spcAft>
              <a:buSzPct val="100000"/>
              <a:buChar char="■"/>
            </a:pPr>
            <a:r>
              <a:rPr noProof="1" lang="ja"/>
              <a:t>There are OSPO members in each department, and OSPO is a virtual organization.</a:t>
            </a:r>
            <a:endParaRPr/>
          </a:p>
          <a:p>
            <a:pPr lvl="0" indent="-310832" rtl="0" marL="457200" algn="l">
              <a:spcBef>
                <a:spcPts val="0"/>
              </a:spcBef>
              <a:spcAft>
                <a:spcPts val="0"/>
              </a:spcAft>
              <a:buSzPct val="100000"/>
              <a:buChar char="●"/>
            </a:pPr>
            <a:r>
              <a:rPr noProof="1" lang="ja"/>
              <a:t>(In the case of software-housing companies and non-software-housing companies)</a:t>
            </a:r>
            <a:endParaRPr/>
          </a:p>
          <a:p>
            <a:pPr lvl="0" indent="-310832" rtl="0" marL="457200" algn="l">
              <a:spcBef>
                <a:spcPts val="0"/>
              </a:spcBef>
              <a:spcAft>
                <a:spcPts val="0"/>
              </a:spcAft>
              <a:buSzPct val="100000"/>
              <a:buChar char="●"/>
            </a:pPr>
            <a:r>
              <a:rPr noProof="1" lang="ja"/>
              <a:t>Reference</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44" id="244"/>
        <p:cNvGrpSpPr/>
        <p:nvPr/>
      </p:nvGrpSpPr>
      <p:grpSpPr>
        <a:xfrm>
          <a:off x="0" y="0"/>
          <a:ext cx="0" cy="0"/>
          <a:chOff x="0" y="0"/>
          <a:chExt cx="0" cy="0"/>
        </a:xfrm>
      </p:grpSpPr>
      <p:sp>
        <p:nvSpPr>
          <p:cNvPr name="Google Shape;245;p34" id="24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46;p34" id="246"/>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I want to create an OSPO. What should I start with?</a:t>
            </a:r>
            <a:endParaRPr/>
          </a:p>
        </p:txBody>
      </p:sp>
      <p:sp>
        <p:nvSpPr>
          <p:cNvPr name="Google Shape;247;p34" id="247"/>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examples from other companies and finding issues that your company is not aware of.</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Prepare an answer for those who are thinking about creating an OSPO for the first time.</a:t>
            </a:r>
            <a:endParaRPr/>
          </a:p>
          <a:p>
            <a:pPr lvl="1" indent="-310832" rtl="0" marL="914400" algn="l">
              <a:spcBef>
                <a:spcPts val="0"/>
              </a:spcBef>
              <a:spcAft>
                <a:spcPts val="0"/>
              </a:spcAft>
              <a:buSzPct val="100000"/>
              <a:buChar char="○"/>
            </a:pPr>
            <a:r>
              <a:rPr noProof="1" lang="ja"/>
              <a:t>(Example)When trying to create an OSPO within your company, it is easier to educate your company if you have examples from other companies.</a:t>
            </a:r>
            <a:endParaRPr/>
          </a:p>
          <a:p>
            <a:pPr lvl="0" indent="-310832" rtl="0" marL="457200" algn="l">
              <a:spcBef>
                <a:spcPts val="0"/>
              </a:spcBef>
              <a:spcAft>
                <a:spcPts val="0"/>
              </a:spcAft>
              <a:buSzPct val="100000"/>
              <a:buChar char="●"/>
            </a:pPr>
            <a:r>
              <a:rPr noProof="1" lang="ja"/>
              <a:t>The form of OSPO should be different for each company.</a:t>
            </a:r>
            <a:endParaRPr/>
          </a:p>
          <a:p>
            <a:pPr lvl="1" indent="-310832" rtl="0" marL="914400" algn="l">
              <a:spcBef>
                <a:spcPts val="0"/>
              </a:spcBef>
              <a:spcAft>
                <a:spcPts val="0"/>
              </a:spcAft>
              <a:buSzPct val="100000"/>
              <a:buChar char="○"/>
            </a:pPr>
            <a:r>
              <a:rPr noProof="1" lang="ja"/>
              <a:t>Start by clarifying why you want to create an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type company A:</a:t>
            </a:r>
            <a:endParaRPr/>
          </a:p>
          <a:p>
            <a:pPr lvl="2" indent="-310832" rtl="0" marL="1371600" algn="l">
              <a:spcBef>
                <a:spcPts val="0"/>
              </a:spcBef>
              <a:spcAft>
                <a:spcPts val="0"/>
              </a:spcAft>
              <a:buSzPct val="100000"/>
              <a:buChar char="■"/>
            </a:pPr>
            <a:r>
              <a:rPr noProof="1" lang="ja"/>
              <a:t>The main body is each organization. </a:t>
            </a:r>
            <a:r>
              <a:rPr noProof="1" lang="ja"/>
              <a:t>OSPO supports this.</a:t>
            </a:r>
            <a:endParaRPr/>
          </a:p>
          <a:p>
            <a:pPr lvl="2" indent="-310832" rtl="0" marL="1371600" algn="l">
              <a:spcBef>
                <a:spcPts val="0"/>
              </a:spcBef>
              <a:spcAft>
                <a:spcPts val="0"/>
              </a:spcAft>
              <a:buSzPct val="100000"/>
              <a:buChar char="■"/>
            </a:pPr>
            <a:r>
              <a:rPr noProof="1" lang="ja"/>
              <a:t>There are OSPO members in each department, and OSPO is a virtual organization.</a:t>
            </a:r>
            <a:endParaRPr/>
          </a:p>
          <a:p>
            <a:pPr lvl="0" indent="-310832" rtl="0" marL="457200" algn="l">
              <a:spcBef>
                <a:spcPts val="0"/>
              </a:spcBef>
              <a:spcAft>
                <a:spcPts val="0"/>
              </a:spcAft>
              <a:buSzPct val="100000"/>
              <a:buChar char="●"/>
            </a:pPr>
            <a:r>
              <a:rPr noProof="1" lang="ja"/>
              <a:t>(In the case of software-housing companies and non-software-housing companies)</a:t>
            </a:r>
            <a:endParaRPr/>
          </a:p>
          <a:p>
            <a:pPr lvl="0" indent="-310832" rtl="0" marL="457200" algn="l">
              <a:spcBef>
                <a:spcPts val="0"/>
              </a:spcBef>
              <a:spcAft>
                <a:spcPts val="0"/>
              </a:spcAft>
              <a:buSzPct val="100000"/>
              <a:buChar char="●"/>
            </a:pPr>
            <a:r>
              <a:rPr noProof="1" lang="ja"/>
              <a:t>Reference</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51" id="251"/>
        <p:cNvGrpSpPr/>
        <p:nvPr/>
      </p:nvGrpSpPr>
      <p:grpSpPr>
        <a:xfrm>
          <a:off x="0" y="0"/>
          <a:ext cx="0" cy="0"/>
          <a:chOff x="0" y="0"/>
          <a:chExt cx="0" cy="0"/>
        </a:xfrm>
      </p:grpSpPr>
      <p:sp>
        <p:nvSpPr>
          <p:cNvPr name="Google Shape;252;p35" id="25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Q1</a:t>
            </a:r>
            <a:endParaRPr/>
          </a:p>
        </p:txBody>
      </p:sp>
      <p:sp>
        <p:nvSpPr>
          <p:cNvPr name="Google Shape;253;p35" id="253"/>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What is the organizational structure and membership of OSPO?</a:t>
            </a:r>
            <a:endParaRPr/>
          </a:p>
        </p:txBody>
      </p:sp>
      <p:sp>
        <p:nvSpPr>
          <p:cNvPr name="Google Shape;254;p35" id="254"/>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7500" rtl="0" marL="457200" algn="l">
              <a:spcBef>
                <a:spcPts val="0"/>
              </a:spcBef>
              <a:spcAft>
                <a:spcPts val="0"/>
              </a:spcAft>
              <a:buSzPts val="1400"/>
              <a:buChar char="●"/>
            </a:pPr>
            <a:r>
              <a:rPr noProof="1" lang="ja"/>
              <a:t>I would like to prepare an answer for those who are thinking about creating OSPO for the first time.</a:t>
            </a:r>
            <a:endParaRPr/>
          </a:p>
          <a:p>
            <a:pPr lvl="1" indent="-317500" rtl="0" marL="914400" algn="l">
              <a:spcBef>
                <a:spcPts val="0"/>
              </a:spcBef>
              <a:spcAft>
                <a:spcPts val="0"/>
              </a:spcAft>
              <a:buSzPts val="1400"/>
              <a:buChar char="○"/>
            </a:pPr>
            <a:r>
              <a:rPr noProof="1" lang="ja"/>
              <a:t>(Example)When trying to create OSPO in the company, it is easier to educate the company if there are examples from other companies.</a:t>
            </a:r>
            <a:endParaRPr/>
          </a:p>
          <a:p>
            <a:pPr lvl="0" indent="-317500" rtl="0" marL="457200" algn="l">
              <a:spcBef>
                <a:spcPts val="0"/>
              </a:spcBef>
              <a:spcAft>
                <a:spcPts val="0"/>
              </a:spcAft>
              <a:buSzPts val="1400"/>
              <a:buChar char="●"/>
            </a:pPr>
            <a:r>
              <a:rPr noProof="1" lang="ja"/>
              <a:t>The form of OSPO can be different in each company.</a:t>
            </a:r>
            <a:endParaRPr/>
          </a:p>
          <a:p>
            <a:pPr lvl="1" indent="-317500" rtl="0" marL="914400" algn="l">
              <a:spcBef>
                <a:spcPts val="0"/>
              </a:spcBef>
              <a:spcAft>
                <a:spcPts val="0"/>
              </a:spcAft>
              <a:buSzPts val="1400"/>
              <a:buChar char="○"/>
            </a:pPr>
            <a:r>
              <a:rPr noProof="1" lang="ja"/>
              <a:t>It is good to start by clarifying the reason why you want to create OSPO.</a:t>
            </a:r>
            <a:endParaRPr/>
          </a:p>
          <a:p>
            <a:pPr lvl="0" indent="-317500" rtl="0" marL="457200" algn="l">
              <a:spcBef>
                <a:spcPts val="0"/>
              </a:spcBef>
              <a:spcAft>
                <a:spcPts val="0"/>
              </a:spcAft>
              <a:buSzPts val="1400"/>
              <a:buChar char="●"/>
            </a:pPr>
            <a:r>
              <a:rPr noProof="1" lang="ja"/>
              <a:t>For example:</a:t>
            </a:r>
            <a:endParaRPr/>
          </a:p>
          <a:p>
            <a:pPr lvl="1" indent="-317500" rtl="0" marL="914400" algn="l">
              <a:spcBef>
                <a:spcPts val="0"/>
              </a:spcBef>
              <a:spcAft>
                <a:spcPts val="0"/>
              </a:spcAft>
              <a:buSzPts val="1400"/>
              <a:buChar char="○"/>
            </a:pPr>
            <a:r>
              <a:rPr noProof="1" lang="ja"/>
              <a:t>Software house type company A:</a:t>
            </a:r>
            <a:endParaRPr/>
          </a:p>
          <a:p>
            <a:pPr lvl="2" indent="-317500" rtl="0" marL="1371600" algn="l">
              <a:spcBef>
                <a:spcPts val="0"/>
              </a:spcBef>
              <a:spcAft>
                <a:spcPts val="0"/>
              </a:spcAft>
              <a:buSzPts val="1400"/>
              <a:buChar char="■"/>
            </a:pPr>
            <a:r>
              <a:rPr noProof="1" lang="ja"/>
              <a:t>The main body is each organization. </a:t>
            </a:r>
            <a:r>
              <a:rPr noProof="1" lang="ja"/>
              <a:t>The OSPO supports this.</a:t>
            </a:r>
            <a:endParaRPr/>
          </a:p>
          <a:p>
            <a:pPr lvl="2" indent="-317500" rtl="0" marL="1371600" algn="l">
              <a:spcBef>
                <a:spcPts val="0"/>
              </a:spcBef>
              <a:spcAft>
                <a:spcPts val="0"/>
              </a:spcAft>
              <a:buSzPts val="1400"/>
              <a:buChar char="■"/>
            </a:pPr>
            <a:r>
              <a:rPr noProof="1" lang="ja"/>
              <a:t>There are OSPO members in each department, and the OSPO is a virtual organization.</a:t>
            </a:r>
            <a:endParaRPr/>
          </a:p>
          <a:p>
            <a:pPr lvl="0" indent="-317500" rtl="0" marL="457200" algn="l">
              <a:spcBef>
                <a:spcPts val="0"/>
              </a:spcBef>
              <a:spcAft>
                <a:spcPts val="0"/>
              </a:spcAft>
              <a:buSzPts val="1400"/>
              <a:buChar char="●"/>
            </a:pPr>
            <a:r>
              <a:rPr noProof="1" lang="ja"/>
              <a:t>(In the case of software-housing companies and non-software-housing companies)</a:t>
            </a:r>
            <a:endParaRPr/>
          </a:p>
          <a:p>
            <a:pPr lvl="0" indent="-317500" rtl="0" marL="457200" algn="l">
              <a:spcBef>
                <a:spcPts val="0"/>
              </a:spcBef>
              <a:spcAft>
                <a:spcPts val="0"/>
              </a:spcAft>
              <a:buSzPts val="1400"/>
              <a:buChar char="●"/>
            </a:pPr>
            <a:r>
              <a:rPr noProof="1" lang="ja"/>
              <a:t>Reference</a:t>
            </a:r>
            <a:endParaRPr/>
          </a:p>
          <a:p>
            <a:pPr lvl="1" indent="-317500" rtl="0" marL="914400" algn="l">
              <a:spcBef>
                <a:spcPts val="0"/>
              </a:spcBef>
              <a:spcAft>
                <a:spcPts val="0"/>
              </a:spcAft>
              <a:buSzPts val="1400"/>
              <a:buChar char="○"/>
            </a:pPr>
            <a:r>
              <a:rPr u="sng" noProof="1" lang="ja">
                <a:solidFill>
                  <a:schemeClr val="hlink"/>
                </a:solidFill>
                <a:hlinkClick r:id="rId3"/>
              </a:rPr>
              <a:t>https://www.linuxfoundation.jp/publications/2022/11/a-deep-dive-into-open-source-program-offices/</a:t>
            </a:r>
            <a:endParaRPr/>
          </a:p>
          <a:p>
            <a:pPr lvl="1" indent="-317500" rtl="0" marL="914400" algn="l">
              <a:spcBef>
                <a:spcPts val="0"/>
              </a:spcBef>
              <a:spcAft>
                <a:spcPts val="0"/>
              </a:spcAft>
              <a:buSzPts val="1400"/>
              <a:buChar char="○"/>
            </a:pPr>
            <a:r>
              <a:rPr u="sng" noProof="1" lang="ja">
                <a:solidFill>
                  <a:schemeClr val="hlink"/>
                </a:solidFill>
                <a:hlinkClick r:id="rId4"/>
              </a:rPr>
              <a:t>https://www.linuxfoundation.jp/wp-content/uploads/2022/11/ja_LFR_LFAID_Deep_Dive_Open_Source_Program_Offices_0830.pdf</a:t>
            </a:r>
            <a:endParaRPr/>
          </a:p>
          <a:p>
            <a:pPr lvl="1" indent="-317500" rtl="0" marL="914400" algn="l">
              <a:spcBef>
                <a:spcPts val="0"/>
              </a:spcBef>
              <a:spcAft>
                <a:spcPts val="0"/>
              </a:spcAft>
              <a:buSzPts val="1400"/>
              <a:buChar char="○"/>
            </a:pPr>
            <a: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58" id="258"/>
        <p:cNvGrpSpPr/>
        <p:nvPr/>
      </p:nvGrpSpPr>
      <p:grpSpPr>
        <a:xfrm>
          <a:off x="0" y="0"/>
          <a:ext cx="0" cy="0"/>
          <a:chOff x="0" y="0"/>
          <a:chExt cx="0" cy="0"/>
        </a:xfrm>
      </p:grpSpPr>
      <p:sp>
        <p:nvSpPr>
          <p:cNvPr name="Google Shape;259;p36" id="259"/>
          <p:cNvSpPr txBox="1"/>
          <p:nvPr>
            <p:ph type="title"/>
          </p:nvPr>
        </p:nvSpPr>
        <p:spPr>
          <a:xfrm>
            <a:off x="311700" y="445025"/>
            <a:ext cx="8520600" cy="572700"/>
          </a:xfrm>
          <a:prstGeom prst="rect">
            <a:avLst/>
          </a:prstGeom>
        </p:spPr>
        <p:txBody>
          <a:bodyPr lIns="91425" bIns="91425" anchor="ctr" rIns="91425" anchorCtr="0" wrap="square" spcFirstLastPara="1" tIns="91425">
            <a:noAutofit/>
          </a:bodyPr>
          <a:lstStyle/>
          <a:p>
            <a:pPr lvl="0" indent="0" rtl="0" marL="0" algn="l">
              <a:spcBef>
                <a:spcPts val="0"/>
              </a:spcBef>
              <a:spcAft>
                <a:spcPts val="0"/>
              </a:spcAft>
              <a:buNone/>
            </a:pPr>
            <a:r>
              <a:rPr noProof="1" lang="ja"/>
              <a:t>Q1 Reference Links</a:t>
            </a:r>
            <a:endParaRPr/>
          </a:p>
        </p:txBody>
      </p:sp>
      <p:sp>
        <p:nvSpPr>
          <p:cNvPr name="Google Shape;260;p36" id="260"/>
          <p:cNvSpPr txBox="1"/>
          <p:nvPr>
            <p:ph idx="1" type="body"/>
          </p:nvPr>
        </p:nvSpPr>
        <p:spPr>
          <a:xfrm>
            <a:off x="311700" y="1152475"/>
            <a:ext cx="8520600" cy="3416400"/>
          </a:xfrm>
          <a:prstGeom prst="rect">
            <a:avLst/>
          </a:prstGeom>
        </p:spPr>
        <p:txBody>
          <a:bodyPr lIns="91425" bIns="91425" anchor="t" rIns="91425" anchorCtr="0" wrap="square" spcFirstLastPara="1" tIns="91425">
            <a:noAutofit/>
          </a:bodyPr>
          <a:lstStyle/>
          <a:p>
            <a:pPr lvl="0" indent="-317500" rtl="0" marL="457200" algn="l">
              <a:spcBef>
                <a:spcPts val="0"/>
              </a:spcBef>
              <a:spcAft>
                <a:spcPts val="0"/>
              </a:spcAft>
              <a:buSzPts val="1400"/>
              <a:buChar char="●"/>
            </a:pPr>
            <a:r>
              <a:rPr noProof="1" lang="ja"/>
              <a:t>A Deep Dive into Open Source Program Offices: Structure, Roles, Responsibilities, and Challenges</a:t>
            </a:r>
            <a:endParaRPr/>
          </a:p>
          <a:p>
            <a:pPr lvl="1" indent="-317500" rtl="0" marL="914400" algn="l">
              <a:spcBef>
                <a:spcPts val="0"/>
              </a:spcBef>
              <a:spcAft>
                <a:spcPts val="0"/>
              </a:spcAft>
              <a:buSzPts val="1400"/>
              <a:buChar char="○"/>
            </a:pPr>
            <a:r>
              <a:rPr u="sng" noProof="1" lang="ja">
                <a:solidFill>
                  <a:schemeClr val="hlink"/>
                </a:solidFill>
                <a:hlinkClick r:id="rId4"/>
              </a:rPr>
              <a:t>https://www.linuxfoundation.org/research/a-deep-dive-into-open-source-program-offices</a:t>
            </a:r>
            <a:endParaRPr/>
          </a:p>
          <a:p>
            <a:pPr lvl="0" indent="-317500" rtl="0" marL="457200" algn="l">
              <a:spcBef>
                <a:spcPts val="0"/>
              </a:spcBef>
              <a:spcAft>
                <a:spcPts val="0"/>
              </a:spcAft>
              <a:buSzPts val="1400"/>
              <a:buChar char="●"/>
            </a:pPr>
            <a:r>
              <a:rPr noProof="1" lang="ja"/>
              <a:t>Deep Dive: Open Source Program Office Organizational Structure, Roles, Responsibilities, and Challenges</a:t>
            </a:r>
            <a:endParaRPr/>
          </a:p>
          <a:p>
            <a:pPr lvl="1" indent="-317500" rtl="0" marL="914400" algn="l">
              <a:spcBef>
                <a:spcPts val="0"/>
              </a:spcBef>
              <a:spcAft>
                <a:spcPts val="0"/>
              </a:spcAft>
              <a:buSzPts val="1400"/>
              <a:buChar char="○"/>
            </a:pPr>
            <a:r>
              <a:rPr u="sng" noProof="1" lang="ja">
                <a:solidFill>
                  <a:schemeClr val="hlink"/>
                </a:solidFill>
                <a:hlinkClick r:id="rId5"/>
              </a:rPr>
              <a:t>https://www.linuxfoundation.jp/blog/2022/11/japanese-version-of-a-deep-dive-into-open-source-program-offices-launch/</a:t>
            </a:r>
            <a:endParaRPr/>
          </a:p>
          <a:p>
            <a:pPr lvl="0" indent="-317500" rtl="0" marL="457200" algn="l">
              <a:spcBef>
                <a:spcPts val="0"/>
              </a:spcBef>
              <a:spcAft>
                <a:spcPts val="0"/>
              </a:spcAft>
              <a:buSzPts val="1400"/>
              <a:buChar char="●"/>
            </a:pPr>
            <a:r>
              <a:rPr noProof="1" lang="ja"/>
              <a:t>Creating an Open Source Program</a:t>
            </a:r>
            <a:endParaRPr/>
          </a:p>
          <a:p>
            <a:pPr lvl="1" indent="-317500" rtl="0" marL="914400" algn="l">
              <a:spcBef>
                <a:spcPts val="0"/>
              </a:spcBef>
              <a:spcAft>
                <a:spcPts val="0"/>
              </a:spcAft>
              <a:buSzPts val="1400"/>
              <a:buChar char="○"/>
            </a:pPr>
            <a:r>
              <a:rPr u="sng" noProof="1" lang="ja">
                <a:solidFill>
                  <a:schemeClr val="hlink"/>
                </a:solidFill>
                <a:hlinkClick r:id="rId6"/>
              </a:rPr>
              <a:t>https://www.linuxfoundation.org/resources/open-source-guides/creating-an-open-source-program?hsLang=en</a:t>
            </a:r>
            <a:endParaRPr/>
          </a:p>
          <a:p>
            <a:pPr lvl="0" indent="-317500" rtl="0" marL="457200" algn="l">
              <a:spcBef>
                <a:spcPts val="0"/>
              </a:spcBef>
              <a:spcAft>
                <a:spcPts val="0"/>
              </a:spcAft>
              <a:buClr>
                <a:schemeClr val="dk1"/>
              </a:buClr>
              <a:buSzPts val="1400"/>
              <a:buChar char="●"/>
            </a:pPr>
            <a:r>
              <a:rPr noProof="1" lang="ja">
                <a:solidFill>
                  <a:schemeClr val="dk1"/>
                </a:solidFill>
              </a:rPr>
              <a:t>Creating Open Source Programs</a:t>
            </a:r>
            <a:endParaRPr>
              <a:solidFill>
                <a:schemeClr val="dk1"/>
              </a:solidFill>
            </a:endParaRPr>
          </a:p>
          <a:p>
            <a:pPr lvl="1" indent="-317500" rtl="0" marL="914400" algn="l">
              <a:spcBef>
                <a:spcPts val="0"/>
              </a:spcBef>
              <a:spcAft>
                <a:spcPts val="0"/>
              </a:spcAft>
              <a:buClr>
                <a:schemeClr val="dk1"/>
              </a:buClr>
              <a:buSzPts val="1400"/>
              <a:buChar char="○"/>
            </a:pPr>
            <a:r>
              <a:rPr u="sng" noProof="1" lang="ja">
                <a:solidFill>
                  <a:schemeClr val="hlink"/>
                </a:solidFill>
                <a:hlinkClick r:id="rId7"/>
              </a:rPr>
              <a:t>https://www.linuxfoundation.jp/resources/open-source-guides/creating-an-open-source-program/</a:t>
            </a:r>
            <a:endParaRPr/>
          </a:p>
          <a:p>
            <a:pPr lvl="0" indent="-317500" rtl="0" marL="457200" algn="l">
              <a:spcBef>
                <a:spcPts val="0"/>
              </a:spcBef>
              <a:spcAft>
                <a:spcPts val="0"/>
              </a:spcAft>
              <a:buSzPts val="1400"/>
              <a:buChar char="●"/>
            </a:pPr>
            <a:r>
              <a:rPr noProof="1" lang="ja"/>
              <a:t>OSPO 101 Training Modules</a:t>
            </a:r>
            <a:endParaRPr/>
          </a:p>
          <a:p>
            <a:pPr lvl="1" indent="-317500" rtl="0" marL="914400" algn="l">
              <a:spcBef>
                <a:spcPts val="0"/>
              </a:spcBef>
              <a:spcAft>
                <a:spcPts val="0"/>
              </a:spcAft>
              <a:buSzPts val="1400"/>
              <a:buChar char="○"/>
            </a:pPr>
            <a:r>
              <a:rPr u="sng" noProof="1" lang="ja">
                <a:solidFill>
                  <a:schemeClr val="hlink"/>
                </a:solidFill>
                <a:hlinkClick r:id="rId8"/>
              </a:rPr>
              <a:t>https://github.com/todogroup/ospo-career-path/tree/main/OSPO-101</a:t>
            </a:r>
            <a:endParaRPr/>
          </a:p>
          <a:p>
            <a:pPr lvl="0" indent="-317500" rtl="0" marL="457200" algn="l">
              <a:spcBef>
                <a:spcPts val="0"/>
              </a:spcBef>
              <a:spcAft>
                <a:spcPts val="0"/>
              </a:spcAft>
              <a:buSzPts val="1400"/>
              <a:buChar char="●"/>
            </a:pPr>
            <a:r>
              <a:rPr noProof="1" lang="ja"/>
              <a:t>Evolution of the Open Source Program Office (OSPO)</a:t>
            </a:r>
            <a:endParaRPr/>
          </a:p>
          <a:p>
            <a:pPr lvl="1" indent="-317500" rtl="0" marL="914400" algn="l">
              <a:spcBef>
                <a:spcPts val="0"/>
              </a:spcBef>
              <a:spcAft>
                <a:spcPts val="0"/>
              </a:spcAft>
              <a:buSzPts val="1400"/>
              <a:buChar char="○"/>
            </a:pPr>
            <a:r>
              <a:rPr u="sng" noProof="1" lang="ja">
                <a:solidFill>
                  <a:schemeClr val="hlink"/>
                </a:solidFill>
                <a:hlinkClick r:id="rId9"/>
              </a:rPr>
              <a:t>https://www.linuxfoundation.jp/wp-content/uploads//2022/08/LFResearch_OSPO_Report-jp.pdf</a:t>
            </a:r>
            <a:endParaRPr/>
          </a:p>
          <a:p>
            <a:pPr lvl="0" indent="0" rtl="0" marL="457200" algn="l">
              <a:spcBef>
                <a:spcPts val="0"/>
              </a:spcBef>
              <a:spcAft>
                <a:spcPts val="0"/>
              </a:spcAft>
              <a:buNone/>
            </a:pPr>
            <a: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64" id="264"/>
        <p:cNvGrpSpPr/>
        <p:nvPr/>
      </p:nvGrpSpPr>
      <p:grpSpPr>
        <a:xfrm>
          <a:off x="0" y="0"/>
          <a:ext cx="0" cy="0"/>
          <a:chOff x="0" y="0"/>
          <a:chExt cx="0" cy="0"/>
        </a:xfrm>
      </p:grpSpPr>
      <p:sp>
        <p:nvSpPr>
          <p:cNvPr name="Google Shape;265;p37" id="26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Question Candidate (blue text added in MTG)</a:t>
            </a:r>
            <a:endParaRPr/>
          </a:p>
        </p:txBody>
      </p:sp>
      <p:sp>
        <p:nvSpPr>
          <p:cNvPr name="Google Shape;266;p37" id="266"/>
          <p:cNvSpPr txBox="1"/>
          <p:nvPr/>
        </p:nvSpPr>
        <p:spPr>
          <a:xfrm>
            <a:off x="432100" y="918350"/>
            <a:ext cx="8280000" cy="3897900"/>
          </a:xfrm>
          <a:prstGeom prst="rect">
            <a:avLst/>
          </a:prstGeom>
          <a:noFill/>
          <a:ln>
            <a:noFill/>
          </a:ln>
        </p:spPr>
        <p:txBody>
          <a:bodyPr lIns="91425" bIns="91425" anchor="t" rIns="91425" anchorCtr="0" wrap="square" spcFirstLastPara="1" tIns="91425">
            <a:normAutofit lnSpcReduction="20000" fontScale="70000"/>
          </a:bodyPr>
          <a:lstStyle/>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Why do I need to manage OSS? </a:t>
            </a:r>
            <a:r>
              <a:rPr noProof="1" lang="ja">
                <a:solidFill>
                  <a:srgbClr val="0000FF"/>
                </a:solidFill>
              </a:rPr>
              <a:t>(Why is it that OSS is already being used so much?) </a:t>
            </a:r>
            <a:r>
              <a:rPr u="sng" noProof="1" lang="ja">
                <a:solidFill>
                  <a:schemeClr val="hlink"/>
                </a:solidFill>
                <a:hlinkClick action="ppaction://hlinksldjump" r:id="rId4"/>
              </a:rPr>
              <a:t>Slide link</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What is OSPO?</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(TO: Companies that already have an OSPO organization) Why did you create OSPO?</a:t>
            </a:r>
            <a:endParaRPr>
              <a:solidFill>
                <a:srgbClr val="0000FF"/>
              </a:solidFill>
            </a:endParaRPr>
          </a:p>
          <a:p>
            <a:pPr lvl="0" indent="-290830" rtl="0" marL="457200" algn="l">
              <a:spcBef>
                <a:spcPts val="0"/>
              </a:spcBef>
              <a:spcAft>
                <a:spcPts val="0"/>
              </a:spcAft>
              <a:buClr>
                <a:srgbClr val="0000FF"/>
              </a:buClr>
              <a:buSzPct val="100000"/>
              <a:buAutoNum type="arabicPeriod"/>
            </a:pPr>
            <a:r>
              <a:rPr noProof="1" lang="ja">
                <a:solidFill>
                  <a:srgbClr val="0000FF"/>
                </a:solidFill>
              </a:rPr>
              <a:t>I want to create OSPO. Where do I start?</a:t>
            </a:r>
            <a:endParaRPr>
              <a:solidFill>
                <a:srgbClr val="0000FF"/>
              </a:solidFill>
            </a:endParaRPr>
          </a:p>
          <a:p>
            <a:pPr lvl="0" indent="-290830" rtl="0" marL="457200" algn="l">
              <a:lnSpc>
                <a:spcPct val="110000"/>
              </a:lnSpc>
              <a:spcBef>
                <a:spcPts val="0"/>
              </a:spcBef>
              <a:spcAft>
                <a:spcPts val="0"/>
              </a:spcAft>
              <a:buSzPct val="100000"/>
              <a:buAutoNum type="arabicPeriod"/>
            </a:pPr>
            <a:r>
              <a:rPr noProof="1" lang="ja"/>
              <a:t>What is the organizational structure and membership of OSPO?</a:t>
            </a:r>
            <a:r>
              <a:rPr lang="ja"/>
              <a:t> </a:t>
            </a:r>
            <a:endParaRPr/>
          </a:p>
          <a:p>
            <a:pPr lvl="1" indent="-290830" rtl="0" marL="914400" algn="l">
              <a:lnSpc>
                <a:spcPct val="110000"/>
              </a:lnSpc>
              <a:spcBef>
                <a:spcPts val="0"/>
              </a:spcBef>
              <a:spcAft>
                <a:spcPts val="0"/>
              </a:spcAft>
              <a:buSzPct val="100000"/>
              <a:buAutoNum type="alphaLcPeriod"/>
            </a:pPr>
            <a:r>
              <a:rPr noProof="1" lang="ja"/>
              <a:t>(In the case of software-housing companies and non-software-housing companies)</a:t>
            </a:r>
            <a:r>
              <a:rPr lang="ja"/>
              <a:t>  </a:t>
            </a:r>
            <a:endParaRPr/>
          </a:p>
          <a:p>
            <a:pPr lvl="0" indent="-290830" rtl="0" marL="457200" algn="l">
              <a:lnSpc>
                <a:spcPct val="110000"/>
              </a:lnSpc>
              <a:spcBef>
                <a:spcPts val="0"/>
              </a:spcBef>
              <a:spcAft>
                <a:spcPts val="0"/>
              </a:spcAft>
              <a:buSzPct val="100000"/>
              <a:buAutoNum type="arabicPeriod"/>
            </a:pPr>
            <a:r>
              <a:rPr noProof="1" lang="ja"/>
              <a:t>What is the organization and authority of OSPO?</a:t>
            </a:r>
            <a:r>
              <a:rPr lang="ja"/>
              <a:t> </a:t>
            </a:r>
            <a:endParaRPr/>
          </a:p>
          <a:p>
            <a:pPr lvl="1" indent="-290830" rtl="0" marL="914400" algn="l">
              <a:lnSpc>
                <a:spcPct val="110000"/>
              </a:lnSpc>
              <a:spcBef>
                <a:spcPts val="0"/>
              </a:spcBef>
              <a:spcAft>
                <a:spcPts val="0"/>
              </a:spcAft>
              <a:buSzPct val="100000"/>
              <a:buAutoNum type="alphaLcPeriod"/>
            </a:pPr>
            <a:r>
              <a:rPr noProof="1" lang="ja"/>
              <a:t>(OSPO budget, OSPO report lines, OSPO default internal rule violations, etc.)</a:t>
            </a:r>
            <a:endParaRPr/>
          </a:p>
          <a:p>
            <a:pPr lvl="0" indent="-290830" rtl="0" marL="457200" algn="l">
              <a:lnSpc>
                <a:spcPct val="110000"/>
              </a:lnSpc>
              <a:spcBef>
                <a:spcPts val="0"/>
              </a:spcBef>
              <a:spcAft>
                <a:spcPts val="0"/>
              </a:spcAft>
              <a:buSzPct val="100000"/>
              <a:buAutoNum type="arabicPeriod"/>
            </a:pPr>
            <a:r>
              <a:rPr noProof="1" lang="ja"/>
              <a:t>Do you require SBOM from the software supplier?</a:t>
            </a:r>
            <a:r>
              <a:rPr lang="ja"/>
              <a:t> </a:t>
            </a:r>
            <a:endParaRPr/>
          </a:p>
          <a:p>
            <a:pPr lvl="1" indent="-290830" rtl="0" marL="914400" algn="l">
              <a:lnSpc>
                <a:spcPct val="110000"/>
              </a:lnSpc>
              <a:spcBef>
                <a:spcPts val="0"/>
              </a:spcBef>
              <a:spcAft>
                <a:spcPts val="0"/>
              </a:spcAft>
              <a:buSzPct val="100000"/>
              <a:buAutoNum type="alphaLcPeriod"/>
            </a:pPr>
            <a:r>
              <a:rPr noProof="1" lang="ja"/>
              <a:t>(What's the timing? Format? Do you want to check the contents? How often? You're asking for a renewal?)</a:t>
            </a:r>
            <a:endParaRPr/>
          </a:p>
          <a:p>
            <a:pPr lvl="0" indent="-290830" rtl="0" marL="457200" algn="l">
              <a:lnSpc>
                <a:spcPct val="110000"/>
              </a:lnSpc>
              <a:spcBef>
                <a:spcPts val="0"/>
              </a:spcBef>
              <a:spcAft>
                <a:spcPts val="0"/>
              </a:spcAft>
              <a:buSzPct val="100000"/>
              <a:buAutoNum type="arabicPeriod"/>
            </a:pPr>
            <a:r>
              <a:rPr noProof="1" lang="ja"/>
              <a:t>Do you have enough SBOM management tools?</a:t>
            </a:r>
            <a:endParaRPr/>
          </a:p>
          <a:p>
            <a:pPr lvl="1" indent="-290830" rtl="0" marL="914400" algn="l">
              <a:lnSpc>
                <a:spcPct val="110000"/>
              </a:lnSpc>
              <a:spcBef>
                <a:spcPts val="0"/>
              </a:spcBef>
              <a:spcAft>
                <a:spcPts val="0"/>
              </a:spcAft>
              <a:buSzPct val="100000"/>
              <a:buAutoNum type="alphaLcPeriod"/>
            </a:pPr>
            <a:r>
              <a:rPr noProof="1" lang="ja"/>
              <a:t>(How do you see what's in the SBOM? What are the SBOM quality judgments/criteria? Can I see the SBOM difference?)</a:t>
            </a:r>
            <a:r>
              <a:rPr lang="ja"/>
              <a:t>  </a:t>
            </a:r>
            <a:endParaRPr/>
          </a:p>
          <a:p>
            <a:pPr lvl="0" indent="-290830" rtl="0" marL="457200" algn="l">
              <a:lnSpc>
                <a:spcPct val="110000"/>
              </a:lnSpc>
              <a:spcBef>
                <a:spcPts val="0"/>
              </a:spcBef>
              <a:spcAft>
                <a:spcPts val="0"/>
              </a:spcAft>
              <a:buSzPct val="100000"/>
              <a:buAutoNum type="arabicPeriod"/>
            </a:pPr>
            <a:r>
              <a:rPr noProof="1" lang="ja"/>
              <a:t>What about OSS copyright?</a:t>
            </a:r>
            <a:endParaRPr/>
          </a:p>
          <a:p>
            <a:pPr lvl="1" indent="-290830" rtl="0" marL="914400" algn="l">
              <a:lnSpc>
                <a:spcPct val="110000"/>
              </a:lnSpc>
              <a:spcBef>
                <a:spcPts val="0"/>
              </a:spcBef>
              <a:spcAft>
                <a:spcPts val="0"/>
              </a:spcAft>
              <a:buSzPct val="100000"/>
              <a:buAutoNum type="alphaLcPeriod"/>
            </a:pPr>
            <a:r>
              <a:rPr noProof="1" lang="ja"/>
              <a:t>(As per copyright law? Do you have company rules? Are community activities business? What about personal OSS developed before employment?)</a:t>
            </a:r>
            <a:endParaRPr/>
          </a:p>
          <a:p>
            <a:pPr lvl="0" indent="-290830" rtl="0" marL="457200" algn="l">
              <a:lnSpc>
                <a:spcPct val="110000"/>
              </a:lnSpc>
              <a:spcBef>
                <a:spcPts val="0"/>
              </a:spcBef>
              <a:spcAft>
                <a:spcPts val="0"/>
              </a:spcAft>
              <a:buSzPct val="100000"/>
              <a:buAutoNum type="arabicPeriod"/>
            </a:pPr>
            <a:r>
              <a:rPr lang="ja"/>
              <a:t> </a:t>
            </a:r>
            <a:r>
              <a:rPr noProof="1" lang="ja"/>
              <a:t>Do you manage OSS in OSS?</a:t>
            </a:r>
            <a:endParaRPr/>
          </a:p>
          <a:p>
            <a:pPr lvl="1" indent="-290830" rtl="0" marL="914400" algn="l">
              <a:lnSpc>
                <a:spcPct val="110000"/>
              </a:lnSpc>
              <a:spcBef>
                <a:spcPts val="0"/>
              </a:spcBef>
              <a:spcAft>
                <a:spcPts val="0"/>
              </a:spcAft>
              <a:buSzPct val="100000"/>
              <a:buAutoNum type="alphaLcPeriod"/>
            </a:pPr>
            <a:r>
              <a:rPr noProof="1" lang="ja"/>
              <a:t>(What's the catch? Managing OSS What is OSS's view on unsecured/unguaranteed? Internal explanation logic?)</a:t>
            </a:r>
            <a:endParaRPr/>
          </a:p>
          <a:p>
            <a:pPr lvl="0" indent="-290830" rtl="0" marL="457200" algn="l">
              <a:lnSpc>
                <a:spcPct val="110000"/>
              </a:lnSpc>
              <a:spcBef>
                <a:spcPts val="0"/>
              </a:spcBef>
              <a:spcAft>
                <a:spcPts val="0"/>
              </a:spcAft>
              <a:buSzPct val="100000"/>
              <a:buAutoNum type="arabicPeriod"/>
            </a:pPr>
            <a:r>
              <a:rPr lang="ja"/>
              <a:t> </a:t>
            </a:r>
            <a:r>
              <a:rPr noProof="1" lang="ja"/>
              <a:t>Have you received applications from internal development departments to use software that uses OSS?</a:t>
            </a:r>
            <a:endParaRPr/>
          </a:p>
          <a:p>
            <a:pPr lvl="1" indent="-290830" rtl="0" marL="914400" algn="l">
              <a:lnSpc>
                <a:spcPct val="110000"/>
              </a:lnSpc>
              <a:spcBef>
                <a:spcPts val="0"/>
              </a:spcBef>
              <a:spcAft>
                <a:spcPts val="0"/>
              </a:spcAft>
              <a:buSzPct val="100000"/>
              <a:buAutoNum type="alphaLcPeriod"/>
            </a:pPr>
            <a:r>
              <a:rPr noProof="1" lang="ja"/>
              <a:t>(What is the content of the application? What if my application is violated? What is the application violation check after application approval?)</a:t>
            </a:r>
            <a:endParaRPr/>
          </a:p>
          <a:p>
            <a:pPr lvl="0" indent="-290830" rtl="0" marL="457200" algn="l">
              <a:lnSpc>
                <a:spcPct val="110000"/>
              </a:lnSpc>
              <a:spcBef>
                <a:spcPts val="0"/>
              </a:spcBef>
              <a:spcAft>
                <a:spcPts val="0"/>
              </a:spcAft>
              <a:buSzPct val="100000"/>
              <a:buAutoNum type="arabicPeriod"/>
            </a:pPr>
            <a:r>
              <a:rPr noProof="1" lang="ja"/>
              <a:t>[2/10] What are the legal and intellectual property contributions to OSPO?</a:t>
            </a:r>
            <a:endParaRPr/>
          </a:p>
          <a:p>
            <a:pPr lvl="1" indent="-290830" rtl="0" marL="914400" algn="l">
              <a:lnSpc>
                <a:spcPct val="110000"/>
              </a:lnSpc>
              <a:spcBef>
                <a:spcPts val="0"/>
              </a:spcBef>
              <a:spcAft>
                <a:spcPts val="0"/>
              </a:spcAft>
              <a:buSzPct val="100000"/>
              <a:buAutoNum type="alphaLcPeriod"/>
            </a:pPr>
            <a:r>
              <a:rPr noProof="1" lang="ja"/>
              <a:t>What are the legal responsibilities? )</a:t>
            </a:r>
            <a:endParaRPr/>
          </a:p>
          <a:p>
            <a:pPr lvl="0" indent="-290830" rtl="0" marL="457200" algn="l">
              <a:lnSpc>
                <a:spcPct val="110000"/>
              </a:lnSpc>
              <a:spcBef>
                <a:spcPts val="0"/>
              </a:spcBef>
              <a:spcAft>
                <a:spcPts val="0"/>
              </a:spcAft>
              <a:buSzPct val="100000"/>
              <a:buAutoNum type="arabicPeriod"/>
            </a:pPr>
            <a:r>
              <a:rPr noProof="1" lang="ja"/>
              <a:t>[2/10] What are the responsibilities of SBOM requirements during procurement?</a:t>
            </a:r>
            <a:endParaRPr/>
          </a:p>
          <a:p>
            <a:pPr lvl="1" indent="-290830" rtl="0" marL="914400" algn="l">
              <a:lnSpc>
                <a:spcPct val="110000"/>
              </a:lnSpc>
              <a:spcBef>
                <a:spcPts val="0"/>
              </a:spcBef>
              <a:spcAft>
                <a:spcPts val="0"/>
              </a:spcAft>
              <a:buSzPct val="100000"/>
              <a:buAutoNum type="alphaLcPeriod"/>
            </a:pPr>
            <a:r>
              <a:rPr noProof="1" lang="ja"/>
              <a:t>(What are the responsibilities of if the content, contract and SBOM are not submitted?)</a:t>
            </a:r>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What issues does OSPO deal with?</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Why do we need OpenChain activities?</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How do we find OSS vulnerabilities?</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How do we interact with the community?</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3" id="53"/>
        <p:cNvGrpSpPr/>
        <p:nvPr/>
      </p:nvGrpSpPr>
      <p:grpSpPr>
        <a:xfrm>
          <a:off x="0" y="0"/>
          <a:ext cx="0" cy="0"/>
          <a:chOff x="0" y="0"/>
          <a:chExt cx="0" cy="0"/>
        </a:xfrm>
      </p:grpSpPr>
      <p:sp>
        <p:nvSpPr>
          <p:cNvPr name="Google Shape;54;p11" id="5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a:t>
            </a:r>
            <a:endParaRPr/>
          </a:p>
        </p:txBody>
      </p:sp>
      <p:pic>
        <p:nvPicPr>
          <p:cNvPr name="Google Shape;55;p11" id="55"/>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6;p11" id="56"/>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
        <p:nvSpPr>
          <p:cNvPr name="Google Shape;57;p11" id="57"/>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cutting-edge software (technology)</a:t>
            </a:r>
            <a:endParaRPr sz="800"/>
          </a:p>
          <a:p>
            <a:pPr lvl="0" indent="-149225" rtl="0" marL="89999" algn="l">
              <a:spcBef>
                <a:spcPts val="0"/>
              </a:spcBef>
              <a:spcAft>
                <a:spcPts val="0"/>
              </a:spcAft>
              <a:buSzPts val="1000"/>
              <a:buChar char="●"/>
            </a:pPr>
            <a:r>
              <a:rPr sz="800" noProof="1" lang="ja"/>
              <a:t>Because the software was created by many people, the level is high</a:t>
            </a:r>
            <a:endParaRPr sz="800"/>
          </a:p>
        </p:txBody>
      </p:sp>
      <p:sp>
        <p:nvSpPr>
          <p:cNvPr name="Google Shape;58;p11" id="58"/>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easier to find, and fixes are more accurate and faster by many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Enhancing market value and providing opportunities for engineers to engage in activities to attract human resources</a:t>
            </a:r>
            <a:endParaRPr sz="800"/>
          </a:p>
        </p:txBody>
      </p:sp>
      <p:sp>
        <p:nvSpPr>
          <p:cNvPr name="Google Shape;59;p11" id="59"/>
          <p:cNvSpPr/>
          <p:nvPr/>
        </p:nvSpPr>
        <p:spPr>
          <a:xfrm>
            <a:off x="6868625" y="990300"/>
            <a:ext cx="2127600" cy="1316400"/>
          </a:xfrm>
          <a:prstGeom prst="wedgeRectCallout">
            <a:avLst>
              <a:gd name="adj1" fmla="val -54408"/>
              <a:gd name="adj2" fmla="val 4862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Creating businesses that utilize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Expanding the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Establishing and disseminating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Building an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Obtaining legitimacy for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Obtaining endorse from community participants</a:t>
            </a:r>
            <a:endParaRPr sz="800"/>
          </a:p>
        </p:txBody>
      </p:sp>
      <p:sp>
        <p:nvSpPr>
          <p:cNvPr name="Google Shape;60;p11" id="60"/>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Reliable use of OSS in business</a:t>
            </a:r>
            <a:endParaRPr sz="800"/>
          </a:p>
          <a:p>
            <a:pPr lvl="0" indent="-158750" rtl="0" marL="89999" algn="l">
              <a:spcBef>
                <a:spcPts val="0"/>
              </a:spcBef>
              <a:spcAft>
                <a:spcPts val="0"/>
              </a:spcAft>
              <a:buSzPts val="1000"/>
              <a:buChar char="●"/>
            </a:pPr>
            <a:r>
              <a:rPr sz="800" noProof="1" lang="ja"/>
              <a:t>Using OSS in its original form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61;p11" id="61"/>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corporate expectations and community movements through community</a:t>
            </a:r>
            <a:endParaRPr sz="800"/>
          </a:p>
          <a:p>
            <a:pPr lvl="1" indent="-168275" rtl="0" marL="269999" algn="l">
              <a:spcBef>
                <a:spcPts val="0"/>
              </a:spcBef>
              <a:spcAft>
                <a:spcPts val="0"/>
              </a:spcAft>
              <a:buSzPts val="1000"/>
              <a:buChar char="○"/>
            </a:pPr>
            <a:r>
              <a:rPr sz="800" noProof="1" lang="ja"/>
              <a:t>Involvement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62;p11" id="62"/>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members of decision making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63;p11" id="63"/>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Fix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70" id="270"/>
        <p:cNvGrpSpPr/>
        <p:nvPr/>
      </p:nvGrpSpPr>
      <p:grpSpPr>
        <a:xfrm>
          <a:off x="0" y="0"/>
          <a:ext cx="0" cy="0"/>
          <a:chOff x="0" y="0"/>
          <a:chExt cx="0" cy="0"/>
        </a:xfrm>
      </p:grpSpPr>
      <p:sp>
        <p:nvSpPr>
          <p:cNvPr name="Google Shape;271;p38" id="271"/>
          <p:cNvSpPr txBox="1"/>
          <p:nvPr>
            <p:ph type="title"/>
          </p:nvPr>
        </p:nvSpPr>
        <p:spPr>
          <a:xfrm>
            <a:off x="311700" y="445025"/>
            <a:ext cx="8520600" cy="572700"/>
          </a:xfrm>
          <a:prstGeom prst="rect">
            <a:avLst/>
          </a:prstGeom>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2023/3/24</a:t>
            </a:r>
            <a:r>
              <a:rPr lang="ja"/>
              <a:t>  </a:t>
            </a:r>
            <a:r>
              <a:rPr noProof="1" lang="ja"/>
              <a:t>Chat of the meeting</a:t>
            </a:r>
            <a:endParaRPr/>
          </a:p>
        </p:txBody>
      </p:sp>
      <p:sp>
        <p:nvSpPr>
          <p:cNvPr name="Google Shape;272;p38" id="272"/>
          <p:cNvSpPr txBox="1"/>
          <p:nvPr>
            <p:ph idx="1" type="body"/>
          </p:nvPr>
        </p:nvSpPr>
        <p:spPr>
          <a:xfrm>
            <a:off x="311700" y="1152475"/>
            <a:ext cx="4157400" cy="3416400"/>
          </a:xfrm>
          <a:prstGeom prst="rect">
            <a:avLst/>
          </a:prstGeom>
        </p:spPr>
        <p:txBody>
          <a:bodyPr lIns="91425" bIns="91425" anchor="t" rIns="91425" anchorCtr="0" wrap="square" spcFirstLastPara="1" tIns="91425">
            <a:normAutofit lnSpcReduction="10000" fontScale="40000"/>
          </a:bodyPr>
          <a:lstStyle/>
          <a:p>
            <a:pPr lvl="0" indent="-264160" rtl="0" marL="457200" algn="l">
              <a:spcBef>
                <a:spcPts val="0"/>
              </a:spcBef>
              <a:spcAft>
                <a:spcPts val="0"/>
              </a:spcAft>
              <a:buSzPct val="100000"/>
              <a:buChar char="●"/>
            </a:pPr>
            <a:r>
              <a:rPr noProof="1" lang="ja"/>
              <a:t>15:06:12</a:t>
            </a:r>
            <a:endParaRPr/>
          </a:p>
          <a:p>
            <a:pPr lvl="0" indent="-264160" rtl="0" marL="457200" algn="l">
              <a:spcBef>
                <a:spcPts val="0"/>
              </a:spcBef>
              <a:spcAft>
                <a:spcPts val="0"/>
              </a:spcAft>
              <a:buSzPct val="100000"/>
              <a:buChar char="●"/>
            </a:pPr>
            <a:r>
              <a:rPr lang="ja"/>
              <a:t>	</a:t>
            </a:r>
            <a:r>
              <a:rPr noProof="1" lang="ja"/>
              <a:t>There seems to be a question what is OSPO in the first place?</a:t>
            </a:r>
            <a:endParaRPr/>
          </a:p>
          <a:p>
            <a:pPr lvl="0" indent="-264160" rtl="0" marL="457200" algn="l">
              <a:spcBef>
                <a:spcPts val="0"/>
              </a:spcBef>
              <a:spcAft>
                <a:spcPts val="0"/>
              </a:spcAft>
              <a:buSzPct val="100000"/>
              <a:buChar char="●"/>
            </a:pPr>
            <a:r>
              <a:rPr noProof="1" lang="ja"/>
              <a:t>15:07:11</a:t>
            </a:r>
            <a:endParaRPr/>
          </a:p>
          <a:p>
            <a:pPr lvl="0" indent="-264160" rtl="0" marL="457200" algn="l">
              <a:spcBef>
                <a:spcPts val="0"/>
              </a:spcBef>
              <a:spcAft>
                <a:spcPts val="0"/>
              </a:spcAft>
              <a:buSzPct val="100000"/>
              <a:buChar char="●"/>
            </a:pPr>
            <a:r>
              <a:rPr lang="ja"/>
              <a:t>	</a:t>
            </a:r>
            <a:r>
              <a:rPr noProof="1" lang="ja"/>
              <a:t>"What is OSPO in the first place? ..."</a:t>
            </a:r>
            <a:r>
              <a:rPr lang="ja"/>
              <a:t> </a:t>
            </a:r>
            <a:r>
              <a:rPr noProof="1" lang="ja"/>
              <a:t>For??</a:t>
            </a:r>
            <a:r>
              <a:rPr lang="ja"/>
              <a:t> </a:t>
            </a:r>
            <a:r>
              <a:rPr noProof="1" lang="ja"/>
              <a:t>This is a response</a:t>
            </a:r>
            <a:endParaRPr/>
          </a:p>
          <a:p>
            <a:pPr lvl="0" indent="-264160" rtl="0" marL="457200" algn="l">
              <a:spcBef>
                <a:spcPts val="0"/>
              </a:spcBef>
              <a:spcAft>
                <a:spcPts val="0"/>
              </a:spcAft>
              <a:buSzPct val="100000"/>
              <a:buChar char="●"/>
            </a:pPr>
            <a:r>
              <a:rPr noProof="1" lang="ja"/>
              <a:t>15:07:45</a:t>
            </a:r>
            <a:endParaRPr/>
          </a:p>
          <a:p>
            <a:pPr lvl="0" indent="-264160" rtl="0" marL="457200" algn="l">
              <a:spcBef>
                <a:spcPts val="0"/>
              </a:spcBef>
              <a:spcAft>
                <a:spcPts val="0"/>
              </a:spcAft>
              <a:buSzPct val="100000"/>
              <a:buChar char="●"/>
            </a:pPr>
            <a:r>
              <a:rPr lang="ja"/>
              <a:t>	</a:t>
            </a:r>
            <a:r>
              <a:rPr noProof="1" lang="ja"/>
              <a:t>This is a white paper that describes the organization structure in TODO.</a:t>
            </a:r>
            <a:endParaRPr/>
          </a:p>
          <a:p>
            <a:pPr lvl="0" indent="-264160" rtl="0" marL="457200" algn="l">
              <a:spcBef>
                <a:spcPts val="0"/>
              </a:spcBef>
              <a:spcAft>
                <a:spcPts val="0"/>
              </a:spcAft>
              <a:buSzPct val="100000"/>
              <a:buChar char="●"/>
            </a:pPr>
            <a:r>
              <a:rPr lang="ja"/>
              <a:t>	</a:t>
            </a:r>
            <a:r>
              <a:rPr noProof="1" lang="ja"/>
              <a:t>https://www.linuxfoundation.org/research/a-deep-dive-into-open-source-program-offices</a:t>
            </a:r>
            <a:endParaRPr/>
          </a:p>
          <a:p>
            <a:pPr lvl="0" indent="-264160" rtl="0" marL="457200" algn="l">
              <a:spcBef>
                <a:spcPts val="0"/>
              </a:spcBef>
              <a:spcAft>
                <a:spcPts val="0"/>
              </a:spcAft>
              <a:buSzPct val="100000"/>
              <a:buChar char="●"/>
            </a:pPr>
            <a:r>
              <a:rPr noProof="1" lang="ja"/>
              <a:t>15:07:47</a:t>
            </a:r>
            <a:endParaRPr/>
          </a:p>
          <a:p>
            <a:pPr lvl="0" indent="-264160" rtl="0" marL="457200" algn="l">
              <a:spcBef>
                <a:spcPts val="0"/>
              </a:spcBef>
              <a:spcAft>
                <a:spcPts val="0"/>
              </a:spcAft>
              <a:buSzPct val="100000"/>
              <a:buChar char="●"/>
            </a:pPr>
            <a:r>
              <a:rPr lang="ja"/>
              <a:t>	</a:t>
            </a:r>
            <a:r>
              <a:rPr noProof="1" lang="ja"/>
              <a:t>Here's What You've Seen Before</a:t>
            </a:r>
            <a:endParaRPr/>
          </a:p>
          <a:p>
            <a:pPr lvl="0" indent="-264160" rtl="0" marL="457200" algn="l">
              <a:spcBef>
                <a:spcPts val="0"/>
              </a:spcBef>
              <a:spcAft>
                <a:spcPts val="0"/>
              </a:spcAft>
              <a:buSzPct val="100000"/>
              <a:buChar char="●"/>
            </a:pPr>
            <a:r>
              <a:rPr lang="ja"/>
              <a:t>	</a:t>
            </a:r>
            <a:r>
              <a:rPr noProof="1" lang="ja"/>
              <a:t>Deep Dive: The Open Source Program Office Organization, Roles, Responsibilities and Challenges By Linux Foundation Japan November 29, 2022</a:t>
            </a:r>
            <a:endParaRPr/>
          </a:p>
          <a:p>
            <a:pPr lvl="0" indent="-264160" rtl="0" marL="457200" algn="l">
              <a:spcBef>
                <a:spcPts val="0"/>
              </a:spcBef>
              <a:spcAft>
                <a:spcPts val="0"/>
              </a:spcAft>
              <a:buSzPct val="100000"/>
              <a:buChar char="●"/>
            </a:pPr>
            <a:r>
              <a:rPr lang="ja"/>
              <a:t>	</a:t>
            </a:r>
            <a:r>
              <a:rPr noProof="1" lang="ja"/>
              <a:t>https://www.linuxfoundation.jp/blog/2022/11/japanese-version-of-a-deep-dive-into-open-source-program-offices-launch/</a:t>
            </a:r>
            <a:endParaRPr/>
          </a:p>
          <a:p>
            <a:pPr lvl="0" indent="-264160" rtl="0" marL="457200" algn="l">
              <a:spcBef>
                <a:spcPts val="0"/>
              </a:spcBef>
              <a:spcAft>
                <a:spcPts val="0"/>
              </a:spcAft>
              <a:buSzPct val="100000"/>
              <a:buChar char="●"/>
            </a:pPr>
            <a:r>
              <a:rPr noProof="1" lang="ja"/>
              <a:t>15:10:42</a:t>
            </a:r>
            <a:endParaRPr/>
          </a:p>
          <a:p>
            <a:pPr lvl="0" indent="-264160" rtl="0" marL="457200" algn="l">
              <a:spcBef>
                <a:spcPts val="0"/>
              </a:spcBef>
              <a:spcAft>
                <a:spcPts val="0"/>
              </a:spcAft>
              <a:buSzPct val="100000"/>
              <a:buChar char="●"/>
            </a:pPr>
            <a:r>
              <a:rPr lang="ja"/>
              <a:t>	</a:t>
            </a:r>
            <a:r>
              <a:rPr noProof="1" lang="ja"/>
              <a:t>Maybe some old documents are missing ・・・?</a:t>
            </a:r>
            <a:endParaRPr/>
          </a:p>
          <a:p>
            <a:pPr lvl="0" indent="-264160" rtl="0" marL="457200" algn="l">
              <a:spcBef>
                <a:spcPts val="0"/>
              </a:spcBef>
              <a:spcAft>
                <a:spcPts val="0"/>
              </a:spcAft>
              <a:buSzPct val="100000"/>
              <a:buChar char="●"/>
            </a:pPr>
            <a:r>
              <a:rPr lang="ja"/>
              <a:t>	</a:t>
            </a:r>
            <a:r>
              <a:rPr noProof="1" lang="ja"/>
              <a:t>https://www.linuxfoundation.org/resources/open-source-guides/creating-an-open-source-program?hsLang=en</a:t>
            </a:r>
            <a:endParaRPr/>
          </a:p>
          <a:p>
            <a:pPr lvl="0" indent="-264160" rtl="0" marL="457200" algn="l">
              <a:spcBef>
                <a:spcPts val="0"/>
              </a:spcBef>
              <a:spcAft>
                <a:spcPts val="0"/>
              </a:spcAft>
              <a:buSzPct val="100000"/>
              <a:buChar char="●"/>
            </a:pPr>
            <a:r>
              <a:rPr noProof="1" lang="ja"/>
              <a:t>15:13:07</a:t>
            </a:r>
            <a:endParaRPr/>
          </a:p>
          <a:p>
            <a:pPr lvl="0" indent="-264160" rtl="0" marL="457200" algn="l">
              <a:spcBef>
                <a:spcPts val="0"/>
              </a:spcBef>
              <a:spcAft>
                <a:spcPts val="0"/>
              </a:spcAft>
              <a:buSzPct val="100000"/>
              <a:buChar char="●"/>
            </a:pPr>
            <a:r>
              <a:rPr lang="ja"/>
              <a:t>	</a:t>
            </a:r>
            <a:r>
              <a:rPr noProof="1" lang="ja"/>
              <a:t>Here's What You've Seen</a:t>
            </a:r>
            <a:endParaRPr/>
          </a:p>
          <a:p>
            <a:pPr lvl="0" indent="-264160" rtl="0" marL="457200" algn="l">
              <a:spcBef>
                <a:spcPts val="0"/>
              </a:spcBef>
              <a:spcAft>
                <a:spcPts val="0"/>
              </a:spcAft>
              <a:buSzPct val="100000"/>
              <a:buChar char="●"/>
            </a:pPr>
            <a:r>
              <a:rPr noProof="1" lang="ja"/>
              <a:t>15:13:09</a:t>
            </a:r>
            <a:endParaRPr/>
          </a:p>
          <a:p>
            <a:pPr lvl="0" indent="-264160" rtl="0" marL="457200" algn="l">
              <a:spcBef>
                <a:spcPts val="0"/>
              </a:spcBef>
              <a:spcAft>
                <a:spcPts val="0"/>
              </a:spcAft>
              <a:buSzPct val="100000"/>
              <a:buChar char="●"/>
            </a:pPr>
            <a:r>
              <a:rPr lang="ja"/>
              <a:t>	</a:t>
            </a:r>
            <a:r>
              <a:rPr noProof="1" lang="ja"/>
              <a:t>https://github.com/todogroup/ospo-career-path/blob/main/module3/README.md</a:t>
            </a:r>
            <a:endParaRPr/>
          </a:p>
          <a:p>
            <a:pPr lvl="0" indent="-264160" rtl="0" marL="457200" algn="l">
              <a:spcBef>
                <a:spcPts val="0"/>
              </a:spcBef>
              <a:spcAft>
                <a:spcPts val="0"/>
              </a:spcAft>
              <a:buSzPct val="100000"/>
              <a:buChar char="●"/>
            </a:pPr>
            <a:r>
              <a:rPr noProof="1" lang="ja"/>
              <a:t>15:13:57</a:t>
            </a:r>
            <a:endParaRPr/>
          </a:p>
          <a:p>
            <a:pPr lvl="0" indent="-264160" rtl="0" marL="457200" algn="l">
              <a:spcBef>
                <a:spcPts val="0"/>
              </a:spcBef>
              <a:spcAft>
                <a:spcPts val="0"/>
              </a:spcAft>
              <a:buSzPct val="100000"/>
              <a:buChar char="●"/>
            </a:pPr>
            <a:r>
              <a:rPr lang="ja"/>
              <a:t>	</a:t>
            </a:r>
            <a:r>
              <a:rPr noProof="1" lang="ja"/>
              <a:t>https://github.com/todogroup/ospo-career-path/blob/main/OSPO-101/module3/README.md</a:t>
            </a:r>
            <a:endParaRPr/>
          </a:p>
          <a:p>
            <a:pPr lvl="0" indent="-264160" rtl="0" marL="457200" algn="l">
              <a:spcBef>
                <a:spcPts val="0"/>
              </a:spcBef>
              <a:spcAft>
                <a:spcPts val="0"/>
              </a:spcAft>
              <a:buSzPct val="100000"/>
              <a:buChar char="●"/>
            </a:pPr>
            <a:r>
              <a:rPr noProof="1" lang="ja"/>
              <a:t>15:14:15</a:t>
            </a:r>
            <a:endParaRPr/>
          </a:p>
          <a:p>
            <a:pPr lvl="0" indent="-264160" rtl="0" marL="457200" algn="l">
              <a:spcBef>
                <a:spcPts val="0"/>
              </a:spcBef>
              <a:spcAft>
                <a:spcPts val="0"/>
              </a:spcAft>
              <a:buSzPct val="100000"/>
              <a:buChar char="●"/>
            </a:pPr>
            <a:r>
              <a:rPr lang="ja"/>
              <a:t>	</a:t>
            </a:r>
            <a:r>
              <a:rPr noProof="1" lang="ja"/>
              <a:t>Is this it?</a:t>
            </a:r>
            <a:endParaRPr/>
          </a:p>
          <a:p>
            <a:pPr lvl="0" indent="-264160" rtl="0" marL="457200" algn="l">
              <a:spcBef>
                <a:spcPts val="0"/>
              </a:spcBef>
              <a:spcAft>
                <a:spcPts val="0"/>
              </a:spcAft>
              <a:buSzPct val="100000"/>
              <a:buChar char="●"/>
            </a:pPr>
            <a:r>
              <a:rPr noProof="1" lang="ja"/>
              <a:t>15:14:16</a:t>
            </a:r>
            <a:endParaRPr/>
          </a:p>
          <a:p>
            <a:pPr lvl="0" indent="-264160" rtl="0" marL="457200" algn="l">
              <a:spcBef>
                <a:spcPts val="0"/>
              </a:spcBef>
              <a:spcAft>
                <a:spcPts val="0"/>
              </a:spcAft>
              <a:buSzPct val="100000"/>
              <a:buChar char="●"/>
            </a:pPr>
            <a:r>
              <a:rPr lang="ja"/>
              <a:t>	</a:t>
            </a:r>
            <a:r>
              <a:rPr noProof="1" lang="ja"/>
              <a:t>https://github.com/todogroup/ospo-career-path</a:t>
            </a:r>
            <a:endParaRPr/>
          </a:p>
          <a:p>
            <a:pPr lvl="0" indent="-264160" rtl="0" marL="457200" algn="l">
              <a:spcBef>
                <a:spcPts val="0"/>
              </a:spcBef>
              <a:spcAft>
                <a:spcPts val="0"/>
              </a:spcAft>
              <a:buSzPct val="100000"/>
              <a:buChar char="●"/>
            </a:pPr>
            <a:r>
              <a:rPr noProof="1" lang="ja"/>
              <a:t>15:15:09</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https://www.linuxfoundation.jp/resources/open-source-guides/creating-an-open-source-program/#4</a:t>
            </a:r>
            <a:endParaRPr/>
          </a:p>
          <a:p>
            <a:pPr lvl="0" indent="-264160" rtl="0" marL="457200" algn="l">
              <a:spcBef>
                <a:spcPts val="0"/>
              </a:spcBef>
              <a:spcAft>
                <a:spcPts val="0"/>
              </a:spcAft>
              <a:buSzPct val="100000"/>
              <a:buChar char="●"/>
            </a:pPr>
            <a:r>
              <a:rPr noProof="1" lang="ja"/>
              <a:t>15:15:14</a:t>
            </a:r>
            <a:endParaRPr/>
          </a:p>
          <a:p>
            <a:pPr lvl="0" indent="-264160" rtl="0" marL="457200" algn="l">
              <a:spcBef>
                <a:spcPts val="0"/>
              </a:spcBef>
              <a:spcAft>
                <a:spcPts val="0"/>
              </a:spcAft>
              <a:buSzPct val="100000"/>
              <a:buChar char="●"/>
            </a:pPr>
            <a:r>
              <a:rPr lang="ja"/>
              <a:t>	</a:t>
            </a:r>
            <a:r>
              <a:rPr noProof="1" lang="ja"/>
              <a:t>It seems important to organize the information that everyone has shared and make a list.</a:t>
            </a:r>
            <a:endParaRPr/>
          </a:p>
          <a:p>
            <a:pPr lvl="0" indent="-264160" rtl="0" marL="457200" algn="l">
              <a:spcBef>
                <a:spcPts val="0"/>
              </a:spcBef>
              <a:spcAft>
                <a:spcPts val="0"/>
              </a:spcAft>
              <a:buSzPct val="100000"/>
              <a:buChar char="●"/>
            </a:pPr>
            <a:r>
              <a:rPr noProof="1" lang="ja"/>
              <a:t>15:20:09</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a:t>
            </a:r>
            <a:endParaRPr/>
          </a:p>
          <a:p>
            <a:pPr lvl="0" indent="-264160" rtl="0" marL="457200" algn="l">
              <a:spcBef>
                <a:spcPts val="0"/>
              </a:spcBef>
              <a:spcAft>
                <a:spcPts val="0"/>
              </a:spcAft>
              <a:buSzPct val="100000"/>
              <a:buChar char="●"/>
            </a:pPr>
            <a:r>
              <a:rPr lang="ja"/>
              <a:t>	</a:t>
            </a:r>
            <a:r>
              <a:rPr noProof="1" lang="ja"/>
              <a:t>Here it is...</a:t>
            </a:r>
            <a:endParaRPr/>
          </a:p>
          <a:p>
            <a:pPr lvl="0" indent="-264160" rtl="0" marL="457200" algn="l">
              <a:spcBef>
                <a:spcPts val="0"/>
              </a:spcBef>
              <a:spcAft>
                <a:spcPts val="0"/>
              </a:spcAft>
              <a:buSzPct val="100000"/>
              <a:buChar char="●"/>
            </a:pPr>
            <a:r>
              <a:rPr noProof="1" lang="ja"/>
              <a:t>15:22:13</a:t>
            </a:r>
            <a:endParaRPr/>
          </a:p>
          <a:p>
            <a:pPr lvl="0" indent="-264160" rtl="0" marL="457200" algn="l">
              <a:spcBef>
                <a:spcPts val="0"/>
              </a:spcBef>
              <a:spcAft>
                <a:spcPts val="0"/>
              </a:spcAft>
              <a:buSzPct val="100000"/>
              <a:buChar char="●"/>
            </a:pPr>
            <a:r>
              <a:rPr lang="ja"/>
              <a:t>	</a:t>
            </a:r>
            <a:r>
              <a:rPr noProof="1" lang="ja"/>
              <a:t>OSS promotion, right?</a:t>
            </a:r>
            <a:endParaRPr/>
          </a:p>
          <a:p>
            <a:pPr lvl="0" indent="-264160" rtl="0" marL="457200" algn="l">
              <a:spcBef>
                <a:spcPts val="0"/>
              </a:spcBef>
              <a:spcAft>
                <a:spcPts val="0"/>
              </a:spcAft>
              <a:buSzPct val="100000"/>
              <a:buChar char="●"/>
            </a:pPr>
            <a:r>
              <a:rPr noProof="1" lang="ja"/>
              <a:t>15:23:10</a:t>
            </a:r>
            <a:endParaRPr/>
          </a:p>
          <a:p>
            <a:pPr lvl="0" indent="-264160" rtl="0" marL="457200" algn="l">
              <a:spcBef>
                <a:spcPts val="0"/>
              </a:spcBef>
              <a:spcAft>
                <a:spcPts val="0"/>
              </a:spcAft>
              <a:buSzPct val="100000"/>
              <a:buChar char="●"/>
            </a:pPr>
            <a:r>
              <a:rPr lang="ja"/>
              <a:t>	</a:t>
            </a:r>
            <a:r>
              <a:rPr noProof="1" lang="ja"/>
              <a:t>Reacted to OSS promotion, right? with??</a:t>
            </a:r>
            <a:endParaRPr/>
          </a:p>
          <a:p>
            <a:pPr lvl="0" indent="-264160" rtl="0" marL="457200" algn="l">
              <a:spcBef>
                <a:spcPts val="0"/>
              </a:spcBef>
              <a:spcAft>
                <a:spcPts val="0"/>
              </a:spcAft>
              <a:buSzPct val="100000"/>
              <a:buChar char="●"/>
            </a:pPr>
            <a:r>
              <a:t> </a:t>
            </a:r>
            <a:endParaRPr/>
          </a:p>
        </p:txBody>
      </p:sp>
      <p:sp>
        <p:nvSpPr>
          <p:cNvPr name="Google Shape;273;p38" id="273"/>
          <p:cNvSpPr txBox="1"/>
          <p:nvPr>
            <p:ph idx="1" type="body"/>
          </p:nvPr>
        </p:nvSpPr>
        <p:spPr>
          <a:xfrm>
            <a:off x="4674900" y="1017725"/>
            <a:ext cx="4157400" cy="3416400"/>
          </a:xfrm>
          <a:prstGeom prst="rect">
            <a:avLst/>
          </a:prstGeom>
        </p:spPr>
        <p:txBody>
          <a:bodyPr lIns="91425" bIns="91425" anchor="t" rIns="91425" anchorCtr="0" wrap="square" spcFirstLastPara="1" tIns="91425">
            <a:normAutofit lnSpcReduction="10000" fontScale="40000"/>
          </a:bodyPr>
          <a:lstStyle/>
          <a:p>
            <a:pPr lvl="0" indent="-264160" rtl="0" marL="457200" algn="l">
              <a:spcBef>
                <a:spcPts val="0"/>
              </a:spcBef>
              <a:spcAft>
                <a:spcPts val="0"/>
              </a:spcAft>
              <a:buClr>
                <a:schemeClr val="dk1"/>
              </a:buClr>
              <a:buSzPct val="100000"/>
              <a:buChar char="●"/>
            </a:pPr>
            <a:r>
              <a:rPr noProof="1" lang="ja">
                <a:solidFill>
                  <a:schemeClr val="dk1"/>
                </a:solidFill>
              </a:rPr>
              <a:t>15:38:26</a:t>
            </a:r>
            <a:endParaRPr>
              <a:solidFill>
                <a:schemeClr val="dk1"/>
              </a:solidFill>
            </a:endParaRPr>
          </a:p>
          <a:p>
            <a:pPr lvl="0" indent="-264160" rtl="0" marL="457200" algn="l">
              <a:spcBef>
                <a:spcPts val="0"/>
              </a:spcBef>
              <a:spcAft>
                <a:spcPts val="0"/>
              </a:spcAft>
              <a:buClr>
                <a:schemeClr val="dk1"/>
              </a:buClr>
              <a:buSzPct val="100000"/>
              <a:buChar char="●"/>
            </a:pPr>
            <a:r>
              <a:rPr lang="ja">
                <a:solidFill>
                  <a:schemeClr val="dk1"/>
                </a:solidFill>
              </a:rPr>
              <a:t>	</a:t>
            </a:r>
            <a:r>
              <a:rPr noProof="1" lang="ja">
                <a:solidFill>
                  <a:schemeClr val="dk1"/>
                </a:solidFill>
              </a:rPr>
              <a:t>I thought it would be easier to understand why first.</a:t>
            </a:r>
            <a:endParaRPr>
              <a:solidFill>
                <a:schemeClr val="dk1"/>
              </a:solidFill>
            </a:endParaRPr>
          </a:p>
          <a:p>
            <a:pPr lvl="0" indent="-264160" rtl="0" marL="457200" algn="l">
              <a:spcBef>
                <a:spcPts val="0"/>
              </a:spcBef>
              <a:spcAft>
                <a:spcPts val="0"/>
              </a:spcAft>
              <a:buSzPct val="100000"/>
              <a:buChar char="●"/>
            </a:pPr>
            <a:r>
              <a:rPr noProof="1" lang="ja"/>
              <a:t>15:42:19</a:t>
            </a:r>
            <a:endParaRPr/>
          </a:p>
          <a:p>
            <a:pPr lvl="0" indent="-264160" rtl="0" marL="457200" algn="l">
              <a:spcBef>
                <a:spcPts val="0"/>
              </a:spcBef>
              <a:spcAft>
                <a:spcPts val="0"/>
              </a:spcAft>
              <a:buSzPct val="100000"/>
              <a:buChar char="●"/>
            </a:pPr>
            <a:r>
              <a:rPr lang="ja"/>
              <a:t>	</a:t>
            </a:r>
            <a:r>
              <a:rPr noProof="1" lang="ja"/>
              <a:t>Maybe it would be nice to have an OSPO maturity stage.</a:t>
            </a:r>
            <a:endParaRPr/>
          </a:p>
          <a:p>
            <a:pPr lvl="0" indent="-264160" rtl="0" marL="457200" algn="l">
              <a:spcBef>
                <a:spcPts val="0"/>
              </a:spcBef>
              <a:spcAft>
                <a:spcPts val="0"/>
              </a:spcAft>
              <a:buSzPct val="100000"/>
              <a:buChar char="●"/>
            </a:pPr>
            <a:r>
              <a:rPr noProof="1" lang="ja"/>
              <a:t>15:46:44</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https://www.linuxfoundation.jp/resources/open-source-guides/creating-an-open-source-program/#2</a:t>
            </a:r>
            <a:endParaRPr/>
          </a:p>
          <a:p>
            <a:pPr lvl="0" indent="-264160" rtl="0" marL="457200" algn="l">
              <a:spcBef>
                <a:spcPts val="0"/>
              </a:spcBef>
              <a:spcAft>
                <a:spcPts val="0"/>
              </a:spcAft>
              <a:buSzPct val="100000"/>
              <a:buChar char="●"/>
            </a:pPr>
            <a:r>
              <a:rPr lang="ja"/>
              <a:t>	</a:t>
            </a:r>
            <a:r>
              <a:rPr noProof="1" lang="ja"/>
              <a:t>There are definitely a lot of places to start at the bottom of this role.</a:t>
            </a:r>
            <a:endParaRPr/>
          </a:p>
          <a:p>
            <a:pPr lvl="0" indent="-264160" rtl="0" marL="457200" algn="l">
              <a:spcBef>
                <a:spcPts val="0"/>
              </a:spcBef>
              <a:spcAft>
                <a:spcPts val="0"/>
              </a:spcAft>
              <a:buSzPct val="100000"/>
              <a:buChar char="●"/>
            </a:pPr>
            <a:r>
              <a:rPr noProof="1" lang="ja"/>
              <a:t>15:48:13</a:t>
            </a:r>
            <a:endParaRPr/>
          </a:p>
          <a:p>
            <a:pPr lvl="0" indent="-264160" rtl="0" marL="457200" algn="l">
              <a:spcBef>
                <a:spcPts val="0"/>
              </a:spcBef>
              <a:spcAft>
                <a:spcPts val="0"/>
              </a:spcAft>
              <a:buSzPct val="100000"/>
              <a:buChar char="●"/>
            </a:pPr>
            <a:r>
              <a:rPr lang="ja"/>
              <a:t>	</a:t>
            </a:r>
            <a:r>
              <a:rPr noProof="1" lang="ja"/>
              <a:t>Chats should be 'saved chat' at the end to be transcribed and kept with the minutes ~</a:t>
            </a:r>
            <a:endParaRPr/>
          </a:p>
          <a:p>
            <a:pPr lvl="0" indent="-264160" rtl="0" marL="457200" algn="l">
              <a:spcBef>
                <a:spcPts val="0"/>
              </a:spcBef>
              <a:spcAft>
                <a:spcPts val="0"/>
              </a:spcAft>
              <a:buSzPct val="100000"/>
              <a:buChar char="●"/>
            </a:pPr>
            <a:r>
              <a:rPr noProof="1" lang="ja"/>
              <a:t>15:48:36</a:t>
            </a:r>
            <a:endParaRPr/>
          </a:p>
          <a:p>
            <a:pPr lvl="0" indent="-264160" rtl="0" marL="457200" algn="l">
              <a:spcBef>
                <a:spcPts val="0"/>
              </a:spcBef>
              <a:spcAft>
                <a:spcPts val="0"/>
              </a:spcAft>
              <a:buSzPct val="100000"/>
              <a:buChar char="●"/>
            </a:pPr>
            <a:r>
              <a:rPr lang="ja"/>
              <a:t>	</a:t>
            </a:r>
            <a:r>
              <a:rPr noProof="1" lang="ja"/>
              <a:t>Reacted to "Chats should be 'saved chat' at the end to be transcribed and kept with the minutes ..."</a:t>
            </a:r>
            <a:r>
              <a:rPr lang="ja"/>
              <a:t> </a:t>
            </a:r>
            <a:r>
              <a:rPr noProof="1" lang="ja"/>
              <a:t>with ??</a:t>
            </a:r>
            <a:endParaRPr/>
          </a:p>
          <a:p>
            <a:pPr lvl="0" indent="-264160" rtl="0" marL="457200" algn="l">
              <a:spcBef>
                <a:spcPts val="0"/>
              </a:spcBef>
              <a:spcAft>
                <a:spcPts val="0"/>
              </a:spcAft>
              <a:buSzPct val="100000"/>
              <a:buChar char="●"/>
            </a:pPr>
            <a:r>
              <a:rPr noProof="1" lang="ja"/>
              <a:t>15:50:44</a:t>
            </a:r>
            <a:endParaRPr/>
          </a:p>
          <a:p>
            <a:pPr lvl="0" indent="-264160" rtl="0" marL="457200" algn="l">
              <a:spcBef>
                <a:spcPts val="0"/>
              </a:spcBef>
              <a:spcAft>
                <a:spcPts val="0"/>
              </a:spcAft>
              <a:buSzPct val="100000"/>
              <a:buChar char="●"/>
            </a:pPr>
            <a:r>
              <a:rPr lang="ja"/>
              <a:t>	</a:t>
            </a:r>
            <a:r>
              <a:rPr noProof="1" lang="ja"/>
              <a:t>What about the contents of the leaflet?</a:t>
            </a:r>
            <a:endParaRPr/>
          </a:p>
          <a:p>
            <a:pPr lvl="0" indent="-264160" rtl="0" marL="457200" algn="l">
              <a:spcBef>
                <a:spcPts val="0"/>
              </a:spcBef>
              <a:spcAft>
                <a:spcPts val="0"/>
              </a:spcAft>
              <a:buSzPct val="100000"/>
              <a:buChar char="●"/>
            </a:pPr>
            <a:r>
              <a:rPr noProof="1" lang="ja"/>
              <a:t>15:50:55</a:t>
            </a:r>
            <a:endParaRPr/>
          </a:p>
          <a:p>
            <a:pPr lvl="0" indent="-264160" rtl="0" marL="457200" algn="l">
              <a:spcBef>
                <a:spcPts val="0"/>
              </a:spcBef>
              <a:spcAft>
                <a:spcPts val="0"/>
              </a:spcAft>
              <a:buSzPct val="100000"/>
              <a:buChar char="●"/>
            </a:pPr>
            <a:r>
              <a:rPr lang="ja"/>
              <a:t>	</a:t>
            </a:r>
            <a:r>
              <a:rPr noProof="1" lang="ja"/>
              <a:t>What about the contents of the Reacted to leaflet? "</a:t>
            </a:r>
            <a:r>
              <a:rPr lang="ja"/>
              <a:t> </a:t>
            </a:r>
            <a:r>
              <a:rPr noProof="1" lang="ja"/>
              <a:t>with ??</a:t>
            </a:r>
            <a:endParaRPr/>
          </a:p>
          <a:p>
            <a:pPr lvl="0" indent="-264160" rtl="0" marL="457200" algn="l">
              <a:spcBef>
                <a:spcPts val="0"/>
              </a:spcBef>
              <a:spcAft>
                <a:spcPts val="0"/>
              </a:spcAft>
              <a:buSzPct val="100000"/>
              <a:buChar char="●"/>
            </a:pPr>
            <a:r>
              <a:rPr noProof="1" lang="ja"/>
              <a:t>15:52:37</a:t>
            </a:r>
            <a:endParaRPr/>
          </a:p>
          <a:p>
            <a:pPr lvl="0" indent="-264160" rtl="0" marL="457200" algn="l">
              <a:spcBef>
                <a:spcPts val="0"/>
              </a:spcBef>
              <a:spcAft>
                <a:spcPts val="0"/>
              </a:spcAft>
              <a:buSzPct val="100000"/>
              <a:buChar char="●"/>
            </a:pPr>
            <a:r>
              <a:rPr lang="ja"/>
              <a:t>	</a:t>
            </a:r>
            <a:r>
              <a:rPr noProof="1" lang="ja"/>
              <a:t>What about the contents of the leaflet ...</a:t>
            </a:r>
            <a:r>
              <a:rPr lang="ja"/>
              <a:t> </a:t>
            </a:r>
            <a:r>
              <a:rPr noProof="1" lang="ja"/>
              <a:t>for??</a:t>
            </a:r>
            <a:r>
              <a:rPr lang="ja"/>
              <a:t> </a:t>
            </a:r>
            <a:r>
              <a:rPr noProof="1" lang="ja"/>
              <a:t>This has been dealt with in</a:t>
            </a:r>
            <a:endParaRPr/>
          </a:p>
          <a:p>
            <a:pPr lvl="0" indent="-264160" rtl="0" marL="457200" algn="l">
              <a:spcBef>
                <a:spcPts val="0"/>
              </a:spcBef>
              <a:spcAft>
                <a:spcPts val="0"/>
              </a:spcAft>
              <a:buSzPct val="100000"/>
              <a:buChar char="●"/>
            </a:pPr>
            <a:r>
              <a:rPr noProof="1" lang="ja"/>
              <a:t>15:52:53</a:t>
            </a:r>
            <a:endParaRPr/>
          </a:p>
          <a:p>
            <a:pPr lvl="0" indent="-264160" rtl="0" marL="457200" algn="l">
              <a:spcBef>
                <a:spcPts val="0"/>
              </a:spcBef>
              <a:spcAft>
                <a:spcPts val="0"/>
              </a:spcAft>
              <a:buSzPct val="100000"/>
              <a:buChar char="●"/>
            </a:pPr>
            <a:r>
              <a:rPr lang="ja"/>
              <a:t>	</a:t>
            </a:r>
            <a:r>
              <a:rPr noProof="1" lang="ja"/>
              <a:t>It's like literacy.</a:t>
            </a:r>
            <a:endParaRPr/>
          </a:p>
          <a:p>
            <a:pPr lvl="0" indent="-264160" rtl="0" marL="457200" algn="l">
              <a:spcBef>
                <a:spcPts val="0"/>
              </a:spcBef>
              <a:spcAft>
                <a:spcPts val="0"/>
              </a:spcAft>
              <a:buSzPct val="100000"/>
              <a:buChar char="●"/>
            </a:pPr>
            <a:r>
              <a:rPr noProof="1" lang="ja"/>
              <a:t>15:54:14</a:t>
            </a:r>
            <a:endParaRPr/>
          </a:p>
          <a:p>
            <a:pPr lvl="0" indent="-264160" rtl="0" marL="457200" algn="l">
              <a:spcBef>
                <a:spcPts val="0"/>
              </a:spcBef>
              <a:spcAft>
                <a:spcPts val="0"/>
              </a:spcAft>
              <a:buSzPct val="100000"/>
              <a:buChar char="●"/>
            </a:pPr>
            <a:r>
              <a:rPr lang="ja"/>
              <a:t>	</a:t>
            </a:r>
            <a:r>
              <a:rPr noProof="1" lang="ja"/>
              <a:t>I used to explain that you would become a thief.</a:t>
            </a:r>
            <a:endParaRPr/>
          </a:p>
          <a:p>
            <a:pPr lvl="0" indent="-264160" rtl="0" marL="457200" algn="l">
              <a:spcBef>
                <a:spcPts val="0"/>
              </a:spcBef>
              <a:spcAft>
                <a:spcPts val="0"/>
              </a:spcAft>
              <a:buSzPct val="100000"/>
              <a:buChar char="●"/>
            </a:pPr>
            <a:r>
              <a:rPr noProof="1" lang="ja"/>
              <a:t>15:55:53</a:t>
            </a:r>
            <a:endParaRPr/>
          </a:p>
          <a:p>
            <a:pPr lvl="0" indent="-264160" rtl="0" marL="457200" algn="l">
              <a:spcBef>
                <a:spcPts val="0"/>
              </a:spcBef>
              <a:spcAft>
                <a:spcPts val="0"/>
              </a:spcAft>
              <a:buSzPct val="100000"/>
              <a:buChar char="●"/>
            </a:pPr>
            <a:r>
              <a:rPr lang="ja"/>
              <a:t>	</a:t>
            </a:r>
            <a:r>
              <a:rPr noProof="1" lang="ja"/>
              <a:t>I think it's better to break down the "executive order" one more step and write "executive order requiring OSS supply chain management."</a:t>
            </a:r>
            <a:endParaRPr/>
          </a:p>
          <a:p>
            <a:pPr lvl="0" indent="-264160" rtl="0" marL="457200" algn="l">
              <a:spcBef>
                <a:spcPts val="0"/>
              </a:spcBef>
              <a:spcAft>
                <a:spcPts val="0"/>
              </a:spcAft>
              <a:buSzPct val="100000"/>
              <a:buChar char="●"/>
            </a:pPr>
            <a:r>
              <a:rPr noProof="1" lang="ja"/>
              <a:t>15:56:58</a:t>
            </a:r>
            <a:endParaRPr/>
          </a:p>
          <a:p>
            <a:pPr lvl="0" indent="-264160" rtl="0" marL="457200" algn="l">
              <a:spcBef>
                <a:spcPts val="0"/>
              </a:spcBef>
              <a:spcAft>
                <a:spcPts val="0"/>
              </a:spcAft>
              <a:buSzPct val="100000"/>
              <a:buChar char="●"/>
            </a:pPr>
            <a:r>
              <a:rPr lang="ja"/>
              <a:t>	</a:t>
            </a:r>
            <a:r>
              <a:rPr noProof="1" lang="ja"/>
              <a:t>I used to say "No More OSS Thief."</a:t>
            </a:r>
            <a:endParaRPr/>
          </a:p>
          <a:p>
            <a:pPr lvl="0" indent="-264160" rtl="0" marL="457200" algn="l">
              <a:spcBef>
                <a:spcPts val="0"/>
              </a:spcBef>
              <a:spcAft>
                <a:spcPts val="0"/>
              </a:spcAft>
              <a:buSzPct val="100000"/>
              <a:buChar char="●"/>
            </a:pPr>
            <a:r>
              <a:rPr noProof="1" lang="ja"/>
              <a:t>15:57:19</a:t>
            </a:r>
            <a:endParaRPr/>
          </a:p>
          <a:p>
            <a:pPr lvl="0" indent="-264160" rtl="0" marL="457200" algn="l">
              <a:spcBef>
                <a:spcPts val="0"/>
              </a:spcBef>
              <a:spcAft>
                <a:spcPts val="0"/>
              </a:spcAft>
              <a:buSzPct val="100000"/>
              <a:buChar char="●"/>
            </a:pPr>
            <a:r>
              <a:rPr lang="ja"/>
              <a:t>	</a:t>
            </a:r>
            <a:r>
              <a:rPr noProof="1" lang="ja"/>
              <a:t>The executive order is more about security than license management.</a:t>
            </a:r>
            <a:endParaRPr/>
          </a:p>
          <a:p>
            <a:pPr lvl="0" indent="-264160" rtl="0" marL="457200" algn="l">
              <a:spcBef>
                <a:spcPts val="0"/>
              </a:spcBef>
              <a:spcAft>
                <a:spcPts val="0"/>
              </a:spcAft>
              <a:buSzPct val="100000"/>
              <a:buChar char="●"/>
            </a:pPr>
            <a:r>
              <a:rPr noProof="1" lang="ja"/>
              <a:t>15:57:27</a:t>
            </a:r>
            <a:endParaRPr/>
          </a:p>
          <a:p>
            <a:pPr lvl="0" indent="-264160" rtl="0" marL="457200" algn="l">
              <a:spcBef>
                <a:spcPts val="0"/>
              </a:spcBef>
              <a:spcAft>
                <a:spcPts val="0"/>
              </a:spcAft>
              <a:buSzPct val="100000"/>
              <a:buChar char="●"/>
            </a:pPr>
            <a:r>
              <a:rPr lang="ja"/>
              <a:t>	</a:t>
            </a:r>
            <a:r>
              <a:rPr noProof="1" lang="ja"/>
              <a:t>Reacted to "The executive order is more about licensing ..."</a:t>
            </a:r>
            <a:r>
              <a:rPr lang="ja"/>
              <a:t> </a:t>
            </a:r>
            <a:r>
              <a:rPr noProof="1" lang="ja"/>
              <a:t>with ??</a:t>
            </a:r>
            <a:endParaRPr/>
          </a:p>
          <a:p>
            <a:pPr lvl="0" indent="-264160" rtl="0" marL="457200" algn="l">
              <a:spcBef>
                <a:spcPts val="0"/>
              </a:spcBef>
              <a:spcAft>
                <a:spcPts val="0"/>
              </a:spcAft>
              <a:buSzPct val="100000"/>
              <a:buChar char="●"/>
            </a:pPr>
            <a:r>
              <a:rPr noProof="1" lang="ja"/>
              <a:t>15:57:52</a:t>
            </a:r>
            <a:endParaRPr/>
          </a:p>
          <a:p>
            <a:pPr lvl="0" indent="-264160" rtl="0" marL="457200" algn="l">
              <a:spcBef>
                <a:spcPts val="0"/>
              </a:spcBef>
              <a:spcAft>
                <a:spcPts val="0"/>
              </a:spcAft>
              <a:buSzPct val="100000"/>
              <a:buChar char="●"/>
            </a:pPr>
            <a:r>
              <a:rPr lang="ja"/>
              <a:t>	</a:t>
            </a:r>
            <a:r>
              <a:rPr noProof="1" lang="ja"/>
              <a:t>Reacted to "No More OSS Thief ..."</a:t>
            </a:r>
            <a:r>
              <a:rPr lang="ja"/>
              <a:t> </a:t>
            </a:r>
            <a:r>
              <a:rPr noProof="1" lang="ja"/>
              <a:t>with ??</a:t>
            </a:r>
            <a:endParaRPr/>
          </a:p>
          <a:p>
            <a:pPr lvl="0" indent="-264160" rtl="0" marL="457200" algn="l">
              <a:spcBef>
                <a:spcPts val="0"/>
              </a:spcBef>
              <a:spcAft>
                <a:spcPts val="0"/>
              </a:spcAft>
              <a:buSzPct val="100000"/>
              <a:buChar char="●"/>
            </a:pPr>
            <a:r>
              <a:rPr noProof="1" lang="ja"/>
              <a:t>15:59:26</a:t>
            </a:r>
            <a:endParaRPr/>
          </a:p>
          <a:p>
            <a:pPr lvl="0" indent="-264160" rtl="0" marL="457200" algn="l">
              <a:spcBef>
                <a:spcPts val="0"/>
              </a:spcBef>
              <a:spcAft>
                <a:spcPts val="0"/>
              </a:spcAft>
              <a:buSzPct val="100000"/>
              <a:buChar char="●"/>
            </a:pPr>
            <a:r>
              <a:rPr lang="ja"/>
              <a:t>	</a:t>
            </a:r>
            <a:r>
              <a:rPr noProof="1" lang="ja"/>
              <a:t>He even cited the Tokyo Olympics logo theft issue ...</a:t>
            </a:r>
            <a:endParaRPr/>
          </a:p>
          <a:p>
            <a:pPr lvl="0" indent="-264160" rtl="0" marL="457200" algn="l">
              <a:spcBef>
                <a:spcPts val="0"/>
              </a:spcBef>
              <a:spcAft>
                <a:spcPts val="0"/>
              </a:spcAft>
              <a:buSzPct val="100000"/>
              <a:buChar char="●"/>
            </a:pPr>
            <a:r>
              <a:rPr noProof="1" lang="ja"/>
              <a:t>16:00:17</a:t>
            </a:r>
            <a:endParaRPr/>
          </a:p>
          <a:p>
            <a:pPr lvl="0" indent="-264160" rtl="0" marL="457200" algn="l">
              <a:spcBef>
                <a:spcPts val="0"/>
              </a:spcBef>
              <a:spcAft>
                <a:spcPts val="0"/>
              </a:spcAft>
              <a:buSzPct val="100000"/>
              <a:buChar char="●"/>
            </a:pPr>
            <a:r>
              <a:rPr lang="ja"/>
              <a:t>	</a:t>
            </a:r>
            <a:r>
              <a:rPr noProof="1" lang="ja"/>
              <a:t>Reacted to "He cited the Tokyo Olympics logo theft issue ..."</a:t>
            </a:r>
            <a:r>
              <a:rPr lang="ja"/>
              <a:t> </a:t>
            </a:r>
            <a:r>
              <a:rPr noProof="1" lang="ja"/>
              <a:t>with ??</a:t>
            </a:r>
            <a:endParaRPr/>
          </a:p>
          <a:p>
            <a:pPr lvl="0" indent="-264160" rtl="0" marL="457200" algn="l">
              <a:spcBef>
                <a:spcPts val="0"/>
              </a:spcBef>
              <a:spcAft>
                <a:spcPts val="0"/>
              </a:spcAft>
              <a:buSzPct val="100000"/>
              <a:buChar char="●"/>
            </a:pPr>
            <a: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77" id="277"/>
        <p:cNvGrpSpPr/>
        <p:nvPr/>
      </p:nvGrpSpPr>
      <p:grpSpPr>
        <a:xfrm>
          <a:off x="0" y="0"/>
          <a:ext cx="0" cy="0"/>
          <a:chOff x="0" y="0"/>
          <a:chExt cx="0" cy="0"/>
        </a:xfrm>
      </p:grpSpPr>
      <p:sp>
        <p:nvSpPr>
          <p:cNvPr name="Google Shape;278;p39" id="27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 that leverage OSS?</a:t>
            </a:r>
            <a:endParaRPr/>
          </a:p>
        </p:txBody>
      </p:sp>
      <p:pic>
        <p:nvPicPr>
          <p:cNvPr name="Google Shape;279;p39" id="279"/>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280;p39" id="280"/>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281;p39" id="281"/>
          <p:cNvGrpSpPr/>
          <p:nvPr/>
        </p:nvGrpSpPr>
        <p:grpSpPr>
          <a:xfrm>
            <a:off x="874325" y="1899650"/>
            <a:ext cx="5919925" cy="2446800"/>
            <a:chOff x="874325" y="1899650"/>
            <a:chExt cx="5919925" cy="2446800"/>
          </a:xfrm>
        </p:grpSpPr>
        <p:sp>
          <p:nvSpPr>
            <p:cNvPr name="Google Shape;282;p39" id="282"/>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decision makers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283;p39" id="283"/>
            <p:cNvSpPr/>
            <p:nvPr/>
          </p:nvSpPr>
          <p:spPr>
            <a:xfrm>
              <a:off x="874325" y="3236925"/>
              <a:ext cx="1234200" cy="1109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4;p39" id="284"/>
            <p:cNvSpPr/>
            <p:nvPr/>
          </p:nvSpPr>
          <p:spPr>
            <a:xfrm>
              <a:off x="2083350" y="1899650"/>
              <a:ext cx="47109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5;p39" id="285"/>
            <p:cNvSpPr/>
            <p:nvPr/>
          </p:nvSpPr>
          <p:spPr>
            <a:xfrm>
              <a:off x="2042775"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6;p39" id="286"/>
            <p:cNvSpPr/>
            <p:nvPr/>
          </p:nvSpPr>
          <p:spPr>
            <a:xfrm>
              <a:off x="2013750" y="4037325"/>
              <a:ext cx="1173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7;p39" id="287"/>
            <p:cNvSpPr/>
            <p:nvPr/>
          </p:nvSpPr>
          <p:spPr>
            <a:xfrm>
              <a:off x="1976725" y="4079325"/>
              <a:ext cx="1173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8;p39" id="288"/>
            <p:cNvSpPr/>
            <p:nvPr/>
          </p:nvSpPr>
          <p:spPr>
            <a:xfrm>
              <a:off x="1940875" y="41356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89;p39" id="289"/>
            <p:cNvSpPr/>
            <p:nvPr/>
          </p:nvSpPr>
          <p:spPr>
            <a:xfrm>
              <a:off x="1896450" y="4162425"/>
              <a:ext cx="1173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0;p39" id="290"/>
            <p:cNvSpPr/>
            <p:nvPr/>
          </p:nvSpPr>
          <p:spPr>
            <a:xfrm>
              <a:off x="1835425" y="42044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1;p39" id="291"/>
            <p:cNvSpPr/>
            <p:nvPr/>
          </p:nvSpPr>
          <p:spPr>
            <a:xfrm>
              <a:off x="1779150"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2;p39" id="292"/>
            <p:cNvSpPr/>
            <p:nvPr/>
          </p:nvSpPr>
          <p:spPr>
            <a:xfrm>
              <a:off x="1127225"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3;p39" id="293"/>
            <p:cNvSpPr/>
            <p:nvPr/>
          </p:nvSpPr>
          <p:spPr>
            <a:xfrm>
              <a:off x="1718125" y="42677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4;p39" id="294"/>
            <p:cNvSpPr/>
            <p:nvPr/>
          </p:nvSpPr>
          <p:spPr>
            <a:xfrm>
              <a:off x="2058175" y="345030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5;p39" id="295"/>
            <p:cNvSpPr/>
            <p:nvPr/>
          </p:nvSpPr>
          <p:spPr>
            <a:xfrm>
              <a:off x="1985889" y="333055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296;p39" id="296"/>
            <p:cNvSpPr/>
            <p:nvPr/>
          </p:nvSpPr>
          <p:spPr>
            <a:xfrm>
              <a:off x="2026239" y="33895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297;p39" id="297"/>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(ease of development)</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01" id="301"/>
        <p:cNvGrpSpPr/>
        <p:nvPr/>
      </p:nvGrpSpPr>
      <p:grpSpPr>
        <a:xfrm>
          <a:off x="0" y="0"/>
          <a:ext cx="0" cy="0"/>
          <a:chOff x="0" y="0"/>
          <a:chExt cx="0" cy="0"/>
        </a:xfrm>
      </p:grpSpPr>
      <p:sp>
        <p:nvSpPr>
          <p:cNvPr name="Google Shape;302;p40" id="30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 that leverage OSS?</a:t>
            </a:r>
            <a:endParaRPr/>
          </a:p>
        </p:txBody>
      </p:sp>
      <p:pic>
        <p:nvPicPr>
          <p:cNvPr name="Google Shape;303;p40" id="30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04;p40" id="30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305;p40" id="305"/>
          <p:cNvGrpSpPr/>
          <p:nvPr/>
        </p:nvGrpSpPr>
        <p:grpSpPr>
          <a:xfrm>
            <a:off x="874325" y="1899650"/>
            <a:ext cx="5920000" cy="2446800"/>
            <a:chOff x="874325" y="1899650"/>
            <a:chExt cx="5920000" cy="2446800"/>
          </a:xfrm>
        </p:grpSpPr>
        <p:sp>
          <p:nvSpPr>
            <p:cNvPr name="Google Shape;306;p40" id="306"/>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decision makers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307;p40" id="307"/>
            <p:cNvSpPr/>
            <p:nvPr/>
          </p:nvSpPr>
          <p:spPr>
            <a:xfrm>
              <a:off x="874325" y="3029925"/>
              <a:ext cx="2476200" cy="1316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8;p40" id="308"/>
            <p:cNvSpPr/>
            <p:nvPr/>
          </p:nvSpPr>
          <p:spPr>
            <a:xfrm>
              <a:off x="3308025" y="1899650"/>
              <a:ext cx="34863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09;p40" id="309"/>
            <p:cNvSpPr/>
            <p:nvPr/>
          </p:nvSpPr>
          <p:spPr>
            <a:xfrm>
              <a:off x="3197807"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0;p40" id="310"/>
            <p:cNvSpPr/>
            <p:nvPr/>
          </p:nvSpPr>
          <p:spPr>
            <a:xfrm>
              <a:off x="3097321" y="4037325"/>
              <a:ext cx="1887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1;p40" id="311"/>
            <p:cNvSpPr/>
            <p:nvPr/>
          </p:nvSpPr>
          <p:spPr>
            <a:xfrm>
              <a:off x="3023119" y="4079325"/>
              <a:ext cx="2259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2;p40" id="312"/>
            <p:cNvSpPr/>
            <p:nvPr/>
          </p:nvSpPr>
          <p:spPr>
            <a:xfrm>
              <a:off x="2966968" y="4135675"/>
              <a:ext cx="246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3;p40" id="313"/>
            <p:cNvSpPr/>
            <p:nvPr/>
          </p:nvSpPr>
          <p:spPr>
            <a:xfrm>
              <a:off x="2884766" y="4162425"/>
              <a:ext cx="284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4;p40" id="314"/>
            <p:cNvSpPr/>
            <p:nvPr/>
          </p:nvSpPr>
          <p:spPr>
            <a:xfrm>
              <a:off x="2756412" y="4204425"/>
              <a:ext cx="351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5;p40" id="315"/>
            <p:cNvSpPr/>
            <p:nvPr/>
          </p:nvSpPr>
          <p:spPr>
            <a:xfrm>
              <a:off x="2579955" y="4252400"/>
              <a:ext cx="471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6;p40" id="316"/>
            <p:cNvSpPr/>
            <p:nvPr/>
          </p:nvSpPr>
          <p:spPr>
            <a:xfrm>
              <a:off x="1147275" y="4268000"/>
              <a:ext cx="5118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7;p40" id="317"/>
            <p:cNvSpPr/>
            <p:nvPr/>
          </p:nvSpPr>
          <p:spPr>
            <a:xfrm>
              <a:off x="3153875" y="40011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8;p40" id="318"/>
            <p:cNvSpPr/>
            <p:nvPr/>
          </p:nvSpPr>
          <p:spPr>
            <a:xfrm>
              <a:off x="32860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19;p40" id="319"/>
            <p:cNvSpPr/>
            <p:nvPr/>
          </p:nvSpPr>
          <p:spPr>
            <a:xfrm>
              <a:off x="3249025" y="38859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0;p40" id="320"/>
            <p:cNvSpPr/>
            <p:nvPr/>
          </p:nvSpPr>
          <p:spPr>
            <a:xfrm>
              <a:off x="3261050" y="3410700"/>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1;p40" id="321"/>
            <p:cNvSpPr/>
            <p:nvPr/>
          </p:nvSpPr>
          <p:spPr>
            <a:xfrm>
              <a:off x="1161850" y="4228275"/>
              <a:ext cx="37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2;p40" id="322"/>
            <p:cNvSpPr/>
            <p:nvPr/>
          </p:nvSpPr>
          <p:spPr>
            <a:xfrm>
              <a:off x="1134450" y="4192175"/>
              <a:ext cx="284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3;p40" id="323"/>
            <p:cNvSpPr/>
            <p:nvPr/>
          </p:nvSpPr>
          <p:spPr>
            <a:xfrm>
              <a:off x="1117725" y="4144875"/>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4;p40" id="324"/>
            <p:cNvSpPr/>
            <p:nvPr/>
          </p:nvSpPr>
          <p:spPr>
            <a:xfrm>
              <a:off x="1035500" y="4116350"/>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25;p40" id="325"/>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326;p40" id="326"/>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(ease of development)</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
        <p:nvSpPr>
          <p:cNvPr name="Google Shape;327;p40" id="327"/>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Use OSS securely in business</a:t>
            </a:r>
            <a:endParaRPr sz="800"/>
          </a:p>
          <a:p>
            <a:pPr lvl="0" indent="-158750" rtl="0" marL="89999" algn="l">
              <a:spcBef>
                <a:spcPts val="0"/>
              </a:spcBef>
              <a:spcAft>
                <a:spcPts val="0"/>
              </a:spcAft>
              <a:buSzPts val="1000"/>
              <a:buChar char="●"/>
            </a:pPr>
            <a:r>
              <a:rPr sz="800" noProof="1" lang="ja"/>
              <a:t>Use OSS in its original form necessary for inter-company transactions</a:t>
            </a:r>
            <a:endParaRPr sz="800"/>
          </a:p>
          <a:p>
            <a:pPr lvl="0" indent="-158750" rtl="0" marL="89999" algn="l">
              <a:spcBef>
                <a:spcPts val="0"/>
              </a:spcBef>
              <a:spcAft>
                <a:spcPts val="0"/>
              </a:spcAft>
              <a:buSzPts val="1000"/>
              <a:buChar char="●"/>
            </a:pPr>
            <a:r>
              <a:rPr sz="800" noProof="1" lang="ja"/>
              <a:t>Risk control for the use of OSS throughout the supply chain</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31" id="331"/>
        <p:cNvGrpSpPr/>
        <p:nvPr/>
      </p:nvGrpSpPr>
      <p:grpSpPr>
        <a:xfrm>
          <a:off x="0" y="0"/>
          <a:ext cx="0" cy="0"/>
          <a:chOff x="0" y="0"/>
          <a:chExt cx="0" cy="0"/>
        </a:xfrm>
      </p:grpSpPr>
      <p:sp>
        <p:nvSpPr>
          <p:cNvPr name="Google Shape;332;p41" id="33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 that utilize OSS?</a:t>
            </a:r>
            <a:endParaRPr/>
          </a:p>
        </p:txBody>
      </p:sp>
      <p:pic>
        <p:nvPicPr>
          <p:cNvPr name="Google Shape;333;p41" id="33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34;p41" id="33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335;p41" id="335"/>
          <p:cNvGrpSpPr/>
          <p:nvPr/>
        </p:nvGrpSpPr>
        <p:grpSpPr>
          <a:xfrm>
            <a:off x="496725" y="1899650"/>
            <a:ext cx="6297594" cy="2446800"/>
            <a:chOff x="496725" y="1899650"/>
            <a:chExt cx="6297594" cy="2446800"/>
          </a:xfrm>
        </p:grpSpPr>
        <p:sp>
          <p:nvSpPr>
            <p:cNvPr name="Google Shape;336;p41" id="336"/>
            <p:cNvSpPr/>
            <p:nvPr/>
          </p:nvSpPr>
          <p:spPr>
            <a:xfrm>
              <a:off x="496725" y="2571750"/>
              <a:ext cx="4707300" cy="17745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7;p41" id="337"/>
            <p:cNvSpPr/>
            <p:nvPr/>
          </p:nvSpPr>
          <p:spPr>
            <a:xfrm>
              <a:off x="5123319" y="1899650"/>
              <a:ext cx="16710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8;p41" id="338"/>
            <p:cNvSpPr/>
            <p:nvPr/>
          </p:nvSpPr>
          <p:spPr>
            <a:xfrm>
              <a:off x="5026607" y="37150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39;p41" id="339"/>
            <p:cNvSpPr/>
            <p:nvPr/>
          </p:nvSpPr>
          <p:spPr>
            <a:xfrm>
              <a:off x="4536775" y="4037325"/>
              <a:ext cx="5964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0;p41" id="340"/>
            <p:cNvSpPr/>
            <p:nvPr/>
          </p:nvSpPr>
          <p:spPr>
            <a:xfrm>
              <a:off x="4386726" y="4079325"/>
              <a:ext cx="7665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1;p41" id="341"/>
            <p:cNvSpPr/>
            <p:nvPr/>
          </p:nvSpPr>
          <p:spPr>
            <a:xfrm>
              <a:off x="4257625" y="4116350"/>
              <a:ext cx="784500" cy="203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2;p41" id="342"/>
            <p:cNvSpPr/>
            <p:nvPr/>
          </p:nvSpPr>
          <p:spPr>
            <a:xfrm>
              <a:off x="4104570" y="4162425"/>
              <a:ext cx="893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3;p41" id="343"/>
            <p:cNvSpPr/>
            <p:nvPr/>
          </p:nvSpPr>
          <p:spPr>
            <a:xfrm>
              <a:off x="3904427" y="4204425"/>
              <a:ext cx="10320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4;p41" id="344"/>
            <p:cNvSpPr/>
            <p:nvPr/>
          </p:nvSpPr>
          <p:spPr>
            <a:xfrm>
              <a:off x="3596291" y="4252400"/>
              <a:ext cx="1284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5;p41" id="345"/>
            <p:cNvSpPr/>
            <p:nvPr/>
          </p:nvSpPr>
          <p:spPr>
            <a:xfrm>
              <a:off x="1147275" y="4268000"/>
              <a:ext cx="9657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6;p41" id="346"/>
            <p:cNvSpPr/>
            <p:nvPr/>
          </p:nvSpPr>
          <p:spPr>
            <a:xfrm>
              <a:off x="4604975" y="4001125"/>
              <a:ext cx="49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7;p41" id="347"/>
            <p:cNvSpPr/>
            <p:nvPr/>
          </p:nvSpPr>
          <p:spPr>
            <a:xfrm>
              <a:off x="5114825" y="36161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8;p41" id="348"/>
            <p:cNvSpPr/>
            <p:nvPr/>
          </p:nvSpPr>
          <p:spPr>
            <a:xfrm>
              <a:off x="5077825" y="36573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49;p41" id="349"/>
            <p:cNvSpPr/>
            <p:nvPr/>
          </p:nvSpPr>
          <p:spPr>
            <a:xfrm>
              <a:off x="5064075" y="3172875"/>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0;p41" id="350"/>
            <p:cNvSpPr/>
            <p:nvPr/>
          </p:nvSpPr>
          <p:spPr>
            <a:xfrm>
              <a:off x="1161850" y="4228275"/>
              <a:ext cx="7335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1;p41" id="351"/>
            <p:cNvSpPr/>
            <p:nvPr/>
          </p:nvSpPr>
          <p:spPr>
            <a:xfrm>
              <a:off x="1134450" y="4192175"/>
              <a:ext cx="548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2;p41" id="352"/>
            <p:cNvSpPr/>
            <p:nvPr/>
          </p:nvSpPr>
          <p:spPr>
            <a:xfrm>
              <a:off x="1117725" y="4144875"/>
              <a:ext cx="417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3;p41" id="353"/>
            <p:cNvSpPr/>
            <p:nvPr/>
          </p:nvSpPr>
          <p:spPr>
            <a:xfrm>
              <a:off x="1035500" y="4116350"/>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4;p41" id="354"/>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5;p41" id="355"/>
            <p:cNvSpPr/>
            <p:nvPr/>
          </p:nvSpPr>
          <p:spPr>
            <a:xfrm>
              <a:off x="1006400" y="4079325"/>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6;p41" id="356"/>
            <p:cNvSpPr/>
            <p:nvPr/>
          </p:nvSpPr>
          <p:spPr>
            <a:xfrm>
              <a:off x="4689350" y="3941275"/>
              <a:ext cx="3618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7;p41" id="357"/>
            <p:cNvSpPr/>
            <p:nvPr/>
          </p:nvSpPr>
          <p:spPr>
            <a:xfrm>
              <a:off x="4817725" y="3887250"/>
              <a:ext cx="2334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8;p41" id="358"/>
            <p:cNvSpPr/>
            <p:nvPr/>
          </p:nvSpPr>
          <p:spPr>
            <a:xfrm>
              <a:off x="4910500" y="3845225"/>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59;p41" id="359"/>
            <p:cNvSpPr/>
            <p:nvPr/>
          </p:nvSpPr>
          <p:spPr>
            <a:xfrm>
              <a:off x="4962525" y="3793288"/>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0;p41" id="360"/>
            <p:cNvSpPr/>
            <p:nvPr/>
          </p:nvSpPr>
          <p:spPr>
            <a:xfrm>
              <a:off x="5015875" y="3118213"/>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1;p41" id="361"/>
            <p:cNvSpPr/>
            <p:nvPr/>
          </p:nvSpPr>
          <p:spPr>
            <a:xfrm>
              <a:off x="4936425" y="3060600"/>
              <a:ext cx="204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2;p41" id="362"/>
            <p:cNvSpPr/>
            <p:nvPr/>
          </p:nvSpPr>
          <p:spPr>
            <a:xfrm>
              <a:off x="4859775" y="3003675"/>
              <a:ext cx="273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3;p41" id="363"/>
            <p:cNvSpPr/>
            <p:nvPr/>
          </p:nvSpPr>
          <p:spPr>
            <a:xfrm>
              <a:off x="4797775" y="2956700"/>
              <a:ext cx="3348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64;p41" id="364"/>
            <p:cNvSpPr/>
            <p:nvPr/>
          </p:nvSpPr>
          <p:spPr>
            <a:xfrm>
              <a:off x="4729275" y="2558550"/>
              <a:ext cx="437700" cy="414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365;p41" id="365"/>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easier to find, and fixes are more accurate and faster by more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Increase market value for engineers and provide a place for activities to attract human resources</a:t>
            </a:r>
            <a:endParaRPr sz="800"/>
          </a:p>
        </p:txBody>
      </p:sp>
      <p:sp>
        <p:nvSpPr>
          <p:cNvPr name="Google Shape;366;p41" id="366"/>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(make development easier)</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
        <p:nvSpPr>
          <p:cNvPr name="Google Shape;367;p41" id="367"/>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You can safely use OSS in your business</a:t>
            </a:r>
            <a:endParaRPr sz="800"/>
          </a:p>
          <a:p>
            <a:pPr lvl="0" indent="-158750" rtl="0" marL="89999" algn="l">
              <a:spcBef>
                <a:spcPts val="0"/>
              </a:spcBef>
              <a:spcAft>
                <a:spcPts val="0"/>
              </a:spcAft>
              <a:buSzPts val="1000"/>
              <a:buChar char="●"/>
            </a:pPr>
            <a:r>
              <a:rPr sz="800" noProof="1" lang="ja"/>
              <a:t>You can use OSS in its original form, which is necessary for business-to-business transactions</a:t>
            </a:r>
            <a:endParaRPr sz="800"/>
          </a:p>
          <a:p>
            <a:pPr lvl="0" indent="-158750" rtl="0" marL="89999" algn="l">
              <a:spcBef>
                <a:spcPts val="0"/>
              </a:spcBef>
              <a:spcAft>
                <a:spcPts val="0"/>
              </a:spcAft>
              <a:buSzPts val="1000"/>
              <a:buChar char="●"/>
            </a:pPr>
            <a:r>
              <a:rPr sz="800" noProof="1" lang="ja"/>
              <a:t>Risk control for the use of OSS throughout the supply chain</a:t>
            </a:r>
            <a:endParaRPr sz="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71" id="371"/>
        <p:cNvGrpSpPr/>
        <p:nvPr/>
      </p:nvGrpSpPr>
      <p:grpSpPr>
        <a:xfrm>
          <a:off x="0" y="0"/>
          <a:ext cx="0" cy="0"/>
          <a:chOff x="0" y="0"/>
          <a:chExt cx="0" cy="0"/>
        </a:xfrm>
      </p:grpSpPr>
      <p:sp>
        <p:nvSpPr>
          <p:cNvPr name="Google Shape;372;p42" id="37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a:t>
            </a:r>
            <a:endParaRPr/>
          </a:p>
        </p:txBody>
      </p:sp>
      <p:pic>
        <p:nvPicPr>
          <p:cNvPr name="Google Shape;373;p42" id="37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374;p42" id="374"/>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375;p42" id="375"/>
          <p:cNvGrpSpPr/>
          <p:nvPr/>
        </p:nvGrpSpPr>
        <p:grpSpPr>
          <a:xfrm>
            <a:off x="220525" y="2139963"/>
            <a:ext cx="6938400" cy="2206438"/>
            <a:chOff x="220525" y="2139963"/>
            <a:chExt cx="6938400" cy="2206438"/>
          </a:xfrm>
        </p:grpSpPr>
        <p:sp>
          <p:nvSpPr>
            <p:cNvPr name="Google Shape;376;p42" id="376"/>
            <p:cNvSpPr/>
            <p:nvPr/>
          </p:nvSpPr>
          <p:spPr>
            <a:xfrm>
              <a:off x="220525" y="2306700"/>
              <a:ext cx="6938400" cy="20397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7;p42" id="377"/>
            <p:cNvSpPr/>
            <p:nvPr/>
          </p:nvSpPr>
          <p:spPr>
            <a:xfrm>
              <a:off x="6283125" y="3943625"/>
              <a:ext cx="537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8;p42" id="378"/>
            <p:cNvSpPr/>
            <p:nvPr/>
          </p:nvSpPr>
          <p:spPr>
            <a:xfrm>
              <a:off x="6022224" y="4037325"/>
              <a:ext cx="7689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79;p42" id="379"/>
            <p:cNvSpPr/>
            <p:nvPr/>
          </p:nvSpPr>
          <p:spPr>
            <a:xfrm>
              <a:off x="5797325" y="4079325"/>
              <a:ext cx="9570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0;p42" id="380"/>
            <p:cNvSpPr/>
            <p:nvPr/>
          </p:nvSpPr>
          <p:spPr>
            <a:xfrm>
              <a:off x="5668000" y="4135675"/>
              <a:ext cx="10506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1;p42" id="381"/>
            <p:cNvSpPr/>
            <p:nvPr/>
          </p:nvSpPr>
          <p:spPr>
            <a:xfrm>
              <a:off x="5442625" y="4162425"/>
              <a:ext cx="12315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2;p42" id="382"/>
            <p:cNvSpPr/>
            <p:nvPr/>
          </p:nvSpPr>
          <p:spPr>
            <a:xfrm>
              <a:off x="5135626" y="4204425"/>
              <a:ext cx="14772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3;p42" id="383"/>
            <p:cNvSpPr/>
            <p:nvPr/>
          </p:nvSpPr>
          <p:spPr>
            <a:xfrm>
              <a:off x="4709424" y="4252400"/>
              <a:ext cx="1847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4;p42" id="384"/>
            <p:cNvSpPr/>
            <p:nvPr/>
          </p:nvSpPr>
          <p:spPr>
            <a:xfrm>
              <a:off x="1147275" y="4268000"/>
              <a:ext cx="17340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5;p42" id="385"/>
            <p:cNvSpPr/>
            <p:nvPr/>
          </p:nvSpPr>
          <p:spPr>
            <a:xfrm>
              <a:off x="6172925" y="4001125"/>
              <a:ext cx="60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6;p42" id="386"/>
            <p:cNvSpPr/>
            <p:nvPr/>
          </p:nvSpPr>
          <p:spPr>
            <a:xfrm>
              <a:off x="67912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7;p42" id="387"/>
            <p:cNvSpPr/>
            <p:nvPr/>
          </p:nvSpPr>
          <p:spPr>
            <a:xfrm>
              <a:off x="6445075" y="3885925"/>
              <a:ext cx="3576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8;p42" id="388"/>
            <p:cNvSpPr/>
            <p:nvPr/>
          </p:nvSpPr>
          <p:spPr>
            <a:xfrm>
              <a:off x="5748125" y="2139963"/>
              <a:ext cx="1072200" cy="4317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89;p42" id="389"/>
            <p:cNvSpPr/>
            <p:nvPr/>
          </p:nvSpPr>
          <p:spPr>
            <a:xfrm>
              <a:off x="1161850" y="4228275"/>
              <a:ext cx="143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0;p42" id="390"/>
            <p:cNvSpPr/>
            <p:nvPr/>
          </p:nvSpPr>
          <p:spPr>
            <a:xfrm>
              <a:off x="1134450" y="4192175"/>
              <a:ext cx="121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1;p42" id="391"/>
            <p:cNvSpPr/>
            <p:nvPr/>
          </p:nvSpPr>
          <p:spPr>
            <a:xfrm>
              <a:off x="1117725" y="4144875"/>
              <a:ext cx="97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2;p42" id="392"/>
            <p:cNvSpPr/>
            <p:nvPr/>
          </p:nvSpPr>
          <p:spPr>
            <a:xfrm>
              <a:off x="1035500" y="4116350"/>
              <a:ext cx="84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3;p42" id="393"/>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4;p42" id="394"/>
            <p:cNvSpPr/>
            <p:nvPr/>
          </p:nvSpPr>
          <p:spPr>
            <a:xfrm>
              <a:off x="6585625" y="3827425"/>
              <a:ext cx="2172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5;p42" id="395"/>
            <p:cNvSpPr/>
            <p:nvPr/>
          </p:nvSpPr>
          <p:spPr>
            <a:xfrm>
              <a:off x="6705600" y="3784225"/>
              <a:ext cx="855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6;p42" id="396"/>
            <p:cNvSpPr/>
            <p:nvPr/>
          </p:nvSpPr>
          <p:spPr>
            <a:xfrm>
              <a:off x="1156400" y="4044000"/>
              <a:ext cx="376800" cy="87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7;p42" id="397"/>
            <p:cNvSpPr/>
            <p:nvPr/>
          </p:nvSpPr>
          <p:spPr>
            <a:xfrm>
              <a:off x="1156400" y="3982225"/>
              <a:ext cx="1173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8;p42" id="398"/>
            <p:cNvSpPr/>
            <p:nvPr/>
          </p:nvSpPr>
          <p:spPr>
            <a:xfrm>
              <a:off x="6017525" y="2524947"/>
              <a:ext cx="7737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399;p42" id="399"/>
            <p:cNvSpPr/>
            <p:nvPr/>
          </p:nvSpPr>
          <p:spPr>
            <a:xfrm>
              <a:off x="6177525" y="2589300"/>
              <a:ext cx="6252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00;p42" id="400"/>
            <p:cNvSpPr/>
            <p:nvPr/>
          </p:nvSpPr>
          <p:spPr>
            <a:xfrm>
              <a:off x="6361950" y="2646975"/>
              <a:ext cx="441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01;p42" id="401"/>
            <p:cNvSpPr/>
            <p:nvPr/>
          </p:nvSpPr>
          <p:spPr>
            <a:xfrm>
              <a:off x="6514350" y="2713350"/>
              <a:ext cx="306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02;p42" id="402"/>
            <p:cNvSpPr/>
            <p:nvPr/>
          </p:nvSpPr>
          <p:spPr>
            <a:xfrm>
              <a:off x="6674125" y="2769000"/>
              <a:ext cx="1779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403;p42" id="403"/>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(ease of development)</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
        <p:nvSpPr>
          <p:cNvPr name="Google Shape;404;p42" id="404"/>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Use OSS securely in business</a:t>
            </a:r>
            <a:endParaRPr sz="800"/>
          </a:p>
          <a:p>
            <a:pPr lvl="0" indent="-158750" rtl="0" marL="89999" algn="l">
              <a:spcBef>
                <a:spcPts val="0"/>
              </a:spcBef>
              <a:spcAft>
                <a:spcPts val="0"/>
              </a:spcAft>
              <a:buSzPts val="1000"/>
              <a:buChar char="●"/>
            </a:pPr>
            <a:r>
              <a:rPr sz="800" noProof="1" lang="ja"/>
              <a:t>Use OSS in its original form necessary for inter-company transactions</a:t>
            </a:r>
            <a:endParaRPr sz="800"/>
          </a:p>
          <a:p>
            <a:pPr lvl="0" indent="-158750" rtl="0" marL="89999" algn="l">
              <a:spcBef>
                <a:spcPts val="0"/>
              </a:spcBef>
              <a:spcAft>
                <a:spcPts val="0"/>
              </a:spcAft>
              <a:buSzPts val="1000"/>
              <a:buChar char="●"/>
            </a:pPr>
            <a:r>
              <a:rPr sz="800" noProof="1" lang="ja"/>
              <a:t>Risk control for the use of OSS throughout the supply chain</a:t>
            </a:r>
            <a:endParaRPr sz="800"/>
          </a:p>
        </p:txBody>
      </p:sp>
      <p:sp>
        <p:nvSpPr>
          <p:cNvPr name="Google Shape;405;p42" id="405"/>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It is easier to find bugs, more accurate and faster to fix them by more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Enhancement of market value to engineers and inducement of human resources by providing a place for activities</a:t>
            </a:r>
            <a:endParaRPr sz="800"/>
          </a:p>
        </p:txBody>
      </p:sp>
      <p:sp>
        <p:nvSpPr>
          <p:cNvPr name="Google Shape;406;p42" id="406"/>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expectations as a company through community with community movements</a:t>
            </a:r>
            <a:endParaRPr sz="800"/>
          </a:p>
          <a:p>
            <a:pPr lvl="1" indent="-168275" rtl="0" marL="269999" algn="l">
              <a:spcBef>
                <a:spcPts val="0"/>
              </a:spcBef>
              <a:spcAft>
                <a:spcPts val="0"/>
              </a:spcAft>
              <a:buSzPts val="1000"/>
              <a:buChar char="○"/>
            </a:pPr>
            <a:r>
              <a:rPr sz="800" noProof="1" lang="ja"/>
              <a:t>Involvement in development direction</a:t>
            </a:r>
            <a:endParaRPr sz="800"/>
          </a:p>
          <a:p>
            <a:pPr lvl="0" indent="-158750" rtl="0" marL="89999" algn="l">
              <a:spcBef>
                <a:spcPts val="0"/>
              </a:spcBef>
              <a:spcAft>
                <a:spcPts val="0"/>
              </a:spcAft>
              <a:buSzPts val="1000"/>
              <a:buChar char="●"/>
            </a:pPr>
            <a:r>
              <a:rPr sz="800" noProof="1" lang="ja"/>
              <a:t>Improvement of motivation of engineers</a:t>
            </a:r>
            <a:endParaRPr sz="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10" id="410"/>
        <p:cNvGrpSpPr/>
        <p:nvPr/>
      </p:nvGrpSpPr>
      <p:grpSpPr>
        <a:xfrm>
          <a:off x="0" y="0"/>
          <a:ext cx="0" cy="0"/>
          <a:chOff x="0" y="0"/>
          <a:chExt cx="0" cy="0"/>
        </a:xfrm>
      </p:grpSpPr>
      <p:sp>
        <p:nvSpPr>
          <p:cNvPr name="Google Shape;411;p43" id="41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a:t>
            </a:r>
            <a:endParaRPr/>
          </a:p>
        </p:txBody>
      </p:sp>
      <p:pic>
        <p:nvPicPr>
          <p:cNvPr name="Google Shape;412;p43" id="412"/>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13;p43" id="413"/>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
        <p:nvSpPr>
          <p:cNvPr name="Google Shape;414;p43" id="414"/>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Use existing software (ease of development)</a:t>
            </a:r>
            <a:endParaRPr sz="800"/>
          </a:p>
          <a:p>
            <a:pPr lvl="0" indent="-149225" rtl="0" marL="89999" algn="l">
              <a:spcBef>
                <a:spcPts val="0"/>
              </a:spcBef>
              <a:spcAft>
                <a:spcPts val="0"/>
              </a:spcAft>
              <a:buSzPts val="1000"/>
              <a:buChar char="●"/>
            </a:pPr>
            <a:r>
              <a:rPr sz="800" noProof="1" lang="ja"/>
              <a:t>Use cutting-edge software (technology)</a:t>
            </a:r>
            <a:endParaRPr sz="800"/>
          </a:p>
          <a:p>
            <a:pPr lvl="0" indent="-149225" rtl="0" marL="89999" algn="l">
              <a:spcBef>
                <a:spcPts val="0"/>
              </a:spcBef>
              <a:spcAft>
                <a:spcPts val="0"/>
              </a:spcAft>
              <a:buSzPts val="1000"/>
              <a:buChar char="●"/>
            </a:pPr>
            <a:r>
              <a:rPr sz="800" noProof="1" lang="ja"/>
              <a:t>The software was created by many people, so the level is high</a:t>
            </a:r>
            <a:endParaRPr sz="800"/>
          </a:p>
        </p:txBody>
      </p:sp>
      <p:sp>
        <p:nvSpPr>
          <p:cNvPr name="Google Shape;415;p43" id="415"/>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Use OSS securely in business</a:t>
            </a:r>
            <a:endParaRPr sz="800"/>
          </a:p>
          <a:p>
            <a:pPr lvl="0" indent="-158750" rtl="0" marL="89999" algn="l">
              <a:spcBef>
                <a:spcPts val="0"/>
              </a:spcBef>
              <a:spcAft>
                <a:spcPts val="0"/>
              </a:spcAft>
              <a:buSzPts val="1000"/>
              <a:buChar char="●"/>
            </a:pPr>
            <a:r>
              <a:rPr sz="800" noProof="1" lang="ja"/>
              <a:t>Use OSS in its original form necessary for inter-company transactions</a:t>
            </a:r>
            <a:endParaRPr sz="800"/>
          </a:p>
          <a:p>
            <a:pPr lvl="0" indent="-158750" rtl="0" marL="89999" algn="l">
              <a:spcBef>
                <a:spcPts val="0"/>
              </a:spcBef>
              <a:spcAft>
                <a:spcPts val="0"/>
              </a:spcAft>
              <a:buSzPts val="1000"/>
              <a:buChar char="●"/>
            </a:pPr>
            <a:r>
              <a:rPr sz="800" noProof="1" lang="ja"/>
              <a:t>Risk control for the use of OSS throughout the supply chain</a:t>
            </a:r>
            <a:endParaRPr sz="800"/>
          </a:p>
        </p:txBody>
      </p:sp>
      <p:sp>
        <p:nvSpPr>
          <p:cNvPr name="Google Shape;416;p43" id="416"/>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It is easier to find bugs, more accurate and faster to fix them by more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Enhancement of market value to engineers and inducement of human resources by providing a place for activities</a:t>
            </a:r>
            <a:endParaRPr sz="800"/>
          </a:p>
        </p:txBody>
      </p:sp>
      <p:sp>
        <p:nvSpPr>
          <p:cNvPr name="Google Shape;417;p43" id="417"/>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expectations as a company through community with community movements</a:t>
            </a:r>
            <a:endParaRPr sz="800"/>
          </a:p>
          <a:p>
            <a:pPr lvl="1" indent="-168275" rtl="0" marL="269999" algn="l">
              <a:spcBef>
                <a:spcPts val="0"/>
              </a:spcBef>
              <a:spcAft>
                <a:spcPts val="0"/>
              </a:spcAft>
              <a:buSzPts val="1000"/>
              <a:buChar char="○"/>
            </a:pPr>
            <a:r>
              <a:rPr sz="800" noProof="1" lang="ja"/>
              <a:t>Involvement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418;p43" id="418"/>
          <p:cNvSpPr/>
          <p:nvPr/>
        </p:nvSpPr>
        <p:spPr>
          <a:xfrm>
            <a:off x="6868625" y="990300"/>
            <a:ext cx="2127600" cy="1316400"/>
          </a:xfrm>
          <a:prstGeom prst="wedgeRectCallout">
            <a:avLst>
              <a:gd name="adj1" fmla="val -54408"/>
              <a:gd name="adj2" fmla="val 4862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businesses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and diffusion of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Building an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Getting legitimacy for your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Getting endorse from community participants</a:t>
            </a:r>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22" id="422"/>
        <p:cNvGrpSpPr/>
        <p:nvPr/>
      </p:nvGrpSpPr>
      <p:grpSpPr>
        <a:xfrm>
          <a:off x="0" y="0"/>
          <a:ext cx="0" cy="0"/>
          <a:chOff x="0" y="0"/>
          <a:chExt cx="0" cy="0"/>
        </a:xfrm>
      </p:grpSpPr>
      <p:sp>
        <p:nvSpPr>
          <p:cNvPr name="Google Shape;423;p44" id="42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24;p44" id="424"/>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25;p44" id="425"/>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Mapping with OSPO stages next time (2023/5/26)</a:t>
            </a:r>
            <a:endParaRPr/>
          </a:p>
          <a:p>
            <a:pPr lvl="0" indent="0" rtl="0" marL="914400" algn="l">
              <a:spcBef>
                <a:spcPts val="0"/>
              </a:spcBef>
              <a:spcAft>
                <a:spcPts val="0"/>
              </a:spcAft>
              <a:buNone/>
            </a:pPr>
            <a:r>
              <a:t> </a:t>
            </a:r>
            <a:endParaRPr/>
          </a:p>
        </p:txBody>
      </p:sp>
      <p:pic>
        <p:nvPicPr>
          <p:cNvPr name="Google Shape;426;p44" id="426"/>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27;p44" id="427"/>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members of decision making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28;p44" id="428"/>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Here's a summary of what OSPO does at each stage of the company</a:t>
            </a:r>
            <a:endParaRPr/>
          </a:p>
        </p:txBody>
      </p:sp>
      <p:sp>
        <p:nvSpPr>
          <p:cNvPr name="Google Shape;429;p44" id="429"/>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30;p44" id="430"/>
          <p:cNvGrpSpPr/>
          <p:nvPr/>
        </p:nvGrpSpPr>
        <p:grpSpPr>
          <a:xfrm>
            <a:off x="874325" y="1899650"/>
            <a:ext cx="5919925" cy="2446800"/>
            <a:chOff x="874325" y="1899650"/>
            <a:chExt cx="5919925" cy="2446800"/>
          </a:xfrm>
        </p:grpSpPr>
        <p:sp>
          <p:nvSpPr>
            <p:cNvPr name="Google Shape;431;p44" id="431"/>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As a community leader and a key decision maker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32;p44" id="432"/>
            <p:cNvSpPr/>
            <p:nvPr/>
          </p:nvSpPr>
          <p:spPr>
            <a:xfrm>
              <a:off x="874325" y="3236925"/>
              <a:ext cx="1234200" cy="1109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3;p44" id="433"/>
            <p:cNvSpPr/>
            <p:nvPr/>
          </p:nvSpPr>
          <p:spPr>
            <a:xfrm>
              <a:off x="2083350" y="1899650"/>
              <a:ext cx="47109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4;p44" id="434"/>
            <p:cNvSpPr/>
            <p:nvPr/>
          </p:nvSpPr>
          <p:spPr>
            <a:xfrm>
              <a:off x="2042775"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5;p44" id="435"/>
            <p:cNvSpPr/>
            <p:nvPr/>
          </p:nvSpPr>
          <p:spPr>
            <a:xfrm>
              <a:off x="2013750" y="4037325"/>
              <a:ext cx="1173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6;p44" id="436"/>
            <p:cNvSpPr/>
            <p:nvPr/>
          </p:nvSpPr>
          <p:spPr>
            <a:xfrm>
              <a:off x="1976725" y="4079325"/>
              <a:ext cx="1173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7;p44" id="437"/>
            <p:cNvSpPr/>
            <p:nvPr/>
          </p:nvSpPr>
          <p:spPr>
            <a:xfrm>
              <a:off x="1940875" y="41356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8;p44" id="438"/>
            <p:cNvSpPr/>
            <p:nvPr/>
          </p:nvSpPr>
          <p:spPr>
            <a:xfrm>
              <a:off x="1896450" y="4162425"/>
              <a:ext cx="1173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39;p44" id="439"/>
            <p:cNvSpPr/>
            <p:nvPr/>
          </p:nvSpPr>
          <p:spPr>
            <a:xfrm>
              <a:off x="1835425" y="42044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0;p44" id="440"/>
            <p:cNvSpPr/>
            <p:nvPr/>
          </p:nvSpPr>
          <p:spPr>
            <a:xfrm>
              <a:off x="1779150"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1;p44" id="441"/>
            <p:cNvSpPr/>
            <p:nvPr/>
          </p:nvSpPr>
          <p:spPr>
            <a:xfrm>
              <a:off x="1127225" y="4252400"/>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2;p44" id="442"/>
            <p:cNvSpPr/>
            <p:nvPr/>
          </p:nvSpPr>
          <p:spPr>
            <a:xfrm>
              <a:off x="1718125" y="42677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3;p44" id="443"/>
            <p:cNvSpPr/>
            <p:nvPr/>
          </p:nvSpPr>
          <p:spPr>
            <a:xfrm>
              <a:off x="2058175" y="345030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4;p44" id="444"/>
            <p:cNvSpPr/>
            <p:nvPr/>
          </p:nvSpPr>
          <p:spPr>
            <a:xfrm>
              <a:off x="1985889" y="3330550"/>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45;p44" id="445"/>
            <p:cNvSpPr/>
            <p:nvPr/>
          </p:nvSpPr>
          <p:spPr>
            <a:xfrm>
              <a:off x="2026239" y="3389575"/>
              <a:ext cx="117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446;p44" id="446"/>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educating and promoting licensing</a:t>
            </a:r>
            <a:endParaRPr sz="800"/>
          </a:p>
          <a:p>
            <a:pPr lvl="0" indent="-149225" rtl="0" marL="89999" algn="l">
              <a:spcBef>
                <a:spcPts val="0"/>
              </a:spcBef>
              <a:spcAft>
                <a:spcPts val="0"/>
              </a:spcAft>
              <a:buSzPts val="1000"/>
              <a:buChar char="●"/>
            </a:pPr>
            <a:r>
              <a:rPr sz="800" lang="ja"/>
              <a:t>  </a:t>
            </a:r>
            <a:r>
              <a:rPr sz="800" noProof="1" lang="ja"/>
              <a:t>activities such as OSS is important and protecting licensing</a:t>
            </a:r>
            <a:endParaRPr sz="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50" id="450"/>
        <p:cNvGrpSpPr/>
        <p:nvPr/>
      </p:nvGrpSpPr>
      <p:grpSpPr>
        <a:xfrm>
          <a:off x="0" y="0"/>
          <a:ext cx="0" cy="0"/>
          <a:chOff x="0" y="0"/>
          <a:chExt cx="0" cy="0"/>
        </a:xfrm>
      </p:grpSpPr>
      <p:sp>
        <p:nvSpPr>
          <p:cNvPr name="Google Shape;451;p45" id="45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52;p45" id="452"/>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53;p45" id="453"/>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Mapping with OSPO stages next time (2023/5/26)</a:t>
            </a:r>
            <a:endParaRPr/>
          </a:p>
          <a:p>
            <a:pPr lvl="0" indent="0" rtl="0" marL="914400" algn="l">
              <a:spcBef>
                <a:spcPts val="0"/>
              </a:spcBef>
              <a:spcAft>
                <a:spcPts val="0"/>
              </a:spcAft>
              <a:buNone/>
            </a:pPr>
            <a:r>
              <a:t> </a:t>
            </a:r>
            <a:endParaRPr/>
          </a:p>
        </p:txBody>
      </p:sp>
      <p:pic>
        <p:nvPicPr>
          <p:cNvPr name="Google Shape;454;p45" id="454"/>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55;p45" id="455"/>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Core members of decision making as community leaders</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56;p45" id="456"/>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Here's a summary of what OSPO does at each stage of the company</a:t>
            </a:r>
            <a:endParaRPr/>
          </a:p>
        </p:txBody>
      </p:sp>
      <p:sp>
        <p:nvSpPr>
          <p:cNvPr name="Google Shape;457;p45" id="457"/>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58;p45" id="458"/>
          <p:cNvGrpSpPr/>
          <p:nvPr/>
        </p:nvGrpSpPr>
        <p:grpSpPr>
          <a:xfrm>
            <a:off x="874325" y="1899650"/>
            <a:ext cx="5920000" cy="2446800"/>
            <a:chOff x="874325" y="1899650"/>
            <a:chExt cx="5920000" cy="2446800"/>
          </a:xfrm>
        </p:grpSpPr>
        <p:sp>
          <p:nvSpPr>
            <p:cNvPr name="Google Shape;459;p45" id="459"/>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As a community leader and a key decision maker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460;p45" id="460"/>
            <p:cNvSpPr/>
            <p:nvPr/>
          </p:nvSpPr>
          <p:spPr>
            <a:xfrm>
              <a:off x="874325" y="3029925"/>
              <a:ext cx="2476200" cy="1316400"/>
            </a:xfrm>
            <a:prstGeom prst="donut">
              <a:avLst>
                <a:gd name="adj" fmla="val 3730"/>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1;p45" id="461"/>
            <p:cNvSpPr/>
            <p:nvPr/>
          </p:nvSpPr>
          <p:spPr>
            <a:xfrm>
              <a:off x="3308025" y="1899650"/>
              <a:ext cx="34863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2;p45" id="462"/>
            <p:cNvSpPr/>
            <p:nvPr/>
          </p:nvSpPr>
          <p:spPr>
            <a:xfrm>
              <a:off x="3197807" y="39436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3;p45" id="463"/>
            <p:cNvSpPr/>
            <p:nvPr/>
          </p:nvSpPr>
          <p:spPr>
            <a:xfrm>
              <a:off x="3097321" y="4037325"/>
              <a:ext cx="1887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4;p45" id="464"/>
            <p:cNvSpPr/>
            <p:nvPr/>
          </p:nvSpPr>
          <p:spPr>
            <a:xfrm>
              <a:off x="3023119" y="4079325"/>
              <a:ext cx="2259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5;p45" id="465"/>
            <p:cNvSpPr/>
            <p:nvPr/>
          </p:nvSpPr>
          <p:spPr>
            <a:xfrm>
              <a:off x="2966968" y="4135675"/>
              <a:ext cx="2463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6;p45" id="466"/>
            <p:cNvSpPr/>
            <p:nvPr/>
          </p:nvSpPr>
          <p:spPr>
            <a:xfrm>
              <a:off x="2884766" y="4162425"/>
              <a:ext cx="284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7;p45" id="467"/>
            <p:cNvSpPr/>
            <p:nvPr/>
          </p:nvSpPr>
          <p:spPr>
            <a:xfrm>
              <a:off x="2756412" y="4204425"/>
              <a:ext cx="351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8;p45" id="468"/>
            <p:cNvSpPr/>
            <p:nvPr/>
          </p:nvSpPr>
          <p:spPr>
            <a:xfrm>
              <a:off x="2579955" y="4252400"/>
              <a:ext cx="471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69;p45" id="469"/>
            <p:cNvSpPr/>
            <p:nvPr/>
          </p:nvSpPr>
          <p:spPr>
            <a:xfrm>
              <a:off x="1147275" y="4268000"/>
              <a:ext cx="5118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0;p45" id="470"/>
            <p:cNvSpPr/>
            <p:nvPr/>
          </p:nvSpPr>
          <p:spPr>
            <a:xfrm>
              <a:off x="3153875" y="4001125"/>
              <a:ext cx="11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1;p45" id="471"/>
            <p:cNvSpPr/>
            <p:nvPr/>
          </p:nvSpPr>
          <p:spPr>
            <a:xfrm>
              <a:off x="32860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2;p45" id="472"/>
            <p:cNvSpPr/>
            <p:nvPr/>
          </p:nvSpPr>
          <p:spPr>
            <a:xfrm>
              <a:off x="3249025" y="38859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3;p45" id="473"/>
            <p:cNvSpPr/>
            <p:nvPr/>
          </p:nvSpPr>
          <p:spPr>
            <a:xfrm>
              <a:off x="3261050" y="3410700"/>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4;p45" id="474"/>
            <p:cNvSpPr/>
            <p:nvPr/>
          </p:nvSpPr>
          <p:spPr>
            <a:xfrm>
              <a:off x="1161850" y="4228275"/>
              <a:ext cx="37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5;p45" id="475"/>
            <p:cNvSpPr/>
            <p:nvPr/>
          </p:nvSpPr>
          <p:spPr>
            <a:xfrm>
              <a:off x="1134450" y="4192175"/>
              <a:ext cx="284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6;p45" id="476"/>
            <p:cNvSpPr/>
            <p:nvPr/>
          </p:nvSpPr>
          <p:spPr>
            <a:xfrm>
              <a:off x="1117725" y="4144875"/>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7;p45" id="477"/>
            <p:cNvSpPr/>
            <p:nvPr/>
          </p:nvSpPr>
          <p:spPr>
            <a:xfrm>
              <a:off x="1035500" y="4116350"/>
              <a:ext cx="210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78;p45" id="478"/>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479;p45" id="479"/>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educating and promoting the license</a:t>
            </a:r>
            <a:endParaRPr sz="800"/>
          </a:p>
          <a:p>
            <a:pPr lvl="0" indent="-149225" rtl="0" marL="89999" algn="l">
              <a:spcBef>
                <a:spcPts val="0"/>
              </a:spcBef>
              <a:spcAft>
                <a:spcPts val="0"/>
              </a:spcAft>
              <a:buSzPts val="1000"/>
              <a:buChar char="●"/>
            </a:pPr>
            <a:r>
              <a:rPr sz="800" lang="ja"/>
              <a:t>  </a:t>
            </a:r>
            <a:r>
              <a:rPr sz="800" noProof="1" lang="ja"/>
              <a:t>Activities to promote the importance of OSS and the importance of protecting the license</a:t>
            </a:r>
            <a:endParaRPr sz="800"/>
          </a:p>
        </p:txBody>
      </p:sp>
      <p:sp>
        <p:nvSpPr>
          <p:cNvPr name="Google Shape;480;p45" id="480"/>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Have a role in promoting license compliance throughout the company</a:t>
            </a:r>
            <a:endParaRPr sz="800"/>
          </a:p>
          <a:p>
            <a:pPr lvl="0" indent="-158750" rtl="0" marL="89999" algn="l">
              <a:spcBef>
                <a:spcPts val="0"/>
              </a:spcBef>
              <a:spcAft>
                <a:spcPts val="0"/>
              </a:spcAft>
              <a:buSzPts val="1000"/>
              <a:buChar char="●"/>
            </a:pPr>
            <a:r>
              <a:rPr sz="800" noProof="1" lang="ja"/>
              <a:t>Preparation room to understand the culture and be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contribute to the OSS community outside the company, first share OSS information within the company, and build the OSS community within the company to increase interaction</a:t>
            </a:r>
            <a:endParaRPr sz="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84" id="484"/>
        <p:cNvGrpSpPr/>
        <p:nvPr/>
      </p:nvGrpSpPr>
      <p:grpSpPr>
        <a:xfrm>
          <a:off x="0" y="0"/>
          <a:ext cx="0" cy="0"/>
          <a:chOff x="0" y="0"/>
          <a:chExt cx="0" cy="0"/>
        </a:xfrm>
      </p:grpSpPr>
      <p:sp>
        <p:nvSpPr>
          <p:cNvPr name="Google Shape;485;p46" id="48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86;p46" id="486"/>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487;p46" id="487"/>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Mapping with OSPO stages next time (2023/5/26)</a:t>
            </a:r>
            <a:endParaRPr/>
          </a:p>
          <a:p>
            <a:pPr lvl="0" indent="0" rtl="0" marL="914400" algn="l">
              <a:spcBef>
                <a:spcPts val="0"/>
              </a:spcBef>
              <a:spcAft>
                <a:spcPts val="0"/>
              </a:spcAft>
              <a:buNone/>
            </a:pPr>
            <a:r>
              <a:t> </a:t>
            </a:r>
            <a:endParaRPr/>
          </a:p>
        </p:txBody>
      </p:sp>
      <p:pic>
        <p:nvPicPr>
          <p:cNvPr name="Google Shape;488;p46" id="488"/>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489;p46" id="489"/>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I summarized what OSPO does in each stage of the company.</a:t>
            </a:r>
            <a:endParaRPr/>
          </a:p>
        </p:txBody>
      </p:sp>
      <p:sp>
        <p:nvSpPr>
          <p:cNvPr name="Google Shape;490;p46" id="490"/>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491;p46" id="491"/>
          <p:cNvGrpSpPr/>
          <p:nvPr/>
        </p:nvGrpSpPr>
        <p:grpSpPr>
          <a:xfrm>
            <a:off x="496725" y="1899650"/>
            <a:ext cx="6297594" cy="2446800"/>
            <a:chOff x="496725" y="1899650"/>
            <a:chExt cx="6297594" cy="2446800"/>
          </a:xfrm>
        </p:grpSpPr>
        <p:sp>
          <p:nvSpPr>
            <p:cNvPr name="Google Shape;492;p46" id="492"/>
            <p:cNvSpPr/>
            <p:nvPr/>
          </p:nvSpPr>
          <p:spPr>
            <a:xfrm>
              <a:off x="496725" y="2571750"/>
              <a:ext cx="4707300" cy="17745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3;p46" id="493"/>
            <p:cNvSpPr/>
            <p:nvPr/>
          </p:nvSpPr>
          <p:spPr>
            <a:xfrm>
              <a:off x="5123319" y="1899650"/>
              <a:ext cx="1671000" cy="24468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4;p46" id="494"/>
            <p:cNvSpPr/>
            <p:nvPr/>
          </p:nvSpPr>
          <p:spPr>
            <a:xfrm>
              <a:off x="5026607" y="3715025"/>
              <a:ext cx="117300" cy="360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5;p46" id="495"/>
            <p:cNvSpPr/>
            <p:nvPr/>
          </p:nvSpPr>
          <p:spPr>
            <a:xfrm>
              <a:off x="4536775" y="4037325"/>
              <a:ext cx="5964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6;p46" id="496"/>
            <p:cNvSpPr/>
            <p:nvPr/>
          </p:nvSpPr>
          <p:spPr>
            <a:xfrm>
              <a:off x="4386726" y="4079325"/>
              <a:ext cx="7665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7;p46" id="497"/>
            <p:cNvSpPr/>
            <p:nvPr/>
          </p:nvSpPr>
          <p:spPr>
            <a:xfrm>
              <a:off x="4257625" y="4116350"/>
              <a:ext cx="784500" cy="203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8;p46" id="498"/>
            <p:cNvSpPr/>
            <p:nvPr/>
          </p:nvSpPr>
          <p:spPr>
            <a:xfrm>
              <a:off x="4104570" y="4162425"/>
              <a:ext cx="8931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499;p46" id="499"/>
            <p:cNvSpPr/>
            <p:nvPr/>
          </p:nvSpPr>
          <p:spPr>
            <a:xfrm>
              <a:off x="3904427" y="4204425"/>
              <a:ext cx="10320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0;p46" id="500"/>
            <p:cNvSpPr/>
            <p:nvPr/>
          </p:nvSpPr>
          <p:spPr>
            <a:xfrm>
              <a:off x="3596291" y="4252400"/>
              <a:ext cx="1284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1;p46" id="501"/>
            <p:cNvSpPr/>
            <p:nvPr/>
          </p:nvSpPr>
          <p:spPr>
            <a:xfrm>
              <a:off x="1147275" y="4268000"/>
              <a:ext cx="9657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2;p46" id="502"/>
            <p:cNvSpPr/>
            <p:nvPr/>
          </p:nvSpPr>
          <p:spPr>
            <a:xfrm>
              <a:off x="4604975" y="4001125"/>
              <a:ext cx="4950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3;p46" id="503"/>
            <p:cNvSpPr/>
            <p:nvPr/>
          </p:nvSpPr>
          <p:spPr>
            <a:xfrm>
              <a:off x="5114825" y="36161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4;p46" id="504"/>
            <p:cNvSpPr/>
            <p:nvPr/>
          </p:nvSpPr>
          <p:spPr>
            <a:xfrm>
              <a:off x="5077825" y="36573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5;p46" id="505"/>
            <p:cNvSpPr/>
            <p:nvPr/>
          </p:nvSpPr>
          <p:spPr>
            <a:xfrm>
              <a:off x="5064075" y="3172875"/>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6;p46" id="506"/>
            <p:cNvSpPr/>
            <p:nvPr/>
          </p:nvSpPr>
          <p:spPr>
            <a:xfrm>
              <a:off x="1161850" y="4228275"/>
              <a:ext cx="7335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7;p46" id="507"/>
            <p:cNvSpPr/>
            <p:nvPr/>
          </p:nvSpPr>
          <p:spPr>
            <a:xfrm>
              <a:off x="1134450" y="4192175"/>
              <a:ext cx="5481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8;p46" id="508"/>
            <p:cNvSpPr/>
            <p:nvPr/>
          </p:nvSpPr>
          <p:spPr>
            <a:xfrm>
              <a:off x="1117725" y="4144875"/>
              <a:ext cx="417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09;p46" id="509"/>
            <p:cNvSpPr/>
            <p:nvPr/>
          </p:nvSpPr>
          <p:spPr>
            <a:xfrm>
              <a:off x="1035500" y="4116350"/>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0;p46" id="510"/>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1;p46" id="511"/>
            <p:cNvSpPr/>
            <p:nvPr/>
          </p:nvSpPr>
          <p:spPr>
            <a:xfrm>
              <a:off x="1006400" y="4079325"/>
              <a:ext cx="3348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2;p46" id="512"/>
            <p:cNvSpPr/>
            <p:nvPr/>
          </p:nvSpPr>
          <p:spPr>
            <a:xfrm>
              <a:off x="4689350" y="3941275"/>
              <a:ext cx="3618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3;p46" id="513"/>
            <p:cNvSpPr/>
            <p:nvPr/>
          </p:nvSpPr>
          <p:spPr>
            <a:xfrm>
              <a:off x="4817725" y="3887250"/>
              <a:ext cx="2334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4;p46" id="514"/>
            <p:cNvSpPr/>
            <p:nvPr/>
          </p:nvSpPr>
          <p:spPr>
            <a:xfrm>
              <a:off x="4910500" y="3845225"/>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5;p46" id="515"/>
            <p:cNvSpPr/>
            <p:nvPr/>
          </p:nvSpPr>
          <p:spPr>
            <a:xfrm>
              <a:off x="4962525" y="3793288"/>
              <a:ext cx="204300" cy="73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6;p46" id="516"/>
            <p:cNvSpPr/>
            <p:nvPr/>
          </p:nvSpPr>
          <p:spPr>
            <a:xfrm>
              <a:off x="5015875" y="3118213"/>
              <a:ext cx="117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7;p46" id="517"/>
            <p:cNvSpPr/>
            <p:nvPr/>
          </p:nvSpPr>
          <p:spPr>
            <a:xfrm>
              <a:off x="4936425" y="3060600"/>
              <a:ext cx="204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8;p46" id="518"/>
            <p:cNvSpPr/>
            <p:nvPr/>
          </p:nvSpPr>
          <p:spPr>
            <a:xfrm>
              <a:off x="4859775" y="3003675"/>
              <a:ext cx="2733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19;p46" id="519"/>
            <p:cNvSpPr/>
            <p:nvPr/>
          </p:nvSpPr>
          <p:spPr>
            <a:xfrm>
              <a:off x="4797775" y="2956700"/>
              <a:ext cx="334800" cy="6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20;p46" id="520"/>
            <p:cNvSpPr/>
            <p:nvPr/>
          </p:nvSpPr>
          <p:spPr>
            <a:xfrm>
              <a:off x="4729275" y="2558550"/>
              <a:ext cx="437700" cy="414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521;p46" id="521"/>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It has the role of enlightening and spreading the license</a:t>
            </a:r>
            <a:endParaRPr sz="800"/>
          </a:p>
          <a:p>
            <a:pPr lvl="0" indent="-149225" rtl="0" marL="89999" algn="l">
              <a:spcBef>
                <a:spcPts val="0"/>
              </a:spcBef>
              <a:spcAft>
                <a:spcPts val="0"/>
              </a:spcAft>
              <a:buSzPts val="1000"/>
              <a:buChar char="●"/>
            </a:pPr>
            <a:r>
              <a:rPr sz="800" lang="ja"/>
              <a:t>  </a:t>
            </a:r>
            <a:r>
              <a:rPr sz="800" noProof="1" lang="ja"/>
              <a:t>Activities to spread the message that OSS is important and that we should protect the license</a:t>
            </a:r>
            <a:endParaRPr sz="800"/>
          </a:p>
        </p:txBody>
      </p:sp>
      <p:sp>
        <p:nvSpPr>
          <p:cNvPr name="Google Shape;522;p46" id="522"/>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that provides a bridge for companies to collaborate on different cultures of Open Source and make use of it smoothly.</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of Open Source and make their activities naturally incorporated into the movement of the community</a:t>
            </a:r>
            <a:endParaRPr sz="800"/>
          </a:p>
        </p:txBody>
      </p:sp>
      <p:sp>
        <p:nvSpPr>
          <p:cNvPr name="Google Shape;523;p46" id="523"/>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Responsible for promoting compliance with the license throughout the company</a:t>
            </a:r>
            <a:endParaRPr sz="800"/>
          </a:p>
          <a:p>
            <a:pPr lvl="0" indent="-158750" rtl="0" marL="89999" algn="l">
              <a:spcBef>
                <a:spcPts val="0"/>
              </a:spcBef>
              <a:spcAft>
                <a:spcPts val="0"/>
              </a:spcAft>
              <a:buSzPts val="1000"/>
              <a:buChar char="●"/>
            </a:pPr>
            <a:r>
              <a:rPr sz="800" noProof="1" lang="ja"/>
              <a:t>Preparation room to understand the culture and take appropriate actions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contribute to the OSS community outside the company, first share OSS information within the company and build the OSS community within the company to increase interaction</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27" id="527"/>
        <p:cNvGrpSpPr/>
        <p:nvPr/>
      </p:nvGrpSpPr>
      <p:grpSpPr>
        <a:xfrm>
          <a:off x="0" y="0"/>
          <a:ext cx="0" cy="0"/>
          <a:chOff x="0" y="0"/>
          <a:chExt cx="0" cy="0"/>
        </a:xfrm>
      </p:grpSpPr>
      <p:sp>
        <p:nvSpPr>
          <p:cNvPr name="Google Shape;528;p47" id="52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529;p47" id="52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530;p47" id="530"/>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Mapping with OSPO stages next time (2023/5/26)</a:t>
            </a:r>
            <a:endParaRPr/>
          </a:p>
          <a:p>
            <a:pPr lvl="0" indent="0" rtl="0" marL="914400" algn="l">
              <a:spcBef>
                <a:spcPts val="0"/>
              </a:spcBef>
              <a:spcAft>
                <a:spcPts val="0"/>
              </a:spcAft>
              <a:buNone/>
            </a:pPr>
            <a:r>
              <a:t> </a:t>
            </a:r>
            <a:endParaRPr/>
          </a:p>
        </p:txBody>
      </p:sp>
      <p:pic>
        <p:nvPicPr>
          <p:cNvPr name="Google Shape;531;p47" id="531"/>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32;p47" id="532"/>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I summarized what OSPO does in each stage of the company.</a:t>
            </a:r>
            <a:endParaRPr/>
          </a:p>
        </p:txBody>
      </p:sp>
      <p:sp>
        <p:nvSpPr>
          <p:cNvPr name="Google Shape;533;p47" id="533"/>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grpSp>
        <p:nvGrpSpPr>
          <p:cNvPr name="Google Shape;534;p47" id="534"/>
          <p:cNvGrpSpPr/>
          <p:nvPr/>
        </p:nvGrpSpPr>
        <p:grpSpPr>
          <a:xfrm>
            <a:off x="220525" y="2139963"/>
            <a:ext cx="6938400" cy="2206438"/>
            <a:chOff x="220525" y="2139963"/>
            <a:chExt cx="6938400" cy="2206438"/>
          </a:xfrm>
        </p:grpSpPr>
        <p:sp>
          <p:nvSpPr>
            <p:cNvPr name="Google Shape;535;p47" id="535"/>
            <p:cNvSpPr/>
            <p:nvPr/>
          </p:nvSpPr>
          <p:spPr>
            <a:xfrm>
              <a:off x="220525" y="2306700"/>
              <a:ext cx="6938400" cy="2039700"/>
            </a:xfrm>
            <a:prstGeom prst="donut">
              <a:avLst>
                <a:gd name="adj" fmla="val 4256"/>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6;p47" id="536"/>
            <p:cNvSpPr/>
            <p:nvPr/>
          </p:nvSpPr>
          <p:spPr>
            <a:xfrm>
              <a:off x="6283125" y="3943625"/>
              <a:ext cx="537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7;p47" id="537"/>
            <p:cNvSpPr/>
            <p:nvPr/>
          </p:nvSpPr>
          <p:spPr>
            <a:xfrm>
              <a:off x="6022224" y="4037325"/>
              <a:ext cx="768900" cy="267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8;p47" id="538"/>
            <p:cNvSpPr/>
            <p:nvPr/>
          </p:nvSpPr>
          <p:spPr>
            <a:xfrm>
              <a:off x="5797325" y="4079325"/>
              <a:ext cx="957000" cy="2250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39;p47" id="539"/>
            <p:cNvSpPr/>
            <p:nvPr/>
          </p:nvSpPr>
          <p:spPr>
            <a:xfrm>
              <a:off x="5668000" y="4135675"/>
              <a:ext cx="1050600" cy="183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0;p47" id="540"/>
            <p:cNvSpPr/>
            <p:nvPr/>
          </p:nvSpPr>
          <p:spPr>
            <a:xfrm>
              <a:off x="5442625" y="4162425"/>
              <a:ext cx="1231500" cy="14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1;p47" id="541"/>
            <p:cNvSpPr/>
            <p:nvPr/>
          </p:nvSpPr>
          <p:spPr>
            <a:xfrm>
              <a:off x="5135626" y="4204425"/>
              <a:ext cx="14772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2;p47" id="542"/>
            <p:cNvSpPr/>
            <p:nvPr/>
          </p:nvSpPr>
          <p:spPr>
            <a:xfrm>
              <a:off x="4709424" y="4252400"/>
              <a:ext cx="1847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3;p47" id="543"/>
            <p:cNvSpPr/>
            <p:nvPr/>
          </p:nvSpPr>
          <p:spPr>
            <a:xfrm>
              <a:off x="1147275" y="4268000"/>
              <a:ext cx="1734000" cy="36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4;p47" id="544"/>
            <p:cNvSpPr/>
            <p:nvPr/>
          </p:nvSpPr>
          <p:spPr>
            <a:xfrm>
              <a:off x="6172925" y="4001125"/>
              <a:ext cx="60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5;p47" id="545"/>
            <p:cNvSpPr/>
            <p:nvPr/>
          </p:nvSpPr>
          <p:spPr>
            <a:xfrm>
              <a:off x="6791225" y="3844725"/>
              <a:ext cx="117300" cy="1152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6;p47" id="546"/>
            <p:cNvSpPr/>
            <p:nvPr/>
          </p:nvSpPr>
          <p:spPr>
            <a:xfrm>
              <a:off x="6445075" y="3885925"/>
              <a:ext cx="3576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7;p47" id="547"/>
            <p:cNvSpPr/>
            <p:nvPr/>
          </p:nvSpPr>
          <p:spPr>
            <a:xfrm>
              <a:off x="5748125" y="2139963"/>
              <a:ext cx="1072200" cy="4317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8;p47" id="548"/>
            <p:cNvSpPr/>
            <p:nvPr/>
          </p:nvSpPr>
          <p:spPr>
            <a:xfrm>
              <a:off x="1161850" y="4228275"/>
              <a:ext cx="14373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49;p47" id="549"/>
            <p:cNvSpPr/>
            <p:nvPr/>
          </p:nvSpPr>
          <p:spPr>
            <a:xfrm>
              <a:off x="1134450" y="4192175"/>
              <a:ext cx="121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0;p47" id="550"/>
            <p:cNvSpPr/>
            <p:nvPr/>
          </p:nvSpPr>
          <p:spPr>
            <a:xfrm>
              <a:off x="1117725" y="4144875"/>
              <a:ext cx="9714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1;p47" id="551"/>
            <p:cNvSpPr/>
            <p:nvPr/>
          </p:nvSpPr>
          <p:spPr>
            <a:xfrm>
              <a:off x="1035500" y="4116350"/>
              <a:ext cx="843600" cy="519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2;p47" id="552"/>
            <p:cNvSpPr/>
            <p:nvPr/>
          </p:nvSpPr>
          <p:spPr>
            <a:xfrm>
              <a:off x="2510100" y="2232975"/>
              <a:ext cx="246300" cy="921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3;p47" id="553"/>
            <p:cNvSpPr/>
            <p:nvPr/>
          </p:nvSpPr>
          <p:spPr>
            <a:xfrm>
              <a:off x="6585625" y="3827425"/>
              <a:ext cx="2172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4;p47" id="554"/>
            <p:cNvSpPr/>
            <p:nvPr/>
          </p:nvSpPr>
          <p:spPr>
            <a:xfrm>
              <a:off x="6705600" y="3784225"/>
              <a:ext cx="855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5;p47" id="555"/>
            <p:cNvSpPr/>
            <p:nvPr/>
          </p:nvSpPr>
          <p:spPr>
            <a:xfrm>
              <a:off x="1156400" y="4044000"/>
              <a:ext cx="376800" cy="873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6;p47" id="556"/>
            <p:cNvSpPr/>
            <p:nvPr/>
          </p:nvSpPr>
          <p:spPr>
            <a:xfrm>
              <a:off x="1156400" y="3982225"/>
              <a:ext cx="117300" cy="741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7;p47" id="557"/>
            <p:cNvSpPr/>
            <p:nvPr/>
          </p:nvSpPr>
          <p:spPr>
            <a:xfrm>
              <a:off x="6017525" y="2524947"/>
              <a:ext cx="7737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8;p47" id="558"/>
            <p:cNvSpPr/>
            <p:nvPr/>
          </p:nvSpPr>
          <p:spPr>
            <a:xfrm>
              <a:off x="6177525" y="2589300"/>
              <a:ext cx="6252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59;p47" id="559"/>
            <p:cNvSpPr/>
            <p:nvPr/>
          </p:nvSpPr>
          <p:spPr>
            <a:xfrm>
              <a:off x="6361950" y="2646975"/>
              <a:ext cx="441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60;p47" id="560"/>
            <p:cNvSpPr/>
            <p:nvPr/>
          </p:nvSpPr>
          <p:spPr>
            <a:xfrm>
              <a:off x="6514350" y="2713350"/>
              <a:ext cx="3060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sp>
          <p:nvSpPr>
            <p:cNvPr name="Google Shape;561;p47" id="561"/>
            <p:cNvSpPr/>
            <p:nvPr/>
          </p:nvSpPr>
          <p:spPr>
            <a:xfrm>
              <a:off x="6674125" y="2769000"/>
              <a:ext cx="177900" cy="93600"/>
            </a:xfrm>
            <a:prstGeom prst="rect">
              <a:avLst/>
            </a:prstGeom>
            <a:solidFill>
              <a:srgbClr val="F2F2F2"/>
            </a:solidFill>
            <a:ln>
              <a:noFill/>
            </a:ln>
          </p:spPr>
          <p:txBody>
            <a:bodyPr lIns="91425" bIns="91425" anchor="ctr" rIns="91425" anchorCtr="0" wrap="square" spcFirstLastPara="1" tIns="91425">
              <a:noAutofit/>
            </a:bodyPr>
            <a:lstStyle/>
            <a:p>
              <a:pPr lvl="0" indent="0" rtl="0" marL="0" algn="ctr">
                <a:spcBef>
                  <a:spcPts val="0"/>
                </a:spcBef>
                <a:spcAft>
                  <a:spcPts val="0"/>
                </a:spcAft>
                <a:buNone/>
              </a:pPr>
              <a:r>
                <a:t> </a:t>
              </a:r>
              <a:endParaRPr/>
            </a:p>
          </p:txBody>
        </p:sp>
      </p:grpSp>
      <p:sp>
        <p:nvSpPr>
          <p:cNvPr name="Google Shape;562;p47" id="562"/>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It has the role of enlightening and spreading the license</a:t>
            </a:r>
            <a:endParaRPr sz="800"/>
          </a:p>
          <a:p>
            <a:pPr lvl="0" indent="-149225" rtl="0" marL="89999" algn="l">
              <a:spcBef>
                <a:spcPts val="0"/>
              </a:spcBef>
              <a:spcAft>
                <a:spcPts val="0"/>
              </a:spcAft>
              <a:buSzPts val="1000"/>
              <a:buChar char="●"/>
            </a:pPr>
            <a:r>
              <a:rPr sz="800" lang="ja"/>
              <a:t>  </a:t>
            </a:r>
            <a:r>
              <a:rPr sz="800" noProof="1" lang="ja"/>
              <a:t>Activities to spread the message that OSS is important and that we should protect the license</a:t>
            </a:r>
            <a:endParaRPr sz="800"/>
          </a:p>
        </p:txBody>
      </p:sp>
      <p:sp>
        <p:nvSpPr>
          <p:cNvPr name="Google Shape;563;p47" id="563"/>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that provides a bridge for companies to collaborate on different cultures of Open Source and make use of it smoothly.</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of Open Source and to make their activities naturally incorporated into the movement of the community</a:t>
            </a:r>
            <a:endParaRPr sz="800"/>
          </a:p>
        </p:txBody>
      </p:sp>
      <p:sp>
        <p:nvSpPr>
          <p:cNvPr name="Google Shape;564;p47" id="564"/>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Responsible for promoting compliance with the license throughout the company</a:t>
            </a:r>
            <a:endParaRPr sz="800"/>
          </a:p>
          <a:p>
            <a:pPr lvl="0" indent="-158750" rtl="0" marL="89999" algn="l">
              <a:spcBef>
                <a:spcPts val="0"/>
              </a:spcBef>
              <a:spcAft>
                <a:spcPts val="0"/>
              </a:spcAft>
              <a:buSzPts val="1000"/>
              <a:buChar char="●"/>
            </a:pPr>
            <a:r>
              <a:rPr sz="800" noProof="1" lang="ja"/>
              <a:t>Preparation room for understanding the culture and taking appropriate actions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be able to contribute to the OSS community outside the company, OSPO will first share OSS information within the company and build an OSS community within the company to increase interaction</a:t>
            </a:r>
            <a:endParaRPr sz="800"/>
          </a:p>
        </p:txBody>
      </p:sp>
      <p:sp>
        <p:nvSpPr>
          <p:cNvPr name="Google Shape;565;p47" id="565"/>
          <p:cNvSpPr/>
          <p:nvPr/>
        </p:nvSpPr>
        <p:spPr>
          <a:xfrm>
            <a:off x="6868625" y="2245325"/>
            <a:ext cx="2127600" cy="1217700"/>
          </a:xfrm>
          <a:prstGeom prst="wedgeRectCallout">
            <a:avLst>
              <a:gd name="adj1" fmla="val -56599"/>
              <a:gd name="adj2" fmla="val -18187"/>
            </a:avLst>
          </a:prstGeom>
          <a:solidFill>
            <a:schemeClr val="lt2"/>
          </a:solidFill>
          <a:ln cmpd="sng" cap="flat" w="9525">
            <a:solidFill>
              <a:schemeClr val="accent3"/>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"contributing to the community = company success"</a:t>
            </a:r>
            <a:endParaRPr sz="800"/>
          </a:p>
          <a:p>
            <a:pPr lvl="0" indent="-158750" rtl="0" marL="89999" algn="l">
              <a:spcBef>
                <a:spcPts val="0"/>
              </a:spcBef>
              <a:spcAft>
                <a:spcPts val="0"/>
              </a:spcAft>
              <a:buSzPts val="1000"/>
              <a:buChar char="●"/>
            </a:pPr>
            <a:r>
              <a:rPr sz="800" noProof="1" lang="ja"/>
              <a:t>The role of OSPO is to keep up with changes in industry culture and trends and update the culture within the company</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67" id="67"/>
        <p:cNvGrpSpPr/>
        <p:nvPr/>
      </p:nvGrpSpPr>
      <p:grpSpPr>
        <a:xfrm>
          <a:off x="0" y="0"/>
          <a:ext cx="0" cy="0"/>
          <a:chOff x="0" y="0"/>
          <a:chExt cx="0" cy="0"/>
        </a:xfrm>
      </p:grpSpPr>
      <p:sp>
        <p:nvSpPr>
          <p:cNvPr name="Google Shape;68;p12" id="6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advantages of OSS activities?</a:t>
            </a:r>
            <a:endParaRPr/>
          </a:p>
        </p:txBody>
      </p:sp>
      <p:pic>
        <p:nvPicPr>
          <p:cNvPr name="Google Shape;69;p12" id="69"/>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name="Google Shape;70;p12" id="70"/>
          <p:cNvSpPr/>
          <p:nvPr/>
        </p:nvSpPr>
        <p:spPr>
          <a:xfrm>
            <a:off x="39275" y="1918425"/>
            <a:ext cx="2293200" cy="861300"/>
          </a:xfrm>
          <a:prstGeom prst="wedgeRectCallout">
            <a:avLst>
              <a:gd name="adj1" fmla="val 71828"/>
              <a:gd name="adj2" fmla="val 17372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cutting-edge software (technology)</a:t>
            </a:r>
            <a:endParaRPr sz="800"/>
          </a:p>
          <a:p>
            <a:pPr lvl="0" indent="-149225" rtl="0" marL="89999" algn="l">
              <a:spcBef>
                <a:spcPts val="0"/>
              </a:spcBef>
              <a:spcAft>
                <a:spcPts val="0"/>
              </a:spcAft>
              <a:buSzPts val="1000"/>
              <a:buChar char="●"/>
            </a:pPr>
            <a:r>
              <a:rPr sz="800" noProof="1" lang="ja"/>
              <a:t>Since the software was created by many people, the level is high</a:t>
            </a:r>
            <a:endParaRPr sz="800"/>
          </a:p>
        </p:txBody>
      </p:sp>
      <p:sp>
        <p:nvSpPr>
          <p:cNvPr name="Google Shape;71;p12" id="71"/>
          <p:cNvSpPr/>
          <p:nvPr/>
        </p:nvSpPr>
        <p:spPr>
          <a:xfrm>
            <a:off x="3409525" y="729675"/>
            <a:ext cx="2476200" cy="1371600"/>
          </a:xfrm>
          <a:prstGeom prst="wedgeRectCallout">
            <a:avLst>
              <a:gd name="adj1" fmla="val -11885"/>
              <a:gd name="adj2" fmla="val 1625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Bugs are more easily found and fixed more accurately and faster by many engineers than by the company alone</a:t>
            </a:r>
            <a:endParaRPr sz="800"/>
          </a:p>
          <a:p>
            <a:pPr lvl="0" indent="-158750" rtl="0" marL="89999" algn="l">
              <a:spcBef>
                <a:spcPts val="0"/>
              </a:spcBef>
              <a:spcAft>
                <a:spcPts val="0"/>
              </a:spcAft>
              <a:buSzPts val="1000"/>
              <a:buChar char="●"/>
            </a:pPr>
            <a:r>
              <a:rPr sz="800" noProof="1" lang="ja"/>
              <a:t>Development resource efficiency through community cooperation</a:t>
            </a:r>
            <a:endParaRPr sz="800"/>
          </a:p>
          <a:p>
            <a:pPr lvl="0" indent="-158750" rtl="0" marL="89999" algn="l">
              <a:spcBef>
                <a:spcPts val="0"/>
              </a:spcBef>
              <a:spcAft>
                <a:spcPts val="0"/>
              </a:spcAft>
              <a:buSzPts val="1000"/>
              <a:buChar char="●"/>
            </a:pPr>
            <a:r>
              <a:rPr sz="800" noProof="1" lang="ja">
                <a:solidFill>
                  <a:schemeClr val="dk1"/>
                </a:solidFill>
              </a:rPr>
              <a:t>Place for human resource development and retention/acquisition of human resources</a:t>
            </a:r>
            <a:endParaRPr sz="800"/>
          </a:p>
          <a:p>
            <a:pPr lvl="0" indent="-158750" rtl="0" marL="89999" algn="l">
              <a:spcBef>
                <a:spcPts val="0"/>
              </a:spcBef>
              <a:spcAft>
                <a:spcPts val="0"/>
              </a:spcAft>
              <a:buSzPts val="1000"/>
              <a:buChar char="●"/>
            </a:pPr>
            <a:r>
              <a:rPr sz="800" noProof="1" lang="ja"/>
              <a:t>Enhancement of market value for engineers and incentive for human resources by providing a place for activities</a:t>
            </a:r>
            <a:endParaRPr sz="800"/>
          </a:p>
        </p:txBody>
      </p:sp>
      <p:sp>
        <p:nvSpPr>
          <p:cNvPr name="Google Shape;72;p12" id="72"/>
          <p:cNvSpPr/>
          <p:nvPr/>
        </p:nvSpPr>
        <p:spPr>
          <a:xfrm>
            <a:off x="6823125" y="729675"/>
            <a:ext cx="2127600" cy="1316400"/>
          </a:xfrm>
          <a:prstGeom prst="wedgeRectCallout">
            <a:avLst>
              <a:gd name="adj1" fmla="val -4774"/>
              <a:gd name="adj2" fmla="val 129974"/>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businesses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 and spread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Build an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 legitimacy for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Gain endorse from community participants</a:t>
            </a:r>
            <a:endParaRPr sz="800"/>
          </a:p>
        </p:txBody>
      </p:sp>
      <p:sp>
        <p:nvSpPr>
          <p:cNvPr name="Google Shape;73;p12" id="73"/>
          <p:cNvSpPr/>
          <p:nvPr/>
        </p:nvSpPr>
        <p:spPr>
          <a:xfrm>
            <a:off x="1103350" y="912525"/>
            <a:ext cx="2181900" cy="1005900"/>
          </a:xfrm>
          <a:prstGeom prst="wedgeRectCallout">
            <a:avLst>
              <a:gd name="adj1" fmla="val 33029"/>
              <a:gd name="adj2" fmla="val 24246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Secure use of OSS in business</a:t>
            </a:r>
            <a:endParaRPr sz="800"/>
          </a:p>
          <a:p>
            <a:pPr lvl="0" indent="-158750" rtl="0" marL="89999" algn="l">
              <a:spcBef>
                <a:spcPts val="0"/>
              </a:spcBef>
              <a:spcAft>
                <a:spcPts val="0"/>
              </a:spcAft>
              <a:buSzPts val="1000"/>
              <a:buChar char="●"/>
            </a:pPr>
            <a:r>
              <a:rPr sz="800" noProof="1" lang="ja"/>
              <a:t>Use OSS in its original form necessary for inter-company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74;p12" id="74"/>
          <p:cNvSpPr/>
          <p:nvPr/>
        </p:nvSpPr>
        <p:spPr>
          <a:xfrm>
            <a:off x="4811225" y="2202125"/>
            <a:ext cx="2127600" cy="921600"/>
          </a:xfrm>
          <a:prstGeom prst="wedgeRectCallout">
            <a:avLst>
              <a:gd name="adj1" fmla="val 17904"/>
              <a:gd name="adj2" fmla="val 7792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corporate expectations and community movements through community</a:t>
            </a:r>
            <a:endParaRPr sz="800"/>
          </a:p>
          <a:p>
            <a:pPr lvl="1" indent="-168275" rtl="0" marL="269999" algn="l">
              <a:spcBef>
                <a:spcPts val="0"/>
              </a:spcBef>
              <a:spcAft>
                <a:spcPts val="0"/>
              </a:spcAft>
              <a:buSzPts val="1000"/>
              <a:buChar char="○"/>
            </a:pPr>
            <a:r>
              <a:rPr sz="800" noProof="1" lang="ja"/>
              <a:t>Involvement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75;p12" id="75"/>
          <p:cNvSpPr/>
          <p:nvPr/>
        </p:nvSpPr>
        <p:spPr>
          <a:xfrm>
            <a:off x="7531350" y="1282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Fix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69" id="569"/>
        <p:cNvGrpSpPr/>
        <p:nvPr/>
      </p:nvGrpSpPr>
      <p:grpSpPr>
        <a:xfrm>
          <a:off x="0" y="0"/>
          <a:ext cx="0" cy="0"/>
          <a:chOff x="0" y="0"/>
          <a:chExt cx="0" cy="0"/>
        </a:xfrm>
      </p:grpSpPr>
      <p:sp>
        <p:nvSpPr>
          <p:cNvPr name="Google Shape;570;p48" id="57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571;p48" id="571"/>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572;p48" id="572"/>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Advantages of using open source software</a:t>
            </a:r>
            <a:endParaRPr/>
          </a:p>
          <a:p>
            <a:pPr lvl="1" indent="-317500" rtl="0" marL="914400" algn="l">
              <a:spcBef>
                <a:spcPts val="0"/>
              </a:spcBef>
              <a:spcAft>
                <a:spcPts val="0"/>
              </a:spcAft>
              <a:buSzPts val="1400"/>
              <a:buChar char="○"/>
            </a:pPr>
            <a:r>
              <a:rPr noProof="1" lang="ja"/>
              <a:t>Use existing software (ease of development)</a:t>
            </a:r>
            <a:endParaRPr/>
          </a:p>
          <a:p>
            <a:pPr lvl="1" indent="-317500" rtl="0" marL="914400" algn="l">
              <a:spcBef>
                <a:spcPts val="0"/>
              </a:spcBef>
              <a:spcAft>
                <a:spcPts val="0"/>
              </a:spcAft>
              <a:buSzPts val="1400"/>
              <a:buChar char="○"/>
            </a:pPr>
            <a:r>
              <a:rPr noProof="1" lang="ja"/>
              <a:t>Use cutting-edge software (technology)</a:t>
            </a:r>
            <a:endParaRPr/>
          </a:p>
          <a:p>
            <a:pPr lvl="1" indent="-317500" rtl="0" marL="914400" algn="l">
              <a:spcBef>
                <a:spcPts val="0"/>
              </a:spcBef>
              <a:spcAft>
                <a:spcPts val="0"/>
              </a:spcAft>
              <a:buSzPts val="1400"/>
              <a:buChar char="○"/>
            </a:pPr>
            <a:r>
              <a:rPr noProof="1" lang="ja"/>
              <a:t>Because the software was created by many people, the level is high</a:t>
            </a:r>
            <a:endParaRPr/>
          </a:p>
          <a:p>
            <a:pPr lvl="1" indent="-317500" rtl="0" marL="914400" algn="l">
              <a:spcBef>
                <a:spcPts val="0"/>
              </a:spcBef>
              <a:spcAft>
                <a:spcPts val="0"/>
              </a:spcAft>
              <a:buSzPts val="1400"/>
              <a:buChar char="○"/>
            </a:pPr>
            <a:r>
              <a:rPr noProof="1" lang="ja"/>
              <a:t>Because many people use it, bugs are easy to find, and fixes are accurate and fast</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Development resource efficiency through community cooperation</a:t>
            </a:r>
            <a:endParaRPr/>
          </a:p>
          <a:p>
            <a:pPr lvl="1" indent="-317500" rtl="0" marL="914400" algn="l">
              <a:spcBef>
                <a:spcPts val="0"/>
              </a:spcBef>
              <a:spcAft>
                <a:spcPts val="0"/>
              </a:spcAft>
              <a:buSzPts val="1400"/>
              <a:buChar char="○"/>
            </a:pPr>
            <a:r>
              <a:rPr noProof="1" lang="ja"/>
              <a:t>Opportunities to acquire human resources (corporate side)</a:t>
            </a:r>
            <a:endParaRPr/>
          </a:p>
          <a:p>
            <a:pPr lvl="2" indent="-317500" rtl="0" marL="1371600" algn="l">
              <a:spcBef>
                <a:spcPts val="0"/>
              </a:spcBef>
              <a:spcAft>
                <a:spcPts val="0"/>
              </a:spcAft>
              <a:buSzPts val="1400"/>
              <a:buChar char="■"/>
            </a:pPr>
            <a:r>
              <a:rPr noProof="1" lang="ja"/>
              <a:t>As an engineer, you can increase your own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Benefits from business strategy</a:t>
            </a:r>
            <a:endParaRPr/>
          </a:p>
          <a:p>
            <a:pPr lvl="1" indent="-317500" rtl="0" marL="914400" algn="l">
              <a:spcBef>
                <a:spcPts val="0"/>
              </a:spcBef>
              <a:spcAft>
                <a:spcPts val="0"/>
              </a:spcAft>
              <a:buSzPts val="1400"/>
              <a:buChar char="○"/>
            </a:pPr>
            <a:r>
              <a:rPr noProof="1" lang="ja"/>
              <a:t>Expansion of market and potential customer base through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573;p48" id="573"/>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74;p48" id="574"/>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Has a role to enlighten and spread license</a:t>
            </a:r>
            <a:endParaRPr sz="800"/>
          </a:p>
          <a:p>
            <a:pPr lvl="0" indent="-149225" rtl="0" marL="89999" algn="l">
              <a:spcBef>
                <a:spcPts val="0"/>
              </a:spcBef>
              <a:spcAft>
                <a:spcPts val="0"/>
              </a:spcAft>
              <a:buSzPts val="1000"/>
              <a:buChar char="●"/>
            </a:pPr>
            <a:r>
              <a:rPr sz="800" lang="ja"/>
              <a:t>  </a:t>
            </a:r>
            <a:r>
              <a:rPr sz="800" noProof="1" lang="ja"/>
              <a:t>Activities to propagate that OSS is important and that licenses should be protected</a:t>
            </a:r>
            <a:endParaRPr sz="800"/>
          </a:p>
        </p:txBody>
      </p:sp>
      <p:sp>
        <p:nvSpPr>
          <p:cNvPr name="Google Shape;575;p48" id="575"/>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that serves as a bridge for a company to cooperate with Open Source, a different culture, and smoothly utilizes it</a:t>
            </a:r>
            <a:endParaRPr sz="800"/>
          </a:p>
          <a:p>
            <a:pPr lvl="0" indent="-158750" rtl="0" marL="89999" algn="l">
              <a:spcBef>
                <a:spcPts val="0"/>
              </a:spcBef>
              <a:spcAft>
                <a:spcPts val="0"/>
              </a:spcAft>
              <a:buSzPts val="1000"/>
              <a:buChar char="●"/>
            </a:pPr>
            <a:r>
              <a:rPr sz="800" noProof="1" lang="ja"/>
              <a:t>OSPO is an organization that aims to realize cooperation between OSS communities, groups, and organizations with different cultures called Open Source, and to integrate their activities naturally into the movement of the community.</a:t>
            </a:r>
            <a:endParaRPr sz="800"/>
          </a:p>
        </p:txBody>
      </p:sp>
      <p:sp>
        <p:nvSpPr>
          <p:cNvPr name="Google Shape;576;p48" id="576"/>
          <p:cNvSpPr/>
          <p:nvPr/>
        </p:nvSpPr>
        <p:spPr>
          <a:xfrm>
            <a:off x="6868625" y="750125"/>
            <a:ext cx="2127600" cy="1074900"/>
          </a:xfrm>
          <a:prstGeom prst="wedgeRectCallout">
            <a:avLst>
              <a:gd name="adj1" fmla="val -55071"/>
              <a:gd name="adj2" fmla="val 81433"/>
            </a:avLst>
          </a:prstGeom>
          <a:solidFill>
            <a:schemeClr val="lt2"/>
          </a:solidFill>
          <a:ln cmpd="sng" cap="flat" w="9525">
            <a:solidFill>
              <a:schemeClr val="dk2"/>
            </a:solidFill>
            <a:prstDash val="solid"/>
            <a:round/>
            <a:headEnd len="sm" w="sm" type="none"/>
            <a:tailEnd len="sm" w="sm" type="none"/>
          </a:ln>
        </p:spPr>
        <p:txBody>
          <a:bodyPr lIns="270000" bIns="91425" anchor="ctr" rIns="91425" anchorCtr="0" wrap="square" spcFirstLastPara="1" tIns="91425">
            <a:noAutofit/>
          </a:bodyPr>
          <a:lstStyle/>
          <a:p>
            <a:pPr lvl="0" indent="-292100" rtl="0" marL="89999" algn="l">
              <a:spcBef>
                <a:spcPts val="0"/>
              </a:spcBef>
              <a:spcAft>
                <a:spcPts val="0"/>
              </a:spcAft>
              <a:buClr>
                <a:schemeClr val="dk1"/>
              </a:buClr>
              <a:buSzPts val="1000"/>
              <a:buChar char="●"/>
            </a:pPr>
            <a:r>
              <a:rPr sz="800" noProof="1" lang="ja"/>
              <a:t>The role of OSPO is to grasp trends in the community, further lead the community, create trends, and apply them to the business.</a:t>
            </a:r>
            <a:endParaRPr sz="800"/>
          </a:p>
          <a:p>
            <a:pPr lvl="0" indent="-292100" rtl="0" marL="89999" algn="l">
              <a:spcBef>
                <a:spcPts val="0"/>
              </a:spcBef>
              <a:spcAft>
                <a:spcPts val="0"/>
              </a:spcAft>
              <a:buSzPts val="1000"/>
              <a:buChar char="●"/>
            </a:pPr>
            <a:r>
              <a:rPr sz="800" noProof="1" lang="ja"/>
              <a:t>The role of working to ensure that the above is firmly established as a corporate culture</a:t>
            </a:r>
            <a:endParaRPr sz="800"/>
          </a:p>
        </p:txBody>
      </p:sp>
      <p:sp>
        <p:nvSpPr>
          <p:cNvPr name="Google Shape;577;p48" id="577"/>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The role of promoting license compliance throughout the company</a:t>
            </a:r>
            <a:endParaRPr sz="800"/>
          </a:p>
          <a:p>
            <a:pPr lvl="0" indent="-158750" rtl="0" marL="89999" algn="l">
              <a:spcBef>
                <a:spcPts val="0"/>
              </a:spcBef>
              <a:spcAft>
                <a:spcPts val="0"/>
              </a:spcAft>
              <a:buSzPts val="1000"/>
              <a:buChar char="●"/>
            </a:pPr>
            <a:r>
              <a:rPr sz="800" noProof="1" lang="ja"/>
              <a:t>The preparation room for understanding the culture and being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the future, in order to be able to contribute to the OSS community outside the company, the first step is to share OSS information within the company, and to build the OSS community within the company and increase interaction</a:t>
            </a:r>
            <a:endParaRPr sz="800"/>
          </a:p>
        </p:txBody>
      </p:sp>
      <p:sp>
        <p:nvSpPr>
          <p:cNvPr name="Google Shape;578;p48" id="578"/>
          <p:cNvSpPr/>
          <p:nvPr/>
        </p:nvSpPr>
        <p:spPr>
          <a:xfrm>
            <a:off x="6868625" y="2092925"/>
            <a:ext cx="2127600" cy="12177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"community contribution = company success"</a:t>
            </a:r>
            <a:endParaRPr sz="800"/>
          </a:p>
          <a:p>
            <a:pPr lvl="0" indent="-158750" rtl="0" marL="89999" algn="l">
              <a:spcBef>
                <a:spcPts val="0"/>
              </a:spcBef>
              <a:spcAft>
                <a:spcPts val="0"/>
              </a:spcAft>
              <a:buSzPts val="1000"/>
              <a:buChar char="●"/>
            </a:pPr>
            <a:r>
              <a:rPr sz="800" noProof="1" lang="ja"/>
              <a:t>The role of OSPO is to update the culture within the company by catching changes in industry culture and trends</a:t>
            </a:r>
            <a:endParaRPr sz="800"/>
          </a:p>
        </p:txBody>
      </p:sp>
      <p:sp>
        <p:nvSpPr>
          <p:cNvPr name="Google Shape;579;p48" id="579"/>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580;p48" id="580"/>
          <p:cNvSpPr/>
          <p:nvPr/>
        </p:nvSpPr>
        <p:spPr>
          <a:xfrm>
            <a:off x="6971575" y="3575900"/>
            <a:ext cx="2127600" cy="921600"/>
          </a:xfrm>
          <a:prstGeom prst="wedgeRectCallout">
            <a:avLst>
              <a:gd name="adj1" fmla="val -56599"/>
              <a:gd name="adj2" fmla="val -18187"/>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b="1" sz="800" noProof="1" lang="ja"/>
              <a:t>Non-Stage Roles</a:t>
            </a:r>
            <a:endParaRPr b="1" sz="800"/>
          </a:p>
          <a:p>
            <a:pPr lvl="0" indent="-158750" rtl="0" marL="89999" algn="l">
              <a:spcBef>
                <a:spcPts val="0"/>
              </a:spcBef>
              <a:spcAft>
                <a:spcPts val="0"/>
              </a:spcAft>
              <a:buSzPts val="1000"/>
              <a:buChar char="●"/>
            </a:pPr>
            <a:r>
              <a:rPr sz="800" noProof="1" lang="ja"/>
              <a:t>Role to Enlighten and Infiltrate</a:t>
            </a:r>
            <a:endParaRPr sz="800"/>
          </a:p>
          <a:p>
            <a:pPr lvl="0" indent="-158750" rtl="0" marL="89999" algn="l">
              <a:spcBef>
                <a:spcPts val="0"/>
              </a:spcBef>
              <a:spcAft>
                <a:spcPts val="0"/>
              </a:spcAft>
              <a:buSzPts val="1000"/>
              <a:buChar char="●"/>
            </a:pPr>
            <a:r>
              <a:rPr sz="800" noProof="1" lang="ja"/>
              <a:t>There is a life cycle: grow bigger, and when it penetrates, grow smaller</a:t>
            </a:r>
            <a:endParaRPr sz="800"/>
          </a:p>
        </p:txBody>
      </p:sp>
      <p:sp>
        <p:nvSpPr>
          <p:cNvPr name="Google Shape;581;p48" id="581"/>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85" id="585"/>
        <p:cNvGrpSpPr/>
        <p:nvPr/>
      </p:nvGrpSpPr>
      <p:grpSpPr>
        <a:xfrm>
          <a:off x="0" y="0"/>
          <a:ext cx="0" cy="0"/>
          <a:chOff x="0" y="0"/>
          <a:chExt cx="0" cy="0"/>
        </a:xfrm>
      </p:grpSpPr>
      <p:sp>
        <p:nvSpPr>
          <p:cNvPr name="Google Shape;586;p49" id="58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2024/6/28 agenda</a:t>
            </a:r>
            <a:endParaRPr/>
          </a:p>
        </p:txBody>
      </p:sp>
      <p:sp>
        <p:nvSpPr>
          <p:cNvPr name="Google Shape;587;p49" id="587"/>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AutoNum type="arabicPeriod"/>
            </a:pPr>
            <a:r>
              <a:rPr noProof="1" lang="ja"/>
              <a:t>Explanation of the code of conduct of the meeting</a:t>
            </a:r>
            <a:endParaRPr/>
          </a:p>
          <a:p>
            <a:pPr lvl="0" indent="-342900" rtl="0" marL="457200" algn="l">
              <a:spcBef>
                <a:spcPts val="0"/>
              </a:spcBef>
              <a:spcAft>
                <a:spcPts val="0"/>
              </a:spcAft>
              <a:buSzPts val="1800"/>
              <a:buAutoNum type="arabicPeriod"/>
            </a:pPr>
            <a:r>
              <a:rPr noProof="1" lang="ja"/>
              <a:t>Purpose of this meeting</a:t>
            </a:r>
            <a:endParaRPr/>
          </a:p>
          <a:p>
            <a:pPr lvl="0" indent="-342900" rtl="0" marL="457200" algn="l">
              <a:spcBef>
                <a:spcPts val="0"/>
              </a:spcBef>
              <a:spcAft>
                <a:spcPts val="0"/>
              </a:spcAft>
              <a:buSzPts val="1800"/>
              <a:buAutoNum type="arabicPeriod"/>
            </a:pPr>
            <a:r>
              <a:rPr noProof="1" lang="ja"/>
              <a:t>Introduction of self &amp; main concern about OSPO</a:t>
            </a:r>
            <a:endParaRPr/>
          </a:p>
          <a:p>
            <a:pPr lvl="0" indent="-342900" rtl="0" marL="457200" algn="l">
              <a:spcBef>
                <a:spcPts val="0"/>
              </a:spcBef>
              <a:spcAft>
                <a:spcPts val="0"/>
              </a:spcAft>
              <a:buSzPts val="1800"/>
              <a:buAutoNum type="arabicPeriod"/>
            </a:pPr>
            <a:r>
              <a:rPr noProof="1" lang="ja"/>
              <a:t>How to proceed in the future</a:t>
            </a:r>
            <a:endParaRPr/>
          </a:p>
          <a:p>
            <a:pPr lvl="1" indent="-323850" rtl="0" marL="914400" algn="l">
              <a:spcBef>
                <a:spcPts val="0"/>
              </a:spcBef>
              <a:spcAft>
                <a:spcPts val="0"/>
              </a:spcAft>
              <a:buSzPts val="1500"/>
              <a:buAutoNum type="alphaLcPeriod"/>
            </a:pPr>
            <a:r>
              <a:rPr noProof="1" lang="ja"/>
              <a:t>Disseminate results after a break?</a:t>
            </a:r>
            <a:endParaRPr/>
          </a:p>
          <a:p>
            <a:pPr lvl="1" indent="-323850" rtl="0" marL="914400" algn="l">
              <a:spcBef>
                <a:spcPts val="0"/>
              </a:spcBef>
              <a:spcAft>
                <a:spcPts val="0"/>
              </a:spcAft>
              <a:buSzPts val="1500"/>
              <a:buAutoNum type="alphaLcPeriod"/>
            </a:pPr>
            <a:r>
              <a:rPr noProof="1" lang="ja"/>
              <a:t>Does it meet the needs of the participants?</a:t>
            </a:r>
            <a:endParaRPr/>
          </a:p>
          <a:p>
            <a:pPr lvl="0" indent="-342900" rtl="0" marL="457200" algn="l">
              <a:spcBef>
                <a:spcPts val="0"/>
              </a:spcBef>
              <a:spcAft>
                <a:spcPts val="0"/>
              </a:spcAft>
              <a:buSzPts val="1800"/>
              <a:buAutoNum type="arabicPeriod"/>
            </a:pPr>
            <a:r>
              <a:rPr noProof="1" lang="ja"/>
              <a:t>Select FAQ topics from the interests and discuss them</a:t>
            </a:r>
            <a:endParaRPr/>
          </a:p>
          <a:p>
            <a:pPr lvl="0" indent="0" rtl="0" marL="457200" algn="l">
              <a:spcBef>
                <a:spcPts val="0"/>
              </a:spcBef>
              <a:spcAft>
                <a:spcPts val="0"/>
              </a:spcAft>
              <a:buNone/>
            </a:pPr>
            <a:r>
              <a:t> </a:t>
            </a:r>
            <a:endParaRPr/>
          </a:p>
          <a:p>
            <a:pPr lvl="0" indent="0" rtl="0" marL="457200" algn="l">
              <a:spcBef>
                <a:spcPts val="0"/>
              </a:spcBef>
              <a:spcAft>
                <a:spcPts val="0"/>
              </a:spcAft>
              <a:buNone/>
            </a:pPr>
            <a:r>
              <a:t> </a:t>
            </a:r>
            <a:endParaRPr/>
          </a:p>
          <a:p>
            <a:pPr lvl="0" indent="0" rtl="0" marL="457200" algn="l">
              <a:spcBef>
                <a:spcPts val="0"/>
              </a:spcBef>
              <a:spcAft>
                <a:spcPts val="0"/>
              </a:spcAft>
              <a:buNone/>
            </a:pPr>
            <a:r>
              <a:rPr b="1" lang="ja">
                <a:latin typeface="Courier New"/>
                <a:ea typeface="Courier New"/>
                <a:cs typeface="Courier New"/>
                <a:sym typeface="Courier New"/>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91" id="591"/>
        <p:cNvGrpSpPr/>
        <p:nvPr/>
      </p:nvGrpSpPr>
      <p:grpSpPr>
        <a:xfrm>
          <a:off x="0" y="0"/>
          <a:ext cx="0" cy="0"/>
          <a:chOff x="0" y="0"/>
          <a:chExt cx="0" cy="0"/>
        </a:xfrm>
      </p:grpSpPr>
      <p:sp>
        <p:nvSpPr>
          <p:cNvPr name="Google Shape;592;p50" id="59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Interests</a:t>
            </a:r>
            <a:endParaRPr/>
          </a:p>
        </p:txBody>
      </p:sp>
      <p:sp>
        <p:nvSpPr>
          <p:cNvPr name="Google Shape;593;p50" id="593"/>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62500"/>
          </a:bodyPr>
          <a:lstStyle/>
          <a:p>
            <a:pPr lvl="0" indent="-300037" rtl="0" marL="457200" algn="l">
              <a:spcBef>
                <a:spcPts val="0"/>
              </a:spcBef>
              <a:spcAft>
                <a:spcPts val="0"/>
              </a:spcAft>
              <a:buSzPct val="100000"/>
              <a:buChar char="•"/>
            </a:pPr>
            <a:r>
              <a:rPr noProof="1" lang="ja"/>
              <a:t>I want people to understand OSS correctly.</a:t>
            </a:r>
            <a:endParaRPr/>
          </a:p>
          <a:p>
            <a:pPr lvl="1" indent="-288131" rtl="0" marL="914400" algn="l">
              <a:spcBef>
                <a:spcPts val="0"/>
              </a:spcBef>
              <a:spcAft>
                <a:spcPts val="0"/>
              </a:spcAft>
              <a:buSzPct val="100000"/>
              <a:buChar char="•"/>
            </a:pPr>
            <a:r>
              <a:rPr noProof="1" lang="ja"/>
              <a:t>If there are no internal rules based on a correct understanding, development people will be in trouble.</a:t>
            </a:r>
            <a:endParaRPr/>
          </a:p>
          <a:p>
            <a:pPr lvl="0" indent="-300037" rtl="0" marL="457200" algn="l">
              <a:spcBef>
                <a:spcPts val="0"/>
              </a:spcBef>
              <a:spcAft>
                <a:spcPts val="0"/>
              </a:spcAft>
              <a:buSzPct val="100000"/>
              <a:buChar char="•"/>
            </a:pPr>
            <a:r>
              <a:rPr noProof="1" lang="ja"/>
              <a:t>Flag waving within the company</a:t>
            </a:r>
            <a:endParaRPr/>
          </a:p>
          <a:p>
            <a:pPr lvl="0" indent="-300037" rtl="0" marL="457200" algn="l">
              <a:spcBef>
                <a:spcPts val="0"/>
              </a:spcBef>
              <a:spcAft>
                <a:spcPts val="0"/>
              </a:spcAft>
              <a:buSzPct val="100000"/>
              <a:buChar char="•"/>
            </a:pPr>
            <a:r>
              <a:rPr noProof="1" lang="ja"/>
              <a:t>I want people to be able to use OSS to improve work efficiency and focus on areas where they should focus more</a:t>
            </a:r>
            <a:endParaRPr/>
          </a:p>
          <a:p>
            <a:pPr lvl="0" indent="-300037" rtl="0" marL="457200" algn="l">
              <a:spcBef>
                <a:spcPts val="0"/>
              </a:spcBef>
              <a:spcAft>
                <a:spcPts val="0"/>
              </a:spcAft>
              <a:buSzPct val="100000"/>
              <a:buChar char="•"/>
            </a:pPr>
            <a:r>
              <a:rPr noProof="1" lang="ja"/>
              <a:t>Contribution activities are not evaluated correctly</a:t>
            </a:r>
            <a:endParaRPr/>
          </a:p>
          <a:p>
            <a:pPr lvl="1" indent="-288131" rtl="0" marL="914400" algn="l">
              <a:spcBef>
                <a:spcPts val="0"/>
              </a:spcBef>
              <a:spcAft>
                <a:spcPts val="0"/>
              </a:spcAft>
              <a:buSzPct val="100000"/>
              <a:buChar char="•"/>
            </a:pPr>
            <a:r>
              <a:rPr noProof="1" lang="ja"/>
              <a:t>There is no understanding of what the company needs</a:t>
            </a:r>
            <a:endParaRPr/>
          </a:p>
          <a:p>
            <a:pPr lvl="0" indent="-300037" rtl="0" marL="457200" algn="l">
              <a:spcBef>
                <a:spcPts val="0"/>
              </a:spcBef>
              <a:spcAft>
                <a:spcPts val="0"/>
              </a:spcAft>
              <a:buSzPct val="100000"/>
              <a:buChar char="•"/>
            </a:pPr>
            <a:r>
              <a:rPr noProof="1" lang="ja"/>
              <a:t>What are the steps that can be taken in the field</a:t>
            </a:r>
            <a:endParaRPr/>
          </a:p>
          <a:p>
            <a:pPr lvl="1" indent="-288131" rtl="0" marL="914400" algn="l">
              <a:spcBef>
                <a:spcPts val="0"/>
              </a:spcBef>
              <a:spcAft>
                <a:spcPts val="0"/>
              </a:spcAft>
              <a:buSzPct val="136363"/>
              <a:buChar char="•"/>
            </a:pPr>
            <a:r>
              <a:rPr sz="880" noProof="1" lang="ja">
                <a:latin typeface="Arial"/>
                <a:ea typeface="Arial"/>
                <a:cs typeface="Arial"/>
                <a:sym typeface="Arial"/>
              </a:rPr>
              <a:t>As I was listening to the introduction, I thought that LF developed the information to be understood, so here is the link</a:t>
            </a:r>
            <a:endParaRPr sz="880">
              <a:latin typeface="Arial"/>
              <a:ea typeface="Arial"/>
              <a:cs typeface="Arial"/>
              <a:sym typeface="Arial"/>
            </a:endParaRPr>
          </a:p>
          <a:p>
            <a:pPr lvl="1" indent="-288131" rtl="0" marL="914400" algn="l">
              <a:spcBef>
                <a:spcPts val="0"/>
              </a:spcBef>
              <a:spcAft>
                <a:spcPts val="0"/>
              </a:spcAft>
              <a:buSzPct val="136363"/>
              <a:buChar char="•"/>
            </a:pPr>
            <a:r>
              <a:rPr u="sng" sz="880" noProof="1" lang="ja">
                <a:solidFill>
                  <a:schemeClr val="hlink"/>
                </a:solidFill>
                <a:latin typeface="Arial"/>
                <a:ea typeface="Arial"/>
                <a:cs typeface="Arial"/>
                <a:sym typeface="Arial"/>
                <a:hlinkClick r:id="rId3"/>
              </a:rPr>
              <a:t>Open Source Guide for Enterprises – The Linux Foundation</a:t>
            </a:r>
            <a:endParaRPr u="sng" sz="880">
              <a:solidFill>
                <a:schemeClr val="hlink"/>
              </a:solidFill>
              <a:latin typeface="Arial"/>
              <a:ea typeface="Arial"/>
              <a:cs typeface="Arial"/>
              <a:sym typeface="Arial"/>
              <a:hlinkClick r:id="rId4"/>
            </a:endParaRPr>
          </a:p>
          <a:p>
            <a:pPr lvl="1" indent="-288131" rtl="0" marL="914400" algn="l">
              <a:spcBef>
                <a:spcPts val="0"/>
              </a:spcBef>
              <a:spcAft>
                <a:spcPts val="0"/>
              </a:spcAft>
              <a:buSzPct val="136363"/>
              <a:buChar char="•"/>
            </a:pPr>
            <a:r>
              <a:rPr sz="880" noProof="1" lang="ja">
                <a:latin typeface="Arial"/>
                <a:ea typeface="Arial"/>
                <a:cs typeface="Arial"/>
                <a:sym typeface="Arial"/>
              </a:rPr>
              <a:t>And then there's the material from when we announced our contributions, including the case study that semiconductor Nvidia is doing for the business.</a:t>
            </a:r>
            <a:endParaRPr sz="880">
              <a:latin typeface="Arial"/>
              <a:ea typeface="Arial"/>
              <a:cs typeface="Arial"/>
              <a:sym typeface="Arial"/>
            </a:endParaRPr>
          </a:p>
          <a:p>
            <a:pPr lvl="1" indent="-288131" rtl="0" marL="914400" algn="l">
              <a:spcBef>
                <a:spcPts val="0"/>
              </a:spcBef>
              <a:spcAft>
                <a:spcPts val="0"/>
              </a:spcAft>
              <a:buSzPct val="136363"/>
              <a:buChar char="•"/>
            </a:pPr>
            <a:r>
              <a:rPr u="sng" sz="880" noProof="1" lang="ja">
                <a:solidFill>
                  <a:schemeClr val="hlink"/>
                </a:solidFill>
                <a:latin typeface="Arial"/>
                <a:ea typeface="Arial"/>
                <a:cs typeface="Arial"/>
                <a:sym typeface="Arial"/>
                <a:hlinkClick r:id="rId5"/>
              </a:rPr>
              <a:t>https://static.sched.com/hosted_files/ossna2024/05/QuantitativeMethodContributionValue-KS_MK_202404.pdf</a:t>
            </a:r>
            <a:endParaRPr/>
          </a:p>
          <a:p>
            <a:pPr lvl="1" indent="-288131" rtl="0" marL="914400" algn="l">
              <a:spcBef>
                <a:spcPts val="0"/>
              </a:spcBef>
              <a:spcAft>
                <a:spcPts val="0"/>
              </a:spcAft>
              <a:buSzPct val="136363"/>
              <a:buChar char="•"/>
            </a:pPr>
            <a:r>
              <a:rPr sz="880" noProof="1" lang="ja">
                <a:latin typeface="Arial"/>
                <a:ea typeface="Arial"/>
                <a:cs typeface="Arial"/>
                <a:sym typeface="Arial"/>
              </a:rPr>
              <a:t>What Intel is saying to the outside world</a:t>
            </a:r>
            <a:endParaRPr sz="880">
              <a:latin typeface="Arial"/>
              <a:ea typeface="Arial"/>
              <a:cs typeface="Arial"/>
              <a:sym typeface="Arial"/>
            </a:endParaRPr>
          </a:p>
          <a:p>
            <a:pPr lvl="1" indent="-288131" rtl="0" marL="914400" algn="l">
              <a:spcBef>
                <a:spcPts val="0"/>
              </a:spcBef>
              <a:spcAft>
                <a:spcPts val="0"/>
              </a:spcAft>
              <a:buSzPct val="136363"/>
              <a:buChar char="•"/>
            </a:pPr>
            <a:r>
              <a:rPr u="sng" sz="880" noProof="1" lang="ja">
                <a:solidFill>
                  <a:schemeClr val="hlink"/>
                </a:solidFill>
                <a:latin typeface="Arial"/>
                <a:ea typeface="Arial"/>
                <a:cs typeface="Arial"/>
                <a:sym typeface="Arial"/>
                <a:hlinkClick r:id="rId6"/>
              </a:rPr>
              <a:t>How Intel Supports Open Source from the Inside Out</a:t>
            </a:r>
            <a:endParaRPr u="sng" sz="880">
              <a:solidFill>
                <a:schemeClr val="hlink"/>
              </a:solidFill>
              <a:latin typeface="Arial"/>
              <a:ea typeface="Arial"/>
              <a:cs typeface="Arial"/>
              <a:sym typeface="Arial"/>
              <a:hlinkClick r:id="rId7"/>
            </a:endParaRPr>
          </a:p>
          <a:p>
            <a:pPr lvl="1" indent="-288131" rtl="0" marL="914400" algn="l">
              <a:spcBef>
                <a:spcPts val="0"/>
              </a:spcBef>
              <a:spcAft>
                <a:spcPts val="0"/>
              </a:spcAft>
              <a:buSzPct val="100000"/>
              <a:buChar char="•"/>
            </a:pPr>
            <a:r>
              <a:t> </a:t>
            </a:r>
            <a:endParaRPr/>
          </a:p>
          <a:p>
            <a:pPr lvl="0" indent="-300037" rtl="0" marL="457200" algn="l">
              <a:spcBef>
                <a:spcPts val="0"/>
              </a:spcBef>
              <a:spcAft>
                <a:spcPts val="0"/>
              </a:spcAft>
              <a:buSzPct val="100000"/>
              <a:buChar char="•"/>
            </a:pPr>
            <a:r>
              <a:rPr noProof="1" lang="ja"/>
              <a:t>Who do we want our executives to be?</a:t>
            </a:r>
            <a:endParaRPr/>
          </a:p>
          <a:p>
            <a:pPr lvl="0" indent="-300037" rtl="0" marL="457200" algn="l">
              <a:spcBef>
                <a:spcPts val="0"/>
              </a:spcBef>
              <a:spcAft>
                <a:spcPts val="0"/>
              </a:spcAft>
              <a:buSzPct val="100000"/>
              <a:buChar char="•"/>
            </a:pPr>
            <a:r>
              <a:rPr noProof="1" lang="ja"/>
              <a:t>How can OSS help the business?</a:t>
            </a:r>
            <a:endParaRPr/>
          </a:p>
          <a:p>
            <a:pPr lvl="0" indent="-300037" rtl="0" marL="457200" algn="l">
              <a:spcBef>
                <a:spcPts val="0"/>
              </a:spcBef>
              <a:spcAft>
                <a:spcPts val="0"/>
              </a:spcAft>
              <a:buSzPct val="100000"/>
              <a:buChar char="•"/>
            </a:pPr>
            <a:r>
              <a:rPr noProof="1" lang="ja"/>
              <a:t>The metrics for OSS activities</a:t>
            </a:r>
            <a:endParaRPr/>
          </a:p>
          <a:p>
            <a:pPr lvl="0" indent="-300037" rtl="0" marL="457200" algn="l">
              <a:spcBef>
                <a:spcPts val="0"/>
              </a:spcBef>
              <a:spcAft>
                <a:spcPts val="0"/>
              </a:spcAft>
              <a:buSzPct val="100000"/>
              <a:buChar char="•"/>
            </a:pPr>
            <a:r>
              <a:rPr noProof="1" lang="ja"/>
              <a:t>I want our divisions to be able to think of OSS as their own business.</a:t>
            </a:r>
            <a:endParaRPr/>
          </a:p>
          <a:p>
            <a:pPr lvl="0" indent="-300037" rtl="0" marL="457200" algn="l">
              <a:spcBef>
                <a:spcPts val="0"/>
              </a:spcBef>
              <a:spcAft>
                <a:spcPts val="0"/>
              </a:spcAft>
              <a:buSzPct val="100000"/>
              <a:buChar char="•"/>
            </a:pPr>
            <a:r>
              <a:rPr noProof="1" lang="ja"/>
              <a:t>The current situation of AI is similar to the first situation of OSS (Don't use it because it's dangerous, etc.)</a:t>
            </a:r>
            <a:endParaRPr/>
          </a:p>
          <a:p>
            <a:pPr lvl="0" indent="-300037" rtl="0" marL="457200" algn="l">
              <a:spcBef>
                <a:spcPts val="0"/>
              </a:spcBef>
              <a:spcAft>
                <a:spcPts val="0"/>
              </a:spcAft>
              <a:buSzPct val="100000"/>
              <a:buChar char="•"/>
            </a:pPr>
            <a:r>
              <a:rPr noProof="1" lang="ja"/>
              <a:t>Japanese companies tend not to move without external pressure. Can we do something about this?</a:t>
            </a:r>
            <a:endParaRPr/>
          </a:p>
          <a:p>
            <a:pPr lvl="0" indent="-300037" rtl="0" marL="457200" algn="l">
              <a:spcBef>
                <a:spcPts val="0"/>
              </a:spcBef>
              <a:spcAft>
                <a:spcPts val="0"/>
              </a:spcAft>
              <a:buSzPct val="100000"/>
              <a:buChar char="•"/>
            </a:pPr>
            <a:r>
              <a:rPr noProof="1" lang="ja"/>
              <a:t>I want to do not only governance but also leading.</a:t>
            </a:r>
            <a:endParaRPr/>
          </a:p>
          <a:p>
            <a:pPr lvl="0" indent="-300037" rtl="0" marL="457200" algn="l">
              <a:spcBef>
                <a:spcPts val="0"/>
              </a:spcBef>
              <a:spcAft>
                <a:spcPts val="0"/>
              </a:spcAft>
              <a:buSzPct val="100000"/>
              <a:buChar char="•"/>
            </a:pPr>
            <a:r>
              <a:rPr noProof="1" lang="ja"/>
              <a:t>Cybersecurity is also getting attention.</a:t>
            </a:r>
            <a:endParaRPr/>
          </a:p>
          <a:p>
            <a:pPr lvl="0" indent="-300037" rtl="0" marL="457200" algn="l">
              <a:spcBef>
                <a:spcPts val="0"/>
              </a:spcBef>
              <a:spcAft>
                <a:spcPts val="0"/>
              </a:spcAft>
              <a:buSzPct val="100000"/>
              <a:buChar char="•"/>
            </a:pPr>
            <a:r>
              <a:rPr noProof="1" lang="ja"/>
              <a:t>There is a temperature difference between departments in the company.</a:t>
            </a:r>
            <a:endParaRPr/>
          </a:p>
          <a:p>
            <a:pPr lvl="0" indent="-300037" rtl="0" marL="457200" algn="l">
              <a:spcBef>
                <a:spcPts val="0"/>
              </a:spcBef>
              <a:spcAft>
                <a:spcPts val="0"/>
              </a:spcAft>
              <a:buSzPct val="100000"/>
              <a:buChar char="•"/>
            </a:pPr>
            <a:r>
              <a:rPr noProof="1" lang="ja"/>
              <a:t>There is a problem in the process when bringing OSS. (I want them to choose a safe OSS.)</a:t>
            </a:r>
            <a:endParaRPr/>
          </a:p>
          <a:p>
            <a:pPr lvl="0" indent="-300037" rtl="0" marL="457200" algn="l">
              <a:spcBef>
                <a:spcPts val="0"/>
              </a:spcBef>
              <a:spcAft>
                <a:spcPts val="0"/>
              </a:spcAft>
              <a:buSzPct val="100000"/>
              <a:buChar char="•"/>
            </a:pPr>
            <a:r>
              <a:rPr noProof="1" lang="ja"/>
              <a:t>What kind of people are needed to gather OSPO members?</a:t>
            </a:r>
            <a:endParaRPr/>
          </a:p>
          <a:p>
            <a:pPr lvl="0" indent="-300037" rtl="0" marL="457200" algn="l">
              <a:spcBef>
                <a:spcPts val="0"/>
              </a:spcBef>
              <a:spcAft>
                <a:spcPts val="0"/>
              </a:spcAft>
              <a:buSzPct val="100000"/>
              <a:buChar char="•"/>
            </a:pPr>
            <a:r>
              <a:rPr noProof="1" lang="ja"/>
              <a:t>I think the issues of OSPO are different between Japan and overseas.</a:t>
            </a:r>
            <a:endParaRPr/>
          </a:p>
          <a:p>
            <a:pPr lvl="0" indent="0" rtl="0" marL="0" algn="l">
              <a:spcBef>
                <a:spcPts val="0"/>
              </a:spcBef>
              <a:spcAft>
                <a:spcPts val="0"/>
              </a:spcAft>
              <a:buNone/>
            </a:pPr>
            <a: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97" id="597"/>
        <p:cNvGrpSpPr/>
        <p:nvPr/>
      </p:nvGrpSpPr>
      <p:grpSpPr>
        <a:xfrm>
          <a:off x="0" y="0"/>
          <a:ext cx="0" cy="0"/>
          <a:chOff x="0" y="0"/>
          <a:chExt cx="0" cy="0"/>
        </a:xfrm>
      </p:grpSpPr>
      <p:sp>
        <p:nvSpPr>
          <p:cNvPr name="Google Shape;598;p51" id="59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t> </a:t>
            </a:r>
            <a:endParaRPr/>
          </a:p>
        </p:txBody>
      </p:sp>
      <p:sp>
        <p:nvSpPr>
          <p:cNvPr name="Google Shape;599;p51" id="599"/>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Has software changed from being developed to being procured?</a:t>
            </a:r>
            <a:endParaRPr/>
          </a:p>
          <a:p>
            <a:pPr lvl="0" indent="-342900" rtl="0" marL="457200" algn="l">
              <a:spcBef>
                <a:spcPts val="0"/>
              </a:spcBef>
              <a:spcAft>
                <a:spcPts val="0"/>
              </a:spcAft>
              <a:buSzPts val="1800"/>
              <a:buChar char="•"/>
            </a:pPr>
            <a:r>
              <a:rPr noProof="1" lang="ja"/>
              <a:t>Cloud services have become the mainstream, developing as OSS and making money from services. </a:t>
            </a:r>
            <a:r>
              <a:rPr noProof="1" lang="ja"/>
              <a:t>Japan has not caught up with this.</a:t>
            </a:r>
            <a:endParaRPr/>
          </a:p>
          <a:p>
            <a:pPr lvl="0" indent="-342900" rtl="0" marL="457200" algn="l">
              <a:spcBef>
                <a:spcPts val="0"/>
              </a:spcBef>
              <a:spcAft>
                <a:spcPts val="0"/>
              </a:spcAft>
              <a:buSzPts val="1800"/>
              <a:buChar char="•"/>
            </a:pPr>
            <a:r>
              <a:rPr noProof="1" lang="ja"/>
              <a:t>Is it unique to Japan?</a:t>
            </a:r>
            <a:endParaRPr/>
          </a:p>
          <a:p>
            <a:pPr lvl="0" indent="-342900" rtl="0" marL="457200" algn="l">
              <a:spcBef>
                <a:spcPts val="0"/>
              </a:spcBef>
              <a:spcAft>
                <a:spcPts val="0"/>
              </a:spcAft>
              <a:buSzPts val="1800"/>
              <a:buChar char="•"/>
            </a:pPr>
            <a:r>
              <a:rPr noProof="1" lang="ja"/>
              <a:t>Proposed FAQ theme:</a:t>
            </a:r>
            <a:endParaRPr/>
          </a:p>
          <a:p>
            <a:pPr lvl="1" indent="-323850" rtl="0" marL="914400" algn="l">
              <a:spcBef>
                <a:spcPts val="0"/>
              </a:spcBef>
              <a:spcAft>
                <a:spcPts val="0"/>
              </a:spcAft>
              <a:buSzPts val="1500"/>
              <a:buChar char="•"/>
            </a:pPr>
            <a:r>
              <a:rPr noProof="1" lang="ja"/>
              <a:t>What is a contribution?</a:t>
            </a:r>
            <a:endParaRPr/>
          </a:p>
          <a:p>
            <a:pPr lvl="2" indent="-304800" rtl="0" marL="1371600" algn="l">
              <a:spcBef>
                <a:spcPts val="0"/>
              </a:spcBef>
              <a:spcAft>
                <a:spcPts val="0"/>
              </a:spcAft>
              <a:buSzPts val="1200"/>
              <a:buChar char="•"/>
            </a:pPr>
            <a:r>
              <a:rPr noProof="1" lang="ja"/>
              <a:t>Deepen understanding</a:t>
            </a:r>
            <a:endParaRPr/>
          </a:p>
          <a:p>
            <a:pPr lvl="2" indent="-304800" rtl="0" marL="1371600" algn="l">
              <a:spcBef>
                <a:spcPts val="0"/>
              </a:spcBef>
              <a:spcAft>
                <a:spcPts val="0"/>
              </a:spcAft>
              <a:buSzPts val="1200"/>
              <a:buChar char="•"/>
            </a:pPr>
            <a:r>
              <a:rPr noProof="1" lang="ja"/>
              <a:t>How to communicate</a:t>
            </a:r>
            <a:endParaRPr/>
          </a:p>
          <a:p>
            <a:pPr lvl="2" indent="-304800" rtl="0" marL="1371600" algn="l">
              <a:spcBef>
                <a:spcPts val="0"/>
              </a:spcBef>
              <a:spcAft>
                <a:spcPts val="0"/>
              </a:spcAft>
              <a:buSzPts val="1200"/>
              <a:buChar char="•"/>
            </a:pPr>
            <a:r>
              <a:rPr noProof="1" lang="ja"/>
              <a:t>How to measure value</a:t>
            </a:r>
            <a:endParaRPr/>
          </a:p>
          <a:p>
            <a:pPr lvl="0" indent="-342900" rtl="0" marL="457200" algn="l">
              <a:spcBef>
                <a:spcPts val="0"/>
              </a:spcBef>
              <a:spcAft>
                <a:spcPts val="0"/>
              </a:spcAft>
              <a:buSzPts val="1800"/>
              <a:buChar char="•"/>
            </a:pPr>
            <a:r>
              <a:rPr noProof="1" lang="ja"/>
              <a:t>OSS contributions are easier to communicate when explained through standardization committee activities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603" id="603"/>
        <p:cNvGrpSpPr/>
        <p:nvPr/>
      </p:nvGrpSpPr>
      <p:grpSpPr>
        <a:xfrm>
          <a:off x="0" y="0"/>
          <a:ext cx="0" cy="0"/>
          <a:chOff x="0" y="0"/>
          <a:chExt cx="0" cy="0"/>
        </a:xfrm>
      </p:grpSpPr>
      <p:sp>
        <p:nvSpPr>
          <p:cNvPr name="Google Shape;604;p52" id="60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Collection of material (2024/7/26)</a:t>
            </a:r>
            <a:endParaRPr/>
          </a:p>
        </p:txBody>
      </p:sp>
      <p:sp>
        <p:nvSpPr>
          <p:cNvPr name="Google Shape;605;p52" id="605"/>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Why is OSS education a company-wide education?</a:t>
            </a:r>
            <a:endParaRPr/>
          </a:p>
          <a:p>
            <a:pPr lvl="1" indent="-323850" rtl="0" marL="914400" algn="l">
              <a:spcBef>
                <a:spcPts val="0"/>
              </a:spcBef>
              <a:spcAft>
                <a:spcPts val="0"/>
              </a:spcAft>
              <a:buSzPts val="1500"/>
              <a:buChar char="•"/>
            </a:pPr>
            <a:r>
              <a:rPr noProof="1" lang="ja"/>
              <a:t>Collect examples from other companies and let them know</a:t>
            </a:r>
            <a:endParaRPr/>
          </a:p>
          <a:p>
            <a:pPr lvl="0" indent="-342900" rtl="0" marL="457200" algn="l">
              <a:spcBef>
                <a:spcPts val="0"/>
              </a:spcBef>
              <a:spcAft>
                <a:spcPts val="0"/>
              </a:spcAft>
              <a:buSzPts val="1800"/>
              <a:buChar char="•"/>
            </a:pPr>
            <a:r>
              <a:rPr noProof="1" lang="ja"/>
              <a:t>Is there a common model for dividing educational content (Foundations, Licenses, Practices, Strategies)?</a:t>
            </a:r>
            <a:endParaRPr/>
          </a:p>
          <a:p>
            <a:pPr lvl="1" indent="-323850" rtl="0" marL="914400" algn="l">
              <a:spcBef>
                <a:spcPts val="0"/>
              </a:spcBef>
              <a:spcAft>
                <a:spcPts val="0"/>
              </a:spcAft>
              <a:buSzPts val="1500"/>
              <a:buChar char="•"/>
            </a:pPr>
            <a:r>
              <a:rPr noProof="1" lang="ja"/>
              <a:t>Education for management (awareness raising): A good way for general managers, section chiefs, and management</a:t>
            </a:r>
            <a:endParaRPr/>
          </a:p>
          <a:p>
            <a:pPr lvl="0" indent="-342900" rtl="0" marL="457200" algn="l">
              <a:spcBef>
                <a:spcPts val="0"/>
              </a:spcBef>
              <a:spcAft>
                <a:spcPts val="0"/>
              </a:spcAft>
              <a:buSzPts val="1800"/>
              <a:buChar char="•"/>
            </a:pPr>
            <a:r>
              <a:rPr noProof="1" lang="ja"/>
              <a:t>How to start: Where to start</a:t>
            </a:r>
            <a:endParaRPr/>
          </a:p>
          <a:p>
            <a:pPr lvl="1" indent="-323850" rtl="0" marL="914400" algn="l">
              <a:spcBef>
                <a:spcPts val="0"/>
              </a:spcBef>
              <a:spcAft>
                <a:spcPts val="0"/>
              </a:spcAft>
              <a:buSzPts val="1500"/>
              <a:buChar char="•"/>
            </a:pPr>
            <a:r>
              <a:rPr noProof="1" lang="ja"/>
              <a:t>Collect and share triggers in LT. </a:t>
            </a:r>
            <a:r>
              <a:rPr noProof="1" lang="ja"/>
              <a:t>I feel there are differences in the industry.</a:t>
            </a:r>
            <a:endParaRPr/>
          </a:p>
          <a:p>
            <a:pPr lvl="0" indent="-342900" rtl="0" marL="457200" algn="l">
              <a:spcBef>
                <a:spcPts val="0"/>
              </a:spcBef>
              <a:spcAft>
                <a:spcPts val="0"/>
              </a:spcAft>
              <a:buSzPts val="1800"/>
              <a:buChar char="•"/>
            </a:pPr>
            <a:r>
              <a:rPr noProof="1" lang="ja"/>
              <a:t>The desired relationship between the OSS community and companies and why</a:t>
            </a:r>
            <a:endParaRPr/>
          </a:p>
          <a:p>
            <a:pPr lvl="0" indent="-342900" rtl="0" marL="457200" algn="l">
              <a:spcBef>
                <a:spcPts val="0"/>
              </a:spcBef>
              <a:spcAft>
                <a:spcPts val="0"/>
              </a:spcAft>
              <a:buSzPts val="1800"/>
              <a:buChar char="•"/>
            </a:pPr>
            <a:r>
              <a:rPr noProof="1" lang="ja"/>
              <a:t>EU countries, cities have OSPO</a:t>
            </a:r>
            <a:endParaRPr/>
          </a:p>
          <a:p>
            <a:pPr lvl="1" indent="-323850" rtl="0" marL="914400" algn="l">
              <a:spcBef>
                <a:spcPts val="0"/>
              </a:spcBef>
              <a:spcAft>
                <a:spcPts val="0"/>
              </a:spcAft>
              <a:buSzPts val="1500"/>
              <a:buChar char="•"/>
            </a:pPr>
            <a:r>
              <a:rPr noProof="1" lang="ja"/>
              <a:t>EU Commission Waves Flag: To Combat US Big Tech</a:t>
            </a:r>
            <a:endParaRPr/>
          </a:p>
          <a:p>
            <a:pPr lvl="2" indent="-304800" rtl="0" marL="1371600" algn="l">
              <a:spcBef>
                <a:spcPts val="0"/>
              </a:spcBef>
              <a:spcAft>
                <a:spcPts val="0"/>
              </a:spcAft>
              <a:buSzPts val="1200"/>
              <a:buChar char="•"/>
            </a:pPr>
            <a:r>
              <a:rPr u="sng" sz="880" noProof="1" lang="ja">
                <a:solidFill>
                  <a:schemeClr val="hlink"/>
                </a:solidFill>
                <a:latin typeface="Arial"/>
                <a:ea typeface="Arial"/>
                <a:cs typeface="Arial"/>
                <a:sym typeface="Arial"/>
                <a:hlinkClick r:id="rId3"/>
              </a:rPr>
              <a:t>Building a system for each municipality is too much |Hal Seki (note.com)</a:t>
            </a:r>
            <a:endParaRPr/>
          </a:p>
          <a:p>
            <a:pPr lvl="1" indent="-323850" rtl="0" marL="914400" algn="l">
              <a:spcBef>
                <a:spcPts val="0"/>
              </a:spcBef>
              <a:spcAft>
                <a:spcPts val="0"/>
              </a:spcAft>
              <a:buSzPts val="1500"/>
              <a:buChar char="•"/>
            </a:pPr>
            <a:r>
              <a:rPr noProof="1" lang="ja"/>
              <a:t>Why not let people know that they need OSS/OSPO to make money?</a:t>
            </a:r>
            <a:endParaRPr/>
          </a:p>
          <a:p>
            <a:pPr lvl="0" indent="-342900" rtl="0" marL="457200" algn="l">
              <a:spcBef>
                <a:spcPts val="0"/>
              </a:spcBef>
              <a:spcAft>
                <a:spcPts val="0"/>
              </a:spcAft>
              <a:buSzPts val="1800"/>
              <a:buChar char="•"/>
            </a:pPr>
            <a:r>
              <a:rPr noProof="1" lang="ja"/>
              <a:t>Let people know that community activities can bring benefits to the company</a:t>
            </a:r>
            <a:endParaRPr/>
          </a:p>
          <a:p>
            <a:pPr lvl="0" indent="-342900" rtl="0" marL="457200" algn="l">
              <a:spcBef>
                <a:spcPts val="0"/>
              </a:spcBef>
              <a:spcAft>
                <a:spcPts val="0"/>
              </a:spcAft>
              <a:buSzPts val="1800"/>
              <a:buChar char="•"/>
            </a:pPr>
            <a: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609" id="609"/>
        <p:cNvGrpSpPr/>
        <p:nvPr/>
      </p:nvGrpSpPr>
      <p:grpSpPr>
        <a:xfrm>
          <a:off x="0" y="0"/>
          <a:ext cx="0" cy="0"/>
          <a:chOff x="0" y="0"/>
          <a:chExt cx="0" cy="0"/>
        </a:xfrm>
      </p:grpSpPr>
      <p:sp>
        <p:nvSpPr>
          <p:cNvPr name="Google Shape;610;p53" id="61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2024/8/23 About Contribution</a:t>
            </a:r>
            <a:endParaRPr/>
          </a:p>
        </p:txBody>
      </p:sp>
      <p:sp>
        <p:nvSpPr>
          <p:cNvPr name="Google Shape;611;p53" id="611"/>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70000"/>
          </a:bodyPr>
          <a:lstStyle/>
          <a:p>
            <a:pPr lvl="0" indent="-308610" rtl="0" marL="457200" algn="l">
              <a:spcBef>
                <a:spcPts val="0"/>
              </a:spcBef>
              <a:spcAft>
                <a:spcPts val="0"/>
              </a:spcAft>
              <a:buSzPct val="100000"/>
              <a:buChar char="•"/>
            </a:pPr>
            <a:r>
              <a:rPr noProof="1" lang="ja"/>
              <a:t>Contribution</a:t>
            </a:r>
            <a:endParaRPr/>
          </a:p>
          <a:p>
            <a:pPr lvl="1" indent="-295275" rtl="0" marL="914400" algn="l">
              <a:spcBef>
                <a:spcPts val="0"/>
              </a:spcBef>
              <a:spcAft>
                <a:spcPts val="0"/>
              </a:spcAft>
              <a:buSzPct val="100000"/>
              <a:buChar char="•"/>
            </a:pPr>
            <a:r>
              <a:rPr noProof="1" lang="ja"/>
              <a:t>Example:Issue reports, defect reports, and revision proposals</a:t>
            </a:r>
            <a:endParaRPr/>
          </a:p>
          <a:p>
            <a:pPr lvl="1" indent="-295275" rtl="0" marL="914400" algn="l">
              <a:spcBef>
                <a:spcPts val="0"/>
              </a:spcBef>
              <a:spcAft>
                <a:spcPts val="0"/>
              </a:spcAft>
              <a:buSzPct val="100000"/>
              <a:buChar char="•"/>
            </a:pPr>
            <a:r>
              <a:rPr noProof="1" lang="ja"/>
              <a:t>Document creation, event participation, and active promotion of events</a:t>
            </a:r>
            <a:endParaRPr/>
          </a:p>
          <a:p>
            <a:pPr lvl="1" indent="-295275" rtl="0" marL="914400" algn="l">
              <a:spcBef>
                <a:spcPts val="0"/>
              </a:spcBef>
              <a:spcAft>
                <a:spcPts val="0"/>
              </a:spcAft>
              <a:buSzPct val="100000"/>
              <a:buChar char="•"/>
            </a:pPr>
            <a:r>
              <a:rPr noProof="1" lang="ja"/>
              <a:t>Introduce and promote the community through blogs, etc.</a:t>
            </a:r>
            <a:endParaRPr/>
          </a:p>
          <a:p>
            <a:pPr lvl="1" indent="-295275" rtl="0" marL="914400" algn="l">
              <a:spcBef>
                <a:spcPts val="0"/>
              </a:spcBef>
              <a:spcAft>
                <a:spcPts val="0"/>
              </a:spcAft>
              <a:buSzPct val="100000"/>
              <a:buChar char="•"/>
            </a:pPr>
            <a:r>
              <a:rPr noProof="1" lang="ja"/>
              <a:t>In general, anything that invigorates the community becomes a Contribution.</a:t>
            </a:r>
            <a:endParaRPr/>
          </a:p>
          <a:p>
            <a:pPr lvl="1" indent="-295275" rtl="0" marL="914400" algn="l">
              <a:spcBef>
                <a:spcPts val="0"/>
              </a:spcBef>
              <a:spcAft>
                <a:spcPts val="0"/>
              </a:spcAft>
              <a:buSzPct val="100000"/>
              <a:buChar char="•"/>
            </a:pPr>
            <a:r>
              <a:rPr noProof="1" lang="ja"/>
              <a:t>Contribution (Sponsorship)</a:t>
            </a:r>
            <a:endParaRPr/>
          </a:p>
          <a:p>
            <a:pPr lvl="2" indent="-281939" rtl="0" marL="1371600" algn="l">
              <a:spcBef>
                <a:spcPts val="0"/>
              </a:spcBef>
              <a:spcAft>
                <a:spcPts val="0"/>
              </a:spcAft>
              <a:buSzPct val="100000"/>
              <a:buChar char="•"/>
            </a:pPr>
            <a:r>
              <a:rPr noProof="1" lang="ja"/>
              <a:t>Cost for projects, events, and membership to the Foundation</a:t>
            </a:r>
            <a:endParaRPr/>
          </a:p>
          <a:p>
            <a:pPr lvl="2" indent="-281939" rtl="0" marL="1371600" algn="l">
              <a:spcBef>
                <a:spcPts val="0"/>
              </a:spcBef>
              <a:spcAft>
                <a:spcPts val="0"/>
              </a:spcAft>
              <a:buSzPct val="100000"/>
              <a:buChar char="•"/>
            </a:pPr>
            <a:r>
              <a:rPr noProof="1" lang="ja"/>
              <a:t>Provision of goods and infrastructure</a:t>
            </a:r>
            <a:endParaRPr/>
          </a:p>
          <a:p>
            <a:pPr lvl="0" indent="-308610" rtl="0" marL="457200" algn="l">
              <a:spcBef>
                <a:spcPts val="0"/>
              </a:spcBef>
              <a:spcAft>
                <a:spcPts val="0"/>
              </a:spcAft>
              <a:buSzPct val="100000"/>
              <a:buChar char="•"/>
            </a:pPr>
            <a:r>
              <a:rPr noProof="1" lang="ja"/>
              <a:t>Why contributions are necessary and important</a:t>
            </a:r>
            <a:endParaRPr/>
          </a:p>
          <a:p>
            <a:pPr lvl="1" indent="-295275" rtl="0" marL="914400" algn="l">
              <a:spcBef>
                <a:spcPts val="0"/>
              </a:spcBef>
              <a:spcAft>
                <a:spcPts val="0"/>
              </a:spcAft>
              <a:buSzPct val="100000"/>
              <a:buChar char="•"/>
            </a:pPr>
            <a:r>
              <a:rPr noProof="1" lang="ja"/>
              <a:t>Don't put your company at a disadvantage: Create documentation, build a common understanding</a:t>
            </a:r>
            <a:endParaRPr/>
          </a:p>
          <a:p>
            <a:pPr lvl="1" indent="-295275" rtl="0" marL="914400" algn="l">
              <a:spcBef>
                <a:spcPts val="0"/>
              </a:spcBef>
              <a:spcAft>
                <a:spcPts val="0"/>
              </a:spcAft>
              <a:buSzPct val="100000"/>
              <a:buChar char="•"/>
            </a:pPr>
            <a:r>
              <a:rPr noProof="1" lang="ja"/>
              <a:t>Expand your horizons on your devices (competitive area) (increase users)</a:t>
            </a:r>
            <a:endParaRPr/>
          </a:p>
          <a:p>
            <a:pPr lvl="1" indent="-295275" rtl="0" marL="914400" algn="l">
              <a:spcBef>
                <a:spcPts val="0"/>
              </a:spcBef>
              <a:spcAft>
                <a:spcPts val="0"/>
              </a:spcAft>
              <a:buSzPct val="100000"/>
              <a:buChar char="•"/>
            </a:pPr>
            <a:r>
              <a:rPr noProof="1" lang="ja"/>
              <a:t>As an SIer, avoid vendor lock-in when making software in-house</a:t>
            </a:r>
            <a:endParaRPr/>
          </a:p>
          <a:p>
            <a:pPr lvl="1" indent="-295275" rtl="0" marL="914400" algn="l">
              <a:spcBef>
                <a:spcPts val="0"/>
              </a:spcBef>
              <a:spcAft>
                <a:spcPts val="0"/>
              </a:spcAft>
              <a:buSzPct val="100000"/>
              <a:buChar char="•"/>
            </a:pPr>
            <a:r>
              <a:rPr noProof="1" lang="ja"/>
              <a:t>Increase your company's presence and win business deals</a:t>
            </a:r>
            <a:endParaRPr/>
          </a:p>
          <a:p>
            <a:pPr lvl="1" indent="-295275" rtl="0" marL="914400" algn="l">
              <a:spcBef>
                <a:spcPts val="0"/>
              </a:spcBef>
              <a:spcAft>
                <a:spcPts val="0"/>
              </a:spcAft>
              <a:buSzPct val="100000"/>
              <a:buChar char="•"/>
            </a:pPr>
            <a:r>
              <a:rPr noProof="1" lang="ja"/>
              <a:t>Improve developer (employee) satisfaction ➡ Increase a sense of belonging and attract developers</a:t>
            </a:r>
            <a:endParaRPr/>
          </a:p>
          <a:p>
            <a:pPr lvl="2" indent="-281939" rtl="0" marL="1371600" algn="l">
              <a:spcBef>
                <a:spcPts val="0"/>
              </a:spcBef>
              <a:spcAft>
                <a:spcPts val="0"/>
              </a:spcAft>
              <a:buSzPct val="100000"/>
              <a:buChar char="•"/>
            </a:pPr>
            <a:r>
              <a:rPr noProof="1" lang="ja"/>
              <a:t>On the hiring side, find and hire people who are active in the community</a:t>
            </a:r>
            <a:endParaRPr/>
          </a:p>
          <a:p>
            <a:pPr lvl="1" indent="-295275" rtl="0" marL="914400" algn="l">
              <a:spcBef>
                <a:spcPts val="0"/>
              </a:spcBef>
              <a:spcAft>
                <a:spcPts val="0"/>
              </a:spcAft>
              <a:buSzPct val="100000"/>
              <a:buChar char="•"/>
            </a:pPr>
            <a:r>
              <a:rPr noProof="1" lang="ja"/>
              <a:t>Development and technical aspects</a:t>
            </a:r>
            <a:endParaRPr/>
          </a:p>
          <a:p>
            <a:pPr lvl="2" indent="-281939" rtl="0" marL="1371600" algn="l">
              <a:spcBef>
                <a:spcPts val="0"/>
              </a:spcBef>
              <a:spcAft>
                <a:spcPts val="0"/>
              </a:spcAft>
              <a:buSzPct val="100000"/>
              <a:buChar char="•"/>
            </a:pPr>
            <a:r>
              <a:rPr noProof="1" lang="ja"/>
              <a:t>Use the community as a place to solve technical issues (Make our products competitive by improving their performance and functions)</a:t>
            </a:r>
            <a:endParaRPr/>
          </a:p>
          <a:p>
            <a:pPr lvl="2" indent="-281939" rtl="0" marL="1371600" algn="l">
              <a:spcBef>
                <a:spcPts val="0"/>
              </a:spcBef>
              <a:spcAft>
                <a:spcPts val="0"/>
              </a:spcAft>
              <a:buSzPct val="100000"/>
              <a:buChar char="•"/>
            </a:pPr>
            <a:r>
              <a:rPr noProof="1" lang="ja"/>
              <a:t>Control development costs by following security measures (Contributions reduce costs by reducing differences between versions of OSS)</a:t>
            </a:r>
            <a:endParaRPr/>
          </a:p>
          <a:p>
            <a:pPr lvl="1" indent="-295275" rtl="0" marL="914400" algn="l">
              <a:spcBef>
                <a:spcPts val="0"/>
              </a:spcBef>
              <a:spcAft>
                <a:spcPts val="0"/>
              </a:spcAft>
              <a:buSzPct val="100000"/>
              <a:buChar char="•"/>
            </a:pPr>
            <a:r>
              <a:rPr noProof="1" lang="ja"/>
              <a:t>Raise your own value as an individual engineer: Achievements remain as public information</a:t>
            </a:r>
            <a:endParaRPr/>
          </a:p>
          <a:p>
            <a:pPr lvl="0" indent="-308610" rtl="0" marL="457200" algn="l">
              <a:spcBef>
                <a:spcPts val="0"/>
              </a:spcBef>
              <a:spcAft>
                <a:spcPts val="0"/>
              </a:spcAft>
              <a:buSzPct val="100000"/>
              <a:buChar char="•"/>
            </a:pPr>
            <a:r>
              <a:rPr noProof="1" lang="ja"/>
              <a:t>But it's hard to get people to agree with me</a:t>
            </a:r>
            <a:endParaRPr/>
          </a:p>
          <a:p>
            <a:pPr lvl="1" indent="-295275" rtl="0" marL="914400" algn="l">
              <a:spcBef>
                <a:spcPts val="0"/>
              </a:spcBef>
              <a:spcAft>
                <a:spcPts val="0"/>
              </a:spcAft>
              <a:buSzPct val="100000"/>
              <a:buChar char="•"/>
            </a:pPr>
            <a:r>
              <a:rPr noProof="1" lang="ja"/>
              <a:t>OSS forms a de facto standard</a:t>
            </a:r>
            <a:endParaRPr/>
          </a:p>
          <a:p>
            <a:pPr lvl="1" indent="-295275" rtl="0" marL="914400" algn="l">
              <a:spcBef>
                <a:spcPts val="0"/>
              </a:spcBef>
              <a:spcAft>
                <a:spcPts val="0"/>
              </a:spcAft>
              <a:buSzPct val="100000"/>
              <a:buChar char="•"/>
            </a:pPr>
            <a:r>
              <a:rPr noProof="1" lang="ja"/>
              <a:t>It's easier to get people to agree with me if I can map the current OSS model to the past success model</a:t>
            </a:r>
            <a:endParaRPr/>
          </a:p>
          <a:p>
            <a:pPr lvl="1" indent="-295275" rtl="0" marL="914400" algn="l">
              <a:spcBef>
                <a:spcPts val="0"/>
              </a:spcBef>
              <a:spcAft>
                <a:spcPts val="0"/>
              </a:spcAft>
              <a:buSzPct val="100000"/>
              <a:buChar char="•"/>
            </a:pPr>
            <a:r>
              <a:rPr noProof="1" lang="ja"/>
              <a:t>I can't show well how the money I spend is going to be returned ➡ It's difficult if it's not top-down</a:t>
            </a:r>
            <a:endParaRPr/>
          </a:p>
          <a:p>
            <a:pPr lvl="1" indent="-295275" rtl="0" marL="914400" algn="l">
              <a:spcBef>
                <a:spcPts val="0"/>
              </a:spcBef>
              <a:spcAft>
                <a:spcPts val="0"/>
              </a:spcAft>
              <a:buSzPct val="100000"/>
              <a:buChar char="•"/>
            </a:pPr>
            <a:r>
              <a:rPr noProof="1" lang="ja"/>
              <a:t>It's harder to break even if OSS is just a software development activity</a:t>
            </a:r>
            <a:endParaRPr/>
          </a:p>
          <a:p>
            <a:pPr lvl="1" indent="-295275" rtl="0" marL="914400" algn="l">
              <a:spcBef>
                <a:spcPts val="0"/>
              </a:spcBef>
              <a:spcAft>
                <a:spcPts val="0"/>
              </a:spcAft>
              <a:buSzPct val="100000"/>
              <a:buChar char="•"/>
            </a:pPr>
            <a:r>
              <a:rPr noProof="1" lang="ja"/>
              <a:t>If you don't do it, someone will do it How to communicate the old</a:t>
            </a:r>
            <a:endParaRPr/>
          </a:p>
          <a:p>
            <a:pPr lvl="1" indent="-295275" rtl="0" marL="914400" algn="l">
              <a:spcBef>
                <a:spcPts val="0"/>
              </a:spcBef>
              <a:spcAft>
                <a:spcPts val="0"/>
              </a:spcAft>
              <a:buSzPct val="100000"/>
              <a:buChar char="•"/>
            </a:pPr>
            <a:r>
              <a:rPr noProof="1" lang="ja"/>
              <a:t>How to communicate a successful company</a:t>
            </a:r>
            <a:endParaRPr/>
          </a:p>
          <a:p>
            <a:pPr lvl="1" indent="-295275" rtl="0" marL="914400" algn="l">
              <a:spcBef>
                <a:spcPts val="0"/>
              </a:spcBef>
              <a:spcAft>
                <a:spcPts val="0"/>
              </a:spcAft>
              <a:buSzPct val="100000"/>
              <a:buChar char="•"/>
            </a:pPr>
            <a:r>
              <a:rPr noProof="1" lang="ja"/>
              <a:t>Instead of looking for a workaround to a problem, gather wisdom and get a root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79" id="79"/>
        <p:cNvGrpSpPr/>
        <p:nvPr/>
      </p:nvGrpSpPr>
      <p:grpSpPr>
        <a:xfrm>
          <a:off x="0" y="0"/>
          <a:ext cx="0" cy="0"/>
          <a:chOff x="0" y="0"/>
          <a:chExt cx="0" cy="0"/>
        </a:xfrm>
      </p:grpSpPr>
      <p:sp>
        <p:nvSpPr>
          <p:cNvPr name="Google Shape;80;p13" id="8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in the first place?</a:t>
            </a:r>
            <a:endParaRPr/>
          </a:p>
        </p:txBody>
      </p:sp>
      <p:sp>
        <p:nvSpPr>
          <p:cNvPr name="Google Shape;81;p13" id="81"/>
          <p:cNvSpPr txBox="1"/>
          <p:nvPr>
            <p:ph idx="1" type="body"/>
          </p:nvPr>
        </p:nvSpPr>
        <p:spPr>
          <a:xfrm>
            <a:off x="432000" y="792368"/>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Clr>
                <a:schemeClr val="accent1"/>
              </a:buClr>
              <a:buSzPct val="100000"/>
              <a:buChar char="●"/>
            </a:pPr>
            <a:r>
              <a:rPr noProof="1" lang="ja"/>
              <a:t>(Summarized as a high-level concept)</a:t>
            </a:r>
            <a:endParaRPr/>
          </a:p>
          <a:p>
            <a:pPr lvl="0" indent="-297497" rtl="0" marL="457200" algn="l">
              <a:spcBef>
                <a:spcPts val="0"/>
              </a:spcBef>
              <a:spcAft>
                <a:spcPts val="0"/>
              </a:spcAft>
              <a:buSzPct val="100000"/>
              <a:buChar char="●"/>
            </a:pPr>
            <a:r>
              <a:rPr noProof="1" lang="ja"/>
              <a:t>What OSPO is working on</a:t>
            </a:r>
            <a:endParaRPr/>
          </a:p>
          <a:p>
            <a:pPr lvl="1" indent="-297497" rtl="0" marL="914400" algn="l">
              <a:spcBef>
                <a:spcPts val="0"/>
              </a:spcBef>
              <a:spcAft>
                <a:spcPts val="0"/>
              </a:spcAft>
              <a:buSzPct val="100000"/>
              <a:buChar char="○"/>
            </a:pPr>
            <a:r>
              <a:rPr noProof="1" lang="ja"/>
              <a:t>Challenges</a:t>
            </a:r>
            <a:endParaRPr/>
          </a:p>
          <a:p>
            <a:pPr lvl="2" indent="-297497" rtl="0" marL="1371600" algn="l">
              <a:spcBef>
                <a:spcPts val="0"/>
              </a:spcBef>
              <a:spcAft>
                <a:spcPts val="0"/>
              </a:spcAft>
              <a:buSzPct val="100000"/>
              <a:buChar char="■"/>
            </a:pPr>
            <a:r>
              <a:rPr noProof="1" lang="ja"/>
              <a:t>Coping with the current situation where OSS is used more than 80%</a:t>
            </a:r>
            <a:endParaRPr/>
          </a:p>
          <a:p>
            <a:pPr lvl="1" indent="-297497" rtl="0" marL="914400" algn="l">
              <a:spcBef>
                <a:spcPts val="0"/>
              </a:spcBef>
              <a:spcAft>
                <a:spcPts val="0"/>
              </a:spcAft>
              <a:buSzPct val="100000"/>
              <a:buChar char="○"/>
            </a:pPr>
            <a:r>
              <a:rPr noProof="1" lang="ja"/>
              <a:t>Initiatives</a:t>
            </a:r>
            <a:endParaRPr/>
          </a:p>
          <a:p>
            <a:pPr lvl="2" indent="-297497" rtl="0" marL="1371600" algn="l">
              <a:spcBef>
                <a:spcPts val="0"/>
              </a:spcBef>
              <a:spcAft>
                <a:spcPts val="0"/>
              </a:spcAft>
              <a:buSzPct val="100000"/>
              <a:buChar char="■"/>
            </a:pPr>
            <a:r>
              <a:rPr noProof="1" lang="ja"/>
              <a:t>Finding and promoting ways to engage with OSS and the OSS community as a company</a:t>
            </a:r>
            <a:endParaRPr/>
          </a:p>
          <a:p>
            <a:pPr lvl="0" indent="-297497" rtl="0" marL="457200" algn="l">
              <a:spcBef>
                <a:spcPts val="0"/>
              </a:spcBef>
              <a:spcAft>
                <a:spcPts val="0"/>
              </a:spcAft>
              <a:buSzPct val="100000"/>
              <a:buChar char="●"/>
            </a:pPr>
            <a:r>
              <a:rPr noProof="1" lang="ja"/>
              <a:t>As I mentioned briefly before, I feel that OSPO is about </a:t>
            </a:r>
            <a:r>
              <a:rPr noProof="1" lang="ja">
                <a:highlight>
                  <a:srgbClr val="FFFF00"/>
                </a:highlight>
              </a:rPr>
              <a:t>bridging the gap between the internal and OSS culture</a:t>
            </a:r>
            <a:endParaRPr/>
          </a:p>
          <a:p>
            <a:pPr lvl="1" indent="-297497" rtl="0" marL="914400" algn="l">
              <a:spcBef>
                <a:spcPts val="0"/>
              </a:spcBef>
              <a:spcAft>
                <a:spcPts val="0"/>
              </a:spcAft>
              <a:buSzPct val="100000"/>
              <a:buChar char="○"/>
            </a:pPr>
            <a:r>
              <a:rPr noProof="1" lang="ja"/>
              <a:t>It's just an image of catching up, so I feel it's not enough</a:t>
            </a:r>
            <a:endParaRPr/>
          </a:p>
          <a:p>
            <a:pPr lvl="0" indent="-297497" rtl="0" marL="457200" algn="l">
              <a:spcBef>
                <a:spcPts val="0"/>
              </a:spcBef>
              <a:spcAft>
                <a:spcPts val="0"/>
              </a:spcAft>
              <a:buSzPct val="100000"/>
              <a:buChar char="●"/>
            </a:pPr>
            <a:r>
              <a:rPr noProof="1" lang="ja">
                <a:highlight>
                  <a:srgbClr val="FFFF00"/>
                </a:highlight>
              </a:rPr>
              <a:t>Bridging the organization and the OSS community</a:t>
            </a:r>
            <a:r>
              <a:rPr noProof="1" lang="ja"/>
              <a:t> is OSPO</a:t>
            </a:r>
            <a:endParaRPr/>
          </a:p>
          <a:p>
            <a:pPr lvl="0" indent="-297497" rtl="0" marL="457200" algn="l">
              <a:spcBef>
                <a:spcPts val="0"/>
              </a:spcBef>
              <a:spcAft>
                <a:spcPts val="0"/>
              </a:spcAft>
              <a:buSzPct val="100000"/>
              <a:buChar char="●"/>
            </a:pPr>
            <a:r>
              <a:rPr noProof="1" lang="ja"/>
              <a:t>The role of OSPO is to stage awareness and mindset within the company</a:t>
            </a:r>
            <a:endParaRPr/>
          </a:p>
          <a:p>
            <a:pPr lvl="0" indent="-297497" rtl="0" marL="457200" algn="l">
              <a:spcBef>
                <a:spcPts val="0"/>
              </a:spcBef>
              <a:spcAft>
                <a:spcPts val="0"/>
              </a:spcAft>
              <a:buSzPct val="100000"/>
              <a:buChar char="●"/>
            </a:pPr>
            <a:r>
              <a:rPr noProof="1" lang="ja"/>
              <a:t>Inculcate not only engineers but also OSS-like ways of working (things that are becoming commonplace outside the company) within the company</a:t>
            </a:r>
            <a:endParaRPr/>
          </a:p>
          <a:p>
            <a:pPr lvl="0" indent="-297497" rtl="0" marL="457200" algn="l">
              <a:spcBef>
                <a:spcPts val="0"/>
              </a:spcBef>
              <a:spcAft>
                <a:spcPts val="0"/>
              </a:spcAft>
              <a:buSzPct val="100000"/>
              <a:buChar char="●"/>
            </a:pPr>
            <a:r>
              <a:rPr noProof="1" lang="ja"/>
              <a:t>Efforts to adopt the ways that have been successful in the OSS community within the company in order to successfully implement large-scale development</a:t>
            </a:r>
            <a:endParaRPr/>
          </a:p>
          <a:p>
            <a:pPr lvl="0" indent="-297497" rtl="0" marL="457200" algn="l">
              <a:spcBef>
                <a:spcPts val="0"/>
              </a:spcBef>
              <a:spcAft>
                <a:spcPts val="0"/>
              </a:spcAft>
              <a:buSzPct val="100000"/>
              <a:buChar char="●"/>
            </a:pPr>
            <a:r>
              <a:rPr noProof="1" lang="ja"/>
              <a:t>Efforts to incorporate (become a member of) the company into the ecosystem created by OSS</a:t>
            </a:r>
            <a:endParaRPr/>
          </a:p>
          <a:p>
            <a:pPr lvl="0" indent="-297497" rtl="0" marL="457200" algn="l">
              <a:spcBef>
                <a:spcPts val="0"/>
              </a:spcBef>
              <a:spcAft>
                <a:spcPts val="0"/>
              </a:spcAft>
              <a:buSzPct val="100000"/>
              <a:buChar char="●"/>
            </a:pPr>
            <a:r>
              <a:rPr noProof="1" lang="ja"/>
              <a:t>Efforts to develop the company's business by utilizing the OSS ecosystem</a:t>
            </a:r>
            <a:endParaRPr/>
          </a:p>
          <a:p>
            <a:pPr lvl="1" indent="-297497" rtl="0" marL="914400" algn="l">
              <a:spcBef>
                <a:spcPts val="0"/>
              </a:spcBef>
              <a:spcAft>
                <a:spcPts val="0"/>
              </a:spcAft>
              <a:buSzPct val="100000"/>
              <a:buChar char="○"/>
            </a:pPr>
            <a:r>
              <a:rPr noProof="1" lang="ja"/>
              <a:t>Bridging between the logic of the company and the logic of OSS, aiming for the development of both</a:t>
            </a:r>
            <a:endParaRPr/>
          </a:p>
          <a:p>
            <a:pPr lvl="1" indent="-297497" rtl="0" marL="914400" algn="l">
              <a:spcBef>
                <a:spcPts val="0"/>
              </a:spcBef>
              <a:spcAft>
                <a:spcPts val="0"/>
              </a:spcAft>
              <a:buSzPct val="100000"/>
              <a:buChar char="○"/>
            </a:pPr>
            <a:r>
              <a:rPr noProof="1" lang="ja"/>
              <a:t>Corporate engineers working in the OSS community should be dedicated to OSS activities</a:t>
            </a:r>
            <a:endParaRPr/>
          </a:p>
          <a:p>
            <a:pPr lvl="2" indent="-297497" rtl="0" marL="1371600" algn="l">
              <a:spcBef>
                <a:spcPts val="0"/>
              </a:spcBef>
              <a:spcAft>
                <a:spcPts val="0"/>
              </a:spcAft>
              <a:buSzPct val="100000"/>
              <a:buChar char="■"/>
            </a:pPr>
            <a:r>
              <a:rPr noProof="1" lang="ja"/>
              <a:t>OSPO members should consider the logic side of the company and implement strategies separately from them</a:t>
            </a:r>
            <a:endParaRPr/>
          </a:p>
          <a:p>
            <a:pPr lvl="2" indent="-297497" rtl="0" marL="1371600" algn="l">
              <a:spcBef>
                <a:spcPts val="0"/>
              </a:spcBef>
              <a:spcAft>
                <a:spcPts val="0"/>
              </a:spcAft>
              <a:buSzPct val="100000"/>
              <a:buChar char="■"/>
            </a:pPr>
            <a:r>
              <a:rPr noProof="1" lang="ja"/>
              <a:t>If OSPO members and OSS activity members are confused, the activity members will suffer</a:t>
            </a:r>
            <a:endParaRPr/>
          </a:p>
          <a:p>
            <a:pPr lvl="0" indent="-297497" rtl="0" marL="457200" algn="l">
              <a:spcBef>
                <a:spcPts val="0"/>
              </a:spcBef>
              <a:spcAft>
                <a:spcPts val="0"/>
              </a:spcAft>
              <a:buSzPct val="100000"/>
              <a:buChar char="●"/>
            </a:pPr>
            <a:r>
              <a:rPr noProof="1" lang="ja"/>
              <a:t>Positioning of OSPO people in the company</a:t>
            </a:r>
            <a:endParaRPr/>
          </a:p>
          <a:p>
            <a:pPr lvl="1" indent="-297497" rtl="0" marL="914400" algn="l">
              <a:spcBef>
                <a:spcPts val="0"/>
              </a:spcBef>
              <a:spcAft>
                <a:spcPts val="0"/>
              </a:spcAft>
              <a:buSzPct val="100000"/>
              <a:buChar char="○"/>
            </a:pPr>
            <a:r>
              <a:rPr noProof="1" lang="ja"/>
              <a:t>I'm not a divisional person or an OSS activity engineer. </a:t>
            </a:r>
            <a:r>
              <a:rPr noProof="1" lang="ja"/>
              <a:t>I'm thinking of both.</a:t>
            </a:r>
            <a:endParaRPr/>
          </a:p>
          <a:p>
            <a:pPr lvl="1" indent="-297497" rtl="0" marL="914400" algn="l">
              <a:spcBef>
                <a:spcPts val="0"/>
              </a:spcBef>
              <a:spcAft>
                <a:spcPts val="0"/>
              </a:spcAft>
              <a:buSzPct val="100000"/>
              <a:buChar char="○"/>
            </a:pPr>
            <a:r>
              <a:rPr noProof="1" lang="ja"/>
              <a:t>I use multiple positions. </a:t>
            </a:r>
            <a:r>
              <a:rPr noProof="1" lang="ja"/>
              <a:t>(This makes it difficult to do OSPO)</a:t>
            </a:r>
            <a:endParaRPr/>
          </a:p>
          <a:p>
            <a:pPr lvl="0" indent="-297497" rtl="0" marL="457200" algn="l">
              <a:spcBef>
                <a:spcPts val="0"/>
              </a:spcBef>
              <a:spcAft>
                <a:spcPts val="0"/>
              </a:spcAft>
              <a:buSzPct val="100000"/>
              <a:buChar char="●"/>
            </a:pPr>
            <a:r>
              <a:rPr noProof="1" lang="ja"/>
              <a:t>Aim for and create a state where OSS activities have value and benefits from both the company and the OSS community</a:t>
            </a:r>
            <a:endParaRPr/>
          </a:p>
          <a:p>
            <a:pPr lvl="0" indent="-297497" rtl="0" marL="457200" algn="l">
              <a:spcBef>
                <a:spcPts val="0"/>
              </a:spcBef>
              <a:spcAft>
                <a:spcPts val="0"/>
              </a:spcAft>
              <a:buSzPct val="100000"/>
              <a:buChar char="●"/>
            </a:pPr>
            <a:r>
              <a:rPr noProof="1" lang="ja"/>
              <a:t>Why don't we discuss the meaning of the name Open Source Program Office?</a:t>
            </a:r>
            <a:endParaRPr/>
          </a:p>
          <a:p>
            <a:pPr lvl="0" indent="-297497" rtl="0" marL="457200" algn="l">
              <a:spcBef>
                <a:spcPts val="0"/>
              </a:spcBef>
              <a:spcAft>
                <a:spcPts val="0"/>
              </a:spcAft>
              <a:buSzPct val="100000"/>
              <a:buChar char="●"/>
            </a:pPr>
            <a:r>
              <a:rPr noProof="1" lang="ja"/>
              <a:t>Meaning of Program</a:t>
            </a:r>
            <a:endParaRPr/>
          </a:p>
          <a:p>
            <a:pPr lvl="1" indent="-297497" rtl="0" marL="914400" algn="l">
              <a:spcBef>
                <a:spcPts val="0"/>
              </a:spcBef>
              <a:spcAft>
                <a:spcPts val="0"/>
              </a:spcAft>
              <a:buSzPct val="100000"/>
              <a:buChar char="○"/>
            </a:pPr>
            <a:r>
              <a:rPr noProof="1" lang="ja"/>
              <a:t>A Program Officer (program officer, PO) is a person who plans and manages research and grant programs at a research institution, think tank, or foundation.</a:t>
            </a:r>
            <a:endParaRPr/>
          </a:p>
          <a:p>
            <a:pPr lvl="1" indent="-297497" rtl="0" marL="914400" algn="l">
              <a:spcBef>
                <a:spcPts val="0"/>
              </a:spcBef>
              <a:spcAft>
                <a:spcPts val="0"/>
              </a:spcAft>
              <a:buSzPct val="100000"/>
              <a:buChar char="○"/>
            </a:pPr>
            <a:r>
              <a:rPr noProof="1" lang="ja"/>
              <a:t>There is also a view that it is conducted on an ongoing basis.</a:t>
            </a:r>
            <a:endParaRPr/>
          </a:p>
        </p:txBody>
      </p:sp>
      <p:sp>
        <p:nvSpPr>
          <p:cNvPr name="Google Shape;82;p13" id="82"/>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 Discussion - Next 12/22 Continue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86" id="86"/>
        <p:cNvGrpSpPr/>
        <p:nvPr/>
      </p:nvGrpSpPr>
      <p:grpSpPr>
        <a:xfrm>
          <a:off x="0" y="0"/>
          <a:ext cx="0" cy="0"/>
          <a:chOff x="0" y="0"/>
          <a:chExt cx="0" cy="0"/>
        </a:xfrm>
      </p:grpSpPr>
      <p:sp>
        <p:nvSpPr>
          <p:cNvPr name="Google Shape;87;p14" id="8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a:t>
            </a:r>
            <a:endParaRPr/>
          </a:p>
        </p:txBody>
      </p:sp>
      <p:sp>
        <p:nvSpPr>
          <p:cNvPr name="Google Shape;88;p14" id="88"/>
          <p:cNvSpPr txBox="1"/>
          <p:nvPr>
            <p:ph idx="1" type="body"/>
          </p:nvPr>
        </p:nvSpPr>
        <p:spPr>
          <a:xfrm>
            <a:off x="432000" y="792368"/>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Clr>
                <a:schemeClr val="accent1"/>
              </a:buClr>
              <a:buSzPct val="100000"/>
              <a:buChar char="●"/>
            </a:pPr>
            <a:r>
              <a:rPr noProof="1" lang="ja"/>
              <a:t>What skills are OSPO members looking for?</a:t>
            </a:r>
            <a:endParaRPr/>
          </a:p>
          <a:p>
            <a:pPr lvl="1" indent="-297497" rtl="0" marL="914400" algn="l">
              <a:spcBef>
                <a:spcPts val="0"/>
              </a:spcBef>
              <a:spcAft>
                <a:spcPts val="0"/>
              </a:spcAft>
              <a:buSzPct val="100000"/>
              <a:buChar char="○"/>
            </a:pPr>
            <a:r>
              <a:rPr noProof="1" lang="ja"/>
              <a:t>Wide range?</a:t>
            </a:r>
            <a:endParaRPr/>
          </a:p>
          <a:p>
            <a:pPr lvl="1" indent="-297497" rtl="0" marL="914400" algn="l">
              <a:spcBef>
                <a:spcPts val="0"/>
              </a:spcBef>
              <a:spcAft>
                <a:spcPts val="0"/>
              </a:spcAft>
              <a:buSzPct val="100000"/>
              <a:buChar char="○"/>
            </a:pPr>
            <a:r>
              <a:rPr noProof="1" lang="ja"/>
              <a:t>Software development skills (at some level)</a:t>
            </a:r>
            <a:endParaRPr/>
          </a:p>
          <a:p>
            <a:pPr lvl="1" indent="-297497" rtl="0" marL="914400" algn="l">
              <a:spcBef>
                <a:spcPts val="0"/>
              </a:spcBef>
              <a:spcAft>
                <a:spcPts val="0"/>
              </a:spcAft>
              <a:buSzPct val="100000"/>
              <a:buChar char="○"/>
            </a:pPr>
            <a:r>
              <a:rPr noProof="1" lang="ja"/>
              <a:t>Knowledge of licensing</a:t>
            </a:r>
            <a:endParaRPr/>
          </a:p>
          <a:p>
            <a:pPr lvl="2" indent="-297497" rtl="0" marL="1371600" algn="l">
              <a:spcBef>
                <a:spcPts val="0"/>
              </a:spcBef>
              <a:spcAft>
                <a:spcPts val="0"/>
              </a:spcAft>
              <a:buSzPct val="100000"/>
              <a:buChar char="■"/>
            </a:pPr>
            <a:r>
              <a:rPr noProof="1" lang="ja"/>
              <a:t>Basic knowledge of legal and intellectual property</a:t>
            </a:r>
            <a:endParaRPr/>
          </a:p>
          <a:p>
            <a:pPr lvl="2" indent="-297497" rtl="0" marL="1371600" algn="l">
              <a:spcBef>
                <a:spcPts val="0"/>
              </a:spcBef>
              <a:spcAft>
                <a:spcPts val="0"/>
              </a:spcAft>
              <a:buSzPct val="100000"/>
              <a:buChar char="■"/>
            </a:pPr>
            <a:r>
              <a:rPr noProof="1" lang="ja"/>
              <a:t>Common understanding in the community (intent, background)</a:t>
            </a:r>
            <a:endParaRPr/>
          </a:p>
          <a:p>
            <a:pPr lvl="1" indent="-297497" rtl="0" marL="914400" algn="l">
              <a:spcBef>
                <a:spcPts val="0"/>
              </a:spcBef>
              <a:spcAft>
                <a:spcPts val="0"/>
              </a:spcAft>
              <a:buSzPct val="100000"/>
              <a:buChar char="○"/>
            </a:pPr>
            <a:r>
              <a:rPr noProof="1" lang="ja"/>
              <a:t>Communication skills</a:t>
            </a:r>
            <a:endParaRPr/>
          </a:p>
          <a:p>
            <a:pPr lvl="2" indent="-297497" rtl="0" marL="1371600" algn="l">
              <a:spcBef>
                <a:spcPts val="0"/>
              </a:spcBef>
              <a:spcAft>
                <a:spcPts val="0"/>
              </a:spcAft>
              <a:buSzPct val="100000"/>
              <a:buChar char="■"/>
            </a:pPr>
            <a:r>
              <a:rPr noProof="1" lang="ja"/>
              <a:t>English proficiency</a:t>
            </a:r>
            <a:endParaRPr/>
          </a:p>
          <a:p>
            <a:pPr lvl="2" indent="-297497" rtl="0" marL="1371600" algn="l">
              <a:spcBef>
                <a:spcPts val="0"/>
              </a:spcBef>
              <a:spcAft>
                <a:spcPts val="0"/>
              </a:spcAft>
              <a:buSzPct val="100000"/>
              <a:buChar char="■"/>
            </a:pPr>
            <a:r>
              <a:rPr noProof="1" lang="ja"/>
              <a:t>Spirit of respect</a:t>
            </a:r>
            <a:endParaRPr/>
          </a:p>
          <a:p>
            <a:pPr lvl="1" indent="-297497" rtl="0" marL="914400" algn="l">
              <a:spcBef>
                <a:spcPts val="0"/>
              </a:spcBef>
              <a:spcAft>
                <a:spcPts val="0"/>
              </a:spcAft>
              <a:buSzPct val="100000"/>
              <a:buChar char="○"/>
            </a:pPr>
            <a:r>
              <a:rPr noProof="1" lang="ja"/>
              <a:t>Motivation, mental capacity to withstand headwinds</a:t>
            </a:r>
            <a:endParaRPr/>
          </a:p>
          <a:p>
            <a:pPr lvl="1" indent="-297497" rtl="0" marL="914400" algn="l">
              <a:spcBef>
                <a:spcPts val="0"/>
              </a:spcBef>
              <a:spcAft>
                <a:spcPts val="0"/>
              </a:spcAft>
              <a:buSzPct val="100000"/>
              <a:buChar char="○"/>
            </a:pPr>
            <a:r>
              <a:rPr noProof="1" lang="ja"/>
              <a:t>Ability to explain</a:t>
            </a:r>
            <a:endParaRPr/>
          </a:p>
          <a:p>
            <a:pPr lvl="2" indent="-297497" rtl="0" marL="1371600" algn="l">
              <a:spcBef>
                <a:spcPts val="0"/>
              </a:spcBef>
              <a:spcAft>
                <a:spcPts val="0"/>
              </a:spcAft>
              <a:buSzPct val="100000"/>
              <a:buChar char="■"/>
            </a:pPr>
            <a:r>
              <a:rPr noProof="1" lang="ja"/>
              <a:t>Skills as an educator</a:t>
            </a:r>
            <a:endParaRPr/>
          </a:p>
          <a:p>
            <a:pPr lvl="1" indent="-297497" rtl="0" marL="914400" algn="l">
              <a:spcBef>
                <a:spcPts val="0"/>
              </a:spcBef>
              <a:spcAft>
                <a:spcPts val="0"/>
              </a:spcAft>
              <a:buSzPct val="100000"/>
              <a:buChar char="○"/>
            </a:pPr>
            <a:r>
              <a:rPr noProof="1" lang="ja"/>
              <a:t>Experience and appropriateness of community activities</a:t>
            </a:r>
            <a:endParaRPr/>
          </a:p>
          <a:p>
            <a:pPr lvl="2" indent="-297497" rtl="0" marL="1371600" algn="l">
              <a:spcBef>
                <a:spcPts val="0"/>
              </a:spcBef>
              <a:spcAft>
                <a:spcPts val="0"/>
              </a:spcAft>
              <a:buSzPct val="100000"/>
              <a:buChar char="■"/>
            </a:pPr>
            <a:r>
              <a:rPr noProof="1" lang="ja"/>
              <a:t>Proper understanding of OSS development methods, </a:t>
            </a:r>
            <a:r>
              <a:rPr noProof="1" lang="ja">
                <a:solidFill>
                  <a:schemeClr val="dk1"/>
                </a:solidFill>
              </a:rPr>
              <a:t>ecosystem and</a:t>
            </a:r>
            <a:r>
              <a:rPr noProof="1" lang="ja"/>
              <a:t> community</a:t>
            </a:r>
            <a:endParaRPr/>
          </a:p>
          <a:p>
            <a:pPr lvl="2" indent="-297497" rtl="0" marL="1371600" algn="l">
              <a:spcBef>
                <a:spcPts val="0"/>
              </a:spcBef>
              <a:spcAft>
                <a:spcPts val="0"/>
              </a:spcAft>
              <a:buClr>
                <a:schemeClr val="accent1"/>
              </a:buClr>
              <a:buSzPct val="100000"/>
              <a:buChar char="■"/>
            </a:pPr>
            <a:r>
              <a:rPr noProof="1" lang="ja"/>
              <a:t>Understanding and respect for OSS and community culture</a:t>
            </a:r>
            <a:endParaRPr/>
          </a:p>
          <a:p>
            <a:pPr lvl="3" indent="-297497" rtl="0" marL="1828800" algn="l">
              <a:spcBef>
                <a:spcPts val="0"/>
              </a:spcBef>
              <a:spcAft>
                <a:spcPts val="0"/>
              </a:spcAft>
              <a:buSzPct val="100000"/>
              <a:buChar char="●"/>
            </a:pPr>
            <a:r>
              <a:rPr noProof="1" lang="ja"/>
              <a:t>Values of participants</a:t>
            </a:r>
            <a:endParaRPr/>
          </a:p>
          <a:p>
            <a:pPr lvl="0" indent="-297497" rtl="0" marL="457200" algn="l">
              <a:spcBef>
                <a:spcPts val="0"/>
              </a:spcBef>
              <a:spcAft>
                <a:spcPts val="0"/>
              </a:spcAft>
              <a:buClr>
                <a:schemeClr val="accent1"/>
              </a:buClr>
              <a:buSzPct val="100000"/>
              <a:buChar char="●"/>
            </a:pPr>
            <a:r>
              <a:rPr noProof="1" lang="ja"/>
              <a:t>What are the responsibilities of OSPO?</a:t>
            </a:r>
            <a:endParaRPr/>
          </a:p>
          <a:p>
            <a:pPr lvl="1" indent="-297497" rtl="0" marL="914400" algn="l">
              <a:spcBef>
                <a:spcPts val="0"/>
              </a:spcBef>
              <a:spcAft>
                <a:spcPts val="0"/>
              </a:spcAft>
              <a:buSzPct val="100000"/>
              <a:buChar char="○"/>
            </a:pPr>
            <a:r>
              <a:rPr noProof="1" lang="ja"/>
              <a:t>License management</a:t>
            </a:r>
            <a:endParaRPr/>
          </a:p>
          <a:p>
            <a:pPr lvl="1" indent="-297497" rtl="0" marL="914400" algn="l">
              <a:spcBef>
                <a:spcPts val="0"/>
              </a:spcBef>
              <a:spcAft>
                <a:spcPts val="0"/>
              </a:spcAft>
              <a:buSzPct val="100000"/>
              <a:buChar char="○"/>
            </a:pPr>
            <a:r>
              <a:rPr noProof="1" lang="ja"/>
              <a:t>Suggestions and advice on the use of OSS in business strategies</a:t>
            </a:r>
            <a:endParaRPr/>
          </a:p>
          <a:p>
            <a:pPr lvl="1" indent="-297497" rtl="0" marL="914400" algn="l">
              <a:spcBef>
                <a:spcPts val="0"/>
              </a:spcBef>
              <a:spcAft>
                <a:spcPts val="0"/>
              </a:spcAft>
              <a:buSzPct val="100000"/>
              <a:buChar char="○"/>
            </a:pPr>
            <a:r>
              <a:rPr noProof="1" lang="ja"/>
              <a:t>Activating activities in the OSS community</a:t>
            </a:r>
            <a:endParaRPr/>
          </a:p>
          <a:p>
            <a:pPr lvl="1" indent="-297497" rtl="0" marL="914400" algn="l">
              <a:spcBef>
                <a:spcPts val="0"/>
              </a:spcBef>
              <a:spcAft>
                <a:spcPts val="0"/>
              </a:spcAft>
              <a:buSzPct val="100000"/>
              <a:buChar char="○"/>
            </a:pPr>
            <a:r>
              <a:rPr noProof="1" lang="ja"/>
              <a:t>Educating people about OSS</a:t>
            </a:r>
            <a:endParaRPr/>
          </a:p>
          <a:p>
            <a:pPr lvl="2" indent="-297497" rtl="0" marL="1371600" algn="l">
              <a:spcBef>
                <a:spcPts val="0"/>
              </a:spcBef>
              <a:spcAft>
                <a:spcPts val="0"/>
              </a:spcAft>
              <a:buSzPct val="100000"/>
              <a:buChar char="■"/>
            </a:pPr>
            <a:r>
              <a:rPr noProof="1" lang="ja"/>
              <a:t>Educating people about the risks of using OSS</a:t>
            </a:r>
            <a:endParaRPr/>
          </a:p>
          <a:p>
            <a:pPr lvl="2" indent="-297497" rtl="0" marL="1371600" algn="l">
              <a:spcBef>
                <a:spcPts val="0"/>
              </a:spcBef>
              <a:spcAft>
                <a:spcPts val="0"/>
              </a:spcAft>
              <a:buSzPct val="100000"/>
              <a:buChar char="■"/>
            </a:pPr>
            <a:r>
              <a:rPr noProof="1" lang="ja"/>
              <a:t>Educating people about the utility and community benefits of OSS</a:t>
            </a:r>
            <a:endParaRPr/>
          </a:p>
          <a:p>
            <a:pPr lvl="1" indent="-297497" rtl="0" marL="914400" algn="l">
              <a:spcBef>
                <a:spcPts val="0"/>
              </a:spcBef>
              <a:spcAft>
                <a:spcPts val="0"/>
              </a:spcAft>
              <a:buSzPct val="100000"/>
              <a:buChar char="○"/>
            </a:pPr>
            <a:r>
              <a:rPr noProof="1" lang="ja"/>
              <a:t>Managing CLA:</a:t>
            </a:r>
            <a:endParaRPr/>
          </a:p>
          <a:p>
            <a:pPr lvl="0" indent="-297497" rtl="0" marL="457200" algn="l">
              <a:spcBef>
                <a:spcPts val="0"/>
              </a:spcBef>
              <a:spcAft>
                <a:spcPts val="0"/>
              </a:spcAft>
              <a:buClr>
                <a:schemeClr val="accent1"/>
              </a:buClr>
              <a:buSzPct val="100000"/>
              <a:buChar char="●"/>
            </a:pPr>
            <a:r>
              <a:rPr noProof="1" lang="ja"/>
              <a:t>Internal privileges that OSPO should have</a:t>
            </a:r>
            <a:endParaRPr/>
          </a:p>
          <a:p>
            <a:pPr lvl="1" indent="-297497" rtl="0" marL="914400" algn="l">
              <a:spcBef>
                <a:spcPts val="0"/>
              </a:spcBef>
              <a:spcAft>
                <a:spcPts val="0"/>
              </a:spcAft>
              <a:buSzPct val="100000"/>
              <a:buChar char="○"/>
            </a:pPr>
            <a:r>
              <a:rPr noProof="1" lang="ja"/>
              <a:t>Path to speak to C-level</a:t>
            </a:r>
            <a:endParaRPr/>
          </a:p>
          <a:p>
            <a:pPr lvl="0" indent="-297497" rtl="0" marL="457200" algn="l">
              <a:spcBef>
                <a:spcPts val="0"/>
              </a:spcBef>
              <a:spcAft>
                <a:spcPts val="0"/>
              </a:spcAft>
              <a:buSzPct val="100000"/>
              <a:buChar char="●"/>
            </a:pPr>
            <a:r>
              <a:t> </a:t>
            </a:r>
            <a:endParaRPr/>
          </a:p>
        </p:txBody>
      </p:sp>
      <p:sp>
        <p:nvSpPr>
          <p:cNvPr name="Google Shape;89;p14" id="89"/>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2023/12/22 Continue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93" id="93"/>
        <p:cNvGrpSpPr/>
        <p:nvPr/>
      </p:nvGrpSpPr>
      <p:grpSpPr>
        <a:xfrm>
          <a:off x="0" y="0"/>
          <a:ext cx="0" cy="0"/>
          <a:chOff x="0" y="0"/>
          <a:chExt cx="0" cy="0"/>
        </a:xfrm>
      </p:grpSpPr>
      <p:sp>
        <p:nvSpPr>
          <p:cNvPr name="Google Shape;94;p15" id="9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95;p15" id="95"/>
          <p:cNvSpPr txBox="1"/>
          <p:nvPr>
            <p:ph idx="1" type="body"/>
          </p:nvPr>
        </p:nvSpPr>
        <p:spPr>
          <a:xfrm>
            <a:off x="432000" y="724197"/>
            <a:ext cx="8280000" cy="3835800"/>
          </a:xfrm>
          <a:prstGeom prst="rect">
            <a:avLst/>
          </a:prstGeom>
          <a:noFill/>
          <a:ln>
            <a:noFill/>
          </a:ln>
        </p:spPr>
        <p:txBody>
          <a:bodyPr lIns="91425" bIns="91425" anchor="ctr" rIns="91425" anchorCtr="0" wrap="square" spcFirstLastPara="1" tIns="91425">
            <a:normAutofit lnSpcReduction="20000" fontScale="92500"/>
          </a:bodyPr>
          <a:lstStyle/>
          <a:p>
            <a:pPr lvl="0" indent="-310832" rtl="0" marL="457200" algn="l">
              <a:spcBef>
                <a:spcPts val="0"/>
              </a:spcBef>
              <a:spcAft>
                <a:spcPts val="0"/>
              </a:spcAft>
              <a:buSzPct val="100000"/>
              <a:buChar char="●"/>
            </a:pPr>
            <a:r>
              <a:rPr noProof="1" lang="ja"/>
              <a:t>What is the optimal size of OSPO?</a:t>
            </a:r>
            <a:endParaRPr/>
          </a:p>
          <a:p>
            <a:pPr lvl="1" indent="-310832" rtl="0" marL="914400" algn="l">
              <a:spcBef>
                <a:spcPts val="0"/>
              </a:spcBef>
              <a:spcAft>
                <a:spcPts val="0"/>
              </a:spcAft>
              <a:buSzPct val="100000"/>
              <a:buChar char="○"/>
            </a:pPr>
            <a:r>
              <a:rPr noProof="1" lang="ja"/>
              <a:t>What percentage of total engineers?</a:t>
            </a:r>
            <a:endParaRPr/>
          </a:p>
          <a:p>
            <a:pPr lvl="2" indent="-310832" rtl="0" marL="1371600" algn="l">
              <a:spcBef>
                <a:spcPts val="0"/>
              </a:spcBef>
              <a:spcAft>
                <a:spcPts val="0"/>
              </a:spcAft>
              <a:buSzPct val="100000"/>
              <a:buChar char="■"/>
            </a:pPr>
            <a:r>
              <a:rPr noProof="1" lang="ja"/>
              <a:t>(initially large and gradually decreasing) that changes with the maturity stage of OSS</a:t>
            </a:r>
            <a:endParaRPr/>
          </a:p>
          <a:p>
            <a:pPr lvl="0" indent="-310832" rtl="0" marL="457200" algn="l">
              <a:spcBef>
                <a:spcPts val="0"/>
              </a:spcBef>
              <a:spcAft>
                <a:spcPts val="0"/>
              </a:spcAft>
              <a:buClr>
                <a:schemeClr val="accent1"/>
              </a:buClr>
              <a:buSzPct val="100000"/>
              <a:buChar char="●"/>
            </a:pPr>
            <a:r>
              <a:rPr noProof="1" lang="ja"/>
              <a:t>What is the external involvement required for OSPO?</a:t>
            </a:r>
            <a:endParaRPr/>
          </a:p>
          <a:p>
            <a:pPr lvl="1" indent="-310832" rtl="0" marL="914400" algn="l">
              <a:spcBef>
                <a:spcPts val="0"/>
              </a:spcBef>
              <a:spcAft>
                <a:spcPts val="0"/>
              </a:spcAft>
              <a:buSzPct val="100000"/>
              <a:buChar char="○"/>
            </a:pPr>
            <a:r>
              <a:rPr noProof="1" lang="ja"/>
              <a:t>Participate in, contribute to, and discuss OSS events</a:t>
            </a:r>
            <a:endParaRPr/>
          </a:p>
          <a:p>
            <a:pPr lvl="1" indent="-310832" rtl="0" marL="914400" algn="l">
              <a:spcBef>
                <a:spcPts val="0"/>
              </a:spcBef>
              <a:spcAft>
                <a:spcPts val="0"/>
              </a:spcAft>
              <a:buSzPct val="100000"/>
              <a:buChar char="○"/>
            </a:pPr>
            <a:r>
              <a:rPr noProof="1" lang="ja"/>
              <a:t>Absorb external information and bring it back to the company</a:t>
            </a:r>
            <a:endParaRPr/>
          </a:p>
          <a:p>
            <a:pPr lvl="1" indent="-310832" rtl="0" marL="914400" algn="l">
              <a:spcBef>
                <a:spcPts val="0"/>
              </a:spcBef>
              <a:spcAft>
                <a:spcPts val="0"/>
              </a:spcAft>
              <a:buSzPct val="100000"/>
              <a:buChar char="○"/>
            </a:pPr>
            <a:r>
              <a:rPr noProof="1" lang="ja"/>
              <a:t>Support for the company (engineers) to communicate their opinions outside the company and build a common understanding</a:t>
            </a:r>
            <a:endParaRPr/>
          </a:p>
          <a:p>
            <a:pPr lvl="1" indent="-310832" rtl="0" marL="914400" algn="l">
              <a:spcBef>
                <a:spcPts val="0"/>
              </a:spcBef>
              <a:spcAft>
                <a:spcPts val="0"/>
              </a:spcAft>
              <a:buSzPct val="100000"/>
              <a:buChar char="○"/>
            </a:pPr>
            <a:r>
              <a:rPr noProof="1" lang="ja"/>
              <a:t>Promote demonstrating the company's stance as a company (Cooperation, fellowship, and human resource acquisition)</a:t>
            </a:r>
            <a:endParaRPr/>
          </a:p>
          <a:p>
            <a:pPr lvl="0" indent="-310832" rtl="0" marL="457200" algn="l">
              <a:spcBef>
                <a:spcPts val="0"/>
              </a:spcBef>
              <a:spcAft>
                <a:spcPts val="0"/>
              </a:spcAft>
              <a:buSzPct val="100000"/>
              <a:buChar char="●"/>
            </a:pPr>
            <a:r>
              <a:rPr noProof="1" lang="ja"/>
              <a:t>OSS Project Management</a:t>
            </a:r>
            <a:endParaRPr/>
          </a:p>
          <a:p>
            <a:pPr lvl="1" indent="-310832" rtl="0" marL="914400" algn="l">
              <a:spcBef>
                <a:spcPts val="0"/>
              </a:spcBef>
              <a:spcAft>
                <a:spcPts val="0"/>
              </a:spcAft>
              <a:buSzPct val="100000"/>
              <a:buChar char="○"/>
            </a:pPr>
            <a:r>
              <a:rPr noProof="1" lang="ja"/>
              <a:t>CLA setup strategy, management</a:t>
            </a:r>
            <a:endParaRPr/>
          </a:p>
          <a:p>
            <a:pPr lvl="0" indent="-310832" rtl="0" marL="457200" algn="l">
              <a:spcBef>
                <a:spcPts val="0"/>
              </a:spcBef>
              <a:spcAft>
                <a:spcPts val="0"/>
              </a:spcAft>
              <a:buSzPct val="100000"/>
              <a:buChar char="●"/>
            </a:pPr>
            <a:r>
              <a:rPr noProof="1" lang="ja"/>
              <a:t>M &amp; A perspective</a:t>
            </a:r>
            <a:endParaRPr/>
          </a:p>
          <a:p>
            <a:pPr lvl="1" indent="-310832" rtl="0" marL="914400" algn="l">
              <a:spcBef>
                <a:spcPts val="0"/>
              </a:spcBef>
              <a:spcAft>
                <a:spcPts val="0"/>
              </a:spcAft>
              <a:buSzPct val="100000"/>
              <a:buChar char="○"/>
            </a:pPr>
            <a:r>
              <a:rPr noProof="1" lang="ja"/>
              <a:t>Support not only company acquisitions, but also project acquisitions (?) How to evaluate OSPO performance How to justify activities Percentage of understanding in the company? How to show contribution to the business</a:t>
            </a:r>
            <a:endParaRPr/>
          </a:p>
          <a:p>
            <a:pPr lvl="0" indent="-310832" rtl="0" marL="457200" algn="l">
              <a:spcBef>
                <a:spcPts val="0"/>
              </a:spcBef>
              <a:spcAft>
                <a:spcPts val="0"/>
              </a:spcAft>
              <a:buSzPct val="100000"/>
              <a:buChar char="●"/>
            </a:pPr>
            <a:r>
              <a:rPr noProof="1" lang="ja"/>
              <a:t>OSPO Performance Evaluation Methods</a:t>
            </a:r>
            <a:endParaRPr/>
          </a:p>
          <a:p>
            <a:pPr lvl="1" indent="-310832" rtl="0" marL="914400" algn="l">
              <a:spcBef>
                <a:spcPts val="0"/>
              </a:spcBef>
              <a:spcAft>
                <a:spcPts val="0"/>
              </a:spcAft>
              <a:buSzPct val="100000"/>
              <a:buChar char="○"/>
            </a:pPr>
            <a:r>
              <a:rPr noProof="1" lang="ja"/>
              <a:t>How to justify activities</a:t>
            </a:r>
            <a:endParaRPr/>
          </a:p>
          <a:p>
            <a:pPr lvl="1" indent="-310832" rtl="0" marL="914400" algn="l">
              <a:spcBef>
                <a:spcPts val="0"/>
              </a:spcBef>
              <a:spcAft>
                <a:spcPts val="0"/>
              </a:spcAft>
              <a:buSzPct val="100000"/>
              <a:buChar char="○"/>
            </a:pPr>
            <a:r>
              <a:rPr noProof="1" lang="ja"/>
              <a:t>Percentage of people in the company who understand</a:t>
            </a:r>
            <a:endParaRPr/>
          </a:p>
          <a:p>
            <a:pPr lvl="1" indent="-310832" rtl="0" marL="914400" algn="l">
              <a:spcBef>
                <a:spcPts val="0"/>
              </a:spcBef>
              <a:spcAft>
                <a:spcPts val="0"/>
              </a:spcAft>
              <a:buSzPct val="100000"/>
              <a:buChar char="○"/>
            </a:pPr>
            <a:r>
              <a:rPr noProof="1" lang="ja"/>
              <a:t>How to show contribution to the business</a:t>
            </a:r>
            <a:endParaRPr/>
          </a:p>
          <a:p>
            <a:pPr lvl="1" indent="-310832" rtl="0" marL="914400" algn="l">
              <a:spcBef>
                <a:spcPts val="0"/>
              </a:spcBef>
              <a:spcAft>
                <a:spcPts val="0"/>
              </a:spcAft>
              <a:buSzPct val="100000"/>
              <a:buChar char="○"/>
            </a:pPr>
            <a:r>
              <a:rPr noProof="1" lang="ja"/>
              <a:t>Awareness</a:t>
            </a:r>
            <a:endParaRPr/>
          </a:p>
          <a:p>
            <a:pPr lvl="0" indent="-310832" rtl="0" marL="457200" algn="l">
              <a:spcBef>
                <a:spcPts val="0"/>
              </a:spcBef>
              <a:spcAft>
                <a:spcPts val="0"/>
              </a:spcAft>
              <a:buSzPct val="100000"/>
              <a:buChar char="●"/>
            </a:pPr>
            <a:r>
              <a:rPr noProof="1" lang="ja"/>
              <a:t>What is the start of OSPO?</a:t>
            </a:r>
            <a:endParaRPr/>
          </a:p>
          <a:p>
            <a:pPr lvl="1" indent="-310832" rtl="0" marL="914400" algn="l">
              <a:spcBef>
                <a:spcPts val="0"/>
              </a:spcBef>
              <a:spcAft>
                <a:spcPts val="0"/>
              </a:spcAft>
              <a:buSzPct val="100000"/>
              <a:buChar char="○"/>
            </a:pPr>
            <a:r>
              <a:rPr noProof="1" lang="ja"/>
              <a:t>License compliance, education</a:t>
            </a:r>
            <a:endParaRPr/>
          </a:p>
          <a:p>
            <a:pPr lvl="0" indent="-310832" rtl="0" marL="457200" algn="l">
              <a:spcBef>
                <a:spcPts val="0"/>
              </a:spcBef>
              <a:spcAft>
                <a:spcPts val="0"/>
              </a:spcAft>
              <a:buSzPct val="100000"/>
              <a:buChar char="●"/>
            </a:pPr>
            <a:r>
              <a:t> </a:t>
            </a:r>
            <a:endParaRPr/>
          </a:p>
          <a:p>
            <a:pPr lvl="0" indent="-310832" rtl="0" marL="457200" algn="l">
              <a:spcBef>
                <a:spcPts val="0"/>
              </a:spcBef>
              <a:spcAft>
                <a:spcPts val="0"/>
              </a:spcAft>
              <a:buSzPct val="100000"/>
              <a:buChar char="●"/>
            </a:pPr>
            <a:r>
              <a:t> </a:t>
            </a:r>
            <a:endParaRPr/>
          </a:p>
          <a:p>
            <a:pPr lvl="0" indent="-310832" rtl="0" marL="457200" algn="l">
              <a:spcBef>
                <a:spcPts val="0"/>
              </a:spcBef>
              <a:spcAft>
                <a:spcPts val="0"/>
              </a:spcAft>
              <a:buSzPct val="100000"/>
              <a:buChar char="●"/>
            </a:pPr>
            <a:r>
              <a:rPr noProof="1" lang="ja"/>
              <a:t>Reference: </a:t>
            </a:r>
            <a:r>
              <a:rPr u="sng" noProof="1" lang="ja">
                <a:solidFill>
                  <a:schemeClr val="hlink"/>
                </a:solidFill>
                <a:hlinkClick r:id="rId3"/>
              </a:rPr>
              <a:t>https://ospomindmap.todogroup.org/jp</a:t>
            </a:r>
            <a:endParaRPr/>
          </a:p>
          <a:p>
            <a:pPr lvl="0" indent="-310832" rtl="0" marL="457200" algn="l">
              <a:spcBef>
                <a:spcPts val="0"/>
              </a:spcBef>
              <a:spcAft>
                <a:spcPts val="0"/>
              </a:spcAft>
              <a:buSzPct val="100000"/>
              <a:buChar char="●"/>
            </a:pPr>
            <a:r>
              <a:t> </a:t>
            </a:r>
            <a:endParaRPr/>
          </a:p>
        </p:txBody>
      </p:sp>
      <p:sp>
        <p:nvSpPr>
          <p:cNvPr name="Google Shape;96;p15" id="96"/>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2023/12/22 Continue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0" id="100"/>
        <p:cNvGrpSpPr/>
        <p:nvPr/>
      </p:nvGrpSpPr>
      <p:grpSpPr>
        <a:xfrm>
          <a:off x="0" y="0"/>
          <a:ext cx="0" cy="0"/>
          <a:chOff x="0" y="0"/>
          <a:chExt cx="0" cy="0"/>
        </a:xfrm>
      </p:grpSpPr>
      <p:sp>
        <p:nvSpPr>
          <p:cNvPr name="Google Shape;101;p16" id="10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in the first place?</a:t>
            </a:r>
            <a:endParaRPr/>
          </a:p>
        </p:txBody>
      </p:sp>
      <p:sp>
        <p:nvSpPr>
          <p:cNvPr name="Google Shape;102;p16" id="102"/>
          <p:cNvSpPr txBox="1"/>
          <p:nvPr>
            <p:ph idx="1" type="body"/>
          </p:nvPr>
        </p:nvSpPr>
        <p:spPr>
          <a:xfrm>
            <a:off x="432000" y="724197"/>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SzPct val="100000"/>
              <a:buChar char="●"/>
            </a:pPr>
            <a:r>
              <a:rPr noProof="1" lang="ja"/>
              <a:t>OSPO is to work (in various ways) for the whole organization to be able to handle OSS properly.</a:t>
            </a:r>
            <a:endParaRPr/>
          </a:p>
          <a:p>
            <a:pPr lvl="0" indent="-297497" rtl="0" marL="457200" algn="l">
              <a:spcBef>
                <a:spcPts val="0"/>
              </a:spcBef>
              <a:spcAft>
                <a:spcPts val="0"/>
              </a:spcAft>
              <a:buSzPct val="100000"/>
              <a:buChar char="●"/>
            </a:pPr>
            <a:r>
              <a:rPr noProof="1" lang="ja"/>
              <a:t>Is it for the whole organization or just the department that handles OSS?</a:t>
            </a:r>
            <a:endParaRPr/>
          </a:p>
          <a:p>
            <a:pPr lvl="1" indent="-297497" rtl="0" marL="914400" algn="l">
              <a:spcBef>
                <a:spcPts val="0"/>
              </a:spcBef>
              <a:spcAft>
                <a:spcPts val="0"/>
              </a:spcAft>
              <a:buSzPct val="100000"/>
              <a:buChar char="○"/>
            </a:pPr>
            <a:r>
              <a:rPr noProof="1" lang="ja"/>
              <a:t>Taking DX as an example, IT is to be used by the whole organization to change == OSS version of this</a:t>
            </a:r>
            <a:endParaRPr/>
          </a:p>
          <a:p>
            <a:pPr lvl="1" indent="-297497" rtl="0" marL="914400" algn="l">
              <a:spcBef>
                <a:spcPts val="0"/>
              </a:spcBef>
              <a:spcAft>
                <a:spcPts val="0"/>
              </a:spcAft>
              <a:buSzPct val="100000"/>
              <a:buChar char="○"/>
            </a:pPr>
            <a:r>
              <a:rPr noProof="1" lang="ja"/>
              <a:t>The whole organization needs to be transformed to meet OSS</a:t>
            </a:r>
            <a:endParaRPr/>
          </a:p>
          <a:p>
            <a:pPr lvl="1" indent="-297497" rtl="0" marL="914400" algn="l">
              <a:spcBef>
                <a:spcPts val="0"/>
              </a:spcBef>
              <a:spcAft>
                <a:spcPts val="0"/>
              </a:spcAft>
              <a:buSzPct val="100000"/>
              <a:buChar char="○"/>
            </a:pPr>
            <a:r>
              <a:rPr noProof="1" lang="ja"/>
              <a:t>Becoming an Open Source Company</a:t>
            </a:r>
            <a:endParaRPr/>
          </a:p>
          <a:p>
            <a:pPr lvl="2" indent="-297497" rtl="0" marL="1371600" algn="l">
              <a:spcBef>
                <a:spcPts val="0"/>
              </a:spcBef>
              <a:spcAft>
                <a:spcPts val="0"/>
              </a:spcAft>
              <a:buSzPct val="100000"/>
              <a:buChar char="■"/>
            </a:pPr>
            <a:r>
              <a:rPr noProof="1" lang="ja"/>
              <a:t>Becoming like RedHat</a:t>
            </a:r>
            <a:endParaRPr/>
          </a:p>
          <a:p>
            <a:pPr lvl="3" indent="-297497" rtl="0" marL="1828800" algn="l">
              <a:spcBef>
                <a:spcPts val="0"/>
              </a:spcBef>
              <a:spcAft>
                <a:spcPts val="0"/>
              </a:spcAft>
              <a:buSzPct val="100000"/>
              <a:buChar char="●"/>
            </a:pPr>
            <a:r>
              <a:rPr noProof="1" lang="ja"/>
              <a:t>The way we develop technology and disseminate information adopts Open Source Community methods</a:t>
            </a:r>
            <a:endParaRPr/>
          </a:p>
          <a:p>
            <a:pPr lvl="3" indent="-297497" rtl="0" marL="1828800" algn="l">
              <a:spcBef>
                <a:spcPts val="0"/>
              </a:spcBef>
              <a:spcAft>
                <a:spcPts val="0"/>
              </a:spcAft>
              <a:buSzPct val="100000"/>
              <a:buChar char="●"/>
            </a:pPr>
            <a:r>
              <a:rPr noProof="1" lang="ja"/>
              <a:t>A company that has a good bridge between the organization and the OSS community</a:t>
            </a:r>
            <a:endParaRPr/>
          </a:p>
          <a:p>
            <a:pPr lvl="4" indent="-297497" rtl="0" marL="2286000" algn="l">
              <a:spcBef>
                <a:spcPts val="0"/>
              </a:spcBef>
              <a:spcAft>
                <a:spcPts val="0"/>
              </a:spcAft>
              <a:buSzPct val="100000"/>
              <a:buChar char="○"/>
            </a:pPr>
            <a:r>
              <a:rPr noProof="1" lang="ja"/>
              <a:t>A bridge is a company that understands and communicates both corporate and community common sense</a:t>
            </a:r>
            <a:endParaRPr/>
          </a:p>
          <a:p>
            <a:pPr lvl="4" indent="-297497" rtl="0" marL="2286000" algn="l">
              <a:spcBef>
                <a:spcPts val="0"/>
              </a:spcBef>
              <a:spcAft>
                <a:spcPts val="0"/>
              </a:spcAft>
              <a:buSzPct val="100000"/>
              <a:buChar char="○"/>
            </a:pPr>
            <a:r>
              <a:rPr noProof="1" lang="ja"/>
              <a:t>Create a state in which the entire organization, each department, and each person can and does bridge</a:t>
            </a:r>
            <a:endParaRPr/>
          </a:p>
          <a:p>
            <a:pPr lvl="1" indent="-297497" rtl="0" marL="914400" algn="l">
              <a:spcBef>
                <a:spcPts val="0"/>
              </a:spcBef>
              <a:spcAft>
                <a:spcPts val="0"/>
              </a:spcAft>
              <a:buSzPct val="100000"/>
              <a:buChar char="○"/>
            </a:pPr>
            <a:r>
              <a:rPr noProof="1" lang="ja"/>
              <a:t>Bridge Example</a:t>
            </a:r>
            <a:endParaRPr/>
          </a:p>
          <a:p>
            <a:pPr lvl="2" indent="-297497" rtl="0" marL="1371600" algn="l">
              <a:spcBef>
                <a:spcPts val="0"/>
              </a:spcBef>
              <a:spcAft>
                <a:spcPts val="0"/>
              </a:spcAft>
              <a:buSzPct val="100000"/>
              <a:buChar char="■"/>
            </a:pPr>
            <a:r>
              <a:rPr noProof="1" lang="ja"/>
              <a:t>A state in which the Planning and Development Departments can smoothly launch a new business </a:t>
            </a:r>
            <a:r>
              <a:rPr noProof="1" lang="ja">
                <a:solidFill>
                  <a:schemeClr val="dk1"/>
                </a:solidFill>
              </a:rPr>
              <a:t>using OSS</a:t>
            </a:r>
            <a:r>
              <a:rPr noProof="1" lang="ja"/>
              <a:t> based on the understanding of the OSS community</a:t>
            </a:r>
            <a:endParaRPr/>
          </a:p>
          <a:p>
            <a:pPr lvl="2" indent="-297497" rtl="0" marL="1371600" algn="l">
              <a:spcBef>
                <a:spcPts val="0"/>
              </a:spcBef>
              <a:spcAft>
                <a:spcPts val="0"/>
              </a:spcAft>
              <a:buSzPct val="100000"/>
              <a:buChar char="■"/>
            </a:pPr>
            <a:r>
              <a:rPr noProof="1" lang="ja"/>
              <a:t>A state in which all members of the organization understand and practice that OSS contributions are business benefits</a:t>
            </a:r>
            <a:endParaRPr/>
          </a:p>
          <a:p>
            <a:pPr lvl="3" indent="-297497" rtl="0" marL="1828800" algn="l">
              <a:spcBef>
                <a:spcPts val="0"/>
              </a:spcBef>
              <a:spcAft>
                <a:spcPts val="0"/>
              </a:spcAft>
              <a:buSzPct val="100000"/>
              <a:buChar char="●"/>
            </a:pPr>
            <a:r>
              <a:rPr noProof="1" lang="ja">
                <a:solidFill>
                  <a:schemeClr val="dk1"/>
                </a:solidFill>
              </a:rPr>
              <a:t>A state in which it is explained that OSS contributions are connected to business activities</a:t>
            </a:r>
            <a:endParaRPr>
              <a:solidFill>
                <a:schemeClr val="dk1"/>
              </a:solidFill>
            </a:endParaRPr>
          </a:p>
          <a:p>
            <a:pPr lvl="2" indent="-297497" rtl="0" marL="1371600" algn="l">
              <a:spcBef>
                <a:spcPts val="0"/>
              </a:spcBef>
              <a:spcAft>
                <a:spcPts val="0"/>
              </a:spcAft>
              <a:buClr>
                <a:schemeClr val="dk1"/>
              </a:buClr>
              <a:buSzPct val="100000"/>
              <a:buChar char="■"/>
            </a:pPr>
            <a:r>
              <a:rPr noProof="1" lang="ja">
                <a:solidFill>
                  <a:schemeClr val="dk1"/>
                </a:solidFill>
              </a:rPr>
              <a:t>The proportion of OSS in the world is increasing, and it is necessary to adjust business activities to changes in the world, and the means to do so will be related to OSS activities</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Response to AI and new regulations (Security, ethics, etc.)</a:t>
            </a:r>
            <a:endParaRPr>
              <a:solidFill>
                <a:schemeClr val="dk1"/>
              </a:solidFill>
            </a:endParaRPr>
          </a:p>
          <a:p>
            <a:pPr lvl="2" indent="-297497" rtl="0" marL="1371600" algn="l">
              <a:spcBef>
                <a:spcPts val="0"/>
              </a:spcBef>
              <a:spcAft>
                <a:spcPts val="0"/>
              </a:spcAft>
              <a:buClr>
                <a:schemeClr val="dk1"/>
              </a:buClr>
              <a:buSzPct val="100000"/>
              <a:buChar char="■"/>
            </a:pPr>
            <a:r>
              <a:rPr noProof="1" lang="ja">
                <a:solidFill>
                  <a:schemeClr val="dk1"/>
                </a:solidFill>
              </a:rPr>
              <a:t>Examples of business benefits</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For SoC vendors, OSS activities will ensure that the Linux distribution of SoCs is maintained stably in the community over the long term, leading to increased SoC adoption and differentiation</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Open activities will appeal to companies, which will benefit product reliability and adoption</a:t>
            </a:r>
            <a:endParaRPr>
              <a:solidFill>
                <a:schemeClr val="dk1"/>
              </a:solidFill>
            </a:endParaRPr>
          </a:p>
          <a:p>
            <a:pPr lvl="3" indent="-297497" rtl="0" marL="1828800" algn="l">
              <a:spcBef>
                <a:spcPts val="0"/>
              </a:spcBef>
              <a:spcAft>
                <a:spcPts val="0"/>
              </a:spcAft>
              <a:buClr>
                <a:schemeClr val="dk1"/>
              </a:buClr>
              <a:buSzPct val="100000"/>
              <a:buChar char="●"/>
            </a:pPr>
            <a:r>
              <a:rPr noProof="1" lang="ja">
                <a:solidFill>
                  <a:schemeClr val="dk1"/>
                </a:solidFill>
              </a:rPr>
              <a:t>Creating a potential market for OSS users</a:t>
            </a:r>
            <a:endParaRPr>
              <a:solidFill>
                <a:schemeClr val="dk1"/>
              </a:solidFill>
            </a:endParaRPr>
          </a:p>
          <a:p>
            <a:pPr lvl="4" indent="-297497" rtl="0" marL="2286000" algn="l">
              <a:spcBef>
                <a:spcPts val="0"/>
              </a:spcBef>
              <a:spcAft>
                <a:spcPts val="0"/>
              </a:spcAft>
              <a:buClr>
                <a:schemeClr val="dk1"/>
              </a:buClr>
              <a:buSzPct val="100000"/>
              <a:buChar char="○"/>
            </a:pPr>
            <a:r>
              <a:rPr noProof="1" lang="ja">
                <a:solidFill>
                  <a:schemeClr val="dk1"/>
                </a:solidFill>
              </a:rPr>
              <a:t>Creating a support business by increasing the number of OSS users</a:t>
            </a:r>
            <a:endParaRPr>
              <a:solidFill>
                <a:schemeClr val="dk1"/>
              </a:solidFill>
            </a:endParaRPr>
          </a:p>
          <a:p>
            <a:pPr lvl="4" indent="-297497" rtl="0" marL="2286000" algn="l">
              <a:spcBef>
                <a:spcPts val="0"/>
              </a:spcBef>
              <a:spcAft>
                <a:spcPts val="0"/>
              </a:spcAft>
              <a:buClr>
                <a:schemeClr val="dk1"/>
              </a:buClr>
              <a:buSzPct val="100000"/>
              <a:buChar char="○"/>
            </a:pPr>
            <a:r>
              <a:rPr noProof="1" lang="ja">
                <a:solidFill>
                  <a:schemeClr val="dk1"/>
                </a:solidFill>
              </a:rPr>
              <a:t>Android Example</a:t>
            </a:r>
            <a:endParaRPr>
              <a:solidFill>
                <a:schemeClr val="dk1"/>
              </a:solidFill>
            </a:endParaRPr>
          </a:p>
        </p:txBody>
      </p:sp>
      <p:sp>
        <p:nvSpPr>
          <p:cNvPr name="Google Shape;103;p16" id="103"/>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2024/1/26 Continued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7" id="107"/>
        <p:cNvGrpSpPr/>
        <p:nvPr/>
      </p:nvGrpSpPr>
      <p:grpSpPr>
        <a:xfrm>
          <a:off x="0" y="0"/>
          <a:ext cx="0" cy="0"/>
          <a:chOff x="0" y="0"/>
          <a:chExt cx="0" cy="0"/>
        </a:xfrm>
      </p:grpSpPr>
      <p:sp>
        <p:nvSpPr>
          <p:cNvPr name="Google Shape;108;p17" id="10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in the first place?</a:t>
            </a:r>
            <a:endParaRPr/>
          </a:p>
        </p:txBody>
      </p:sp>
      <p:sp>
        <p:nvSpPr>
          <p:cNvPr name="Google Shape;109;p17" id="109"/>
          <p:cNvSpPr txBox="1"/>
          <p:nvPr>
            <p:ph idx="1" type="body"/>
          </p:nvPr>
        </p:nvSpPr>
        <p:spPr>
          <a:xfrm>
            <a:off x="432000" y="724197"/>
            <a:ext cx="8280000" cy="3835800"/>
          </a:xfrm>
          <a:prstGeom prst="rect">
            <a:avLst/>
          </a:prstGeom>
          <a:noFill/>
          <a:ln>
            <a:noFill/>
          </a:ln>
        </p:spPr>
        <p:txBody>
          <a:bodyPr lIns="91425" bIns="91425" anchor="t" rIns="91425" anchorCtr="0" wrap="square" spcFirstLastPara="1" tIns="91425">
            <a:normAutofit lnSpcReduction="10000" fontScale="62500"/>
          </a:bodyPr>
          <a:lstStyle/>
          <a:p>
            <a:pPr lvl="0" indent="-284162" rtl="0" marL="457200" algn="l">
              <a:spcBef>
                <a:spcPts val="0"/>
              </a:spcBef>
              <a:spcAft>
                <a:spcPts val="0"/>
              </a:spcAft>
              <a:buSzPct val="100000"/>
              <a:buChar char="●"/>
            </a:pPr>
            <a:r>
              <a:rPr noProof="1" lang="ja">
                <a:solidFill>
                  <a:schemeClr val="dk1"/>
                </a:solidFill>
              </a:rPr>
              <a:t>How about saying "OSPO is the pilot of the organization's OSS Journey"?</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The OSS Journey of an organization is different in each organization.</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I think it is to support and push rather than to go ahead and pull, so the word pilot does not feel right.</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There is a direction and strategy as an organization, and the role of OSPO is to show how to engage with OSS and the OSS community for that purpose, and to promote it.</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The action for that depends on the state (stage) of each organization.</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For example:</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Work with existing departments in the organization.</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OSPO is the intermediary between Corporate Portfolio and Project Management.</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0 demonstrates the need for compliance and broadens the understanding of licensing.</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1: Communicate the benefits of providing bug fixes to the community</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2: Show the benefits of sharing development man-hours (costs) by contributing to OSS. </a:t>
            </a:r>
            <a:r>
              <a:rPr noProof="1" lang="ja">
                <a:solidFill>
                  <a:schemeClr val="dk1"/>
                </a:solidFill>
              </a:rPr>
              <a:t>Create an internal system (system) that facilitates OSS activities.</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3:</a:t>
            </a:r>
            <a:endParaRPr>
              <a:solidFill>
                <a:schemeClr val="dk1"/>
              </a:solidFill>
            </a:endParaRPr>
          </a:p>
          <a:p>
            <a:pPr lvl="2" indent="-284162" rtl="0" marL="1371600" algn="l">
              <a:spcBef>
                <a:spcPts val="0"/>
              </a:spcBef>
              <a:spcAft>
                <a:spcPts val="0"/>
              </a:spcAft>
              <a:buClr>
                <a:schemeClr val="dk1"/>
              </a:buClr>
              <a:buSzPct val="100000"/>
              <a:buChar char="■"/>
            </a:pPr>
            <a:r>
              <a:rPr noProof="1" lang="ja">
                <a:solidFill>
                  <a:schemeClr val="dk1"/>
                </a:solidFill>
              </a:rPr>
              <a:t>Stage 4:</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The organizational form for OSS varies from company to company.</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I think we can discuss what OSS Journey is.</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How to explain the OSS Initiative</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How to communicate the Shared Cost</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How to communicate the Program ===&gt; I'll dig a little deeper next time!</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PMI= Program as a Project Management Institute term</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PMO=Program Management Office: An organization for successfully managing multiple projects</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PMP site: </a:t>
            </a:r>
            <a:r>
              <a:rPr u="sng" noProof="1" lang="ja">
                <a:solidFill>
                  <a:schemeClr val="hlink"/>
                </a:solidFill>
                <a:hlinkClick r:id="rId3"/>
              </a:rPr>
              <a:t>https://ssaits.jp/promapedia/concepts/project-program-portfolio.html</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Program = “an officially organized system of services, activities, or opportunities that help people achieve something” from </a:t>
            </a:r>
            <a:r>
              <a:rPr u="sng" noProof="1" lang="ja">
                <a:solidFill>
                  <a:schemeClr val="hlink"/>
                </a:solidFill>
                <a:hlinkClick r:id="rId4"/>
              </a:rPr>
              <a:t>https://dictionary.cambridge.org/ja/dictionary/english/program</a:t>
            </a:r>
            <a:endParaRPr>
              <a:solidFill>
                <a:schemeClr val="dk1"/>
              </a:solidFill>
            </a:endParaRPr>
          </a:p>
          <a:p>
            <a:pPr lvl="1" indent="-284162" rtl="0" marL="914400" algn="l">
              <a:spcBef>
                <a:spcPts val="0"/>
              </a:spcBef>
              <a:spcAft>
                <a:spcPts val="0"/>
              </a:spcAft>
              <a:buClr>
                <a:schemeClr val="dk1"/>
              </a:buClr>
              <a:buSzPct val="100000"/>
              <a:buChar char="○"/>
            </a:pPr>
            <a:r>
              <a:rPr u="sng" noProof="1" lang="ja">
                <a:solidFill>
                  <a:schemeClr val="hlink"/>
                </a:solidFill>
                <a:hlinkClick r:id="rId5"/>
              </a:rPr>
              <a:t>https://ospoglossary.todogroup.org/ospo-definition/</a:t>
            </a:r>
            <a:endParaRPr>
              <a:solidFill>
                <a:schemeClr val="dk1"/>
              </a:solidFill>
            </a:endParaRPr>
          </a:p>
          <a:p>
            <a:pPr lvl="0" indent="-284162" rtl="0" marL="457200" algn="l">
              <a:spcBef>
                <a:spcPts val="0"/>
              </a:spcBef>
              <a:spcAft>
                <a:spcPts val="0"/>
              </a:spcAft>
              <a:buClr>
                <a:schemeClr val="dk1"/>
              </a:buClr>
              <a:buSzPct val="100000"/>
              <a:buChar char="●"/>
            </a:pPr>
            <a:r>
              <a:t> </a:t>
            </a:r>
            <a:endParaRPr>
              <a:solidFill>
                <a:schemeClr val="dk1"/>
              </a:solidFill>
            </a:endParaRPr>
          </a:p>
          <a:p>
            <a:pPr lvl="0" indent="-284162" rtl="0" marL="457200" algn="l">
              <a:spcBef>
                <a:spcPts val="0"/>
              </a:spcBef>
              <a:spcAft>
                <a:spcPts val="0"/>
              </a:spcAft>
              <a:buClr>
                <a:schemeClr val="dk1"/>
              </a:buClr>
              <a:buSzPct val="100000"/>
              <a:buChar char="●"/>
            </a:pPr>
            <a:r>
              <a:rPr noProof="1" lang="ja">
                <a:solidFill>
                  <a:schemeClr val="dk1"/>
                </a:solidFill>
              </a:rPr>
              <a:t>and say, "The role of OSPO is to understand the changes in the business environment caused by OSS and to encourage the company to adapt to this changing environment."</a:t>
            </a:r>
            <a:endParaRPr>
              <a:solidFill>
                <a:schemeClr val="dk1"/>
              </a:solidFill>
            </a:endParaRPr>
          </a:p>
          <a:p>
            <a:pPr lvl="1" indent="-284162" rtl="0" marL="914400" algn="l">
              <a:spcBef>
                <a:spcPts val="0"/>
              </a:spcBef>
              <a:spcAft>
                <a:spcPts val="0"/>
              </a:spcAft>
              <a:buClr>
                <a:schemeClr val="dk1"/>
              </a:buClr>
              <a:buSzPct val="100000"/>
              <a:buChar char="○"/>
            </a:pPr>
            <a:r>
              <a:rPr noProof="1" lang="ja">
                <a:solidFill>
                  <a:schemeClr val="dk1"/>
                </a:solidFill>
              </a:rPr>
              <a:t>Adapting has stages: (1) reacting to the change that is directly related to it, (2) understanding the context of the change, anticipating and preparing for the next change, (3) thinking about the desired state and creating change to achieve that state, etc.</a:t>
            </a:r>
            <a:endParaRPr>
              <a:solidFill>
                <a:schemeClr val="dk1"/>
              </a:solidFill>
            </a:endParaRPr>
          </a:p>
          <a:p>
            <a:pPr lvl="0" indent="-284162" rtl="0" marL="457200" algn="l">
              <a:spcBef>
                <a:spcPts val="0"/>
              </a:spcBef>
              <a:spcAft>
                <a:spcPts val="0"/>
              </a:spcAft>
              <a:buClr>
                <a:schemeClr val="dk1"/>
              </a:buClr>
              <a:buSzPct val="100000"/>
              <a:buChar char="●"/>
            </a:pPr>
            <a:r>
              <a:rPr lang="ja">
                <a:solidFill>
                  <a:schemeClr val="dk1"/>
                </a:solidFill>
              </a:rPr>
              <a:t> </a:t>
            </a:r>
            <a:r>
              <a:rPr noProof="1" lang="ja">
                <a:solidFill>
                  <a:schemeClr val="dk1"/>
                </a:solidFill>
              </a:rPr>
              <a:t>2/29 Proposal: Discuss how to set up/operate OSPO</a:t>
            </a:r>
            <a:endParaRPr>
              <a:solidFill>
                <a:schemeClr val="dk1"/>
              </a:solidFill>
            </a:endParaRPr>
          </a:p>
        </p:txBody>
      </p:sp>
      <p:sp>
        <p:nvSpPr>
          <p:cNvPr name="Google Shape;110;p17" id="110"/>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2024/2/16 Continued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