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4"/>
  </p:sldMasterIdLst>
  <p:notesMasterIdLst>
    <p:notesMasterId r:id="rId14"/>
  </p:notesMasterIdLst>
  <p:sldIdLst>
    <p:sldId id="283" r:id="rId5"/>
    <p:sldId id="269" r:id="rId6"/>
    <p:sldId id="278" r:id="rId7"/>
    <p:sldId id="284" r:id="rId8"/>
    <p:sldId id="2147479276" r:id="rId9"/>
    <p:sldId id="2147479280" r:id="rId10"/>
    <p:sldId id="2147479277" r:id="rId11"/>
    <p:sldId id="2147479279" r:id="rId12"/>
    <p:sldId id="282" r:id="rId13"/>
  </p:sldIdLst>
  <p:sldSz cx="9144000" cy="5143500" type="screen16x9"/>
  <p:notesSz cx="6858000" cy="9144000"/>
  <p:embeddedFontLst>
    <p:embeddedFont>
      <p:font typeface="Open Sans Medium" panose="020B060007020508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Slab Light" pitchFamily="2" charset="0"/>
      <p:regular r:id="rId23"/>
      <p:bold r:id="rId24"/>
    </p:embeddedFont>
    <p:embeddedFont>
      <p:font typeface="游ゴシック" panose="020B0400000000000000" pitchFamily="50" charset="-128"/>
      <p:regular r:id="rId25"/>
      <p:bold r:id="rId26"/>
    </p:embeddedFont>
    <p:embeddedFont>
      <p:font typeface="游ゴシック Light" panose="020B0300000000000000" pitchFamily="50" charset="-128"/>
      <p:regular r:id="rId27"/>
    </p:embeddedFont>
    <p:embeddedFont>
      <p:font typeface="游ゴシック Medium" panose="020B0500000000000000" pitchFamily="50" charset="-128"/>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63D11E-E48D-45A7-AB45-D167400F5131}" v="33" dt="2024-05-14T08:24:12.87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535" autoAdjust="0"/>
  </p:normalViewPr>
  <p:slideViewPr>
    <p:cSldViewPr snapToGrid="0">
      <p:cViewPr varScale="1">
        <p:scale>
          <a:sx n="139" d="100"/>
          <a:sy n="139" d="100"/>
        </p:scale>
        <p:origin x="702" y="108"/>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6.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9026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en-US"/>
              <a:t>Click to edit Master title style</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en-US"/>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mj-lt"/>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r>
              <a:rPr lang="en-US"/>
              <a:t>Click to edit Master title style</a:t>
            </a:r>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medium.com/@interlynkblog/all-about-spdx-3-0-7763c9e93c78" TargetMode="Externa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spreadsheets/d/1_CDMjhdyS_QWl4Hwjyjh2YgL40PioHf4KJjQblOLUxM/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normAutofit fontScale="90000"/>
          </a:bodyPr>
          <a:lstStyle/>
          <a:p>
            <a:r>
              <a:rPr kumimoji="1" lang="en-US" altLang="ja-JP" dirty="0"/>
              <a:t>OpenChain JWG</a:t>
            </a:r>
            <a:br>
              <a:rPr kumimoji="1" lang="en-US" altLang="ja-JP" dirty="0"/>
            </a:br>
            <a:r>
              <a:rPr kumimoji="1" lang="en-US" altLang="ja-JP" dirty="0"/>
              <a:t>Automation &amp; SBOM sg</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dirty="0"/>
              <a:t>2024/05/14</a:t>
            </a:r>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en-US" dirty="0"/>
              <a:t>Anti-Trust Policy Notice</a:t>
            </a:r>
          </a:p>
        </p:txBody>
      </p:sp>
      <p:sp>
        <p:nvSpPr>
          <p:cNvPr id="158" name="Google Shape;158;p25"/>
          <p:cNvSpPr txBox="1">
            <a:spLocks noGrp="1"/>
          </p:cNvSpPr>
          <p:nvPr>
            <p:ph type="body" idx="1"/>
          </p:nvPr>
        </p:nvSpPr>
        <p:spPr/>
        <p:txBody>
          <a:bodyPr>
            <a:normAutofit fontScale="85000" lnSpcReduction="10000"/>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ja-JP" altLang="en-US" dirty="0"/>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fontScale="92500" lnSpcReduction="10000"/>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7A8DE-740E-7653-0467-929606549399}"/>
              </a:ext>
            </a:extLst>
          </p:cNvPr>
          <p:cNvSpPr>
            <a:spLocks noGrp="1"/>
          </p:cNvSpPr>
          <p:nvPr>
            <p:ph type="title"/>
          </p:nvPr>
        </p:nvSpPr>
        <p:spPr/>
        <p:txBody>
          <a:bodyPr>
            <a:normAutofit fontScale="90000"/>
          </a:bodyPr>
          <a:lstStyle/>
          <a:p>
            <a:r>
              <a:rPr lang="en-US" dirty="0"/>
              <a:t>Agenda</a:t>
            </a:r>
          </a:p>
        </p:txBody>
      </p:sp>
      <p:sp>
        <p:nvSpPr>
          <p:cNvPr id="3" name="Text Placeholder 2">
            <a:extLst>
              <a:ext uri="{FF2B5EF4-FFF2-40B4-BE49-F238E27FC236}">
                <a16:creationId xmlns:a16="http://schemas.microsoft.com/office/drawing/2014/main" id="{F502C31F-4603-AF85-0077-192F6C13C19C}"/>
              </a:ext>
            </a:extLst>
          </p:cNvPr>
          <p:cNvSpPr>
            <a:spLocks noGrp="1"/>
          </p:cNvSpPr>
          <p:nvPr>
            <p:ph type="body" idx="1"/>
          </p:nvPr>
        </p:nvSpPr>
        <p:spPr/>
        <p:txBody>
          <a:bodyPr/>
          <a:lstStyle/>
          <a:p>
            <a:r>
              <a:rPr lang="en-US" dirty="0">
                <a:latin typeface="+mn-ea"/>
                <a:ea typeface="+mn-ea"/>
              </a:rPr>
              <a:t>SPDX Asia Call </a:t>
            </a:r>
            <a:r>
              <a:rPr lang="ja-JP" altLang="en-US" dirty="0">
                <a:latin typeface="+mn-ea"/>
                <a:ea typeface="+mn-ea"/>
              </a:rPr>
              <a:t>について</a:t>
            </a:r>
            <a:endParaRPr lang="en-US" altLang="ja-JP" dirty="0">
              <a:latin typeface="+mn-ea"/>
              <a:ea typeface="+mn-ea"/>
            </a:endParaRPr>
          </a:p>
          <a:p>
            <a:r>
              <a:rPr lang="en-US" dirty="0">
                <a:latin typeface="+mn-ea"/>
                <a:ea typeface="+mn-ea"/>
              </a:rPr>
              <a:t>Open Source Summit North America</a:t>
            </a:r>
            <a:r>
              <a:rPr lang="ja-JP" altLang="en-US" dirty="0">
                <a:latin typeface="+mn-ea"/>
                <a:ea typeface="+mn-ea"/>
              </a:rPr>
              <a:t> </a:t>
            </a:r>
            <a:r>
              <a:rPr lang="en-US" altLang="ja-JP" dirty="0">
                <a:latin typeface="+mn-ea"/>
                <a:ea typeface="+mn-ea"/>
              </a:rPr>
              <a:t>2024</a:t>
            </a:r>
            <a:r>
              <a:rPr lang="ja-JP" altLang="en-US" dirty="0">
                <a:latin typeface="+mn-ea"/>
                <a:ea typeface="+mn-ea"/>
              </a:rPr>
              <a:t> 簡単にレポート</a:t>
            </a:r>
            <a:endParaRPr lang="en-US" altLang="ja-JP" dirty="0">
              <a:latin typeface="+mn-ea"/>
              <a:ea typeface="+mn-ea"/>
            </a:endParaRPr>
          </a:p>
          <a:p>
            <a:r>
              <a:rPr lang="en-US" dirty="0">
                <a:latin typeface="+mn-ea"/>
                <a:ea typeface="+mn-ea"/>
              </a:rPr>
              <a:t>SPDX Lite / Lite profile </a:t>
            </a:r>
            <a:r>
              <a:rPr lang="ja-JP" altLang="en-US" dirty="0">
                <a:latin typeface="+mn-ea"/>
                <a:ea typeface="+mn-ea"/>
              </a:rPr>
              <a:t>状況とお願い</a:t>
            </a:r>
            <a:endParaRPr lang="en-US" altLang="ja-JP" dirty="0">
              <a:latin typeface="+mn-ea"/>
              <a:ea typeface="+mn-ea"/>
            </a:endParaRPr>
          </a:p>
          <a:p>
            <a:r>
              <a:rPr lang="en-US" dirty="0">
                <a:latin typeface="+mn-ea"/>
                <a:ea typeface="+mn-ea"/>
              </a:rPr>
              <a:t>SPDX v3.0 </a:t>
            </a:r>
            <a:r>
              <a:rPr lang="ja-JP" altLang="en-US" dirty="0">
                <a:latin typeface="+mn-ea"/>
                <a:ea typeface="+mn-ea"/>
              </a:rPr>
              <a:t>日本語翻訳について</a:t>
            </a:r>
            <a:endParaRPr lang="en-US" altLang="ja-JP" dirty="0">
              <a:latin typeface="+mn-ea"/>
              <a:ea typeface="+mn-ea"/>
            </a:endParaRPr>
          </a:p>
          <a:p>
            <a:r>
              <a:rPr lang="ja-JP" altLang="en-US" dirty="0">
                <a:latin typeface="+mn-ea"/>
                <a:ea typeface="+mn-ea"/>
              </a:rPr>
              <a:t>パブリックコメントについて</a:t>
            </a:r>
            <a:r>
              <a:rPr lang="en-US" altLang="ja-JP" dirty="0">
                <a:latin typeface="+mn-ea"/>
                <a:ea typeface="+mn-ea"/>
              </a:rPr>
              <a:t>(</a:t>
            </a:r>
            <a:r>
              <a:rPr lang="ja-JP" altLang="en-US" dirty="0">
                <a:latin typeface="+mn-ea"/>
                <a:ea typeface="+mn-ea"/>
              </a:rPr>
              <a:t>時間があれば</a:t>
            </a:r>
            <a:r>
              <a:rPr lang="en-US" altLang="ja-JP" dirty="0">
                <a:latin typeface="+mn-ea"/>
                <a:ea typeface="+mn-ea"/>
              </a:rPr>
              <a:t>)</a:t>
            </a:r>
            <a:endParaRPr lang="en-US" dirty="0">
              <a:latin typeface="+mn-ea"/>
              <a:ea typeface="+mn-ea"/>
            </a:endParaRPr>
          </a:p>
        </p:txBody>
      </p:sp>
    </p:spTree>
    <p:extLst>
      <p:ext uri="{BB962C8B-B14F-4D97-AF65-F5344CB8AC3E}">
        <p14:creationId xmlns:p14="http://schemas.microsoft.com/office/powerpoint/2010/main" val="1682303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3C8B-479E-C9ED-EB55-2772E28308AA}"/>
              </a:ext>
            </a:extLst>
          </p:cNvPr>
          <p:cNvSpPr>
            <a:spLocks noGrp="1"/>
          </p:cNvSpPr>
          <p:nvPr>
            <p:ph type="title"/>
          </p:nvPr>
        </p:nvSpPr>
        <p:spPr/>
        <p:txBody>
          <a:bodyPr>
            <a:normAutofit fontScale="90000"/>
          </a:bodyPr>
          <a:lstStyle/>
          <a:p>
            <a:r>
              <a:rPr lang="en-US" dirty="0"/>
              <a:t>Asia SPDX Call</a:t>
            </a:r>
            <a:r>
              <a:rPr lang="ja-JP" altLang="en-US" dirty="0"/>
              <a:t>について</a:t>
            </a:r>
            <a:endParaRPr lang="en-US" dirty="0"/>
          </a:p>
        </p:txBody>
      </p:sp>
      <p:sp>
        <p:nvSpPr>
          <p:cNvPr id="3" name="Text Placeholder 2">
            <a:extLst>
              <a:ext uri="{FF2B5EF4-FFF2-40B4-BE49-F238E27FC236}">
                <a16:creationId xmlns:a16="http://schemas.microsoft.com/office/drawing/2014/main" id="{D8DB6B1F-83A0-D1E9-2050-4B9B8CBECC25}"/>
              </a:ext>
            </a:extLst>
          </p:cNvPr>
          <p:cNvSpPr>
            <a:spLocks noGrp="1"/>
          </p:cNvSpPr>
          <p:nvPr>
            <p:ph type="body" idx="1"/>
          </p:nvPr>
        </p:nvSpPr>
        <p:spPr/>
        <p:txBody>
          <a:bodyPr>
            <a:normAutofit/>
          </a:bodyPr>
          <a:lstStyle/>
          <a:p>
            <a:r>
              <a:rPr lang="ja-JP" altLang="en-US" sz="1600" dirty="0">
                <a:latin typeface="+mn-ea"/>
                <a:ea typeface="+mn-ea"/>
              </a:rPr>
              <a:t>本日 </a:t>
            </a:r>
            <a:r>
              <a:rPr lang="en-US" altLang="ja-JP" sz="1600" dirty="0">
                <a:latin typeface="+mn-ea"/>
                <a:ea typeface="+mn-ea"/>
              </a:rPr>
              <a:t>5/14</a:t>
            </a:r>
            <a:r>
              <a:rPr lang="ja-JP" altLang="en-US" sz="1600" dirty="0">
                <a:latin typeface="+mn-ea"/>
                <a:ea typeface="+mn-ea"/>
              </a:rPr>
              <a:t>は </a:t>
            </a:r>
            <a:r>
              <a:rPr lang="en-US" altLang="ja-JP" sz="1600" dirty="0">
                <a:latin typeface="+mn-ea"/>
                <a:ea typeface="+mn-ea"/>
              </a:rPr>
              <a:t>Kate</a:t>
            </a:r>
            <a:r>
              <a:rPr lang="ja-JP" altLang="en-US" sz="1600" dirty="0">
                <a:latin typeface="+mn-ea"/>
                <a:ea typeface="+mn-ea"/>
              </a:rPr>
              <a:t>、</a:t>
            </a:r>
            <a:r>
              <a:rPr lang="en-US" altLang="ja-JP" sz="1600" dirty="0">
                <a:latin typeface="+mn-ea"/>
                <a:ea typeface="+mn-ea"/>
              </a:rPr>
              <a:t>Gary</a:t>
            </a:r>
            <a:r>
              <a:rPr lang="ja-JP" altLang="en-US" sz="1600" dirty="0">
                <a:latin typeface="+mn-ea"/>
                <a:ea typeface="+mn-ea"/>
              </a:rPr>
              <a:t> お二人とも都合がつかず</a:t>
            </a:r>
            <a:r>
              <a:rPr lang="en-US" altLang="ja-JP" sz="1600" dirty="0">
                <a:latin typeface="+mn-ea"/>
                <a:ea typeface="+mn-ea"/>
              </a:rPr>
              <a:t>1</a:t>
            </a:r>
            <a:r>
              <a:rPr lang="ja-JP" altLang="en-US" sz="1600" dirty="0">
                <a:latin typeface="+mn-ea"/>
                <a:ea typeface="+mn-ea"/>
              </a:rPr>
              <a:t>週間延期。来週 </a:t>
            </a:r>
            <a:r>
              <a:rPr lang="en-US" altLang="ja-JP" sz="1600" dirty="0">
                <a:latin typeface="+mn-ea"/>
                <a:ea typeface="+mn-ea"/>
              </a:rPr>
              <a:t>5/21 9:00-10:00 </a:t>
            </a:r>
            <a:r>
              <a:rPr lang="ja-JP" altLang="en-US" sz="1600" dirty="0">
                <a:latin typeface="+mn-ea"/>
                <a:ea typeface="+mn-ea"/>
              </a:rPr>
              <a:t>開催と変更されました。</a:t>
            </a:r>
            <a:endParaRPr lang="en-US" altLang="ja-JP" sz="1600" dirty="0">
              <a:latin typeface="+mn-ea"/>
              <a:ea typeface="+mn-ea"/>
            </a:endParaRPr>
          </a:p>
          <a:p>
            <a:endParaRPr lang="en-US" sz="1600" dirty="0">
              <a:latin typeface="+mn-ea"/>
              <a:ea typeface="+mn-ea"/>
            </a:endParaRPr>
          </a:p>
          <a:p>
            <a:r>
              <a:rPr lang="ja-JP" altLang="en-US" sz="1600" dirty="0">
                <a:latin typeface="+mn-ea"/>
                <a:ea typeface="+mn-ea"/>
              </a:rPr>
              <a:t>予定</a:t>
            </a:r>
            <a:r>
              <a:rPr lang="en-US" altLang="ja-JP" sz="1600" dirty="0">
                <a:latin typeface="+mn-ea"/>
                <a:ea typeface="+mn-ea"/>
              </a:rPr>
              <a:t>Agenda</a:t>
            </a:r>
          </a:p>
          <a:p>
            <a:pPr lvl="1">
              <a:lnSpc>
                <a:spcPct val="100000"/>
              </a:lnSpc>
              <a:spcBef>
                <a:spcPts val="600"/>
              </a:spcBef>
              <a:spcAft>
                <a:spcPts val="600"/>
              </a:spcAft>
            </a:pPr>
            <a:r>
              <a:rPr lang="en-US" altLang="ja-JP" sz="1200" dirty="0">
                <a:latin typeface="+mn-ea"/>
                <a:ea typeface="+mn-ea"/>
              </a:rPr>
              <a:t>Security</a:t>
            </a:r>
            <a:r>
              <a:rPr lang="ja-JP" altLang="en-US" sz="1200" dirty="0">
                <a:latin typeface="+mn-ea"/>
                <a:ea typeface="+mn-ea"/>
              </a:rPr>
              <a:t> </a:t>
            </a:r>
            <a:r>
              <a:rPr lang="en-US" altLang="ja-JP" sz="1200" dirty="0">
                <a:latin typeface="+mn-ea"/>
                <a:ea typeface="+mn-ea"/>
              </a:rPr>
              <a:t>Profile</a:t>
            </a:r>
            <a:r>
              <a:rPr lang="ja-JP" altLang="en-US" sz="1200" dirty="0">
                <a:latin typeface="+mn-ea"/>
                <a:ea typeface="+mn-ea"/>
              </a:rPr>
              <a:t>に関する打ち合わせ日程調整</a:t>
            </a:r>
            <a:endParaRPr lang="en-US" altLang="ja-JP" sz="1200" dirty="0">
              <a:latin typeface="+mn-ea"/>
              <a:ea typeface="+mn-ea"/>
            </a:endParaRPr>
          </a:p>
          <a:p>
            <a:pPr lvl="2">
              <a:lnSpc>
                <a:spcPct val="100000"/>
              </a:lnSpc>
              <a:spcBef>
                <a:spcPts val="600"/>
              </a:spcBef>
              <a:spcAft>
                <a:spcPts val="600"/>
              </a:spcAft>
            </a:pPr>
            <a:r>
              <a:rPr lang="ja-JP" altLang="en-US" sz="1200" dirty="0">
                <a:latin typeface="+mn-ea"/>
                <a:ea typeface="+mn-ea"/>
              </a:rPr>
              <a:t>開催方法</a:t>
            </a:r>
            <a:r>
              <a:rPr lang="en-US" altLang="ja-JP" sz="1200" dirty="0">
                <a:latin typeface="+mn-ea"/>
                <a:ea typeface="+mn-ea"/>
              </a:rPr>
              <a:t>: spdx-tech? security? </a:t>
            </a:r>
            <a:r>
              <a:rPr lang="ja-JP" altLang="en-US" sz="1200" dirty="0">
                <a:latin typeface="+mn-ea"/>
                <a:ea typeface="+mn-ea"/>
              </a:rPr>
              <a:t>個別</a:t>
            </a:r>
            <a:r>
              <a:rPr lang="en-US" altLang="ja-JP" sz="1200" dirty="0">
                <a:latin typeface="+mn-ea"/>
                <a:ea typeface="+mn-ea"/>
              </a:rPr>
              <a:t>?</a:t>
            </a:r>
          </a:p>
          <a:p>
            <a:pPr lvl="2">
              <a:lnSpc>
                <a:spcPct val="100000"/>
              </a:lnSpc>
              <a:spcBef>
                <a:spcPts val="600"/>
              </a:spcBef>
              <a:spcAft>
                <a:spcPts val="600"/>
              </a:spcAft>
            </a:pPr>
            <a:r>
              <a:rPr lang="ja-JP" altLang="en-US" sz="1200" dirty="0">
                <a:latin typeface="+mn-ea"/>
                <a:ea typeface="+mn-ea"/>
              </a:rPr>
              <a:t>参加依頼</a:t>
            </a:r>
            <a:r>
              <a:rPr lang="en-US" altLang="ja-JP" sz="1200" dirty="0">
                <a:latin typeface="+mn-ea"/>
                <a:ea typeface="+mn-ea"/>
              </a:rPr>
              <a:t>(</a:t>
            </a:r>
            <a:r>
              <a:rPr lang="ja-JP" altLang="en-US" sz="1200" dirty="0">
                <a:latin typeface="+mn-ea"/>
                <a:ea typeface="+mn-ea"/>
              </a:rPr>
              <a:t>必須</a:t>
            </a:r>
            <a:r>
              <a:rPr lang="en-US" altLang="ja-JP" sz="1200" dirty="0">
                <a:latin typeface="+mn-ea"/>
                <a:ea typeface="+mn-ea"/>
              </a:rPr>
              <a:t>): Gary, Rose, Adolfo, </a:t>
            </a:r>
            <a:r>
              <a:rPr lang="ja-JP" altLang="en-US" sz="1200" dirty="0">
                <a:latin typeface="+mn-ea"/>
                <a:ea typeface="+mn-ea"/>
              </a:rPr>
              <a:t>ソニー 田中さん</a:t>
            </a:r>
            <a:r>
              <a:rPr lang="en-US" altLang="ja-JP" sz="1200" dirty="0">
                <a:latin typeface="+mn-ea"/>
                <a:ea typeface="+mn-ea"/>
              </a:rPr>
              <a:t>,</a:t>
            </a:r>
            <a:r>
              <a:rPr lang="ja-JP" altLang="en-US" sz="1200" dirty="0">
                <a:latin typeface="+mn-ea"/>
                <a:ea typeface="+mn-ea"/>
              </a:rPr>
              <a:t> </a:t>
            </a:r>
            <a:r>
              <a:rPr lang="en-US" altLang="ja-JP" sz="1200" dirty="0">
                <a:latin typeface="+mn-ea"/>
                <a:ea typeface="+mn-ea"/>
              </a:rPr>
              <a:t>... ?</a:t>
            </a:r>
          </a:p>
          <a:p>
            <a:pPr lvl="2">
              <a:lnSpc>
                <a:spcPct val="100000"/>
              </a:lnSpc>
              <a:spcBef>
                <a:spcPts val="600"/>
              </a:spcBef>
              <a:spcAft>
                <a:spcPts val="600"/>
              </a:spcAft>
            </a:pPr>
            <a:r>
              <a:rPr lang="ja-JP" altLang="en-US" sz="1200" dirty="0">
                <a:latin typeface="+mn-ea"/>
                <a:ea typeface="+mn-ea"/>
              </a:rPr>
              <a:t>内容</a:t>
            </a:r>
            <a:r>
              <a:rPr lang="en-US" altLang="ja-JP" sz="1200" dirty="0">
                <a:latin typeface="+mn-ea"/>
                <a:ea typeface="+mn-ea"/>
              </a:rPr>
              <a:t>: </a:t>
            </a:r>
            <a:r>
              <a:rPr lang="ja-JP" altLang="en-US" sz="1200" dirty="0">
                <a:latin typeface="+mn-ea"/>
                <a:ea typeface="+mn-ea"/>
              </a:rPr>
              <a:t>過去</a:t>
            </a:r>
            <a:r>
              <a:rPr lang="en-US" altLang="ja-JP" sz="1200" dirty="0">
                <a:latin typeface="+mn-ea"/>
                <a:ea typeface="+mn-ea"/>
              </a:rPr>
              <a:t>SPDX-tech ML</a:t>
            </a:r>
            <a:r>
              <a:rPr lang="ja-JP" altLang="en-US" sz="1200" dirty="0">
                <a:latin typeface="+mn-ea"/>
                <a:ea typeface="+mn-ea"/>
              </a:rPr>
              <a:t>に送付した疑問や問題について</a:t>
            </a:r>
            <a:endParaRPr lang="en-US" altLang="ja-JP" sz="1200" dirty="0">
              <a:latin typeface="+mn-ea"/>
              <a:ea typeface="+mn-ea"/>
            </a:endParaRPr>
          </a:p>
          <a:p>
            <a:pPr lvl="1">
              <a:lnSpc>
                <a:spcPct val="100000"/>
              </a:lnSpc>
              <a:spcBef>
                <a:spcPts val="600"/>
              </a:spcBef>
              <a:spcAft>
                <a:spcPts val="600"/>
              </a:spcAft>
            </a:pPr>
            <a:r>
              <a:rPr lang="en-US" sz="1200" dirty="0">
                <a:latin typeface="+mn-ea"/>
                <a:ea typeface="+mn-ea"/>
              </a:rPr>
              <a:t>Lite profile JSON-LD sample(</a:t>
            </a:r>
            <a:r>
              <a:rPr lang="ja-JP" altLang="en-US" sz="1200" dirty="0">
                <a:latin typeface="+mn-ea"/>
                <a:ea typeface="+mn-ea"/>
              </a:rPr>
              <a:t>議論をしたいもの</a:t>
            </a:r>
            <a:r>
              <a:rPr lang="en-US" sz="1200" dirty="0">
                <a:latin typeface="+mn-ea"/>
                <a:ea typeface="+mn-ea"/>
              </a:rPr>
              <a:t>)</a:t>
            </a:r>
            <a:r>
              <a:rPr lang="ja-JP" altLang="en-US" sz="1200" dirty="0">
                <a:latin typeface="+mn-ea"/>
                <a:ea typeface="+mn-ea"/>
              </a:rPr>
              <a:t>の</a:t>
            </a:r>
            <a:r>
              <a:rPr lang="en-US" altLang="ja-JP" sz="1200" dirty="0">
                <a:latin typeface="+mn-ea"/>
                <a:ea typeface="+mn-ea"/>
              </a:rPr>
              <a:t>PR</a:t>
            </a:r>
            <a:r>
              <a:rPr lang="ja-JP" altLang="en-US" sz="1200" dirty="0">
                <a:latin typeface="+mn-ea"/>
                <a:ea typeface="+mn-ea"/>
              </a:rPr>
              <a:t>について</a:t>
            </a:r>
            <a:endParaRPr lang="en-US" altLang="ja-JP" sz="1200" dirty="0">
              <a:latin typeface="+mn-ea"/>
              <a:ea typeface="+mn-ea"/>
            </a:endParaRPr>
          </a:p>
          <a:p>
            <a:pPr lvl="1">
              <a:lnSpc>
                <a:spcPct val="100000"/>
              </a:lnSpc>
              <a:spcBef>
                <a:spcPts val="600"/>
              </a:spcBef>
              <a:spcAft>
                <a:spcPts val="600"/>
              </a:spcAft>
            </a:pPr>
            <a:r>
              <a:rPr lang="en-US" sz="1200" dirty="0">
                <a:latin typeface="+mn-ea"/>
                <a:ea typeface="+mn-ea"/>
              </a:rPr>
              <a:t>AOB</a:t>
            </a:r>
          </a:p>
        </p:txBody>
      </p:sp>
      <p:sp>
        <p:nvSpPr>
          <p:cNvPr id="4" name="TextBox 3">
            <a:extLst>
              <a:ext uri="{FF2B5EF4-FFF2-40B4-BE49-F238E27FC236}">
                <a16:creationId xmlns:a16="http://schemas.microsoft.com/office/drawing/2014/main" id="{28DF7854-98AA-4C25-4C70-682A365E7E46}"/>
              </a:ext>
            </a:extLst>
          </p:cNvPr>
          <p:cNvSpPr txBox="1"/>
          <p:nvPr/>
        </p:nvSpPr>
        <p:spPr>
          <a:xfrm>
            <a:off x="6057611" y="3018074"/>
            <a:ext cx="2167090" cy="523220"/>
          </a:xfrm>
          <a:prstGeom prst="rect">
            <a:avLst/>
          </a:prstGeom>
          <a:noFill/>
        </p:spPr>
        <p:txBody>
          <a:bodyPr wrap="square" rtlCol="0">
            <a:spAutoFit/>
          </a:bodyPr>
          <a:lstStyle/>
          <a:p>
            <a:r>
              <a:rPr lang="ja-JP" altLang="en-US" dirty="0">
                <a:latin typeface="+mn-ea"/>
                <a:ea typeface="+mn-ea"/>
              </a:rPr>
              <a:t>一度日本語で解説してもらった方が良い？</a:t>
            </a:r>
            <a:endParaRPr lang="en-US" dirty="0">
              <a:latin typeface="+mn-ea"/>
              <a:ea typeface="+mn-ea"/>
            </a:endParaRPr>
          </a:p>
        </p:txBody>
      </p:sp>
    </p:spTree>
    <p:extLst>
      <p:ext uri="{BB962C8B-B14F-4D97-AF65-F5344CB8AC3E}">
        <p14:creationId xmlns:p14="http://schemas.microsoft.com/office/powerpoint/2010/main" val="70818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1CBC-23DA-C806-6EF2-291A0EC2D5EF}"/>
              </a:ext>
            </a:extLst>
          </p:cNvPr>
          <p:cNvSpPr>
            <a:spLocks noGrp="1"/>
          </p:cNvSpPr>
          <p:nvPr>
            <p:ph type="title"/>
          </p:nvPr>
        </p:nvSpPr>
        <p:spPr/>
        <p:txBody>
          <a:bodyPr>
            <a:normAutofit fontScale="90000"/>
          </a:bodyPr>
          <a:lstStyle/>
          <a:p>
            <a:r>
              <a:rPr lang="en-US" dirty="0">
                <a:latin typeface="+mn-ea"/>
                <a:ea typeface="+mn-ea"/>
              </a:rPr>
              <a:t>Open Source Summit North America</a:t>
            </a:r>
            <a:r>
              <a:rPr lang="ja-JP" altLang="en-US" dirty="0">
                <a:latin typeface="+mn-ea"/>
                <a:ea typeface="+mn-ea"/>
              </a:rPr>
              <a:t> </a:t>
            </a:r>
            <a:r>
              <a:rPr lang="en-US" altLang="ja-JP" dirty="0">
                <a:latin typeface="+mn-ea"/>
                <a:ea typeface="+mn-ea"/>
              </a:rPr>
              <a:t>2024</a:t>
            </a:r>
            <a:endParaRPr lang="en-US" dirty="0"/>
          </a:p>
        </p:txBody>
      </p:sp>
      <p:sp>
        <p:nvSpPr>
          <p:cNvPr id="3" name="Text Placeholder 2">
            <a:extLst>
              <a:ext uri="{FF2B5EF4-FFF2-40B4-BE49-F238E27FC236}">
                <a16:creationId xmlns:a16="http://schemas.microsoft.com/office/drawing/2014/main" id="{0A91DC4D-967D-225C-31F5-DDAC74A30AFE}"/>
              </a:ext>
            </a:extLst>
          </p:cNvPr>
          <p:cNvSpPr>
            <a:spLocks noGrp="1"/>
          </p:cNvSpPr>
          <p:nvPr>
            <p:ph type="body" idx="1"/>
          </p:nvPr>
        </p:nvSpPr>
        <p:spPr/>
        <p:txBody>
          <a:bodyPr/>
          <a:lstStyle/>
          <a:p>
            <a:r>
              <a:rPr lang="ja-JP" altLang="en-US"/>
              <a:t>資料割愛</a:t>
            </a:r>
            <a:endParaRPr lang="en-US" dirty="0"/>
          </a:p>
        </p:txBody>
      </p:sp>
    </p:spTree>
    <p:extLst>
      <p:ext uri="{BB962C8B-B14F-4D97-AF65-F5344CB8AC3E}">
        <p14:creationId xmlns:p14="http://schemas.microsoft.com/office/powerpoint/2010/main" val="277926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660D-D183-B021-CB58-B8AC8D26FFA2}"/>
              </a:ext>
            </a:extLst>
          </p:cNvPr>
          <p:cNvSpPr>
            <a:spLocks noGrp="1"/>
          </p:cNvSpPr>
          <p:nvPr>
            <p:ph type="title"/>
          </p:nvPr>
        </p:nvSpPr>
        <p:spPr/>
        <p:txBody>
          <a:bodyPr>
            <a:normAutofit fontScale="90000"/>
          </a:bodyPr>
          <a:lstStyle/>
          <a:p>
            <a:r>
              <a:rPr lang="en-US" dirty="0">
                <a:latin typeface="+mn-ea"/>
                <a:ea typeface="+mn-ea"/>
              </a:rPr>
              <a:t>SPDX Lite / Lite profile </a:t>
            </a:r>
            <a:r>
              <a:rPr lang="ja-JP" altLang="en-US" dirty="0">
                <a:latin typeface="+mn-ea"/>
                <a:ea typeface="+mn-ea"/>
              </a:rPr>
              <a:t>状況とお願い</a:t>
            </a:r>
            <a:endParaRPr lang="en-US" dirty="0"/>
          </a:p>
        </p:txBody>
      </p:sp>
      <p:sp>
        <p:nvSpPr>
          <p:cNvPr id="3" name="Text Placeholder 2">
            <a:extLst>
              <a:ext uri="{FF2B5EF4-FFF2-40B4-BE49-F238E27FC236}">
                <a16:creationId xmlns:a16="http://schemas.microsoft.com/office/drawing/2014/main" id="{07F27FA3-D222-71FA-739E-FD5C2083315E}"/>
              </a:ext>
            </a:extLst>
          </p:cNvPr>
          <p:cNvSpPr>
            <a:spLocks noGrp="1"/>
          </p:cNvSpPr>
          <p:nvPr>
            <p:ph type="body" idx="1"/>
          </p:nvPr>
        </p:nvSpPr>
        <p:spPr>
          <a:xfrm>
            <a:off x="280350" y="1266450"/>
            <a:ext cx="4567223" cy="3339000"/>
          </a:xfrm>
        </p:spPr>
        <p:txBody>
          <a:bodyPr>
            <a:normAutofit/>
          </a:bodyPr>
          <a:lstStyle/>
          <a:p>
            <a:r>
              <a:rPr lang="en-US" altLang="ja-JP" sz="1400" dirty="0">
                <a:latin typeface="+mn-ea"/>
                <a:ea typeface="+mn-ea"/>
              </a:rPr>
              <a:t>Lite profile</a:t>
            </a:r>
            <a:r>
              <a:rPr lang="ja-JP" altLang="en-US" sz="1400" dirty="0">
                <a:latin typeface="+mn-ea"/>
                <a:ea typeface="+mn-ea"/>
              </a:rPr>
              <a:t>は</a:t>
            </a:r>
            <a:r>
              <a:rPr lang="en-US" altLang="ja-JP" sz="1400" dirty="0">
                <a:latin typeface="+mn-ea"/>
                <a:ea typeface="+mn-ea"/>
              </a:rPr>
              <a:t>Kate</a:t>
            </a:r>
            <a:r>
              <a:rPr lang="ja-JP" altLang="en-US" sz="1400" dirty="0">
                <a:latin typeface="+mn-ea"/>
                <a:ea typeface="+mn-ea"/>
              </a:rPr>
              <a:t>や</a:t>
            </a:r>
            <a:r>
              <a:rPr lang="en-US" altLang="ja-JP" sz="1400" dirty="0">
                <a:latin typeface="+mn-ea"/>
                <a:ea typeface="+mn-ea"/>
              </a:rPr>
              <a:t>Gary</a:t>
            </a:r>
            <a:r>
              <a:rPr lang="ja-JP" altLang="en-US" sz="1400" dirty="0">
                <a:latin typeface="+mn-ea"/>
                <a:ea typeface="+mn-ea"/>
              </a:rPr>
              <a:t>など一部の人には意図が伝わっているが、残念ながら多くのコミュニティメンバーにその目的や意図が理解されていない</a:t>
            </a:r>
            <a:endParaRPr lang="en-US" altLang="ja-JP" sz="1400" dirty="0">
              <a:latin typeface="+mn-ea"/>
              <a:ea typeface="+mn-ea"/>
            </a:endParaRPr>
          </a:p>
          <a:p>
            <a:r>
              <a:rPr lang="ja-JP" altLang="en-US" sz="1400" dirty="0">
                <a:latin typeface="+mn-ea"/>
                <a:ea typeface="+mn-ea"/>
              </a:rPr>
              <a:t>サンプルやドキュメントを増やし、正しい理解を広めていく必要がある</a:t>
            </a:r>
            <a:endParaRPr lang="en-US" altLang="ja-JP" sz="1400" dirty="0">
              <a:latin typeface="+mn-ea"/>
              <a:ea typeface="+mn-ea"/>
            </a:endParaRPr>
          </a:p>
          <a:p>
            <a:endParaRPr lang="en-US" altLang="ja-JP" sz="1400" dirty="0">
              <a:latin typeface="+mn-ea"/>
              <a:ea typeface="+mn-ea"/>
            </a:endParaRPr>
          </a:p>
          <a:p>
            <a:r>
              <a:rPr lang="en-US" altLang="ja-JP" sz="1400" dirty="0">
                <a:latin typeface="+mn-ea"/>
                <a:ea typeface="+mn-ea"/>
              </a:rPr>
              <a:t>github.com/spdx/spdx-examples</a:t>
            </a:r>
            <a:r>
              <a:rPr lang="ja-JP" altLang="en-US" sz="1400" dirty="0">
                <a:latin typeface="+mn-ea"/>
                <a:ea typeface="+mn-ea"/>
              </a:rPr>
              <a:t> 以下に</a:t>
            </a:r>
            <a:r>
              <a:rPr lang="en-US" altLang="ja-JP" sz="1400" dirty="0">
                <a:latin typeface="+mn-ea"/>
                <a:ea typeface="+mn-ea"/>
              </a:rPr>
              <a:t>Lite</a:t>
            </a:r>
            <a:r>
              <a:rPr lang="ja-JP" altLang="en-US" sz="1400" dirty="0">
                <a:latin typeface="+mn-ea"/>
                <a:ea typeface="+mn-ea"/>
              </a:rPr>
              <a:t>用のディレクトリを作成、サンプルを</a:t>
            </a:r>
            <a:r>
              <a:rPr lang="en-US" altLang="ja-JP" sz="1400" dirty="0">
                <a:latin typeface="+mn-ea"/>
                <a:ea typeface="+mn-ea"/>
              </a:rPr>
              <a:t>PR</a:t>
            </a:r>
          </a:p>
          <a:p>
            <a:pPr lvl="1"/>
            <a:r>
              <a:rPr lang="ja-JP" altLang="en-US" sz="1000" dirty="0">
                <a:latin typeface="+mn-ea"/>
                <a:ea typeface="+mn-ea"/>
              </a:rPr>
              <a:t>背景説明など丁寧に</a:t>
            </a:r>
            <a:r>
              <a:rPr lang="en-US" altLang="ja-JP" sz="1000" dirty="0">
                <a:latin typeface="+mn-ea"/>
                <a:ea typeface="+mn-ea"/>
              </a:rPr>
              <a:t>README</a:t>
            </a:r>
            <a:r>
              <a:rPr lang="ja-JP" altLang="en-US" sz="1000" dirty="0">
                <a:latin typeface="+mn-ea"/>
                <a:ea typeface="+mn-ea"/>
              </a:rPr>
              <a:t>や実際のパッケージ構成を記載した上で</a:t>
            </a:r>
            <a:r>
              <a:rPr lang="en-US" altLang="ja-JP" sz="1000" dirty="0" err="1">
                <a:latin typeface="+mn-ea"/>
                <a:ea typeface="+mn-ea"/>
              </a:rPr>
              <a:t>json-ld</a:t>
            </a:r>
            <a:r>
              <a:rPr lang="ja-JP" altLang="en-US" sz="1000" dirty="0">
                <a:latin typeface="+mn-ea"/>
                <a:ea typeface="+mn-ea"/>
              </a:rPr>
              <a:t>を作るべき</a:t>
            </a:r>
            <a:endParaRPr lang="en-US" altLang="ja-JP" sz="1000" dirty="0">
              <a:latin typeface="+mn-ea"/>
              <a:ea typeface="+mn-ea"/>
            </a:endParaRPr>
          </a:p>
          <a:p>
            <a:r>
              <a:rPr lang="ja-JP" altLang="en-US" sz="1400" dirty="0">
                <a:latin typeface="+mn-ea"/>
                <a:ea typeface="+mn-ea"/>
              </a:rPr>
              <a:t>シーン別の利用ガイドを作成、公開</a:t>
            </a:r>
            <a:endParaRPr lang="en-US" altLang="ja-JP" sz="1400" dirty="0">
              <a:latin typeface="+mn-ea"/>
              <a:ea typeface="+mn-ea"/>
            </a:endParaRPr>
          </a:p>
          <a:p>
            <a:r>
              <a:rPr lang="ja-JP" altLang="en-US" sz="1400" dirty="0">
                <a:latin typeface="+mn-ea"/>
                <a:ea typeface="+mn-ea"/>
              </a:rPr>
              <a:t>リポジトリの整理</a:t>
            </a:r>
            <a:endParaRPr lang="en-US" altLang="ja-JP" sz="1400" dirty="0">
              <a:latin typeface="+mn-ea"/>
              <a:ea typeface="+mn-ea"/>
            </a:endParaRPr>
          </a:p>
          <a:p>
            <a:r>
              <a:rPr lang="ja-JP" altLang="en-US" sz="1400" dirty="0">
                <a:latin typeface="+mn-ea"/>
                <a:ea typeface="+mn-ea"/>
              </a:rPr>
              <a:t>様々な場所で広報活動</a:t>
            </a:r>
            <a:endParaRPr lang="en-US" altLang="ja-JP" sz="1400" dirty="0">
              <a:latin typeface="+mn-ea"/>
              <a:ea typeface="+mn-ea"/>
            </a:endParaRPr>
          </a:p>
          <a:p>
            <a:endParaRPr lang="en-US" sz="1400" dirty="0">
              <a:latin typeface="+mn-ea"/>
              <a:ea typeface="+mn-ea"/>
            </a:endParaRPr>
          </a:p>
        </p:txBody>
      </p:sp>
      <p:pic>
        <p:nvPicPr>
          <p:cNvPr id="5" name="Picture 4">
            <a:extLst>
              <a:ext uri="{FF2B5EF4-FFF2-40B4-BE49-F238E27FC236}">
                <a16:creationId xmlns:a16="http://schemas.microsoft.com/office/drawing/2014/main" id="{B5F91F5F-F58B-55A5-4ABA-2E42DC8C5DAC}"/>
              </a:ext>
            </a:extLst>
          </p:cNvPr>
          <p:cNvPicPr>
            <a:picLocks noChangeAspect="1"/>
          </p:cNvPicPr>
          <p:nvPr/>
        </p:nvPicPr>
        <p:blipFill>
          <a:blip r:embed="rId2"/>
          <a:stretch>
            <a:fillRect/>
          </a:stretch>
        </p:blipFill>
        <p:spPr>
          <a:xfrm>
            <a:off x="6325013" y="926926"/>
            <a:ext cx="2476534" cy="1406750"/>
          </a:xfrm>
          <a:prstGeom prst="rect">
            <a:avLst/>
          </a:prstGeom>
        </p:spPr>
      </p:pic>
      <p:pic>
        <p:nvPicPr>
          <p:cNvPr id="7" name="Picture 6">
            <a:extLst>
              <a:ext uri="{FF2B5EF4-FFF2-40B4-BE49-F238E27FC236}">
                <a16:creationId xmlns:a16="http://schemas.microsoft.com/office/drawing/2014/main" id="{DF3D5C3A-7362-24CE-07A5-C0A1122BC182}"/>
              </a:ext>
            </a:extLst>
          </p:cNvPr>
          <p:cNvPicPr>
            <a:picLocks noChangeAspect="1"/>
          </p:cNvPicPr>
          <p:nvPr/>
        </p:nvPicPr>
        <p:blipFill>
          <a:blip r:embed="rId3"/>
          <a:stretch>
            <a:fillRect/>
          </a:stretch>
        </p:blipFill>
        <p:spPr>
          <a:xfrm>
            <a:off x="7625910" y="2010488"/>
            <a:ext cx="1350439" cy="772711"/>
          </a:xfrm>
          <a:prstGeom prst="rect">
            <a:avLst/>
          </a:prstGeom>
        </p:spPr>
      </p:pic>
      <p:pic>
        <p:nvPicPr>
          <p:cNvPr id="9" name="Picture 8" descr="A group of people in front of a large screen&#10;&#10;Description automatically generated">
            <a:extLst>
              <a:ext uri="{FF2B5EF4-FFF2-40B4-BE49-F238E27FC236}">
                <a16:creationId xmlns:a16="http://schemas.microsoft.com/office/drawing/2014/main" id="{BCD38F4F-6D17-A636-A414-3CF8B64EC4E4}"/>
              </a:ext>
            </a:extLst>
          </p:cNvPr>
          <p:cNvPicPr>
            <a:picLocks noChangeAspect="1"/>
          </p:cNvPicPr>
          <p:nvPr/>
        </p:nvPicPr>
        <p:blipFill rotWithShape="1">
          <a:blip r:embed="rId4"/>
          <a:srcRect l="15114" t="27762" r="28173" b="19756"/>
          <a:stretch/>
        </p:blipFill>
        <p:spPr>
          <a:xfrm>
            <a:off x="5276737" y="2031788"/>
            <a:ext cx="1920008" cy="1332566"/>
          </a:xfrm>
          <a:prstGeom prst="rect">
            <a:avLst/>
          </a:prstGeom>
        </p:spPr>
      </p:pic>
      <p:cxnSp>
        <p:nvCxnSpPr>
          <p:cNvPr id="11" name="Straight Connector 10">
            <a:extLst>
              <a:ext uri="{FF2B5EF4-FFF2-40B4-BE49-F238E27FC236}">
                <a16:creationId xmlns:a16="http://schemas.microsoft.com/office/drawing/2014/main" id="{52B04B1C-EF14-90CD-26BE-F6D70716A404}"/>
              </a:ext>
            </a:extLst>
          </p:cNvPr>
          <p:cNvCxnSpPr/>
          <p:nvPr/>
        </p:nvCxnSpPr>
        <p:spPr>
          <a:xfrm>
            <a:off x="6400800" y="1803748"/>
            <a:ext cx="2104373" cy="0"/>
          </a:xfrm>
          <a:prstGeom prst="line">
            <a:avLst/>
          </a:prstGeom>
          <a:ln w="25400">
            <a:solidFill>
              <a:srgbClr val="FF0000"/>
            </a:solidFill>
          </a:ln>
        </p:spPr>
        <p:style>
          <a:lnRef idx="1">
            <a:schemeClr val="accent5"/>
          </a:lnRef>
          <a:fillRef idx="0">
            <a:schemeClr val="accent5"/>
          </a:fillRef>
          <a:effectRef idx="0">
            <a:schemeClr val="accent5"/>
          </a:effectRef>
          <a:fontRef idx="minor">
            <a:schemeClr val="tx1"/>
          </a:fontRef>
        </p:style>
      </p:cxnSp>
      <p:sp>
        <p:nvSpPr>
          <p:cNvPr id="12" name="TextBox 11">
            <a:extLst>
              <a:ext uri="{FF2B5EF4-FFF2-40B4-BE49-F238E27FC236}">
                <a16:creationId xmlns:a16="http://schemas.microsoft.com/office/drawing/2014/main" id="{EED40B34-0531-DCEE-B10B-9817D13D9C83}"/>
              </a:ext>
            </a:extLst>
          </p:cNvPr>
          <p:cNvSpPr txBox="1"/>
          <p:nvPr/>
        </p:nvSpPr>
        <p:spPr>
          <a:xfrm>
            <a:off x="5283186" y="3438968"/>
            <a:ext cx="1117614" cy="261610"/>
          </a:xfrm>
          <a:prstGeom prst="rect">
            <a:avLst/>
          </a:prstGeom>
          <a:solidFill>
            <a:schemeClr val="tx1"/>
          </a:solidFill>
        </p:spPr>
        <p:txBody>
          <a:bodyPr wrap="none" rtlCol="0">
            <a:spAutoFit/>
          </a:bodyPr>
          <a:lstStyle/>
          <a:p>
            <a:r>
              <a:rPr lang="en-US" sz="1050" u="sng" dirty="0">
                <a:solidFill>
                  <a:schemeClr val="bg1"/>
                </a:solidFill>
                <a:latin typeface="+mn-ea"/>
                <a:ea typeface="+mn-ea"/>
              </a:rPr>
              <a:t>Lite</a:t>
            </a:r>
            <a:r>
              <a:rPr lang="ja-JP" altLang="en-US" sz="1050" u="sng" dirty="0">
                <a:solidFill>
                  <a:schemeClr val="bg1"/>
                </a:solidFill>
                <a:latin typeface="+mn-ea"/>
                <a:ea typeface="+mn-ea"/>
              </a:rPr>
              <a:t>の記述無し</a:t>
            </a:r>
            <a:endParaRPr lang="en-US" sz="1050" u="sng" dirty="0">
              <a:solidFill>
                <a:schemeClr val="bg1"/>
              </a:solidFill>
              <a:latin typeface="+mn-ea"/>
              <a:ea typeface="+mn-ea"/>
            </a:endParaRPr>
          </a:p>
        </p:txBody>
      </p:sp>
      <p:sp>
        <p:nvSpPr>
          <p:cNvPr id="14" name="TextBox 13">
            <a:extLst>
              <a:ext uri="{FF2B5EF4-FFF2-40B4-BE49-F238E27FC236}">
                <a16:creationId xmlns:a16="http://schemas.microsoft.com/office/drawing/2014/main" id="{4BFBA0CE-3396-614B-A7FC-F1DC5FB0BFAF}"/>
              </a:ext>
            </a:extLst>
          </p:cNvPr>
          <p:cNvSpPr txBox="1"/>
          <p:nvPr/>
        </p:nvSpPr>
        <p:spPr>
          <a:xfrm>
            <a:off x="4854496" y="4808830"/>
            <a:ext cx="4121853" cy="246221"/>
          </a:xfrm>
          <a:prstGeom prst="rect">
            <a:avLst/>
          </a:prstGeom>
          <a:noFill/>
        </p:spPr>
        <p:txBody>
          <a:bodyPr wrap="square">
            <a:spAutoFit/>
          </a:bodyPr>
          <a:lstStyle/>
          <a:p>
            <a:r>
              <a:rPr lang="en-US" sz="1000" dirty="0">
                <a:hlinkClick r:id="rId5"/>
              </a:rPr>
              <a:t>https://medium.com/@interlynkblog/all-about-spdx-3-0-7763c9e93c78</a:t>
            </a:r>
            <a:r>
              <a:rPr lang="ja-JP" altLang="en-US" sz="1000" dirty="0"/>
              <a:t> </a:t>
            </a:r>
            <a:endParaRPr lang="en-US" sz="1000" dirty="0"/>
          </a:p>
        </p:txBody>
      </p:sp>
      <p:pic>
        <p:nvPicPr>
          <p:cNvPr id="16" name="Picture 15">
            <a:extLst>
              <a:ext uri="{FF2B5EF4-FFF2-40B4-BE49-F238E27FC236}">
                <a16:creationId xmlns:a16="http://schemas.microsoft.com/office/drawing/2014/main" id="{5104D7A9-8B7A-AE0C-5766-B294D7CD2D22}"/>
              </a:ext>
            </a:extLst>
          </p:cNvPr>
          <p:cNvPicPr>
            <a:picLocks noChangeAspect="1"/>
          </p:cNvPicPr>
          <p:nvPr/>
        </p:nvPicPr>
        <p:blipFill>
          <a:blip r:embed="rId6"/>
          <a:stretch>
            <a:fillRect/>
          </a:stretch>
        </p:blipFill>
        <p:spPr>
          <a:xfrm>
            <a:off x="7243117" y="3364355"/>
            <a:ext cx="1642124" cy="1395156"/>
          </a:xfrm>
          <a:prstGeom prst="rect">
            <a:avLst/>
          </a:prstGeom>
        </p:spPr>
      </p:pic>
      <p:sp>
        <p:nvSpPr>
          <p:cNvPr id="17" name="TextBox 16">
            <a:extLst>
              <a:ext uri="{FF2B5EF4-FFF2-40B4-BE49-F238E27FC236}">
                <a16:creationId xmlns:a16="http://schemas.microsoft.com/office/drawing/2014/main" id="{8A170C13-78D6-6B4C-3FAB-250D806BFC46}"/>
              </a:ext>
            </a:extLst>
          </p:cNvPr>
          <p:cNvSpPr txBox="1"/>
          <p:nvPr/>
        </p:nvSpPr>
        <p:spPr>
          <a:xfrm>
            <a:off x="5283186" y="4479584"/>
            <a:ext cx="1927131" cy="253916"/>
          </a:xfrm>
          <a:prstGeom prst="rect">
            <a:avLst/>
          </a:prstGeom>
          <a:solidFill>
            <a:schemeClr val="tx1"/>
          </a:solidFill>
        </p:spPr>
        <p:txBody>
          <a:bodyPr wrap="none" rtlCol="0">
            <a:spAutoFit/>
          </a:bodyPr>
          <a:lstStyle/>
          <a:p>
            <a:r>
              <a:rPr lang="en-US" altLang="ja-JP" sz="1050" u="sng" dirty="0" err="1">
                <a:solidFill>
                  <a:schemeClr val="bg1"/>
                </a:solidFill>
                <a:latin typeface="+mn-ea"/>
                <a:ea typeface="+mn-ea"/>
              </a:rPr>
              <a:t>UsageProfile</a:t>
            </a:r>
            <a:r>
              <a:rPr lang="ja-JP" altLang="en-US" sz="1050" u="sng" dirty="0">
                <a:solidFill>
                  <a:schemeClr val="bg1"/>
                </a:solidFill>
                <a:latin typeface="+mn-ea"/>
                <a:ea typeface="+mn-ea"/>
              </a:rPr>
              <a:t>と思われる説明</a:t>
            </a:r>
            <a:endParaRPr lang="en-US" sz="1050" u="sng" dirty="0">
              <a:solidFill>
                <a:schemeClr val="bg1"/>
              </a:solidFill>
              <a:latin typeface="+mn-ea"/>
              <a:ea typeface="+mn-ea"/>
            </a:endParaRPr>
          </a:p>
        </p:txBody>
      </p:sp>
    </p:spTree>
    <p:extLst>
      <p:ext uri="{BB962C8B-B14F-4D97-AF65-F5344CB8AC3E}">
        <p14:creationId xmlns:p14="http://schemas.microsoft.com/office/powerpoint/2010/main" val="166152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63E1-33ED-8469-ACFE-5C4A18CFDB48}"/>
              </a:ext>
            </a:extLst>
          </p:cNvPr>
          <p:cNvSpPr>
            <a:spLocks noGrp="1"/>
          </p:cNvSpPr>
          <p:nvPr>
            <p:ph type="title"/>
          </p:nvPr>
        </p:nvSpPr>
        <p:spPr/>
        <p:txBody>
          <a:bodyPr>
            <a:normAutofit fontScale="90000"/>
          </a:bodyPr>
          <a:lstStyle/>
          <a:p>
            <a:r>
              <a:rPr lang="en-US" altLang="ja-JP" dirty="0"/>
              <a:t>SPDX v3.0</a:t>
            </a:r>
            <a:r>
              <a:rPr lang="ja-JP" altLang="en-US" dirty="0"/>
              <a:t> </a:t>
            </a:r>
            <a:r>
              <a:rPr lang="ja-JP" altLang="en-US" dirty="0">
                <a:latin typeface="+mj-ea"/>
                <a:ea typeface="+mj-ea"/>
              </a:rPr>
              <a:t>日本語翻訳について</a:t>
            </a:r>
            <a:endParaRPr lang="en-US" dirty="0">
              <a:latin typeface="+mj-ea"/>
              <a:ea typeface="+mj-ea"/>
            </a:endParaRPr>
          </a:p>
        </p:txBody>
      </p:sp>
      <p:sp>
        <p:nvSpPr>
          <p:cNvPr id="6" name="Text Placeholder 5">
            <a:extLst>
              <a:ext uri="{FF2B5EF4-FFF2-40B4-BE49-F238E27FC236}">
                <a16:creationId xmlns:a16="http://schemas.microsoft.com/office/drawing/2014/main" id="{93A0A8C6-EF34-0BF6-9908-F20DDDE7D89A}"/>
              </a:ext>
            </a:extLst>
          </p:cNvPr>
          <p:cNvSpPr>
            <a:spLocks noGrp="1"/>
          </p:cNvSpPr>
          <p:nvPr>
            <p:ph type="body" idx="1"/>
          </p:nvPr>
        </p:nvSpPr>
        <p:spPr>
          <a:xfrm>
            <a:off x="280350" y="1266450"/>
            <a:ext cx="8149666" cy="3339000"/>
          </a:xfrm>
        </p:spPr>
        <p:txBody>
          <a:bodyPr/>
          <a:lstStyle/>
          <a:p>
            <a:pPr marL="114300" indent="0">
              <a:buNone/>
            </a:pPr>
            <a:r>
              <a:rPr lang="ja-JP" altLang="en-US" dirty="0"/>
              <a:t>渡邊</a:t>
            </a:r>
            <a:r>
              <a:rPr lang="ja-JP" altLang="en-US"/>
              <a:t>さんより別途資料</a:t>
            </a:r>
            <a:r>
              <a:rPr lang="ja-JP" altLang="en-US" dirty="0"/>
              <a:t>共有</a:t>
            </a:r>
            <a:endParaRPr lang="en-US" altLang="ja-JP" dirty="0"/>
          </a:p>
          <a:p>
            <a:pPr marL="114300" indent="0">
              <a:buNone/>
            </a:pPr>
            <a:endParaRPr lang="en-US" altLang="ja-JP" dirty="0"/>
          </a:p>
          <a:p>
            <a:pPr marL="114300" indent="0">
              <a:buNone/>
            </a:pPr>
            <a:r>
              <a:rPr lang="ja-JP" altLang="en-US" dirty="0"/>
              <a:t>担当など割り振りシート</a:t>
            </a:r>
            <a:endParaRPr lang="en-US" altLang="ja-JP" dirty="0"/>
          </a:p>
          <a:p>
            <a:pPr marL="114300" indent="0">
              <a:buNone/>
            </a:pPr>
            <a:r>
              <a:rPr lang="en-US" dirty="0">
                <a:hlinkClick r:id="rId3"/>
              </a:rPr>
              <a:t>https://docs.google.com/spreadsheets/d/1_CDMjhdyS_QWl4Hwjyjh2YgL40PioHf4KJjQblOLUxM/edit?usp=sharing</a:t>
            </a:r>
            <a:r>
              <a:rPr lang="ja-JP" altLang="en-US" dirty="0"/>
              <a:t> </a:t>
            </a:r>
            <a:endParaRPr lang="en-US" dirty="0"/>
          </a:p>
          <a:p>
            <a:pPr marL="114300" indent="0">
              <a:buNone/>
            </a:pPr>
            <a:endParaRPr lang="en-US" dirty="0"/>
          </a:p>
        </p:txBody>
      </p:sp>
    </p:spTree>
    <p:extLst>
      <p:ext uri="{BB962C8B-B14F-4D97-AF65-F5344CB8AC3E}">
        <p14:creationId xmlns:p14="http://schemas.microsoft.com/office/powerpoint/2010/main" val="2655316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044271733"/>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0AA5C69443B544A8A48AE2642559658" ma:contentTypeVersion="16" ma:contentTypeDescription="Create a new document." ma:contentTypeScope="" ma:versionID="a871aedfa912e0a3000c4d9a4ecde763">
  <xsd:schema xmlns:xsd="http://www.w3.org/2001/XMLSchema" xmlns:xs="http://www.w3.org/2001/XMLSchema" xmlns:p="http://schemas.microsoft.com/office/2006/metadata/properties" xmlns:ns3="52a136c2-513f-416a-8864-1916da5892ee" xmlns:ns4="a2e792b8-3ba8-4a52-b617-c73c0536d2d2" targetNamespace="http://schemas.microsoft.com/office/2006/metadata/properties" ma:root="true" ma:fieldsID="4ad553d24a2866f14f695338158903ab" ns3:_="" ns4:_="">
    <xsd:import namespace="52a136c2-513f-416a-8864-1916da5892ee"/>
    <xsd:import namespace="a2e792b8-3ba8-4a52-b617-c73c0536d2d2"/>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a136c2-513f-416a-8864-1916da5892e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2e792b8-3ba8-4a52-b617-c73c0536d2d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2a136c2-513f-416a-8864-1916da5892ee" xsi:nil="true"/>
  </documentManagement>
</p:properties>
</file>

<file path=customXml/itemProps1.xml><?xml version="1.0" encoding="utf-8"?>
<ds:datastoreItem xmlns:ds="http://schemas.openxmlformats.org/officeDocument/2006/customXml" ds:itemID="{53462468-2D43-4899-9629-CE562934EB41}">
  <ds:schemaRefs>
    <ds:schemaRef ds:uri="http://schemas.microsoft.com/sharepoint/v3/contenttype/forms"/>
  </ds:schemaRefs>
</ds:datastoreItem>
</file>

<file path=customXml/itemProps2.xml><?xml version="1.0" encoding="utf-8"?>
<ds:datastoreItem xmlns:ds="http://schemas.openxmlformats.org/officeDocument/2006/customXml" ds:itemID="{5A6E86BF-4DDD-4304-81FF-7F8FAB0ADF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a136c2-513f-416a-8864-1916da5892ee"/>
    <ds:schemaRef ds:uri="a2e792b8-3ba8-4a52-b617-c73c0536d2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53979E-4FF8-4F99-BAA0-95302F298A63}">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52a136c2-513f-416a-8864-1916da5892ee"/>
    <ds:schemaRef ds:uri="http://purl.org/dc/terms/"/>
    <ds:schemaRef ds:uri="http://schemas.openxmlformats.org/package/2006/metadata/core-properties"/>
    <ds:schemaRef ds:uri="http://purl.org/dc/dcmitype/"/>
    <ds:schemaRef ds:uri="a2e792b8-3ba8-4a52-b617-c73c0536d2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OpenChainJWG-Template</Template>
  <TotalTime>492</TotalTime>
  <Words>679</Words>
  <Application>Microsoft Office PowerPoint</Application>
  <PresentationFormat>On-screen Show (16:9)</PresentationFormat>
  <Paragraphs>45</Paragraphs>
  <Slides>9</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Open Sans Medium</vt:lpstr>
      <vt:lpstr>游ゴシック Light</vt:lpstr>
      <vt:lpstr>Arial</vt:lpstr>
      <vt:lpstr>游ゴシック Medium</vt:lpstr>
      <vt:lpstr>Roboto Slab Light</vt:lpstr>
      <vt:lpstr>游ゴシック</vt:lpstr>
      <vt:lpstr>Roboto</vt:lpstr>
      <vt:lpstr>Linux Foundation EU Theme 2023</vt:lpstr>
      <vt:lpstr>OpenChain JWG Automation &amp; SBOM sg</vt:lpstr>
      <vt:lpstr>Anti-Trust Policy Notice</vt:lpstr>
      <vt:lpstr>独占禁止法順守ポリシー (Antitrust Policy)</vt:lpstr>
      <vt:lpstr>Agenda</vt:lpstr>
      <vt:lpstr>Asia SPDX Callについて</vt:lpstr>
      <vt:lpstr>Open Source Summit North America 2024</vt:lpstr>
      <vt:lpstr>SPDX Lite / Lite profile 状況とお願い</vt:lpstr>
      <vt:lpstr>SPDX v3.0 日本語翻訳について</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JWG Automation &amp; SBOM sg</dc:title>
  <dc:creator>Kobota, Norio (SGC)</dc:creator>
  <cp:lastModifiedBy>Kobota, Norio (SGC)</cp:lastModifiedBy>
  <cp:revision>2</cp:revision>
  <dcterms:created xsi:type="dcterms:W3CDTF">2024-05-14T00:11:26Z</dcterms:created>
  <dcterms:modified xsi:type="dcterms:W3CDTF">2024-05-14T08:55:22Z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2024-05-14T00:14:18Z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e467e5c0-4a8c-4306-be8a-3d3c6db9d6d4</vt:lpwstr>
  </property>
  <property fmtid="{D5CDD505-2E9C-101B-9397-08002B2CF9AE}" pid="8" name="MSIP_Label_1f8e20e6-048a-4bad-a26b-318dd1cd4d47_ContentBits">
    <vt:lpwstr>0</vt:lpwstr>
  </property>
  <property fmtid="{D5CDD505-2E9C-101B-9397-08002B2CF9AE}" pid="9" name="ContentTypeId">
    <vt:lpwstr>0x010100B0AA5C69443B544A8A48AE2642559658</vt:lpwstr>
  </property>
</Properties>
</file>