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8"/>
  </p:notesMasterIdLst>
  <p:sldIdLst>
    <p:sldId id="283" r:id="rId2"/>
    <p:sldId id="269" r:id="rId3"/>
    <p:sldId id="278" r:id="rId4"/>
    <p:sldId id="285" r:id="rId5"/>
    <p:sldId id="290" r:id="rId6"/>
    <p:sldId id="291" r:id="rId7"/>
  </p:sldIdLst>
  <p:sldSz cx="9144000" cy="5143500" type="screen16x9"/>
  <p:notesSz cx="6858000" cy="9144000"/>
  <p:embeddedFontLst>
    <p:embeddedFont>
      <p:font typeface="Open Sans Medium" panose="020B0600070205080204" charset="0"/>
      <p:regular r:id="rId9"/>
      <p:bold r:id="rId10"/>
      <p:italic r:id="rId11"/>
      <p:boldItalic r:id="rId12"/>
    </p:embeddedFont>
    <p:embeddedFont>
      <p:font typeface="Roboto" panose="02000000000000000000" pitchFamily="2" charset="0"/>
      <p:regular r:id="rId13"/>
      <p:bold r:id="rId14"/>
      <p:italic r:id="rId15"/>
      <p:boldItalic r:id="rId16"/>
    </p:embeddedFont>
    <p:embeddedFont>
      <p:font typeface="Roboto Slab Light" pitchFamily="2" charset="0"/>
      <p:regular r:id="rId17"/>
      <p:bold r:id="rId18"/>
    </p:embeddedFont>
    <p:embeddedFont>
      <p:font typeface="游ゴシック" panose="020B0400000000000000" pitchFamily="50" charset="-128"/>
      <p:regular r:id="rId19"/>
      <p:bold r:id="rId20"/>
    </p:embeddedFont>
    <p:embeddedFont>
      <p:font typeface="游ゴシック Light" panose="020B0300000000000000" pitchFamily="50" charset="-128"/>
      <p:regular r:id="rId21"/>
    </p:embeddedFont>
    <p:embeddedFont>
      <p:font typeface="游ゴシック Medium" panose="020B0500000000000000" pitchFamily="50" charset="-128"/>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E5FE"/>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05" autoAdjust="0"/>
    <p:restoredTop sz="91447" autoAdjust="0"/>
  </p:normalViewPr>
  <p:slideViewPr>
    <p:cSldViewPr snapToGrid="0">
      <p:cViewPr varScale="1">
        <p:scale>
          <a:sx n="152" d="100"/>
          <a:sy n="152" d="100"/>
        </p:scale>
        <p:origin x="1128" y="132"/>
      </p:cViewPr>
      <p:guideLst>
        <p:guide orient="horz" pos="1620"/>
        <p:guide pos="2880"/>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presProps" Target="pres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游ゴシック" panose="020B0400000000000000" pitchFamily="50" charset="-128"/>
        <a:ea typeface="游ゴシック" panose="020B0400000000000000" pitchFamily="50" charset="-128"/>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4628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93066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latin typeface="+mj-lt"/>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r>
              <a:rPr lang="en-US" altLang="ja-JP"/>
              <a:t>Click to edit Master title style</a:t>
            </a:r>
            <a:endParaRPr dirty="0"/>
          </a:p>
        </p:txBody>
      </p:sp>
      <p:sp>
        <p:nvSpPr>
          <p:cNvPr id="30" name="Google Shape;30;p4"/>
          <p:cNvSpPr txBox="1">
            <a:spLocks noGrp="1"/>
          </p:cNvSpPr>
          <p:nvPr>
            <p:ph type="subTitle" idx="1"/>
          </p:nvPr>
        </p:nvSpPr>
        <p:spPr>
          <a:xfrm>
            <a:off x="598100" y="3256956"/>
            <a:ext cx="4974881"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latin typeface="+mj-lt"/>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r>
              <a:rPr lang="en-US" altLang="ja-JP"/>
              <a:t>Click to edit Master subtitle style</a:t>
            </a:r>
            <a:endParaRPr dirty="0"/>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atin typeface="+mj-lt"/>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ltLang="ja-JP"/>
              <a:t>Click to edit Master title style</a:t>
            </a:r>
            <a:endParaRPr dirty="0"/>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atin typeface="+mn-lt"/>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ltLang="ja-JP"/>
              <a:t>Click to edit Master text styles</a:t>
            </a: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r>
              <a:rPr lang="en-US" dirty="0" err="1"/>
              <a:t>aaa</a:t>
            </a:r>
            <a:endParaRPr dirty="0"/>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dirty="0"/>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5"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mj-lt"/>
          <a:ea typeface="Roboto Slab" panose="020B0604020202020204" pitchFamily="2" charset="0"/>
          <a:cs typeface="Roboto Slab" panose="020B0604020202020204" pitchFamily="2" charset="0"/>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linuxfoundation.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nuxfoundation.jp/antitrust-polic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D160905-EDAE-4381-8FB7-D697F19A27BA}"/>
              </a:ext>
            </a:extLst>
          </p:cNvPr>
          <p:cNvSpPr>
            <a:spLocks noGrp="1"/>
          </p:cNvSpPr>
          <p:nvPr>
            <p:ph type="ctrTitle"/>
          </p:nvPr>
        </p:nvSpPr>
        <p:spPr/>
        <p:txBody>
          <a:bodyPr/>
          <a:lstStyle/>
          <a:p>
            <a:r>
              <a:rPr kumimoji="1" lang="en-US" altLang="ja-JP" dirty="0"/>
              <a:t>Meeting Agenda</a:t>
            </a:r>
            <a:br>
              <a:rPr kumimoji="1" lang="en-US" altLang="ja-JP" dirty="0"/>
            </a:br>
            <a:r>
              <a:rPr kumimoji="1" lang="en-US" altLang="ja-JP" dirty="0"/>
              <a:t>2023/01/13</a:t>
            </a:r>
            <a:endParaRPr kumimoji="1" lang="ja-JP" altLang="en-US" dirty="0"/>
          </a:p>
        </p:txBody>
      </p:sp>
      <p:sp>
        <p:nvSpPr>
          <p:cNvPr id="11" name="Subtitle 10">
            <a:extLst>
              <a:ext uri="{FF2B5EF4-FFF2-40B4-BE49-F238E27FC236}">
                <a16:creationId xmlns:a16="http://schemas.microsoft.com/office/drawing/2014/main" id="{58446F7D-159C-4C26-A06F-DD905AE4ED62}"/>
              </a:ext>
            </a:extLst>
          </p:cNvPr>
          <p:cNvSpPr>
            <a:spLocks noGrp="1"/>
          </p:cNvSpPr>
          <p:nvPr>
            <p:ph type="subTitle" idx="1"/>
          </p:nvPr>
        </p:nvSpPr>
        <p:spPr/>
        <p:txBody>
          <a:bodyPr>
            <a:normAutofit fontScale="92500" lnSpcReduction="20000"/>
          </a:bodyPr>
          <a:lstStyle/>
          <a:p>
            <a:r>
              <a:rPr kumimoji="1" lang="en-US" altLang="ja-JP" dirty="0"/>
              <a:t>OpenChain JWG </a:t>
            </a:r>
            <a:r>
              <a:rPr lang="en-US" altLang="ja-JP" dirty="0"/>
              <a:t>OSPO</a:t>
            </a:r>
            <a:r>
              <a:rPr kumimoji="1" lang="en-US" altLang="ja-JP" dirty="0"/>
              <a:t> sg</a:t>
            </a:r>
            <a:endParaRPr kumimoji="1" lang="ja-JP" altLang="en-US" dirty="0"/>
          </a:p>
        </p:txBody>
      </p:sp>
    </p:spTree>
    <p:extLst>
      <p:ext uri="{BB962C8B-B14F-4D97-AF65-F5344CB8AC3E}">
        <p14:creationId xmlns:p14="http://schemas.microsoft.com/office/powerpoint/2010/main" val="3246503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p:txBody>
          <a:bodyPr>
            <a:normAutofit fontScale="90000"/>
          </a:bodyPr>
          <a:lstStyle/>
          <a:p>
            <a:pPr lvl="0"/>
            <a:r>
              <a:rPr lang="en-US" dirty="0"/>
              <a:t>Anti-Trust Policy Notice</a:t>
            </a:r>
          </a:p>
        </p:txBody>
      </p:sp>
      <p:sp>
        <p:nvSpPr>
          <p:cNvPr id="158" name="Google Shape;158;p25"/>
          <p:cNvSpPr txBox="1">
            <a:spLocks noGrp="1"/>
          </p:cNvSpPr>
          <p:nvPr>
            <p:ph type="body" idx="1"/>
          </p:nvPr>
        </p:nvSpPr>
        <p:spPr/>
        <p:txBody>
          <a:bodyPr>
            <a:normAutofit fontScale="85000" lnSpcReduction="10000"/>
          </a:bodyPr>
          <a:lstStyle/>
          <a:p>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r>
              <a:rPr lang="en-US" dirty="0"/>
              <a:t>Examples of types of actions that are prohibited at Linux Foundation meetings and in connection with Linux Foundation activities are described in the Linux Foundation Antitrust Policy available at </a:t>
            </a:r>
            <a:r>
              <a:rPr lang="en-US" dirty="0">
                <a:hlinkClick r:id="rId3"/>
              </a:rPr>
              <a:t>http://www.linuxfoundation.org/</a:t>
            </a:r>
            <a:r>
              <a:rPr lang="en-US" dirty="0"/>
              <a:t> 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lvl="0"/>
            <a:endParaRPr lang="en-US" dirty="0"/>
          </a:p>
          <a:p>
            <a:pPr lvl="0"/>
            <a:endParaRPr lang="en-US"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p:txBody>
          <a:bodyPr>
            <a:normAutofit fontScale="90000"/>
          </a:bodyPr>
          <a:lstStyle/>
          <a:p>
            <a:pPr lvl="0"/>
            <a:r>
              <a:rPr lang="ja-JP" altLang="en-US" dirty="0"/>
              <a:t>独占禁止法順守ポリシー </a:t>
            </a:r>
            <a:r>
              <a:rPr lang="en-US" altLang="ja-JP" dirty="0"/>
              <a:t>(</a:t>
            </a:r>
            <a:r>
              <a:rPr lang="en-US" dirty="0"/>
              <a:t>Antitrust Policy)</a:t>
            </a:r>
          </a:p>
        </p:txBody>
      </p:sp>
      <p:sp>
        <p:nvSpPr>
          <p:cNvPr id="158" name="Google Shape;158;p25"/>
          <p:cNvSpPr txBox="1">
            <a:spLocks noGrp="1"/>
          </p:cNvSpPr>
          <p:nvPr>
            <p:ph type="body" idx="1"/>
          </p:nvPr>
        </p:nvSpPr>
        <p:spPr/>
        <p:txBody>
          <a:bodyPr>
            <a:normAutofit fontScale="92500" lnSpcReduction="10000"/>
          </a:bodyPr>
          <a:lstStyle/>
          <a:p>
            <a:r>
              <a:rPr lang="en-US" altLang="ja-JP" dirty="0"/>
              <a:t>Linux Foundation (</a:t>
            </a:r>
            <a:r>
              <a:rPr lang="ja-JP" altLang="en-US" dirty="0"/>
              <a:t>以下</a:t>
            </a:r>
            <a:r>
              <a:rPr lang="en-US" altLang="ja-JP" dirty="0"/>
              <a:t>LF</a:t>
            </a:r>
            <a:r>
              <a:rPr lang="ja-JP" altLang="en-US" dirty="0"/>
              <a:t>と略す</a:t>
            </a:r>
            <a:r>
              <a:rPr lang="en-US" altLang="ja-JP" dirty="0"/>
              <a:t>) </a:t>
            </a:r>
            <a:r>
              <a:rPr lang="ja-JP" altLang="en-US" dirty="0"/>
              <a:t>の会議は、産業界で競合関係にある企業同士の参加が不可欠です。</a:t>
            </a:r>
            <a:r>
              <a:rPr lang="en-US" altLang="ja-JP" dirty="0"/>
              <a:t>LF</a:t>
            </a:r>
            <a:r>
              <a:rPr lang="ja-JP" altLang="en-US" dirty="0"/>
              <a:t>は、すべての活動を、適用されるべきすべての独占禁止法</a:t>
            </a:r>
            <a:r>
              <a:rPr lang="en-US" altLang="ja-JP" dirty="0"/>
              <a:t>/</a:t>
            </a:r>
            <a:r>
              <a:rPr lang="ja-JP" altLang="en-US" dirty="0"/>
              <a:t>競争法に則って運営します。従って、会議の出席者は、アジェンダに沿って会議を進め、国内外の独占禁止法</a:t>
            </a:r>
            <a:r>
              <a:rPr lang="en-US" altLang="ja-JP" dirty="0"/>
              <a:t>/</a:t>
            </a:r>
            <a:r>
              <a:rPr lang="ja-JP" altLang="en-US" dirty="0"/>
              <a:t>競争法の下で禁止されているいかなる活動にも参加しないよう、注意を払うことが非常に重要です。</a:t>
            </a:r>
          </a:p>
          <a:p>
            <a:r>
              <a:rPr lang="en-US" altLang="ja-JP" dirty="0"/>
              <a:t>LF</a:t>
            </a:r>
            <a:r>
              <a:rPr lang="ja-JP" altLang="en-US" dirty="0"/>
              <a:t>の会議において、また</a:t>
            </a:r>
            <a:r>
              <a:rPr lang="en-US" altLang="ja-JP" dirty="0"/>
              <a:t>LF</a:t>
            </a:r>
            <a:r>
              <a:rPr lang="ja-JP" altLang="en-US" dirty="0"/>
              <a:t>の活動に関連して、禁止されている行動の例は、</a:t>
            </a:r>
            <a:r>
              <a:rPr lang="en-US" altLang="ja-JP" dirty="0">
                <a:hlinkClick r:id="rId3"/>
              </a:rPr>
              <a:t>https://www.linuxfoundation.jp/antitrust-policy/</a:t>
            </a:r>
            <a:r>
              <a:rPr lang="ja-JP" altLang="en-US" dirty="0"/>
              <a:t> から入手できる</a:t>
            </a:r>
            <a:r>
              <a:rPr lang="en-US" altLang="ja-JP" dirty="0"/>
              <a:t>LF</a:t>
            </a:r>
            <a:r>
              <a:rPr lang="ja-JP" altLang="en-US" dirty="0"/>
              <a:t>独占禁止法順守ポリシーに記載されています。これらの事項について質問がある場合は、あなたの会社の法律顧問に問い合わせるか、もしあなたが</a:t>
            </a:r>
            <a:r>
              <a:rPr lang="en-US" altLang="ja-JP" dirty="0"/>
              <a:t>LF</a:t>
            </a:r>
            <a:r>
              <a:rPr lang="ja-JP" altLang="en-US" dirty="0"/>
              <a:t>のメンバーであるならば、</a:t>
            </a:r>
            <a:r>
              <a:rPr lang="en-US" altLang="ja-JP" dirty="0"/>
              <a:t>LF</a:t>
            </a:r>
            <a:r>
              <a:rPr lang="ja-JP" altLang="en-US" dirty="0"/>
              <a:t>の法律顧問である </a:t>
            </a:r>
            <a:r>
              <a:rPr lang="en-US" altLang="ja-JP" dirty="0" err="1"/>
              <a:t>Gesmer</a:t>
            </a:r>
            <a:r>
              <a:rPr lang="ja-JP" altLang="en-US" dirty="0"/>
              <a:t> </a:t>
            </a:r>
            <a:r>
              <a:rPr lang="en-US" altLang="ja-JP" dirty="0" err="1"/>
              <a:t>Updegrove</a:t>
            </a:r>
            <a:r>
              <a:rPr lang="ja-JP" altLang="en-US" dirty="0"/>
              <a:t> </a:t>
            </a:r>
            <a:r>
              <a:rPr lang="en-US" altLang="ja-JP" dirty="0"/>
              <a:t>LLP </a:t>
            </a:r>
            <a:r>
              <a:rPr lang="ja-JP" altLang="en-US" dirty="0"/>
              <a:t>の </a:t>
            </a:r>
            <a:r>
              <a:rPr lang="en-US" altLang="ja-JP" dirty="0"/>
              <a:t>Andrew </a:t>
            </a:r>
            <a:r>
              <a:rPr lang="en-US" altLang="ja-JP" dirty="0" err="1"/>
              <a:t>Updegrove</a:t>
            </a:r>
            <a:r>
              <a:rPr lang="ja-JP" altLang="en-US" dirty="0"/>
              <a:t> にお問い合わせください。</a:t>
            </a:r>
          </a:p>
          <a:p>
            <a:pPr lvl="0"/>
            <a:endParaRPr lang="ja-JP" altLang="en-US" dirty="0"/>
          </a:p>
          <a:p>
            <a:pPr lvl="0"/>
            <a:endParaRPr lang="ja-JP" altLang="en-US" dirty="0"/>
          </a:p>
        </p:txBody>
      </p:sp>
      <p:sp>
        <p:nvSpPr>
          <p:cNvPr id="4" name="テキスト ボックス 3">
            <a:extLst>
              <a:ext uri="{FF2B5EF4-FFF2-40B4-BE49-F238E27FC236}">
                <a16:creationId xmlns:a16="http://schemas.microsoft.com/office/drawing/2014/main" id="{F4B69969-C2B2-4035-B697-410820198BDC}"/>
              </a:ext>
            </a:extLst>
          </p:cNvPr>
          <p:cNvSpPr txBox="1"/>
          <p:nvPr/>
        </p:nvSpPr>
        <p:spPr>
          <a:xfrm>
            <a:off x="0" y="101009"/>
            <a:ext cx="1107996" cy="369332"/>
          </a:xfrm>
          <a:prstGeom prst="rect">
            <a:avLst/>
          </a:prstGeom>
          <a:noFill/>
        </p:spPr>
        <p:txBody>
          <a:bodyPr wrap="none" rtlCol="0">
            <a:spAutoFit/>
          </a:bodyPr>
          <a:lstStyle/>
          <a:p>
            <a:r>
              <a:rPr kumimoji="1" lang="en-US" altLang="ja-JP" sz="1800" dirty="0">
                <a:latin typeface="游ゴシック Medium" panose="020B0500000000000000" pitchFamily="50" charset="-128"/>
                <a:ea typeface="游ゴシック Medium" panose="020B0500000000000000" pitchFamily="50" charset="-128"/>
              </a:rPr>
              <a:t>【</a:t>
            </a:r>
            <a:r>
              <a:rPr kumimoji="1" lang="ja-JP" altLang="en-US" sz="1800" dirty="0">
                <a:latin typeface="游ゴシック Medium" panose="020B0500000000000000" pitchFamily="50" charset="-128"/>
                <a:ea typeface="游ゴシック Medium" panose="020B0500000000000000" pitchFamily="50" charset="-128"/>
              </a:rPr>
              <a:t>参考</a:t>
            </a:r>
            <a:r>
              <a:rPr kumimoji="1" lang="en-US" altLang="ja-JP" sz="1800" dirty="0">
                <a:latin typeface="游ゴシック Medium" panose="020B0500000000000000" pitchFamily="50" charset="-128"/>
                <a:ea typeface="游ゴシック Medium" panose="020B0500000000000000" pitchFamily="50" charset="-128"/>
              </a:rPr>
              <a:t>】</a:t>
            </a:r>
            <a:endParaRPr kumimoji="1" lang="ja-JP" altLang="en-US" sz="18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4035596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3DE3-C513-4A6E-BC38-F4A64206BFFE}"/>
              </a:ext>
            </a:extLst>
          </p:cNvPr>
          <p:cNvSpPr>
            <a:spLocks noGrp="1"/>
          </p:cNvSpPr>
          <p:nvPr>
            <p:ph type="title"/>
          </p:nvPr>
        </p:nvSpPr>
        <p:spPr/>
        <p:txBody>
          <a:bodyPr>
            <a:normAutofit fontScale="90000"/>
          </a:bodyPr>
          <a:lstStyle/>
          <a:p>
            <a:r>
              <a:rPr kumimoji="1" lang="en-US" altLang="ja-JP" dirty="0"/>
              <a:t>Agenda</a:t>
            </a:r>
            <a:r>
              <a:rPr lang="ja-JP" altLang="en-US" dirty="0"/>
              <a:t> </a:t>
            </a:r>
            <a:r>
              <a:rPr lang="en-US" altLang="ja-JP" dirty="0"/>
              <a:t>(</a:t>
            </a:r>
            <a:r>
              <a:rPr lang="ja-JP" altLang="en-US" dirty="0"/>
              <a:t>議事：大和田さん</a:t>
            </a:r>
            <a:r>
              <a:rPr lang="en-US" altLang="ja-JP" dirty="0"/>
              <a:t>)</a:t>
            </a:r>
            <a:endParaRPr kumimoji="1" lang="ja-JP" altLang="en-US" dirty="0"/>
          </a:p>
        </p:txBody>
      </p:sp>
      <p:sp>
        <p:nvSpPr>
          <p:cNvPr id="3" name="Text Placeholder 2">
            <a:extLst>
              <a:ext uri="{FF2B5EF4-FFF2-40B4-BE49-F238E27FC236}">
                <a16:creationId xmlns:a16="http://schemas.microsoft.com/office/drawing/2014/main" id="{EBA063BA-3027-42E1-9D4C-D543E1F0DBEF}"/>
              </a:ext>
            </a:extLst>
          </p:cNvPr>
          <p:cNvSpPr>
            <a:spLocks noGrp="1"/>
          </p:cNvSpPr>
          <p:nvPr>
            <p:ph type="body" idx="1"/>
          </p:nvPr>
        </p:nvSpPr>
        <p:spPr/>
        <p:txBody>
          <a:bodyPr/>
          <a:lstStyle/>
          <a:p>
            <a:r>
              <a:rPr lang="en-US" altLang="ja-JP" dirty="0"/>
              <a:t>OSPO Local Meetup</a:t>
            </a:r>
            <a:r>
              <a:rPr lang="ja-JP" altLang="en-US" dirty="0"/>
              <a:t>について</a:t>
            </a:r>
            <a:r>
              <a:rPr lang="en-US" altLang="ja-JP" dirty="0"/>
              <a:t>(</a:t>
            </a:r>
            <a:r>
              <a:rPr lang="ja-JP" altLang="en-US" dirty="0"/>
              <a:t>桑田さん</a:t>
            </a:r>
            <a:r>
              <a:rPr lang="en-US" altLang="ja-JP" dirty="0"/>
              <a:t>)</a:t>
            </a:r>
          </a:p>
          <a:p>
            <a:endParaRPr lang="en-US" altLang="ja-JP" dirty="0"/>
          </a:p>
          <a:p>
            <a:r>
              <a:rPr lang="en-US" altLang="ja-JP" dirty="0"/>
              <a:t>2023</a:t>
            </a:r>
            <a:r>
              <a:rPr lang="ja-JP" altLang="en-US" dirty="0"/>
              <a:t>年のミーティングのスケジュールについて</a:t>
            </a:r>
            <a:endParaRPr lang="en-US" altLang="ja-JP" dirty="0"/>
          </a:p>
          <a:p>
            <a:pPr lvl="1"/>
            <a:r>
              <a:rPr lang="ja-JP" altLang="en-US" dirty="0"/>
              <a:t>第２．４金曜日　１５時～　で定期開催</a:t>
            </a:r>
            <a:r>
              <a:rPr lang="en-US" altLang="ja-JP" dirty="0"/>
              <a:t>(</a:t>
            </a:r>
            <a:r>
              <a:rPr lang="ja-JP" altLang="en-US" dirty="0"/>
              <a:t>決定事項</a:t>
            </a:r>
            <a:r>
              <a:rPr lang="en-US" altLang="ja-JP" dirty="0"/>
              <a:t>)</a:t>
            </a:r>
          </a:p>
          <a:p>
            <a:pPr lvl="1"/>
            <a:endParaRPr lang="en-US" altLang="ja-JP" dirty="0"/>
          </a:p>
          <a:p>
            <a:r>
              <a:rPr lang="ja-JP" altLang="en-US" dirty="0"/>
              <a:t>今後の活動テーマと成果物について</a:t>
            </a:r>
            <a:endParaRPr lang="en-US" altLang="ja-JP" dirty="0"/>
          </a:p>
          <a:p>
            <a:pPr lvl="1"/>
            <a:r>
              <a:rPr lang="ja-JP" altLang="en-US" dirty="0"/>
              <a:t>活動のスコープについて</a:t>
            </a:r>
            <a:r>
              <a:rPr lang="en-US" altLang="ja-JP" dirty="0"/>
              <a:t>(</a:t>
            </a:r>
            <a:r>
              <a:rPr lang="ja-JP" altLang="en-US" dirty="0"/>
              <a:t>対象とするものとしないもの。パブリックポリシーとか</a:t>
            </a:r>
            <a:r>
              <a:rPr lang="en-US" altLang="ja-JP" dirty="0"/>
              <a:t>Export</a:t>
            </a:r>
            <a:r>
              <a:rPr lang="ja-JP" altLang="en-US" dirty="0"/>
              <a:t>とか</a:t>
            </a:r>
            <a:r>
              <a:rPr lang="en-US" altLang="ja-JP" dirty="0"/>
              <a:t>)</a:t>
            </a:r>
          </a:p>
          <a:p>
            <a:pPr lvl="1"/>
            <a:r>
              <a:rPr lang="en-US" altLang="ja-JP" dirty="0"/>
              <a:t>GGI Handbook</a:t>
            </a:r>
            <a:r>
              <a:rPr lang="ja-JP" altLang="en-US" dirty="0"/>
              <a:t>の日本語化？</a:t>
            </a:r>
            <a:endParaRPr lang="en-US" altLang="ja-JP" dirty="0"/>
          </a:p>
          <a:p>
            <a:pPr lvl="1"/>
            <a:r>
              <a:rPr lang="ja-JP" altLang="en-US" dirty="0"/>
              <a:t>ディスカッションの結果と提案を纏める？</a:t>
            </a:r>
            <a:endParaRPr lang="en-US" altLang="ja-JP" dirty="0"/>
          </a:p>
          <a:p>
            <a:pPr lvl="1"/>
            <a:r>
              <a:rPr lang="ja-JP" altLang="en-US" dirty="0"/>
              <a:t>他の検討をする？</a:t>
            </a:r>
            <a:endParaRPr lang="en-US" altLang="ja-JP" dirty="0"/>
          </a:p>
        </p:txBody>
      </p:sp>
    </p:spTree>
    <p:extLst>
      <p:ext uri="{BB962C8B-B14F-4D97-AF65-F5344CB8AC3E}">
        <p14:creationId xmlns:p14="http://schemas.microsoft.com/office/powerpoint/2010/main" val="4242709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5D0D3-503C-4614-98FE-C0B7732F8E46}"/>
              </a:ext>
            </a:extLst>
          </p:cNvPr>
          <p:cNvSpPr>
            <a:spLocks noGrp="1"/>
          </p:cNvSpPr>
          <p:nvPr>
            <p:ph type="title"/>
          </p:nvPr>
        </p:nvSpPr>
        <p:spPr/>
        <p:txBody>
          <a:bodyPr>
            <a:normAutofit fontScale="90000"/>
          </a:bodyPr>
          <a:lstStyle/>
          <a:p>
            <a:r>
              <a:rPr kumimoji="1" lang="ja-JP" altLang="en-US" dirty="0"/>
              <a:t>次回のミーティング予定</a:t>
            </a:r>
          </a:p>
        </p:txBody>
      </p:sp>
      <p:sp>
        <p:nvSpPr>
          <p:cNvPr id="3" name="Text Placeholder 2">
            <a:extLst>
              <a:ext uri="{FF2B5EF4-FFF2-40B4-BE49-F238E27FC236}">
                <a16:creationId xmlns:a16="http://schemas.microsoft.com/office/drawing/2014/main" id="{173E6BF5-0CE4-48E8-833C-ACF1CB4B3221}"/>
              </a:ext>
            </a:extLst>
          </p:cNvPr>
          <p:cNvSpPr>
            <a:spLocks noGrp="1"/>
          </p:cNvSpPr>
          <p:nvPr>
            <p:ph type="body" idx="1"/>
          </p:nvPr>
        </p:nvSpPr>
        <p:spPr/>
        <p:txBody>
          <a:bodyPr>
            <a:normAutofit lnSpcReduction="10000"/>
          </a:bodyPr>
          <a:lstStyle/>
          <a:p>
            <a:pPr>
              <a:lnSpc>
                <a:spcPct val="150000"/>
              </a:lnSpc>
            </a:pPr>
            <a:r>
              <a:rPr kumimoji="1" lang="ja-JP" altLang="en-US" dirty="0">
                <a:latin typeface="+mn-ea"/>
                <a:ea typeface="+mn-ea"/>
              </a:rPr>
              <a:t>次回は、</a:t>
            </a:r>
            <a:r>
              <a:rPr kumimoji="1" lang="en-US" altLang="ja-JP" dirty="0">
                <a:latin typeface="+mn-ea"/>
                <a:ea typeface="+mn-ea"/>
              </a:rPr>
              <a:t>1/</a:t>
            </a:r>
            <a:r>
              <a:rPr kumimoji="1" lang="ja-JP" altLang="en-US" dirty="0">
                <a:latin typeface="+mn-ea"/>
                <a:ea typeface="+mn-ea"/>
              </a:rPr>
              <a:t>○</a:t>
            </a:r>
            <a:r>
              <a:rPr kumimoji="1" lang="en-US" altLang="ja-JP" dirty="0">
                <a:latin typeface="+mn-ea"/>
                <a:ea typeface="+mn-ea"/>
              </a:rPr>
              <a:t>(</a:t>
            </a:r>
            <a:r>
              <a:rPr lang="ja-JP" altLang="en-US" dirty="0">
                <a:latin typeface="+mn-ea"/>
                <a:ea typeface="+mn-ea"/>
              </a:rPr>
              <a:t>曜日</a:t>
            </a:r>
            <a:r>
              <a:rPr kumimoji="1" lang="en-US" altLang="ja-JP" dirty="0">
                <a:latin typeface="+mn-ea"/>
                <a:ea typeface="+mn-ea"/>
              </a:rPr>
              <a:t>) 15:00-16:00</a:t>
            </a:r>
            <a:r>
              <a:rPr kumimoji="1" lang="ja-JP" altLang="en-US" dirty="0">
                <a:latin typeface="+mn-ea"/>
                <a:ea typeface="+mn-ea"/>
              </a:rPr>
              <a:t> </a:t>
            </a:r>
            <a:r>
              <a:rPr kumimoji="1" lang="en-US" altLang="ja-JP" dirty="0">
                <a:latin typeface="+mn-ea"/>
                <a:ea typeface="+mn-ea"/>
              </a:rPr>
              <a:t>@zoom</a:t>
            </a:r>
            <a:r>
              <a:rPr kumimoji="1" lang="ja-JP" altLang="en-US" dirty="0">
                <a:latin typeface="+mn-ea"/>
                <a:ea typeface="+mn-ea"/>
              </a:rPr>
              <a:t>？</a:t>
            </a:r>
            <a:endParaRPr kumimoji="1" lang="en-US" altLang="ja-JP" dirty="0">
              <a:latin typeface="+mn-ea"/>
              <a:ea typeface="+mn-ea"/>
            </a:endParaRPr>
          </a:p>
          <a:p>
            <a:pPr>
              <a:lnSpc>
                <a:spcPct val="150000"/>
              </a:lnSpc>
            </a:pPr>
            <a:endParaRPr kumimoji="1" lang="en-US" altLang="ja-JP" dirty="0">
              <a:latin typeface="+mn-ea"/>
              <a:ea typeface="+mn-ea"/>
            </a:endParaRPr>
          </a:p>
          <a:p>
            <a:pPr>
              <a:lnSpc>
                <a:spcPct val="150000"/>
              </a:lnSpc>
            </a:pPr>
            <a:r>
              <a:rPr kumimoji="1" lang="ja-JP" altLang="en-US" dirty="0">
                <a:latin typeface="+mn-ea"/>
                <a:ea typeface="+mn-ea"/>
              </a:rPr>
              <a:t>やること</a:t>
            </a:r>
            <a:endParaRPr kumimoji="1" lang="en-US" altLang="ja-JP" dirty="0">
              <a:latin typeface="+mn-ea"/>
              <a:ea typeface="+mn-ea"/>
            </a:endParaRPr>
          </a:p>
          <a:p>
            <a:pPr>
              <a:lnSpc>
                <a:spcPct val="150000"/>
              </a:lnSpc>
            </a:pPr>
            <a:endParaRPr kumimoji="1" lang="en-US" altLang="ja-JP" dirty="0">
              <a:latin typeface="+mn-ea"/>
              <a:ea typeface="+mn-ea"/>
            </a:endParaRPr>
          </a:p>
          <a:p>
            <a:pPr>
              <a:lnSpc>
                <a:spcPct val="150000"/>
              </a:lnSpc>
            </a:pPr>
            <a:r>
              <a:rPr kumimoji="1" lang="ja-JP" altLang="en-US" dirty="0">
                <a:latin typeface="+mn-ea"/>
                <a:ea typeface="+mn-ea"/>
              </a:rPr>
              <a:t>次々回は？</a:t>
            </a:r>
            <a:endParaRPr kumimoji="1" lang="en-US" altLang="ja-JP" dirty="0">
              <a:latin typeface="+mn-ea"/>
              <a:ea typeface="+mn-ea"/>
            </a:endParaRPr>
          </a:p>
          <a:p>
            <a:pPr>
              <a:lnSpc>
                <a:spcPct val="150000"/>
              </a:lnSpc>
            </a:pPr>
            <a:endParaRPr kumimoji="1" lang="en-US" altLang="ja-JP" dirty="0">
              <a:latin typeface="+mn-ea"/>
              <a:ea typeface="+mn-ea"/>
            </a:endParaRPr>
          </a:p>
          <a:p>
            <a:pPr>
              <a:lnSpc>
                <a:spcPct val="150000"/>
              </a:lnSpc>
            </a:pPr>
            <a:r>
              <a:rPr kumimoji="1" lang="ja-JP" altLang="en-US" dirty="0">
                <a:latin typeface="+mn-ea"/>
                <a:ea typeface="+mn-ea"/>
              </a:rPr>
              <a:t>その他？</a:t>
            </a:r>
            <a:br>
              <a:rPr kumimoji="1" lang="en-US" altLang="ja-JP" dirty="0">
                <a:latin typeface="+mn-ea"/>
                <a:ea typeface="+mn-ea"/>
              </a:rPr>
            </a:br>
            <a:endParaRPr kumimoji="1" lang="ja-JP" altLang="en-US" dirty="0">
              <a:latin typeface="+mn-ea"/>
              <a:ea typeface="+mn-ea"/>
            </a:endParaRPr>
          </a:p>
        </p:txBody>
      </p:sp>
    </p:spTree>
    <p:extLst>
      <p:ext uri="{BB962C8B-B14F-4D97-AF65-F5344CB8AC3E}">
        <p14:creationId xmlns:p14="http://schemas.microsoft.com/office/powerpoint/2010/main" val="2315910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3DE3-C513-4A6E-BC38-F4A64206BFFE}"/>
              </a:ext>
            </a:extLst>
          </p:cNvPr>
          <p:cNvSpPr>
            <a:spLocks noGrp="1"/>
          </p:cNvSpPr>
          <p:nvPr>
            <p:ph type="title"/>
          </p:nvPr>
        </p:nvSpPr>
        <p:spPr/>
        <p:txBody>
          <a:bodyPr>
            <a:normAutofit fontScale="90000"/>
          </a:bodyPr>
          <a:lstStyle/>
          <a:p>
            <a:r>
              <a:rPr lang="ja-JP" altLang="en-US" dirty="0"/>
              <a:t>板書</a:t>
            </a:r>
            <a:endParaRPr kumimoji="1" lang="ja-JP" altLang="en-US" dirty="0"/>
          </a:p>
        </p:txBody>
      </p:sp>
      <p:sp>
        <p:nvSpPr>
          <p:cNvPr id="3" name="Text Placeholder 2">
            <a:extLst>
              <a:ext uri="{FF2B5EF4-FFF2-40B4-BE49-F238E27FC236}">
                <a16:creationId xmlns:a16="http://schemas.microsoft.com/office/drawing/2014/main" id="{EBA063BA-3027-42E1-9D4C-D543E1F0DBEF}"/>
              </a:ext>
            </a:extLst>
          </p:cNvPr>
          <p:cNvSpPr>
            <a:spLocks noGrp="1"/>
          </p:cNvSpPr>
          <p:nvPr>
            <p:ph type="body" idx="1"/>
          </p:nvPr>
        </p:nvSpPr>
        <p:spPr/>
        <p:txBody>
          <a:bodyPr>
            <a:normAutofit lnSpcReduction="10000"/>
          </a:bodyPr>
          <a:lstStyle/>
          <a:p>
            <a:r>
              <a:rPr lang="ja-JP" altLang="en-US" dirty="0"/>
              <a:t>ローカルの</a:t>
            </a:r>
            <a:r>
              <a:rPr lang="en-US" altLang="ja-JP" dirty="0" err="1"/>
              <a:t>Todo</a:t>
            </a:r>
            <a:r>
              <a:rPr lang="ja-JP" altLang="en-US" dirty="0"/>
              <a:t>オーガナイザーとして福地さんと桑田さんが承認された</a:t>
            </a:r>
            <a:endParaRPr lang="en-US" altLang="ja-JP" dirty="0"/>
          </a:p>
          <a:p>
            <a:endParaRPr lang="en-US" altLang="ja-JP" dirty="0"/>
          </a:p>
          <a:p>
            <a:r>
              <a:rPr lang="en-US" altLang="ja-JP" dirty="0"/>
              <a:t>OSPO-sg</a:t>
            </a:r>
            <a:r>
              <a:rPr lang="ja-JP" altLang="en-US" dirty="0"/>
              <a:t>のミーティングをすべてローカルミーティングにするのか？</a:t>
            </a:r>
            <a:endParaRPr lang="en-US" altLang="ja-JP" dirty="0"/>
          </a:p>
          <a:p>
            <a:pPr lvl="1"/>
            <a:r>
              <a:rPr lang="ja-JP" altLang="en-US" dirty="0"/>
              <a:t>四半期ごとのおさらい会＝ローカルミートアップ</a:t>
            </a:r>
            <a:r>
              <a:rPr lang="en-US" altLang="ja-JP" dirty="0"/>
              <a:t>(</a:t>
            </a:r>
            <a:r>
              <a:rPr lang="ja-JP" altLang="en-US" dirty="0"/>
              <a:t>新しい人を集める目的もある</a:t>
            </a:r>
            <a:r>
              <a:rPr lang="en-US" altLang="ja-JP" dirty="0"/>
              <a:t>)</a:t>
            </a:r>
            <a:r>
              <a:rPr lang="ja-JP" altLang="en-US" dirty="0"/>
              <a:t>で、振り返り会的な扱いとする。の案</a:t>
            </a:r>
            <a:endParaRPr lang="en-US" altLang="ja-JP" dirty="0"/>
          </a:p>
          <a:p>
            <a:pPr lvl="1"/>
            <a:r>
              <a:rPr lang="ja-JP" altLang="en-US" dirty="0"/>
              <a:t>毎回のミーティングをローカルミートアップとする。の案</a:t>
            </a:r>
            <a:r>
              <a:rPr lang="en-US" altLang="ja-JP" dirty="0"/>
              <a:t>(</a:t>
            </a:r>
            <a:r>
              <a:rPr lang="ja-JP" altLang="en-US" dirty="0"/>
              <a:t>議事録は日本語で</a:t>
            </a:r>
            <a:r>
              <a:rPr lang="en-US" altLang="ja-JP" dirty="0"/>
              <a:t>OK)</a:t>
            </a:r>
          </a:p>
          <a:p>
            <a:pPr lvl="1"/>
            <a:r>
              <a:rPr lang="en-US" altLang="ja-JP" dirty="0"/>
              <a:t>Work day(</a:t>
            </a:r>
            <a:r>
              <a:rPr lang="ja-JP" altLang="en-US" dirty="0"/>
              <a:t>議論をする会議</a:t>
            </a:r>
            <a:r>
              <a:rPr lang="en-US" altLang="ja-JP" dirty="0"/>
              <a:t>)</a:t>
            </a:r>
            <a:r>
              <a:rPr lang="ja-JP" altLang="en-US" dirty="0"/>
              <a:t>と</a:t>
            </a:r>
            <a:r>
              <a:rPr lang="en-US" altLang="ja-JP" dirty="0"/>
              <a:t>Sync Meeting(</a:t>
            </a:r>
            <a:r>
              <a:rPr lang="ja-JP" altLang="en-US" dirty="0"/>
              <a:t>定期的な振り返り会議</a:t>
            </a:r>
            <a:r>
              <a:rPr lang="en-US" altLang="ja-JP" dirty="0"/>
              <a:t>)</a:t>
            </a:r>
          </a:p>
          <a:p>
            <a:r>
              <a:rPr lang="ja-JP" altLang="en-US" dirty="0"/>
              <a:t>四半期レポートを英語で書く必要がある</a:t>
            </a:r>
            <a:r>
              <a:rPr lang="en-US" altLang="ja-JP" dirty="0"/>
              <a:t>(Appendix</a:t>
            </a:r>
            <a:r>
              <a:rPr lang="ja-JP" altLang="en-US" dirty="0"/>
              <a:t>として日本語で追記していく</a:t>
            </a:r>
            <a:r>
              <a:rPr lang="en-US" altLang="ja-JP" dirty="0"/>
              <a:t>)</a:t>
            </a:r>
          </a:p>
          <a:p>
            <a:r>
              <a:rPr lang="ja-JP" altLang="en-US" dirty="0"/>
              <a:t>どこの</a:t>
            </a:r>
            <a:r>
              <a:rPr lang="en-US" altLang="ja-JP" dirty="0"/>
              <a:t>Slack</a:t>
            </a:r>
            <a:r>
              <a:rPr lang="ja-JP" altLang="en-US" dirty="0"/>
              <a:t>でコミュニケーションする？　</a:t>
            </a:r>
            <a:r>
              <a:rPr lang="en-US" altLang="ja-JP" dirty="0"/>
              <a:t>(3)</a:t>
            </a:r>
            <a:r>
              <a:rPr lang="ja-JP" altLang="en-US" dirty="0"/>
              <a:t>のハイブリッド案でいこうかな。一応、</a:t>
            </a:r>
            <a:r>
              <a:rPr lang="en-US" altLang="ja-JP" dirty="0"/>
              <a:t>Slack</a:t>
            </a:r>
            <a:r>
              <a:rPr lang="ja-JP" altLang="en-US" dirty="0"/>
              <a:t>で意見を募って、異論なければそれでいこう。</a:t>
            </a:r>
            <a:endParaRPr lang="en-US" altLang="ja-JP" dirty="0"/>
          </a:p>
          <a:p>
            <a:endParaRPr lang="en-US" altLang="ja-JP" dirty="0"/>
          </a:p>
          <a:p>
            <a:endParaRPr lang="en-US" altLang="ja-JP" dirty="0"/>
          </a:p>
        </p:txBody>
      </p:sp>
    </p:spTree>
    <p:extLst>
      <p:ext uri="{BB962C8B-B14F-4D97-AF65-F5344CB8AC3E}">
        <p14:creationId xmlns:p14="http://schemas.microsoft.com/office/powerpoint/2010/main" val="1599361097"/>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CJWG-Template">
      <a:majorFont>
        <a:latin typeface="游ゴシック Light"/>
        <a:ea typeface="游ゴシック Light"/>
        <a:cs typeface=""/>
      </a:majorFont>
      <a:minorFont>
        <a:latin typeface="游ゴシック"/>
        <a:ea typeface="游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penChainJWG-Template.potx" id="{C20B2CE1-4FCA-4575-9768-E0D663FF81C4}" vid="{D678F007-BB20-40E9-9E1A-243482967CF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OpenChainJWG-Template</Template>
  <TotalTime>668</TotalTime>
  <Words>613</Words>
  <Application>Microsoft Office PowerPoint</Application>
  <PresentationFormat>画面に合わせる (16:9)</PresentationFormat>
  <Paragraphs>37</Paragraphs>
  <Slides>6</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6</vt:i4>
      </vt:variant>
    </vt:vector>
  </HeadingPairs>
  <TitlesOfParts>
    <vt:vector size="14" baseType="lpstr">
      <vt:lpstr>Open Sans Medium</vt:lpstr>
      <vt:lpstr>游ゴシック Light</vt:lpstr>
      <vt:lpstr>游ゴシック Medium</vt:lpstr>
      <vt:lpstr>Arial</vt:lpstr>
      <vt:lpstr>Roboto Slab Light</vt:lpstr>
      <vt:lpstr>游ゴシック</vt:lpstr>
      <vt:lpstr>Roboto</vt:lpstr>
      <vt:lpstr>Linux Foundation EU Theme 2023</vt:lpstr>
      <vt:lpstr>Meeting Agenda 2023/01/13</vt:lpstr>
      <vt:lpstr>Anti-Trust Policy Notice</vt:lpstr>
      <vt:lpstr>独占禁止法順守ポリシー (Antitrust Policy)</vt:lpstr>
      <vt:lpstr>Agenda (議事：大和田さん)</vt:lpstr>
      <vt:lpstr>次回のミーティング予定</vt:lpstr>
      <vt:lpstr>板書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Kobota, Norio (SGC)</dc:creator>
  <cp:lastModifiedBy>渡邊歩 / WATANABE，AYUMI</cp:lastModifiedBy>
  <cp:revision>30</cp:revision>
  <dcterms:created xsi:type="dcterms:W3CDTF">2023-01-06T01:18:43Z</dcterms:created>
  <dcterms:modified xsi:type="dcterms:W3CDTF">2023-01-13T08:20:46Z</dcterms:modified>
</cp:coreProperties>
</file>