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5"/>
  </p:notesMasterIdLst>
  <p:sldIdLst>
    <p:sldId id="256" r:id="rId2"/>
    <p:sldId id="285" r:id="rId3"/>
    <p:sldId id="269" r:id="rId4"/>
    <p:sldId id="278" r:id="rId5"/>
    <p:sldId id="284" r:id="rId6"/>
    <p:sldId id="287" r:id="rId7"/>
    <p:sldId id="288" r:id="rId8"/>
    <p:sldId id="289" r:id="rId9"/>
    <p:sldId id="291" r:id="rId10"/>
    <p:sldId id="292" r:id="rId11"/>
    <p:sldId id="290" r:id="rId12"/>
    <p:sldId id="263" r:id="rId13"/>
    <p:sldId id="283" r:id="rId14"/>
  </p:sldIdLst>
  <p:sldSz cx="9144000" cy="5143500" type="screen16x9"/>
  <p:notesSz cx="6858000" cy="9144000"/>
  <p:embeddedFontLst>
    <p:embeddedFont>
      <p:font typeface="Open Sans Medium" panose="020B0600070205080204" charset="0"/>
      <p:regular r:id="rId16"/>
      <p:bold r:id="rId17"/>
      <p:italic r:id="rId18"/>
      <p:boldItalic r:id="rId19"/>
    </p:embeddedFont>
    <p:embeddedFont>
      <p:font typeface="Roboto" panose="02000000000000000000" pitchFamily="2" charset="0"/>
      <p:regular r:id="rId20"/>
      <p:bold r:id="rId21"/>
      <p:italic r:id="rId22"/>
      <p:boldItalic r:id="rId23"/>
    </p:embeddedFont>
    <p:embeddedFont>
      <p:font typeface="Roboto Slab Light" pitchFamily="2" charset="0"/>
      <p:regular r:id="rId24"/>
      <p:bold r:id="rId25"/>
    </p:embeddedFont>
    <p:embeddedFont>
      <p:font typeface="游ゴシック" panose="020B0400000000000000" pitchFamily="50" charset="-128"/>
      <p:regular r:id="rId26"/>
      <p:bold r:id="rId27"/>
    </p:embeddedFont>
    <p:embeddedFont>
      <p:font typeface="游ゴシック Light" panose="020B0300000000000000" pitchFamily="50" charset="-128"/>
      <p:regular r:id="rId28"/>
    </p:embeddedFont>
    <p:embeddedFont>
      <p:font typeface="游ゴシック Medium" panose="020B0500000000000000" pitchFamily="50" charset="-128"/>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6E5FE"/>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727" autoAdjust="0"/>
  </p:normalViewPr>
  <p:slideViewPr>
    <p:cSldViewPr snapToGrid="0">
      <p:cViewPr varScale="1">
        <p:scale>
          <a:sx n="100" d="100"/>
          <a:sy n="100" d="100"/>
        </p:scale>
        <p:origin x="326" y="77"/>
      </p:cViewPr>
      <p:guideLst>
        <p:guide orient="horz" pos="1620"/>
        <p:guide pos="2880"/>
      </p:guideLst>
    </p:cSldViewPr>
  </p:slideViewPr>
  <p:notesTextViewPr>
    <p:cViewPr>
      <p:scale>
        <a:sx n="3" d="2"/>
        <a:sy n="3" d="2"/>
      </p:scale>
      <p:origin x="0" y="0"/>
    </p:cViewPr>
  </p:notesTextViewPr>
  <p:sorterViewPr>
    <p:cViewPr>
      <p:scale>
        <a:sx n="200" d="100"/>
        <a:sy n="200" d="100"/>
      </p:scale>
      <p:origin x="0" y="-572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kuchi, Hiroyuki (SGC)" userId="9096e0ce-2636-4b16-92b5-c93736e5200e" providerId="ADAL" clId="{EB073A78-D615-4ADB-8551-930EBF082FA2}"/>
    <pc:docChg chg="custSel mod modSld">
      <pc:chgData name="Fukuchi, Hiroyuki (SGC)" userId="9096e0ce-2636-4b16-92b5-c93736e5200e" providerId="ADAL" clId="{EB073A78-D615-4ADB-8551-930EBF082FA2}" dt="2023-03-10T09:23:02.752" v="37" actId="20577"/>
      <pc:docMkLst>
        <pc:docMk/>
      </pc:docMkLst>
      <pc:sldChg chg="modSp mod">
        <pc:chgData name="Fukuchi, Hiroyuki (SGC)" userId="9096e0ce-2636-4b16-92b5-c93736e5200e" providerId="ADAL" clId="{EB073A78-D615-4ADB-8551-930EBF082FA2}" dt="2023-03-10T09:23:02.752" v="37" actId="20577"/>
        <pc:sldMkLst>
          <pc:docMk/>
          <pc:sldMk cId="0" sldId="263"/>
        </pc:sldMkLst>
        <pc:spChg chg="mod">
          <ac:chgData name="Fukuchi, Hiroyuki (SGC)" userId="9096e0ce-2636-4b16-92b5-c93736e5200e" providerId="ADAL" clId="{EB073A78-D615-4ADB-8551-930EBF082FA2}" dt="2023-03-10T09:23:02.752" v="37" actId="20577"/>
          <ac:spMkLst>
            <pc:docMk/>
            <pc:sldMk cId="0" sldId="263"/>
            <ac:spMk id="116" creationId="{00000000-0000-0000-0000-000000000000}"/>
          </ac:spMkLst>
        </pc:spChg>
      </pc:sldChg>
      <pc:sldChg chg="modSp mod">
        <pc:chgData name="Fukuchi, Hiroyuki (SGC)" userId="9096e0ce-2636-4b16-92b5-c93736e5200e" providerId="ADAL" clId="{EB073A78-D615-4ADB-8551-930EBF082FA2}" dt="2023-03-10T09:20:02.366" v="13" actId="20577"/>
        <pc:sldMkLst>
          <pc:docMk/>
          <pc:sldMk cId="3862526524" sldId="284"/>
        </pc:sldMkLst>
        <pc:spChg chg="mod">
          <ac:chgData name="Fukuchi, Hiroyuki (SGC)" userId="9096e0ce-2636-4b16-92b5-c93736e5200e" providerId="ADAL" clId="{EB073A78-D615-4ADB-8551-930EBF082FA2}" dt="2023-03-10T09:20:02.366" v="13" actId="20577"/>
          <ac:spMkLst>
            <pc:docMk/>
            <pc:sldMk cId="3862526524" sldId="284"/>
            <ac:spMk id="4" creationId="{52323BF9-359F-7AD1-43D8-FAB5C85228D4}"/>
          </ac:spMkLst>
        </pc:spChg>
      </pc:sldChg>
      <pc:sldChg chg="modSp mod">
        <pc:chgData name="Fukuchi, Hiroyuki (SGC)" userId="9096e0ce-2636-4b16-92b5-c93736e5200e" providerId="ADAL" clId="{EB073A78-D615-4ADB-8551-930EBF082FA2}" dt="2023-03-10T09:21:14.777" v="28" actId="20577"/>
        <pc:sldMkLst>
          <pc:docMk/>
          <pc:sldMk cId="2393466024" sldId="291"/>
        </pc:sldMkLst>
        <pc:spChg chg="mod">
          <ac:chgData name="Fukuchi, Hiroyuki (SGC)" userId="9096e0ce-2636-4b16-92b5-c93736e5200e" providerId="ADAL" clId="{EB073A78-D615-4ADB-8551-930EBF082FA2}" dt="2023-03-10T09:21:14.777" v="28" actId="20577"/>
          <ac:spMkLst>
            <pc:docMk/>
            <pc:sldMk cId="2393466024" sldId="291"/>
            <ac:spMk id="5" creationId="{26FB8213-9536-3684-D45D-2A3226C9435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880"/>
            </a:lvl1pPr>
            <a:lvl2pPr marL="914400" lvl="1" indent="-298450">
              <a:spcBef>
                <a:spcPts val="0"/>
              </a:spcBef>
              <a:spcAft>
                <a:spcPts val="0"/>
              </a:spcAft>
              <a:buSzPts val="1100"/>
              <a:buChar char="○"/>
              <a:defRPr sz="880"/>
            </a:lvl2pPr>
            <a:lvl3pPr marL="1371600" lvl="2" indent="-298450">
              <a:spcBef>
                <a:spcPts val="0"/>
              </a:spcBef>
              <a:spcAft>
                <a:spcPts val="0"/>
              </a:spcAft>
              <a:buSzPts val="1100"/>
              <a:buChar char="■"/>
              <a:defRPr sz="880"/>
            </a:lvl3pPr>
            <a:lvl4pPr marL="1828800" lvl="3" indent="-298450">
              <a:spcBef>
                <a:spcPts val="0"/>
              </a:spcBef>
              <a:spcAft>
                <a:spcPts val="0"/>
              </a:spcAft>
              <a:buSzPts val="1100"/>
              <a:buChar char="●"/>
              <a:defRPr sz="880"/>
            </a:lvl4pPr>
            <a:lvl5pPr marL="2286000" lvl="4" indent="-298450">
              <a:spcBef>
                <a:spcPts val="0"/>
              </a:spcBef>
              <a:spcAft>
                <a:spcPts val="0"/>
              </a:spcAft>
              <a:buSzPts val="1100"/>
              <a:buChar char="○"/>
              <a:defRPr sz="880"/>
            </a:lvl5pPr>
            <a:lvl6pPr marL="2743200" lvl="5" indent="-298450">
              <a:spcBef>
                <a:spcPts val="0"/>
              </a:spcBef>
              <a:spcAft>
                <a:spcPts val="0"/>
              </a:spcAft>
              <a:buSzPts val="1100"/>
              <a:buChar char="■"/>
              <a:defRPr sz="880"/>
            </a:lvl6pPr>
            <a:lvl7pPr marL="3200400" lvl="6" indent="-298450">
              <a:spcBef>
                <a:spcPts val="0"/>
              </a:spcBef>
              <a:spcAft>
                <a:spcPts val="0"/>
              </a:spcAft>
              <a:buSzPts val="1100"/>
              <a:buChar char="●"/>
              <a:defRPr sz="880"/>
            </a:lvl7pPr>
            <a:lvl8pPr marL="3657600" lvl="7" indent="-298450">
              <a:spcBef>
                <a:spcPts val="0"/>
              </a:spcBef>
              <a:spcAft>
                <a:spcPts val="0"/>
              </a:spcAft>
              <a:buSzPts val="1100"/>
              <a:buChar char="○"/>
              <a:defRPr sz="880"/>
            </a:lvl8pPr>
            <a:lvl9pPr marL="4114800" lvl="8" indent="-298450">
              <a:spcBef>
                <a:spcPts val="0"/>
              </a:spcBef>
              <a:spcAft>
                <a:spcPts val="0"/>
              </a:spcAft>
              <a:buSzPts val="1100"/>
              <a:buChar char="■"/>
              <a:defRPr sz="88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9306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f494aef6de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f494aef6de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pic>
        <p:nvPicPr>
          <p:cNvPr id="4" name="図 3">
            <a:extLst>
              <a:ext uri="{FF2B5EF4-FFF2-40B4-BE49-F238E27FC236}">
                <a16:creationId xmlns:a16="http://schemas.microsoft.com/office/drawing/2014/main" id="{66F29BC4-AF58-A138-1F78-D7721960FD6F}"/>
              </a:ext>
            </a:extLst>
          </p:cNvPr>
          <p:cNvPicPr>
            <a:picLocks noChangeAspect="1"/>
          </p:cNvPicPr>
          <p:nvPr userDrawn="1"/>
        </p:nvPicPr>
        <p:blipFill>
          <a:blip r:embed="rId4"/>
          <a:stretch>
            <a:fillRect/>
          </a:stretch>
        </p:blipFill>
        <p:spPr>
          <a:xfrm>
            <a:off x="2198020" y="4550887"/>
            <a:ext cx="1212850" cy="60642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4572000" y="1866900"/>
            <a:ext cx="2641600" cy="1409700"/>
          </a:xfrm>
          <a:prstGeom prst="rect">
            <a:avLst/>
          </a:prstGeom>
        </p:spPr>
      </p:pic>
      <p:pic>
        <p:nvPicPr>
          <p:cNvPr id="3" name="図 2" descr="アイコン が含まれている画像  自動的に生成された説明">
            <a:extLst>
              <a:ext uri="{FF2B5EF4-FFF2-40B4-BE49-F238E27FC236}">
                <a16:creationId xmlns:a16="http://schemas.microsoft.com/office/drawing/2014/main" id="{82E7E8D9-E5D1-31D6-BA84-0033C3F53992}"/>
              </a:ext>
            </a:extLst>
          </p:cNvPr>
          <p:cNvPicPr>
            <a:picLocks noChangeAspect="1"/>
          </p:cNvPicPr>
          <p:nvPr userDrawn="1"/>
        </p:nvPicPr>
        <p:blipFill>
          <a:blip r:embed="rId3"/>
          <a:stretch>
            <a:fillRect/>
          </a:stretch>
        </p:blipFill>
        <p:spPr>
          <a:xfrm>
            <a:off x="1734207" y="1779785"/>
            <a:ext cx="2351762" cy="149681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10FEEE16-5964-4E8B-9717-3D79C7D8130E}"/>
              </a:ext>
            </a:extLst>
          </p:cNvPr>
          <p:cNvSpPr>
            <a:spLocks noGrp="1"/>
          </p:cNvSpPr>
          <p:nvPr>
            <p:ph type="subTitle" idx="1"/>
          </p:nvPr>
        </p:nvSpPr>
        <p:spPr>
          <a:xfrm>
            <a:off x="1143000" y="2701528"/>
            <a:ext cx="6858000" cy="1241822"/>
          </a:xfrm>
        </p:spPr>
        <p:txBody>
          <a:bodyPr/>
          <a:lstStyle>
            <a:lvl1pPr marL="0" indent="0" algn="ctr">
              <a:buNone/>
              <a:defRPr sz="1440"/>
            </a:lvl1pPr>
            <a:lvl2pPr marL="342900" indent="0" algn="ctr">
              <a:buNone/>
              <a:defRPr sz="1200"/>
            </a:lvl2pPr>
            <a:lvl3pPr marL="685800" indent="0" algn="ctr">
              <a:buNone/>
              <a:defRPr sz="1080"/>
            </a:lvl3pPr>
            <a:lvl4pPr marL="1028700" indent="0" algn="ctr">
              <a:buNone/>
              <a:defRPr sz="960"/>
            </a:lvl4pPr>
            <a:lvl5pPr marL="1371600" indent="0" algn="ctr">
              <a:buNone/>
              <a:defRPr sz="960"/>
            </a:lvl5pPr>
            <a:lvl6pPr marL="1714500" indent="0" algn="ctr">
              <a:buNone/>
              <a:defRPr sz="960"/>
            </a:lvl6pPr>
            <a:lvl7pPr marL="2057400" indent="0" algn="ctr">
              <a:buNone/>
              <a:defRPr sz="960"/>
            </a:lvl7pPr>
            <a:lvl8pPr marL="2400300" indent="0" algn="ctr">
              <a:buNone/>
              <a:defRPr sz="960"/>
            </a:lvl8pPr>
            <a:lvl9pPr marL="2743200" indent="0" algn="ctr">
              <a:buNone/>
              <a:defRPr sz="96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DEDBF31-46B9-4046-AD25-804861CF297D}"/>
              </a:ext>
            </a:extLst>
          </p:cNvPr>
          <p:cNvSpPr>
            <a:spLocks noGrp="1"/>
          </p:cNvSpPr>
          <p:nvPr>
            <p:ph type="dt" sz="half" idx="10"/>
          </p:nvPr>
        </p:nvSpPr>
        <p:spPr/>
        <p:txBody>
          <a:bodyPr/>
          <a:lstStyle/>
          <a:p>
            <a:fld id="{73223DB9-601C-4A7B-A5C2-B16DF95A83F1}" type="datetimeFigureOut">
              <a:rPr kumimoji="1" lang="ja-JP" altLang="en-US" smtClean="0"/>
              <a:t>2023/3/10</a:t>
            </a:fld>
            <a:endParaRPr kumimoji="1" lang="ja-JP" altLang="en-US"/>
          </a:p>
        </p:txBody>
      </p:sp>
      <p:sp>
        <p:nvSpPr>
          <p:cNvPr id="5" name="フッター プレースホルダー 4">
            <a:extLst>
              <a:ext uri="{FF2B5EF4-FFF2-40B4-BE49-F238E27FC236}">
                <a16:creationId xmlns:a16="http://schemas.microsoft.com/office/drawing/2014/main" id="{EA386BF7-DA59-4417-9858-C04F9AFC5648}"/>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5124AA79-344D-4F42-820B-5A832C851F9F}"/>
              </a:ext>
            </a:extLst>
          </p:cNvPr>
          <p:cNvSpPr>
            <a:spLocks noGrp="1"/>
          </p:cNvSpPr>
          <p:nvPr>
            <p:ph type="sldNum" sz="quarter" idx="12"/>
          </p:nvPr>
        </p:nvSpPr>
        <p:spPr/>
        <p:txBody>
          <a:bodyPr/>
          <a:lstStyle/>
          <a:p>
            <a:fld id="{8CA586E9-7E97-4C00-8C87-C4F602C7FC32}" type="slidenum">
              <a:rPr kumimoji="1" lang="ja-JP" altLang="en-US" smtClean="0"/>
              <a:t>‹#›</a:t>
            </a:fld>
            <a:endParaRPr kumimoji="1" lang="ja-JP" altLang="en-US"/>
          </a:p>
        </p:txBody>
      </p:sp>
      <p:pic>
        <p:nvPicPr>
          <p:cNvPr id="2050" name="Picture 2" descr="Image number 7">
            <a:extLst>
              <a:ext uri="{FF2B5EF4-FFF2-40B4-BE49-F238E27FC236}">
                <a16:creationId xmlns:a16="http://schemas.microsoft.com/office/drawing/2014/main" id="{2B576733-3CC3-036C-1AE6-F0FF6FA4ED8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6858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9" name="図 8" descr="アイコン が含まれている画像  自動的に生成された説明">
            <a:extLst>
              <a:ext uri="{FF2B5EF4-FFF2-40B4-BE49-F238E27FC236}">
                <a16:creationId xmlns:a16="http://schemas.microsoft.com/office/drawing/2014/main" id="{EA3B5694-1CD0-15F0-BFCC-5E5F6BFCBCB7}"/>
              </a:ext>
            </a:extLst>
          </p:cNvPr>
          <p:cNvPicPr>
            <a:picLocks noChangeAspect="1"/>
          </p:cNvPicPr>
          <p:nvPr userDrawn="1"/>
        </p:nvPicPr>
        <p:blipFill>
          <a:blip r:embed="rId3"/>
          <a:stretch>
            <a:fillRect/>
          </a:stretch>
        </p:blipFill>
        <p:spPr>
          <a:xfrm>
            <a:off x="6823292" y="4476850"/>
            <a:ext cx="1101673" cy="701177"/>
          </a:xfrm>
          <a:prstGeom prst="rect">
            <a:avLst/>
          </a:prstGeom>
        </p:spPr>
      </p:pic>
      <p:sp>
        <p:nvSpPr>
          <p:cNvPr id="2" name="タイトル 1">
            <a:extLst>
              <a:ext uri="{FF2B5EF4-FFF2-40B4-BE49-F238E27FC236}">
                <a16:creationId xmlns:a16="http://schemas.microsoft.com/office/drawing/2014/main" id="{E201386C-C996-4EF4-B607-C60997C81B24}"/>
              </a:ext>
            </a:extLst>
          </p:cNvPr>
          <p:cNvSpPr>
            <a:spLocks noGrp="1"/>
          </p:cNvSpPr>
          <p:nvPr>
            <p:ph type="ctrTitle"/>
          </p:nvPr>
        </p:nvSpPr>
        <p:spPr>
          <a:xfrm>
            <a:off x="0" y="4113454"/>
            <a:ext cx="6858000" cy="726795"/>
          </a:xfrm>
          <a:solidFill>
            <a:schemeClr val="bg1">
              <a:alpha val="69804"/>
            </a:schemeClr>
          </a:solidFill>
        </p:spPr>
        <p:txBody>
          <a:bodyPr anchor="b">
            <a:noAutofit/>
          </a:bodyPr>
          <a:lstStyle>
            <a:lvl1pPr algn="ctr">
              <a:defRPr sz="3200">
                <a:latin typeface="+mn-ea"/>
                <a:ea typeface="+mn-ea"/>
              </a:defRPr>
            </a:lvl1pPr>
          </a:lstStyle>
          <a:p>
            <a:endParaRPr kumimoji="1" lang="ja-JP" altLang="en-US" dirty="0"/>
          </a:p>
        </p:txBody>
      </p:sp>
      <p:sp>
        <p:nvSpPr>
          <p:cNvPr id="10" name="タイトル 1">
            <a:extLst>
              <a:ext uri="{FF2B5EF4-FFF2-40B4-BE49-F238E27FC236}">
                <a16:creationId xmlns:a16="http://schemas.microsoft.com/office/drawing/2014/main" id="{322D07C8-86BA-DD8C-F7B6-FB081B70E6C4}"/>
              </a:ext>
            </a:extLst>
          </p:cNvPr>
          <p:cNvSpPr txBox="1">
            <a:spLocks/>
          </p:cNvSpPr>
          <p:nvPr userDrawn="1"/>
        </p:nvSpPr>
        <p:spPr>
          <a:xfrm>
            <a:off x="-1" y="2986862"/>
            <a:ext cx="6900169" cy="1115101"/>
          </a:xfrm>
          <a:prstGeom prst="rect">
            <a:avLst/>
          </a:prstGeom>
          <a:solidFill>
            <a:schemeClr val="bg1">
              <a:alpha val="69804"/>
            </a:schemeClr>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Roboto Slab Light"/>
              <a:buNone/>
              <a:defRPr sz="4800" b="0" i="0" u="none" strike="noStrike" cap="none">
                <a:solidFill>
                  <a:schemeClr val="dk1"/>
                </a:solidFill>
                <a:latin typeface="+mn-ea"/>
                <a:ea typeface="+mn-ea"/>
                <a:cs typeface="Roboto Slab Light"/>
                <a:sym typeface="Roboto Slab Light"/>
              </a:defRPr>
            </a:lvl1pPr>
            <a:lvl2pPr marR="0" lvl="1" algn="l" rtl="0">
              <a:lnSpc>
                <a:spcPct val="100000"/>
              </a:lnSpc>
              <a:spcBef>
                <a:spcPts val="0"/>
              </a:spcBef>
              <a:spcAft>
                <a:spcPts val="0"/>
              </a:spcAft>
              <a:buClr>
                <a:schemeClr val="dk1"/>
              </a:buClr>
              <a:buSzPts val="3000"/>
              <a:buFont typeface="Roboto"/>
              <a:buNone/>
              <a:defRPr sz="24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24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24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24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24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24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24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2400" b="0" i="0" u="none" strike="noStrike" cap="none">
                <a:solidFill>
                  <a:schemeClr val="dk1"/>
                </a:solidFill>
                <a:latin typeface="Roboto"/>
                <a:ea typeface="Roboto"/>
                <a:cs typeface="Roboto"/>
                <a:sym typeface="Roboto"/>
              </a:defRPr>
            </a:lvl9pPr>
          </a:lstStyle>
          <a:p>
            <a:r>
              <a:rPr kumimoji="1" lang="en-US" altLang="ja-JP" sz="5400" dirty="0"/>
              <a:t>Japan Local Meetup</a:t>
            </a:r>
            <a:endParaRPr kumimoji="1" lang="ja-JP" altLang="en-US" sz="5400" dirty="0"/>
          </a:p>
        </p:txBody>
      </p:sp>
      <p:pic>
        <p:nvPicPr>
          <p:cNvPr id="7" name="Picture 1">
            <a:extLst>
              <a:ext uri="{FF2B5EF4-FFF2-40B4-BE49-F238E27FC236}">
                <a16:creationId xmlns:a16="http://schemas.microsoft.com/office/drawing/2014/main" id="{7DE6595C-BD83-56EA-0722-451CA6CD76C7}"/>
              </a:ext>
            </a:extLst>
          </p:cNvPr>
          <p:cNvPicPr>
            <a:picLocks noChangeAspect="1"/>
          </p:cNvPicPr>
          <p:nvPr userDrawn="1"/>
        </p:nvPicPr>
        <p:blipFill>
          <a:blip r:embed="rId4"/>
          <a:stretch>
            <a:fillRect/>
          </a:stretch>
        </p:blipFill>
        <p:spPr>
          <a:xfrm>
            <a:off x="7976988" y="4548211"/>
            <a:ext cx="1115497" cy="595289"/>
          </a:xfrm>
          <a:prstGeom prst="rect">
            <a:avLst/>
          </a:prstGeom>
        </p:spPr>
      </p:pic>
    </p:spTree>
    <p:extLst>
      <p:ext uri="{BB962C8B-B14F-4D97-AF65-F5344CB8AC3E}">
        <p14:creationId xmlns:p14="http://schemas.microsoft.com/office/powerpoint/2010/main" val="17405058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24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24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24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24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24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24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24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24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2400">
                <a:solidFill>
                  <a:schemeClr val="dk1"/>
                </a:solidFill>
                <a:latin typeface="Roboto"/>
                <a:ea typeface="Roboto"/>
                <a:cs typeface="Roboto"/>
                <a:sym typeface="Roboto"/>
              </a:defRPr>
            </a:lvl9pPr>
          </a:lstStyle>
          <a:p>
            <a:endParaRPr dirty="0"/>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44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800">
                <a:solidFill>
                  <a:schemeClr val="lt1"/>
                </a:solidFill>
                <a:latin typeface="Roboto"/>
                <a:ea typeface="Roboto"/>
                <a:cs typeface="Roboto"/>
                <a:sym typeface="Roboto"/>
              </a:defRPr>
            </a:lvl1pPr>
            <a:lvl2pPr lvl="1" algn="r">
              <a:buNone/>
              <a:defRPr sz="800">
                <a:solidFill>
                  <a:schemeClr val="lt1"/>
                </a:solidFill>
                <a:latin typeface="Roboto"/>
                <a:ea typeface="Roboto"/>
                <a:cs typeface="Roboto"/>
                <a:sym typeface="Roboto"/>
              </a:defRPr>
            </a:lvl2pPr>
            <a:lvl3pPr lvl="2" algn="r">
              <a:buNone/>
              <a:defRPr sz="800">
                <a:solidFill>
                  <a:schemeClr val="lt1"/>
                </a:solidFill>
                <a:latin typeface="Roboto"/>
                <a:ea typeface="Roboto"/>
                <a:cs typeface="Roboto"/>
                <a:sym typeface="Roboto"/>
              </a:defRPr>
            </a:lvl3pPr>
            <a:lvl4pPr lvl="3" algn="r">
              <a:buNone/>
              <a:defRPr sz="800">
                <a:solidFill>
                  <a:schemeClr val="lt1"/>
                </a:solidFill>
                <a:latin typeface="Roboto"/>
                <a:ea typeface="Roboto"/>
                <a:cs typeface="Roboto"/>
                <a:sym typeface="Roboto"/>
              </a:defRPr>
            </a:lvl4pPr>
            <a:lvl5pPr lvl="4" algn="r">
              <a:buNone/>
              <a:defRPr sz="800">
                <a:solidFill>
                  <a:schemeClr val="lt1"/>
                </a:solidFill>
                <a:latin typeface="Roboto"/>
                <a:ea typeface="Roboto"/>
                <a:cs typeface="Roboto"/>
                <a:sym typeface="Roboto"/>
              </a:defRPr>
            </a:lvl5pPr>
            <a:lvl6pPr lvl="5" algn="r">
              <a:buNone/>
              <a:defRPr sz="800">
                <a:solidFill>
                  <a:schemeClr val="lt1"/>
                </a:solidFill>
                <a:latin typeface="Roboto"/>
                <a:ea typeface="Roboto"/>
                <a:cs typeface="Roboto"/>
                <a:sym typeface="Roboto"/>
              </a:defRPr>
            </a:lvl6pPr>
            <a:lvl7pPr lvl="6" algn="r">
              <a:buNone/>
              <a:defRPr sz="800">
                <a:solidFill>
                  <a:schemeClr val="lt1"/>
                </a:solidFill>
                <a:latin typeface="Roboto"/>
                <a:ea typeface="Roboto"/>
                <a:cs typeface="Roboto"/>
                <a:sym typeface="Roboto"/>
              </a:defRPr>
            </a:lvl7pPr>
            <a:lvl8pPr lvl="7" algn="r">
              <a:buNone/>
              <a:defRPr sz="800">
                <a:solidFill>
                  <a:schemeClr val="lt1"/>
                </a:solidFill>
                <a:latin typeface="Roboto"/>
                <a:ea typeface="Roboto"/>
                <a:cs typeface="Roboto"/>
                <a:sym typeface="Roboto"/>
              </a:defRPr>
            </a:lvl8pPr>
            <a:lvl9pPr lvl="8" algn="r">
              <a:buNone/>
              <a:defRPr sz="8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5" r:id="rId1"/>
    <p:sldLayoutId id="2147483661" r:id="rId2"/>
    <p:sldLayoutId id="2147483665"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20" b="0" i="0" u="none" strike="noStrike" cap="none">
          <a:solidFill>
            <a:srgbClr val="000000"/>
          </a:solidFill>
          <a:latin typeface="+mj-ea"/>
          <a:ea typeface="+mj-ea"/>
          <a:cs typeface="Arial"/>
          <a:sym typeface="Arial"/>
        </a:defRPr>
      </a:lvl1pPr>
      <a:lvl2pPr marR="0" lvl="1"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s://review.foundx.jp/entry/commercializing-open-source#Business-Success-Centers%E3%82%92%E6%94%AF%E3%81%88%E3%82%8B%E4%B8%89%E6%9C%AC%E3%81%AE%E6%9F%B1"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mailto:hirotaka.motai@miraclelinux.com"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chathamhouse.org/about-us/chatham-house-rule"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611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2FBDC135-FC42-C850-F55C-26C35E805B4A}"/>
              </a:ext>
            </a:extLst>
          </p:cNvPr>
          <p:cNvSpPr>
            <a:spLocks noGrp="1"/>
          </p:cNvSpPr>
          <p:nvPr>
            <p:ph type="title"/>
          </p:nvPr>
        </p:nvSpPr>
        <p:spPr/>
        <p:txBody>
          <a:bodyPr>
            <a:normAutofit fontScale="90000"/>
          </a:bodyPr>
          <a:lstStyle/>
          <a:p>
            <a:r>
              <a:rPr lang="ja-JP" altLang="en-US" noProof="1"/>
              <a:t>Continued</a:t>
            </a:r>
          </a:p>
        </p:txBody>
      </p:sp>
      <p:sp>
        <p:nvSpPr>
          <p:cNvPr id="4" name="テキスト プレースホルダー 3">
            <a:extLst>
              <a:ext uri="{FF2B5EF4-FFF2-40B4-BE49-F238E27FC236}">
                <a16:creationId xmlns:a16="http://schemas.microsoft.com/office/drawing/2014/main" id="{8CE11D8B-F034-ECBE-F935-C994838DC22B}"/>
              </a:ext>
            </a:extLst>
          </p:cNvPr>
          <p:cNvSpPr>
            <a:spLocks noGrp="1"/>
          </p:cNvSpPr>
          <p:nvPr>
            <p:ph type="body" idx="1"/>
          </p:nvPr>
        </p:nvSpPr>
        <p:spPr/>
        <p:txBody>
          <a:bodyPr/>
          <a:lstStyle/>
          <a:p>
            <a:r>
              <a:rPr lang="ja-JP" altLang="en-US" noProof="1">
                <a:latin typeface="+mn-ea"/>
                <a:ea typeface="+mn-ea"/>
              </a:rPr>
              <a:t>I want to take it to the point where it is profitable for the company after analyzing the model.</a:t>
            </a:r>
          </a:p>
          <a:p>
            <a:pPr lvl="1"/>
            <a:r>
              <a:rPr lang="ja-JP" altLang="en-US" noProof="1"/>
              <a:t>References (in Japanese)</a:t>
            </a:r>
          </a:p>
          <a:p>
            <a:pPr lvl="1"/>
            <a:r>
              <a:rPr lang="en-US" altLang="ja-JP" noProof="1">
                <a:hlinkClick r:id="rId2"/>
              </a:rPr>
              <a:t>https://review.foundx.jp/entry/commercializing-open-source#Business-Success-Centers%E3%82%92%E6%94%AF%E3%81%88%E3%82%8B%E4%B8%89%E6%9C%AC%E3%81%AE%E6%9F%B1</a:t>
            </a:r>
            <a:endParaRPr lang="en-US" altLang="ja-JP" dirty="0"/>
          </a:p>
        </p:txBody>
      </p:sp>
    </p:spTree>
    <p:extLst>
      <p:ext uri="{BB962C8B-B14F-4D97-AF65-F5344CB8AC3E}">
        <p14:creationId xmlns:p14="http://schemas.microsoft.com/office/powerpoint/2010/main" val="2907695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B40CCC1-3681-AAE1-F81C-9C07C8AFB743}"/>
              </a:ext>
            </a:extLst>
          </p:cNvPr>
          <p:cNvSpPr>
            <a:spLocks noGrp="1"/>
          </p:cNvSpPr>
          <p:nvPr>
            <p:ph type="title"/>
          </p:nvPr>
        </p:nvSpPr>
        <p:spPr/>
        <p:txBody>
          <a:bodyPr>
            <a:normAutofit fontScale="90000"/>
          </a:bodyPr>
          <a:lstStyle/>
          <a:p>
            <a:r>
              <a:rPr lang="ja-JP" altLang="en-US" noProof="1">
                <a:latin typeface="+mj-ea"/>
                <a:ea typeface="+mj-ea"/>
              </a:rPr>
              <a:t>homework</a:t>
            </a:r>
          </a:p>
        </p:txBody>
      </p:sp>
      <p:sp>
        <p:nvSpPr>
          <p:cNvPr id="5" name="テキスト プレースホルダー 4">
            <a:extLst>
              <a:ext uri="{FF2B5EF4-FFF2-40B4-BE49-F238E27FC236}">
                <a16:creationId xmlns:a16="http://schemas.microsoft.com/office/drawing/2014/main" id="{26FB8213-9536-3684-D45D-2A3226C9435E}"/>
              </a:ext>
            </a:extLst>
          </p:cNvPr>
          <p:cNvSpPr>
            <a:spLocks noGrp="1"/>
          </p:cNvSpPr>
          <p:nvPr>
            <p:ph type="body" idx="1"/>
          </p:nvPr>
        </p:nvSpPr>
        <p:spPr/>
        <p:txBody>
          <a:bodyPr/>
          <a:lstStyle/>
          <a:p>
            <a:r>
              <a:rPr lang="en-US" altLang="ja-JP" noProof="1">
                <a:latin typeface="+mn-ea"/>
                <a:ea typeface="+mn-ea"/>
              </a:rPr>
              <a:t>Can you give us an example of your own company in OSS and business?</a:t>
            </a:r>
            <a:endParaRPr lang="en-US" altLang="ja-JP" dirty="0">
              <a:latin typeface="+mn-ea"/>
              <a:ea typeface="+mn-ea"/>
            </a:endParaRPr>
          </a:p>
          <a:p>
            <a:endParaRPr lang="en-US" altLang="ja-JP" dirty="0">
              <a:latin typeface="+mn-ea"/>
              <a:ea typeface="+mn-ea"/>
            </a:endParaRPr>
          </a:p>
          <a:p>
            <a:r>
              <a:rPr lang="ja-JP" altLang="en-US" noProof="1"/>
              <a:t>How to submit</a:t>
            </a:r>
            <a:endParaRPr lang="en-US" altLang="ja-JP" dirty="0"/>
          </a:p>
          <a:p>
            <a:pPr lvl="1"/>
            <a:r>
              <a:rPr lang="ja-JP" altLang="en-US" noProof="1"/>
              <a:t>It is also possible to display it on the day and receive information at a later date.</a:t>
            </a:r>
          </a:p>
          <a:p>
            <a:pPr lvl="1"/>
            <a:r>
              <a:rPr lang="ja-JP" altLang="en-US" noProof="1"/>
              <a:t>If you are anonymous, please send it to Motai. I'll read it on the day.</a:t>
            </a:r>
            <a:endParaRPr lang="en-US" altLang="ja-JP" dirty="0"/>
          </a:p>
          <a:p>
            <a:pPr lvl="1"/>
            <a:r>
              <a:rPr lang="ja-JP" altLang="en-US" noProof="1"/>
              <a:t>Please send it to Motai. Slack DM available. Email addresses can also be sent.</a:t>
            </a:r>
            <a:endParaRPr lang="en-US" altLang="ja-JP" dirty="0"/>
          </a:p>
          <a:p>
            <a:pPr lvl="2"/>
            <a:r>
              <a:rPr lang="en-US" altLang="ja-JP" noProof="1">
                <a:hlinkClick r:id="rId2"/>
              </a:rPr>
              <a:t>hirotaka.motai@miraclelinux.com</a:t>
            </a:r>
            <a:endParaRPr lang="en-US" altLang="ja-JP" dirty="0"/>
          </a:p>
          <a:p>
            <a:endParaRPr lang="ja-JP" altLang="en-US" dirty="0">
              <a:latin typeface="+mn-ea"/>
              <a:ea typeface="+mn-ea"/>
            </a:endParaRPr>
          </a:p>
        </p:txBody>
      </p:sp>
    </p:spTree>
    <p:extLst>
      <p:ext uri="{BB962C8B-B14F-4D97-AF65-F5344CB8AC3E}">
        <p14:creationId xmlns:p14="http://schemas.microsoft.com/office/powerpoint/2010/main" val="2748587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ja" noProof="1">
                <a:latin typeface="+mj-ea"/>
                <a:ea typeface="+mj-ea"/>
              </a:rPr>
              <a:t>OSS and Business Engagement</a:t>
            </a:r>
            <a:endParaRPr dirty="0">
              <a:latin typeface="+mj-ea"/>
              <a:ea typeface="+mj-ea"/>
            </a:endParaRPr>
          </a:p>
        </p:txBody>
      </p:sp>
      <p:sp>
        <p:nvSpPr>
          <p:cNvPr id="115" name="Google Shape;115;p20"/>
          <p:cNvSpPr txBox="1">
            <a:spLocks noGrp="1"/>
          </p:cNvSpPr>
          <p:nvPr>
            <p:ph type="body" idx="1"/>
          </p:nvPr>
        </p:nvSpPr>
        <p:spPr>
          <a:xfrm>
            <a:off x="311700" y="1225225"/>
            <a:ext cx="4896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ja-JP" altLang="en-US" noProof="1">
                <a:latin typeface="+mn-ea"/>
                <a:ea typeface="+mn-ea"/>
              </a:rPr>
              <a:t>Involvement</a:t>
            </a:r>
            <a:endParaRPr dirty="0">
              <a:latin typeface="+mn-ea"/>
              <a:ea typeface="+mn-ea"/>
            </a:endParaRPr>
          </a:p>
          <a:p>
            <a:pPr marL="914400" lvl="1" indent="-317500" algn="l" rtl="0">
              <a:spcBef>
                <a:spcPts val="0"/>
              </a:spcBef>
              <a:spcAft>
                <a:spcPts val="0"/>
              </a:spcAft>
              <a:buSzPts val="1400"/>
              <a:buChar char="○"/>
            </a:pPr>
            <a:endParaRPr dirty="0">
              <a:latin typeface="+mn-ea"/>
              <a:ea typeface="+mn-ea"/>
            </a:endParaRPr>
          </a:p>
          <a:p>
            <a:pPr marL="914400" lvl="1" indent="-317500" algn="l" rtl="0">
              <a:spcBef>
                <a:spcPts val="0"/>
              </a:spcBef>
              <a:spcAft>
                <a:spcPts val="0"/>
              </a:spcAft>
              <a:buSzPts val="1400"/>
              <a:buChar char="○"/>
            </a:pPr>
            <a:endParaRPr dirty="0">
              <a:latin typeface="+mn-ea"/>
              <a:ea typeface="+mn-ea"/>
            </a:endParaRPr>
          </a:p>
          <a:p>
            <a:pPr marL="457200" lvl="0" indent="-342900" algn="l" rtl="0">
              <a:spcBef>
                <a:spcPts val="0"/>
              </a:spcBef>
              <a:spcAft>
                <a:spcPts val="0"/>
              </a:spcAft>
              <a:buSzPts val="1800"/>
              <a:buChar char="●"/>
            </a:pPr>
            <a:r>
              <a:rPr lang="ja" noProof="1">
                <a:latin typeface="+mn-ea"/>
                <a:ea typeface="+mn-ea"/>
              </a:rPr>
              <a:t>Examples</a:t>
            </a:r>
            <a:endParaRPr dirty="0">
              <a:latin typeface="+mn-ea"/>
              <a:ea typeface="+mn-ea"/>
            </a:endParaRPr>
          </a:p>
          <a:p>
            <a:pPr marL="914400" lvl="1" indent="-317500" algn="l" rtl="0">
              <a:spcBef>
                <a:spcPts val="0"/>
              </a:spcBef>
              <a:spcAft>
                <a:spcPts val="0"/>
              </a:spcAft>
              <a:buSzPts val="1400"/>
              <a:buChar char="○"/>
            </a:pPr>
            <a:endParaRPr dirty="0">
              <a:latin typeface="+mn-ea"/>
              <a:ea typeface="+mn-ea"/>
            </a:endParaRPr>
          </a:p>
          <a:p>
            <a:pPr marL="914400" lvl="1" indent="-317500" algn="l" rtl="0">
              <a:spcBef>
                <a:spcPts val="0"/>
              </a:spcBef>
              <a:spcAft>
                <a:spcPts val="0"/>
              </a:spcAft>
              <a:buSzPts val="1400"/>
              <a:buChar char="○"/>
            </a:pPr>
            <a:endParaRPr dirty="0">
              <a:latin typeface="+mn-ea"/>
              <a:ea typeface="+mn-ea"/>
            </a:endParaRPr>
          </a:p>
          <a:p>
            <a:pPr marL="457200" lvl="0" indent="-342900" algn="l" rtl="0">
              <a:spcBef>
                <a:spcPts val="0"/>
              </a:spcBef>
              <a:spcAft>
                <a:spcPts val="0"/>
              </a:spcAft>
              <a:buSzPts val="1800"/>
              <a:buChar char="●"/>
            </a:pPr>
            <a:r>
              <a:rPr lang="ja-JP" altLang="en-US" noProof="1">
                <a:latin typeface="+mn-ea"/>
                <a:ea typeface="+mn-ea"/>
              </a:rPr>
              <a:t>OSS Contributions for Business Stability Issues/Ideals</a:t>
            </a:r>
            <a:endParaRPr dirty="0">
              <a:latin typeface="+mn-ea"/>
              <a:ea typeface="+mn-ea"/>
            </a:endParaRPr>
          </a:p>
          <a:p>
            <a:pPr marL="914400" lvl="1" indent="-317500" algn="l" rtl="0">
              <a:spcBef>
                <a:spcPts val="0"/>
              </a:spcBef>
              <a:spcAft>
                <a:spcPts val="0"/>
              </a:spcAft>
              <a:buSzPts val="1400"/>
              <a:buChar char="○"/>
            </a:pPr>
            <a:r>
              <a:rPr lang="en-US" noProof="1">
                <a:latin typeface="+mn-ea"/>
                <a:ea typeface="+mn-ea"/>
              </a:rPr>
              <a:t>1</a:t>
            </a:r>
            <a:endParaRPr dirty="0">
              <a:latin typeface="+mn-ea"/>
              <a:ea typeface="+mn-ea"/>
            </a:endParaRPr>
          </a:p>
          <a:p>
            <a:pPr marL="914400" lvl="1" indent="-317500" algn="l" rtl="0">
              <a:spcBef>
                <a:spcPts val="0"/>
              </a:spcBef>
              <a:spcAft>
                <a:spcPts val="0"/>
              </a:spcAft>
              <a:buSzPts val="1400"/>
              <a:buChar char="○"/>
            </a:pPr>
            <a:r>
              <a:rPr lang="en-US" noProof="1">
                <a:latin typeface="+mn-ea"/>
                <a:ea typeface="+mn-ea"/>
              </a:rPr>
              <a:t>2</a:t>
            </a:r>
          </a:p>
          <a:p>
            <a:pPr marL="914400" lvl="1" indent="-317500" algn="l" rtl="0">
              <a:spcBef>
                <a:spcPts val="0"/>
              </a:spcBef>
              <a:spcAft>
                <a:spcPts val="0"/>
              </a:spcAft>
              <a:buSzPts val="1400"/>
              <a:buChar char="○"/>
            </a:pPr>
            <a:endParaRPr dirty="0">
              <a:latin typeface="+mn-ea"/>
              <a:ea typeface="+mn-ea"/>
            </a:endParaRPr>
          </a:p>
        </p:txBody>
      </p:sp>
      <p:sp>
        <p:nvSpPr>
          <p:cNvPr id="116" name="Google Shape;116;p20"/>
          <p:cNvSpPr txBox="1"/>
          <p:nvPr/>
        </p:nvSpPr>
        <p:spPr>
          <a:xfrm>
            <a:off x="6212400" y="162825"/>
            <a:ext cx="2763900" cy="984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ja" sz="840" noProof="1">
                <a:latin typeface="+mn-ea"/>
                <a:ea typeface="+mn-ea"/>
                <a:cs typeface="BIZ UDPGothic"/>
                <a:sym typeface="BIZ UDPGothic"/>
              </a:rPr>
              <a:t>Company name: Anonymous</a:t>
            </a:r>
            <a:endParaRPr sz="840" dirty="0">
              <a:latin typeface="+mn-ea"/>
              <a:ea typeface="+mn-ea"/>
              <a:cs typeface="BIZ UDPGothic"/>
              <a:sym typeface="BIZ UDPGothic"/>
            </a:endParaRPr>
          </a:p>
          <a:p>
            <a:pPr marL="0" lvl="0" indent="0" algn="l" rtl="0">
              <a:spcBef>
                <a:spcPts val="0"/>
              </a:spcBef>
              <a:spcAft>
                <a:spcPts val="0"/>
              </a:spcAft>
              <a:buNone/>
            </a:pPr>
            <a:r>
              <a:rPr lang="ja" sz="840" noProof="1">
                <a:latin typeface="+mn-ea"/>
                <a:ea typeface="+mn-ea"/>
                <a:cs typeface="BIZ UDPGothic"/>
                <a:sym typeface="BIZ UDPGothic"/>
              </a:rPr>
              <a:t>Listed: Anonymous</a:t>
            </a:r>
            <a:endParaRPr sz="840" dirty="0">
              <a:latin typeface="+mn-ea"/>
              <a:ea typeface="+mn-ea"/>
              <a:cs typeface="BIZ UDPGothic"/>
              <a:sym typeface="BIZ UDPGothic"/>
            </a:endParaRPr>
          </a:p>
          <a:p>
            <a:pPr marL="0" lvl="0" indent="0" algn="l" rtl="0">
              <a:spcBef>
                <a:spcPts val="0"/>
              </a:spcBef>
              <a:spcAft>
                <a:spcPts val="0"/>
              </a:spcAft>
              <a:buNone/>
            </a:pPr>
            <a:r>
              <a:rPr lang="ja" sz="840" noProof="1">
                <a:latin typeface="+mn-ea"/>
                <a:ea typeface="+mn-ea"/>
                <a:cs typeface="BIZ UDPGothic"/>
                <a:sym typeface="BIZ UDPGothic"/>
              </a:rPr>
              <a:t>Date listed:</a:t>
            </a:r>
            <a:endParaRPr sz="840" dirty="0">
              <a:latin typeface="+mn-ea"/>
              <a:ea typeface="+mn-ea"/>
              <a:cs typeface="BIZ UDPGothic"/>
              <a:sym typeface="BIZ UDPGothic"/>
            </a:endParaRPr>
          </a:p>
          <a:p>
            <a:pPr marL="0" lvl="0" indent="0" algn="l" rtl="0">
              <a:spcBef>
                <a:spcPts val="0"/>
              </a:spcBef>
              <a:spcAft>
                <a:spcPts val="0"/>
              </a:spcAft>
              <a:buNone/>
            </a:pPr>
            <a:r>
              <a:rPr lang="ja" sz="840" noProof="1">
                <a:latin typeface="+mn-ea"/>
                <a:ea typeface="+mn-ea"/>
                <a:cs typeface="BIZ UDPGothic"/>
                <a:sym typeface="BIZ UDPGothic"/>
              </a:rPr>
              <a:t>Availability: Yes/No</a:t>
            </a:r>
            <a:endParaRPr lang="en-US" altLang="ja" sz="840" dirty="0">
              <a:latin typeface="+mn-ea"/>
              <a:ea typeface="+mn-ea"/>
              <a:cs typeface="BIZ UDPGothic"/>
              <a:sym typeface="BIZ UDPGothic"/>
            </a:endParaRPr>
          </a:p>
          <a:p>
            <a:pPr marL="0" lvl="0" indent="0" algn="l" rtl="0">
              <a:spcBef>
                <a:spcPts val="0"/>
              </a:spcBef>
              <a:spcAft>
                <a:spcPts val="0"/>
              </a:spcAft>
              <a:buNone/>
            </a:pPr>
            <a:r>
              <a:rPr lang="ja-JP" altLang="en-US" sz="840" b="1" noProof="1">
                <a:latin typeface="+mn-ea"/>
                <a:ea typeface="+mn-ea"/>
                <a:cs typeface="BIZ UDPGothic"/>
                <a:sym typeface="BIZ UDPGothic"/>
              </a:rPr>
              <a:t>You can only </a:t>
            </a:r>
            <a:r>
              <a:rPr lang="en-US" altLang="ja-JP" sz="840" b="1" noProof="1">
                <a:latin typeface="+mn-ea"/>
                <a:ea typeface="+mn-ea"/>
                <a:cs typeface="BIZ UDPGothic"/>
                <a:sym typeface="BIZ UDPGothic"/>
              </a:rPr>
              <a:t>write</a:t>
            </a:r>
            <a:r>
              <a:rPr lang="ja-JP" altLang="en-US" sz="840" b="1" noProof="1">
                <a:latin typeface="+mn-ea"/>
                <a:ea typeface="+mn-ea"/>
                <a:cs typeface="BIZ UDPGothic"/>
                <a:sym typeface="BIZ UDPGothic"/>
              </a:rPr>
              <a:t> where you can.</a:t>
            </a:r>
            <a:endParaRPr sz="840" b="1" dirty="0">
              <a:latin typeface="+mn-ea"/>
              <a:ea typeface="+mn-ea"/>
              <a:cs typeface="BIZ UDPGothic"/>
              <a:sym typeface="BIZ UDPGothic"/>
            </a:endParaRPr>
          </a:p>
        </p:txBody>
      </p:sp>
      <p:sp>
        <p:nvSpPr>
          <p:cNvPr id="117" name="Google Shape;117;p20"/>
          <p:cNvSpPr/>
          <p:nvPr/>
        </p:nvSpPr>
        <p:spPr>
          <a:xfrm>
            <a:off x="5297125" y="1229175"/>
            <a:ext cx="3679200" cy="3332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noProof="1"/>
              <a:t>Figure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noProof="1"/>
              <a:t>See you next time!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B40CCC1-3681-AAE1-F81C-9C07C8AFB743}"/>
              </a:ext>
            </a:extLst>
          </p:cNvPr>
          <p:cNvSpPr>
            <a:spLocks noGrp="1"/>
          </p:cNvSpPr>
          <p:nvPr>
            <p:ph type="title"/>
          </p:nvPr>
        </p:nvSpPr>
        <p:spPr/>
        <p:txBody>
          <a:bodyPr>
            <a:normAutofit fontScale="90000"/>
          </a:bodyPr>
          <a:lstStyle/>
          <a:p>
            <a:r>
              <a:rPr lang="ja-JP" altLang="en-US" noProof="1">
                <a:latin typeface="+mj-ea"/>
                <a:ea typeface="+mj-ea"/>
              </a:rPr>
              <a:t>Agenda</a:t>
            </a:r>
          </a:p>
        </p:txBody>
      </p:sp>
      <p:sp>
        <p:nvSpPr>
          <p:cNvPr id="5" name="テキスト プレースホルダー 4">
            <a:extLst>
              <a:ext uri="{FF2B5EF4-FFF2-40B4-BE49-F238E27FC236}">
                <a16:creationId xmlns:a16="http://schemas.microsoft.com/office/drawing/2014/main" id="{26FB8213-9536-3684-D45D-2A3226C9435E}"/>
              </a:ext>
            </a:extLst>
          </p:cNvPr>
          <p:cNvSpPr>
            <a:spLocks noGrp="1"/>
          </p:cNvSpPr>
          <p:nvPr>
            <p:ph type="body" idx="1"/>
          </p:nvPr>
        </p:nvSpPr>
        <p:spPr/>
        <p:txBody>
          <a:bodyPr/>
          <a:lstStyle/>
          <a:p>
            <a:r>
              <a:rPr lang="en-US" altLang="ja-JP" noProof="1">
                <a:latin typeface="+mn-ea"/>
                <a:ea typeface="+mn-ea"/>
              </a:rPr>
              <a:t>What to observe when joining a Meetup</a:t>
            </a:r>
            <a:endParaRPr lang="en-US" altLang="ja-JP" dirty="0">
              <a:latin typeface="+mn-ea"/>
              <a:ea typeface="+mn-ea"/>
            </a:endParaRPr>
          </a:p>
          <a:p>
            <a:pPr lvl="1"/>
            <a:r>
              <a:rPr lang="en-US" altLang="ja-JP" noProof="1">
                <a:latin typeface="+mn-ea"/>
                <a:ea typeface="+mn-ea"/>
              </a:rPr>
              <a:t>Antitrust Policy</a:t>
            </a:r>
            <a:endParaRPr lang="en-US" altLang="ja-JP" dirty="0">
              <a:latin typeface="+mn-ea"/>
              <a:ea typeface="+mn-ea"/>
            </a:endParaRPr>
          </a:p>
          <a:p>
            <a:pPr lvl="1"/>
            <a:r>
              <a:rPr lang="ja-JP" altLang="en-US" noProof="1">
                <a:latin typeface="+mn-ea"/>
                <a:ea typeface="+mn-ea"/>
              </a:rPr>
              <a:t>Chatham House Rules</a:t>
            </a:r>
            <a:endParaRPr lang="en-US" altLang="ja-JP" dirty="0">
              <a:latin typeface="+mn-ea"/>
              <a:ea typeface="+mn-ea"/>
            </a:endParaRPr>
          </a:p>
          <a:p>
            <a:r>
              <a:rPr lang="en-US" altLang="ja-JP" noProof="1">
                <a:latin typeface="+mn-ea"/>
                <a:ea typeface="+mn-ea"/>
              </a:rPr>
              <a:t>How to proceed with OSS Business Strategy discussions</a:t>
            </a:r>
          </a:p>
        </p:txBody>
      </p:sp>
    </p:spTree>
    <p:extLst>
      <p:ext uri="{BB962C8B-B14F-4D97-AF65-F5344CB8AC3E}">
        <p14:creationId xmlns:p14="http://schemas.microsoft.com/office/powerpoint/2010/main" val="4139050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noProof="1"/>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20000"/>
          </a:bodyPr>
          <a:lstStyle/>
          <a:p>
            <a:pPr marL="285750" indent="-285750">
              <a:spcAft>
                <a:spcPts val="1200"/>
              </a:spcAft>
            </a:pPr>
            <a:r>
              <a:rPr lang="en-US" noProof="1"/>
              <a:t>Linux Foundation meetings involve participation by industry competitors, and it is the intention of the Linux Foundation to conduct all of its activities in accordance with applicable antitrust and competition laws.</a:t>
            </a:r>
            <a:r>
              <a:rPr lang="en-US"/>
              <a:t> </a:t>
            </a:r>
            <a:r>
              <a:rPr lang="en-US" noProof="1"/>
              <a:t>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a:t> </a:t>
            </a:r>
            <a:r>
              <a:rPr lang="en-US" noProof="1"/>
              <a:t>Examples of types of actions that are prohibited at Linux Foundation meetings and in connection with Linux Foundation activities are described in the Linux Foundation Antitrust Policy available at http://www.linuxfoundation.org/antitrust-policy.</a:t>
            </a:r>
            <a:r>
              <a:rPr lang="en-US"/>
              <a:t> </a:t>
            </a:r>
            <a:r>
              <a:rPr lang="en-US" noProof="1"/>
              <a:t>If you have questions about these matters, please contact your company counsel, or if you are a member of the Linux Foundation, feel free to contact Andrew Updegrove of the firm of Gesmer Updegrove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
        <p:nvSpPr>
          <p:cNvPr id="3" name="AutoShape 4" descr="TODO">
            <a:extLst>
              <a:ext uri="{FF2B5EF4-FFF2-40B4-BE49-F238E27FC236}">
                <a16:creationId xmlns:a16="http://schemas.microsoft.com/office/drawing/2014/main" id="{A8BDE39B-A6D2-1BAD-E16F-6E719296F70E}"/>
              </a:ext>
            </a:extLst>
          </p:cNvPr>
          <p:cNvSpPr>
            <a:spLocks noChangeAspect="1" noChangeArrowheads="1"/>
          </p:cNvSpPr>
          <p:nvPr/>
        </p:nvSpPr>
        <p:spPr bwMode="auto">
          <a:xfrm>
            <a:off x="3213100" y="47017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Tree>
    <p:extLst>
      <p:ext uri="{BB962C8B-B14F-4D97-AF65-F5344CB8AC3E}">
        <p14:creationId xmlns:p14="http://schemas.microsoft.com/office/powerpoint/2010/main" val="1226033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JP" altLang="en-US" b="1" noProof="1">
                <a:latin typeface="游ゴシック Medium" panose="020B0500000000000000" pitchFamily="50" charset="-128"/>
                <a:ea typeface="游ゴシック Medium" panose="020B0500000000000000" pitchFamily="50" charset="-128"/>
              </a:rPr>
              <a:t>Antitrust Policy</a:t>
            </a:r>
            <a:endParaRPr b="1"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92500"/>
          </a:bodyPr>
          <a:lstStyle/>
          <a:p>
            <a:pPr marL="285750" indent="-285750">
              <a:spcAft>
                <a:spcPts val="1200"/>
              </a:spcAft>
            </a:pPr>
            <a:r>
              <a:rPr lang="en-US" altLang="ja-JP" sz="1360" noProof="1">
                <a:latin typeface="游ゴシック Medium" panose="020B0500000000000000" pitchFamily="50" charset="-128"/>
                <a:ea typeface="游ゴシック Medium" panose="020B0500000000000000" pitchFamily="50" charset="-128"/>
              </a:rPr>
              <a:t>Linux Foundation ("LF") conferences require the participation of industry competitors. LF operates all its activities in accordance with all applicable antitrust/competition laws. Therefore, it is very important that meeting attendees take care to keep the meeting in line with the agenda and not participate in any activities prohibited under national and international antitrust/competition laws.</a:t>
            </a:r>
            <a:endParaRPr lang="en-US" sz="1360" dirty="0">
              <a:latin typeface="游ゴシック Medium" panose="020B0500000000000000" pitchFamily="50" charset="-128"/>
              <a:ea typeface="游ゴシック Medium" panose="020B0500000000000000" pitchFamily="50" charset="-128"/>
            </a:endParaRPr>
          </a:p>
          <a:p>
            <a:pPr marL="285750" indent="-285750">
              <a:spcAft>
                <a:spcPts val="1200"/>
              </a:spcAft>
            </a:pPr>
            <a:r>
              <a:rPr lang="en-US" altLang="ja-JP" sz="1360" noProof="1">
                <a:latin typeface="游ゴシック Medium" panose="020B0500000000000000" pitchFamily="50" charset="-128"/>
                <a:ea typeface="游ゴシック Medium" panose="020B0500000000000000" pitchFamily="50" charset="-128"/>
              </a:rPr>
              <a:t>Examples of prohibited actions at LF meetings and in connection with LF activities are provided in the LF Antitrust Compliance Policy, available at https://www.linuxfoundation.jp/antitrust-policy/. If you have questions about these matters, please contact your company's general counsel or, if you are a member of the LF, contact Andrew Updegrove of Gesmer Updegrove LLP, the LF's general counsel.</a:t>
            </a:r>
            <a:endParaRPr lang="en-US" sz="1360" dirty="0">
              <a:latin typeface="游ゴシック Medium" panose="020B0500000000000000" pitchFamily="50" charset="-128"/>
              <a:ea typeface="游ゴシック Medium" panose="020B0500000000000000" pitchFamily="50" charset="-128"/>
            </a:endParaRPr>
          </a:p>
          <a:p>
            <a:pPr marL="0" lvl="0" indent="0" algn="l" rtl="0">
              <a:spcBef>
                <a:spcPts val="0"/>
              </a:spcBef>
              <a:spcAft>
                <a:spcPts val="1200"/>
              </a:spcAft>
              <a:buNone/>
            </a:pPr>
            <a:endParaRPr lang="en-US" dirty="0">
              <a:latin typeface="游ゴシック Medium" panose="020B0500000000000000" pitchFamily="50" charset="-128"/>
              <a:ea typeface="游ゴシック Medium" panose="020B0500000000000000" pitchFamily="50" charset="-128"/>
            </a:endParaRPr>
          </a:p>
          <a:p>
            <a:pPr marL="0" lvl="0" indent="0" algn="l" rtl="0">
              <a:spcBef>
                <a:spcPts val="0"/>
              </a:spcBef>
              <a:spcAft>
                <a:spcPts val="1200"/>
              </a:spcAft>
              <a:buNone/>
            </a:pPr>
            <a:endParaRPr dirty="0">
              <a:latin typeface="游ゴシック Medium" panose="020B0500000000000000" pitchFamily="50" charset="-128"/>
              <a:ea typeface="游ゴシック Medium" panose="020B0500000000000000" pitchFamily="50" charset="-128"/>
            </a:endParaRPr>
          </a:p>
        </p:txBody>
      </p:sp>
      <p:sp>
        <p:nvSpPr>
          <p:cNvPr id="4" name="テキスト ボックス 3">
            <a:extLst>
              <a:ext uri="{FF2B5EF4-FFF2-40B4-BE49-F238E27FC236}">
                <a16:creationId xmlns:a16="http://schemas.microsoft.com/office/drawing/2014/main" id="{F4B69969-C2B2-4035-B697-410820198BDC}"/>
              </a:ext>
            </a:extLst>
          </p:cNvPr>
          <p:cNvSpPr txBox="1"/>
          <p:nvPr/>
        </p:nvSpPr>
        <p:spPr>
          <a:xfrm>
            <a:off x="0" y="101009"/>
            <a:ext cx="1107996" cy="369332"/>
          </a:xfrm>
          <a:prstGeom prst="rect">
            <a:avLst/>
          </a:prstGeom>
          <a:noFill/>
        </p:spPr>
        <p:txBody>
          <a:bodyPr wrap="none" rtlCol="0">
            <a:spAutoFit/>
          </a:bodyPr>
          <a:lstStyle/>
          <a:p>
            <a:r>
              <a:rPr kumimoji="1" lang="en-US" altLang="ja-JP" sz="1440" noProof="1">
                <a:latin typeface="游ゴシック Medium" panose="020B0500000000000000" pitchFamily="50" charset="-128"/>
                <a:ea typeface="游ゴシック Medium" panose="020B0500000000000000" pitchFamily="50" charset="-128"/>
              </a:rPr>
              <a:t>Reference:</a:t>
            </a:r>
            <a:endParaRPr kumimoji="1" lang="ja-JP" altLang="en-US" sz="1440" dirty="0">
              <a:latin typeface="游ゴシック Medium" panose="020B0500000000000000" pitchFamily="50" charset="-128"/>
              <a:ea typeface="游ゴシック Medium" panose="020B0500000000000000" pitchFamily="50" charset="-128"/>
            </a:endParaRPr>
          </a:p>
        </p:txBody>
      </p:sp>
    </p:spTree>
    <p:extLst>
      <p:ext uri="{BB962C8B-B14F-4D97-AF65-F5344CB8AC3E}">
        <p14:creationId xmlns:p14="http://schemas.microsoft.com/office/powerpoint/2010/main" val="4035596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FEDB649B-51BE-E366-7538-F3CC4505BFB3}"/>
              </a:ext>
            </a:extLst>
          </p:cNvPr>
          <p:cNvSpPr>
            <a:spLocks noGrp="1"/>
          </p:cNvSpPr>
          <p:nvPr>
            <p:ph type="title"/>
          </p:nvPr>
        </p:nvSpPr>
        <p:spPr/>
        <p:txBody>
          <a:bodyPr>
            <a:normAutofit fontScale="90000"/>
          </a:bodyPr>
          <a:lstStyle/>
          <a:p>
            <a:r>
              <a:rPr lang="ja-JP" altLang="en-US" noProof="1">
                <a:latin typeface="游ゴシック Medium" panose="020B0500000000000000" pitchFamily="50" charset="-128"/>
                <a:ea typeface="游ゴシック Medium" panose="020B0500000000000000" pitchFamily="50" charset="-128"/>
              </a:rPr>
              <a:t>Chatham House Rules</a:t>
            </a:r>
          </a:p>
        </p:txBody>
      </p:sp>
      <p:sp>
        <p:nvSpPr>
          <p:cNvPr id="4" name="テキスト プレースホルダー 3">
            <a:extLst>
              <a:ext uri="{FF2B5EF4-FFF2-40B4-BE49-F238E27FC236}">
                <a16:creationId xmlns:a16="http://schemas.microsoft.com/office/drawing/2014/main" id="{52323BF9-359F-7AD1-43D8-FAB5C85228D4}"/>
              </a:ext>
            </a:extLst>
          </p:cNvPr>
          <p:cNvSpPr>
            <a:spLocks noGrp="1"/>
          </p:cNvSpPr>
          <p:nvPr>
            <p:ph type="body" idx="1"/>
          </p:nvPr>
        </p:nvSpPr>
        <p:spPr/>
        <p:txBody>
          <a:bodyPr>
            <a:normAutofit/>
          </a:bodyPr>
          <a:lstStyle/>
          <a:p>
            <a:pPr algn="l"/>
            <a:r>
              <a:rPr lang="ja-JP" altLang="en-US" sz="2240" b="0" i="0" noProof="1">
                <a:solidFill>
                  <a:schemeClr val="tx1"/>
                </a:solidFill>
                <a:effectLst/>
                <a:latin typeface="游ゴシック Medium" panose="020B0500000000000000" pitchFamily="50" charset="-128"/>
                <a:ea typeface="游ゴシック Medium" panose="020B0500000000000000" pitchFamily="50" charset="-128"/>
              </a:rPr>
              <a:t>Follow Chatham House rules</a:t>
            </a:r>
          </a:p>
          <a:p>
            <a:pPr lvl="1"/>
            <a:r>
              <a:rPr lang="ja-JP" altLang="en-US" sz="1600" b="0" i="0" noProof="1">
                <a:solidFill>
                  <a:schemeClr val="tx1"/>
                </a:solidFill>
                <a:effectLst/>
                <a:latin typeface="游ゴシック Medium" panose="020B0500000000000000" pitchFamily="50" charset="-128"/>
                <a:ea typeface="游ゴシック Medium" panose="020B0500000000000000" pitchFamily="50" charset="-128"/>
              </a:rPr>
              <a:t>Recording is not permitted</a:t>
            </a:r>
          </a:p>
          <a:p>
            <a:pPr lvl="1"/>
            <a:r>
              <a:rPr lang="ja-JP" altLang="en-US" sz="1600" b="0" i="0" noProof="1">
                <a:solidFill>
                  <a:schemeClr val="tx1"/>
                </a:solidFill>
                <a:effectLst/>
                <a:latin typeface="游ゴシック Medium" panose="020B0500000000000000" pitchFamily="50" charset="-128"/>
                <a:ea typeface="游ゴシック Medium" panose="020B0500000000000000" pitchFamily="50" charset="-128"/>
              </a:rPr>
              <a:t>You can share the information you receive as meeting notes.</a:t>
            </a:r>
            <a:endParaRPr lang="en-US" altLang="ja-JP" sz="1600" b="0" i="0" dirty="0">
              <a:solidFill>
                <a:schemeClr val="tx1"/>
              </a:solidFill>
              <a:effectLst/>
              <a:latin typeface="游ゴシック Medium" panose="020B0500000000000000" pitchFamily="50" charset="-128"/>
              <a:ea typeface="游ゴシック Medium" panose="020B0500000000000000" pitchFamily="50" charset="-128"/>
            </a:endParaRPr>
          </a:p>
          <a:p>
            <a:pPr marL="596900" lvl="1" indent="0">
              <a:buNone/>
            </a:pPr>
            <a:r>
              <a:rPr lang="en-US" altLang="ja-JP" sz="1600" noProof="1">
                <a:solidFill>
                  <a:schemeClr val="tx1"/>
                </a:solidFill>
                <a:latin typeface="游ゴシック Medium" panose="020B0500000000000000" pitchFamily="50" charset="-128"/>
                <a:ea typeface="游ゴシック Medium" panose="020B0500000000000000" pitchFamily="50" charset="-128"/>
              </a:rPr>
              <a:t>cannot</a:t>
            </a:r>
            <a:r>
              <a:rPr lang="ja-JP" altLang="en-US" sz="1600" b="0" i="0" noProof="1">
                <a:solidFill>
                  <a:schemeClr val="tx1"/>
                </a:solidFill>
                <a:effectLst/>
                <a:latin typeface="游ゴシック Medium" panose="020B0500000000000000" pitchFamily="50" charset="-128"/>
                <a:ea typeface="游ゴシック Medium" panose="020B0500000000000000" pitchFamily="50" charset="-128"/>
              </a:rPr>
              <a:t> reveal who said that.</a:t>
            </a:r>
            <a:r>
              <a:rPr lang="ja-JP" altLang="en-US" sz="1600" dirty="0">
                <a:solidFill>
                  <a:schemeClr val="tx1"/>
                </a:solidFill>
                <a:latin typeface="游ゴシック Medium" panose="020B0500000000000000" pitchFamily="50" charset="-128"/>
                <a:ea typeface="游ゴシック Medium" panose="020B0500000000000000" pitchFamily="50" charset="-128"/>
              </a:rPr>
              <a:t>　</a:t>
            </a:r>
          </a:p>
          <a:p>
            <a:r>
              <a:rPr lang="en-US" altLang="ja-JP" sz="2240" b="0" i="0" u="none" strike="noStrike" noProof="1">
                <a:solidFill>
                  <a:srgbClr val="24292F"/>
                </a:solidFill>
                <a:effectLst/>
                <a:latin typeface="游ゴシック Medium" panose="020B0500000000000000" pitchFamily="50" charset="-128"/>
                <a:ea typeface="游ゴシック Medium" panose="020B0500000000000000" pitchFamily="50" charset="-128"/>
                <a:hlinkClick r:id="rId2"/>
              </a:rPr>
              <a:t>Chatham House Rules</a:t>
            </a:r>
            <a:endParaRPr lang="en-US" altLang="ja-JP" sz="2240" b="0" i="0" dirty="0">
              <a:solidFill>
                <a:srgbClr val="24292F"/>
              </a:solidFill>
              <a:effectLst/>
              <a:latin typeface="游ゴシック Medium" panose="020B0500000000000000" pitchFamily="50" charset="-128"/>
              <a:ea typeface="游ゴシック Medium" panose="020B0500000000000000" pitchFamily="50" charset="-128"/>
            </a:endParaRPr>
          </a:p>
          <a:p>
            <a:endParaRPr lang="ja-JP" altLang="en-US" sz="2240" dirty="0">
              <a:latin typeface="+mn-ea"/>
              <a:ea typeface="+mn-ea"/>
            </a:endParaRPr>
          </a:p>
        </p:txBody>
      </p:sp>
    </p:spTree>
    <p:extLst>
      <p:ext uri="{BB962C8B-B14F-4D97-AF65-F5344CB8AC3E}">
        <p14:creationId xmlns:p14="http://schemas.microsoft.com/office/powerpoint/2010/main" val="3862526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B40CCC1-3681-AAE1-F81C-9C07C8AFB743}"/>
              </a:ext>
            </a:extLst>
          </p:cNvPr>
          <p:cNvSpPr>
            <a:spLocks noGrp="1"/>
          </p:cNvSpPr>
          <p:nvPr>
            <p:ph type="title"/>
          </p:nvPr>
        </p:nvSpPr>
        <p:spPr/>
        <p:txBody>
          <a:bodyPr>
            <a:normAutofit fontScale="90000"/>
          </a:bodyPr>
          <a:lstStyle/>
          <a:p>
            <a:r>
              <a:rPr lang="en-US" altLang="ja-JP" noProof="1">
                <a:latin typeface="+mj-ea"/>
                <a:ea typeface="+mj-ea"/>
              </a:rPr>
              <a:t>OSS Business Strategy Discussion</a:t>
            </a:r>
          </a:p>
        </p:txBody>
      </p:sp>
      <p:sp>
        <p:nvSpPr>
          <p:cNvPr id="5" name="テキスト プレースホルダー 4">
            <a:extLst>
              <a:ext uri="{FF2B5EF4-FFF2-40B4-BE49-F238E27FC236}">
                <a16:creationId xmlns:a16="http://schemas.microsoft.com/office/drawing/2014/main" id="{26FB8213-9536-3684-D45D-2A3226C9435E}"/>
              </a:ext>
            </a:extLst>
          </p:cNvPr>
          <p:cNvSpPr>
            <a:spLocks noGrp="1"/>
          </p:cNvSpPr>
          <p:nvPr>
            <p:ph type="body" idx="1"/>
          </p:nvPr>
        </p:nvSpPr>
        <p:spPr/>
        <p:txBody>
          <a:bodyPr/>
          <a:lstStyle/>
          <a:p>
            <a:r>
              <a:rPr lang="en-US" altLang="ja-JP" noProof="1">
                <a:latin typeface="+mn-ea"/>
                <a:ea typeface="+mn-ea"/>
              </a:rPr>
              <a:t>OSS and Business</a:t>
            </a:r>
            <a:endParaRPr lang="en-US" altLang="ja-JP" dirty="0">
              <a:latin typeface="+mn-ea"/>
              <a:ea typeface="+mn-ea"/>
            </a:endParaRPr>
          </a:p>
          <a:p>
            <a:pPr lvl="1"/>
            <a:r>
              <a:rPr lang="ja-JP" altLang="en-US" noProof="1">
                <a:latin typeface="+mn-ea"/>
                <a:ea typeface="+mn-ea"/>
              </a:rPr>
              <a:t>OSS Contribution Form to Business Revenue</a:t>
            </a:r>
            <a:endParaRPr lang="en-US" altLang="ja-JP" dirty="0">
              <a:latin typeface="+mn-ea"/>
              <a:ea typeface="+mn-ea"/>
            </a:endParaRPr>
          </a:p>
          <a:p>
            <a:pPr lvl="1"/>
            <a:r>
              <a:rPr lang="ja-JP" altLang="en-US" noProof="1">
                <a:latin typeface="+mn-ea"/>
                <a:ea typeface="+mn-ea"/>
              </a:rPr>
              <a:t>(Homework explanation/optional)</a:t>
            </a:r>
            <a:endParaRPr lang="en-US" altLang="ja-JP" dirty="0">
              <a:latin typeface="+mn-ea"/>
              <a:ea typeface="+mn-ea"/>
            </a:endParaRPr>
          </a:p>
          <a:p>
            <a:endParaRPr lang="en-US" altLang="ja-JP" dirty="0">
              <a:latin typeface="+mn-ea"/>
              <a:ea typeface="+mn-ea"/>
            </a:endParaRPr>
          </a:p>
          <a:p>
            <a:r>
              <a:rPr lang="en-US" altLang="ja-JP" noProof="1">
                <a:latin typeface="+mn-ea"/>
                <a:ea typeface="+mn-ea"/>
              </a:rPr>
              <a:t>Activities for OSS Revitalization and Business Continuity</a:t>
            </a:r>
            <a:endParaRPr lang="en-US" altLang="ja-JP" dirty="0">
              <a:latin typeface="+mn-ea"/>
              <a:ea typeface="+mn-ea"/>
            </a:endParaRPr>
          </a:p>
          <a:p>
            <a:pPr lvl="1"/>
            <a:r>
              <a:rPr lang="ja-JP" altLang="en-US" noProof="1">
                <a:latin typeface="+mn-ea"/>
                <a:ea typeface="+mn-ea"/>
              </a:rPr>
              <a:t>To imitate other companies, to be contrived to imitate other companies</a:t>
            </a:r>
          </a:p>
        </p:txBody>
      </p:sp>
      <p:sp>
        <p:nvSpPr>
          <p:cNvPr id="2" name="正方形/長方形 1">
            <a:extLst>
              <a:ext uri="{FF2B5EF4-FFF2-40B4-BE49-F238E27FC236}">
                <a16:creationId xmlns:a16="http://schemas.microsoft.com/office/drawing/2014/main" id="{F9EB05A3-DE54-93A8-05DC-B39349AD9C9F}"/>
              </a:ext>
            </a:extLst>
          </p:cNvPr>
          <p:cNvSpPr/>
          <p:nvPr/>
        </p:nvSpPr>
        <p:spPr>
          <a:xfrm>
            <a:off x="280350" y="1266450"/>
            <a:ext cx="6258672" cy="105144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50CFDAB3-E0D8-17F5-A12E-0D077B7956C6}"/>
              </a:ext>
            </a:extLst>
          </p:cNvPr>
          <p:cNvSpPr txBox="1"/>
          <p:nvPr/>
        </p:nvSpPr>
        <p:spPr>
          <a:xfrm>
            <a:off x="4699591" y="1266450"/>
            <a:ext cx="1839431" cy="307777"/>
          </a:xfrm>
          <a:prstGeom prst="rect">
            <a:avLst/>
          </a:prstGeom>
          <a:noFill/>
        </p:spPr>
        <p:txBody>
          <a:bodyPr wrap="square" rtlCol="0">
            <a:spAutoFit/>
          </a:bodyPr>
          <a:lstStyle/>
          <a:p>
            <a:pPr algn="r"/>
            <a:r>
              <a:rPr kumimoji="1" lang="ja-JP" altLang="en-US" noProof="1">
                <a:solidFill>
                  <a:schemeClr val="accent2"/>
                </a:solidFill>
                <a:latin typeface="+mn-ea"/>
                <a:ea typeface="+mn-ea"/>
              </a:rPr>
              <a:t>Today's Focus</a:t>
            </a:r>
          </a:p>
        </p:txBody>
      </p:sp>
    </p:spTree>
    <p:extLst>
      <p:ext uri="{BB962C8B-B14F-4D97-AF65-F5344CB8AC3E}">
        <p14:creationId xmlns:p14="http://schemas.microsoft.com/office/powerpoint/2010/main" val="2416601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B40CCC1-3681-AAE1-F81C-9C07C8AFB743}"/>
              </a:ext>
            </a:extLst>
          </p:cNvPr>
          <p:cNvSpPr>
            <a:spLocks noGrp="1"/>
          </p:cNvSpPr>
          <p:nvPr>
            <p:ph type="title"/>
          </p:nvPr>
        </p:nvSpPr>
        <p:spPr/>
        <p:txBody>
          <a:bodyPr>
            <a:normAutofit fontScale="90000"/>
          </a:bodyPr>
          <a:lstStyle/>
          <a:p>
            <a:r>
              <a:rPr lang="en-US" altLang="ja-JP" noProof="1">
                <a:latin typeface="+mj-ea"/>
                <a:ea typeface="+mj-ea"/>
              </a:rPr>
              <a:t>Value Market Fit Business Model w/ FLOSS</a:t>
            </a:r>
            <a:endParaRPr lang="ja-JP" altLang="en-US" dirty="0">
              <a:latin typeface="+mj-ea"/>
              <a:ea typeface="+mj-ea"/>
            </a:endParaRPr>
          </a:p>
        </p:txBody>
      </p:sp>
      <p:sp>
        <p:nvSpPr>
          <p:cNvPr id="8" name="Google Shape;93;p18">
            <a:extLst>
              <a:ext uri="{FF2B5EF4-FFF2-40B4-BE49-F238E27FC236}">
                <a16:creationId xmlns:a16="http://schemas.microsoft.com/office/drawing/2014/main" id="{6403F257-15C8-3ADD-557C-9B8EFF23B8D8}"/>
              </a:ext>
            </a:extLst>
          </p:cNvPr>
          <p:cNvSpPr txBox="1"/>
          <p:nvPr/>
        </p:nvSpPr>
        <p:spPr>
          <a:xfrm>
            <a:off x="504575" y="1722991"/>
            <a:ext cx="2319600" cy="2589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ja" noProof="1">
                <a:latin typeface="+mn-ea"/>
                <a:ea typeface="+mn-ea"/>
                <a:cs typeface="BIZ UDPGothic"/>
                <a:sym typeface="BIZ UDPGothic"/>
              </a:rPr>
              <a:t>Providing Convenient Things</a:t>
            </a:r>
            <a:endParaRPr lang="en-US" altLang="ja" dirty="0">
              <a:latin typeface="+mn-ea"/>
              <a:ea typeface="+mn-ea"/>
              <a:cs typeface="BIZ UDPGothic"/>
              <a:sym typeface="BIZ UDPGothic"/>
            </a:endParaRPr>
          </a:p>
          <a:p>
            <a:pPr marL="0" lvl="0" indent="0" algn="l" rtl="0">
              <a:spcBef>
                <a:spcPts val="0"/>
              </a:spcBef>
              <a:spcAft>
                <a:spcPts val="0"/>
              </a:spcAft>
              <a:buNone/>
            </a:pPr>
            <a:r>
              <a:rPr lang="ja-JP" altLang="en-US" noProof="1">
                <a:latin typeface="+mn-ea"/>
                <a:ea typeface="+mn-ea"/>
                <a:cs typeface="BIZ UDPGothic"/>
                <a:sym typeface="BIZ UDPGothic"/>
              </a:rPr>
              <a:t>OSS for feature realization</a:t>
            </a:r>
            <a:endParaRPr dirty="0">
              <a:latin typeface="+mn-ea"/>
              <a:ea typeface="+mn-ea"/>
              <a:cs typeface="BIZ UDPGothic"/>
              <a:sym typeface="BIZ UDPGothic"/>
            </a:endParaRPr>
          </a:p>
          <a:p>
            <a:pPr marL="0" lvl="0" indent="0" algn="l" rtl="0">
              <a:spcBef>
                <a:spcPts val="0"/>
              </a:spcBef>
              <a:spcAft>
                <a:spcPts val="0"/>
              </a:spcAft>
              <a:buNone/>
            </a:pPr>
            <a:endParaRPr dirty="0">
              <a:latin typeface="+mn-ea"/>
              <a:ea typeface="+mn-ea"/>
              <a:cs typeface="BIZ UDPGothic"/>
              <a:sym typeface="BIZ UDPGothic"/>
            </a:endParaRPr>
          </a:p>
          <a:p>
            <a:pPr marL="0" lvl="0" indent="0" algn="l" rtl="0">
              <a:spcBef>
                <a:spcPts val="0"/>
              </a:spcBef>
              <a:spcAft>
                <a:spcPts val="0"/>
              </a:spcAft>
              <a:buNone/>
            </a:pPr>
            <a:r>
              <a:rPr lang="ja" noProof="1">
                <a:latin typeface="+mn-ea"/>
                <a:ea typeface="+mn-ea"/>
                <a:cs typeface="BIZ UDPGothic"/>
                <a:sym typeface="BIZ UDPGothic"/>
              </a:rPr>
              <a:t>Consideration</a:t>
            </a:r>
            <a:endParaRPr dirty="0">
              <a:latin typeface="+mn-ea"/>
              <a:ea typeface="+mn-ea"/>
              <a:cs typeface="BIZ UDPGothic"/>
              <a:sym typeface="BIZ UDPGothic"/>
            </a:endParaRPr>
          </a:p>
          <a:p>
            <a:pPr marL="91100" lvl="0" algn="l" rtl="0">
              <a:spcBef>
                <a:spcPts val="0"/>
              </a:spcBef>
              <a:spcAft>
                <a:spcPts val="0"/>
              </a:spcAft>
              <a:buSzPts val="1400"/>
            </a:pPr>
            <a:r>
              <a:rPr lang="ja-JP" altLang="en-US" noProof="1">
                <a:latin typeface="+mn-ea"/>
                <a:ea typeface="+mn-ea"/>
                <a:cs typeface="BIZ UDPGothic"/>
                <a:sym typeface="BIZ UDPGothic"/>
              </a:rPr>
              <a:t>・Value of Things</a:t>
            </a:r>
            <a:endParaRPr dirty="0">
              <a:latin typeface="+mn-ea"/>
              <a:ea typeface="+mn-ea"/>
              <a:cs typeface="BIZ UDPGothic"/>
              <a:sym typeface="BIZ UDPGothic"/>
            </a:endParaRPr>
          </a:p>
          <a:p>
            <a:pPr marL="91100" lvl="0" algn="l" rtl="0">
              <a:spcBef>
                <a:spcPts val="0"/>
              </a:spcBef>
              <a:spcAft>
                <a:spcPts val="0"/>
              </a:spcAft>
              <a:buSzPts val="1400"/>
            </a:pPr>
            <a:r>
              <a:rPr lang="ja-JP" altLang="en-US" noProof="1">
                <a:latin typeface="+mn-ea"/>
                <a:ea typeface="+mn-ea"/>
                <a:cs typeface="BIZ UDPGothic"/>
                <a:sym typeface="BIZ UDPGothic"/>
              </a:rPr>
              <a:t>・Quality of Things</a:t>
            </a:r>
            <a:endParaRPr dirty="0">
              <a:latin typeface="+mn-ea"/>
              <a:ea typeface="+mn-ea"/>
              <a:cs typeface="BIZ UDPGothic"/>
              <a:sym typeface="BIZ UDPGothic"/>
            </a:endParaRPr>
          </a:p>
          <a:p>
            <a:pPr marL="0" lvl="0" indent="0" algn="l" rtl="0">
              <a:spcBef>
                <a:spcPts val="0"/>
              </a:spcBef>
              <a:spcAft>
                <a:spcPts val="0"/>
              </a:spcAft>
              <a:buNone/>
            </a:pPr>
            <a:endParaRPr dirty="0">
              <a:latin typeface="+mn-ea"/>
              <a:ea typeface="+mn-ea"/>
              <a:cs typeface="BIZ UDPGothic"/>
              <a:sym typeface="BIZ UDPGothic"/>
            </a:endParaRPr>
          </a:p>
          <a:p>
            <a:pPr marL="0" lvl="0" indent="0" algn="l" rtl="0">
              <a:spcBef>
                <a:spcPts val="0"/>
              </a:spcBef>
              <a:spcAft>
                <a:spcPts val="0"/>
              </a:spcAft>
              <a:buNone/>
            </a:pPr>
            <a:r>
              <a:rPr lang="ja" noProof="1">
                <a:latin typeface="+mn-ea"/>
                <a:ea typeface="+mn-ea"/>
                <a:cs typeface="BIZ UDPGothic"/>
                <a:sym typeface="BIZ UDPGothic"/>
              </a:rPr>
              <a:t>assumed customer</a:t>
            </a:r>
            <a:endParaRPr dirty="0">
              <a:latin typeface="+mn-ea"/>
              <a:ea typeface="+mn-ea"/>
              <a:cs typeface="BIZ UDPGothic"/>
              <a:sym typeface="BIZ UDPGothic"/>
            </a:endParaRPr>
          </a:p>
          <a:p>
            <a:pPr marL="91100" lvl="0" algn="l" rtl="0">
              <a:spcBef>
                <a:spcPts val="0"/>
              </a:spcBef>
              <a:spcAft>
                <a:spcPts val="0"/>
              </a:spcAft>
              <a:buClr>
                <a:schemeClr val="dk1"/>
              </a:buClr>
              <a:buSzPts val="1400"/>
            </a:pPr>
            <a:r>
              <a:rPr lang="ja-JP" altLang="en-US" noProof="1">
                <a:solidFill>
                  <a:schemeClr val="dk1"/>
                </a:solidFill>
                <a:latin typeface="+mn-ea"/>
                <a:ea typeface="+mn-ea"/>
                <a:cs typeface="BIZ UDPGothic"/>
                <a:sym typeface="BIZ UDPGothic"/>
              </a:rPr>
              <a:t>・the person who wants the thing</a:t>
            </a:r>
            <a:endParaRPr dirty="0">
              <a:solidFill>
                <a:schemeClr val="dk1"/>
              </a:solidFill>
              <a:latin typeface="+mn-ea"/>
              <a:ea typeface="+mn-ea"/>
              <a:cs typeface="BIZ UDPGothic"/>
              <a:sym typeface="BIZ UDPGothic"/>
            </a:endParaRPr>
          </a:p>
          <a:p>
            <a:pPr marL="91100" lvl="0" algn="l" rtl="0">
              <a:spcBef>
                <a:spcPts val="0"/>
              </a:spcBef>
              <a:spcAft>
                <a:spcPts val="0"/>
              </a:spcAft>
              <a:buClr>
                <a:schemeClr val="dk1"/>
              </a:buClr>
              <a:buSzPts val="1400"/>
            </a:pPr>
            <a:r>
              <a:rPr lang="ja-JP" altLang="en-US" noProof="1">
                <a:solidFill>
                  <a:schemeClr val="dk1"/>
                </a:solidFill>
                <a:latin typeface="+mn-ea"/>
                <a:ea typeface="+mn-ea"/>
                <a:cs typeface="BIZ UDPGothic"/>
                <a:sym typeface="BIZ UDPGothic"/>
              </a:rPr>
              <a:t>・someone who wants to do something with the thing</a:t>
            </a:r>
            <a:endParaRPr dirty="0">
              <a:latin typeface="+mn-ea"/>
              <a:ea typeface="+mn-ea"/>
              <a:cs typeface="BIZ UDPGothic"/>
              <a:sym typeface="BIZ UDPGothic"/>
            </a:endParaRPr>
          </a:p>
        </p:txBody>
      </p:sp>
      <p:sp>
        <p:nvSpPr>
          <p:cNvPr id="9" name="Google Shape;94;p18">
            <a:extLst>
              <a:ext uri="{FF2B5EF4-FFF2-40B4-BE49-F238E27FC236}">
                <a16:creationId xmlns:a16="http://schemas.microsoft.com/office/drawing/2014/main" id="{C568088C-3843-3C8E-798F-5C78F03954DF}"/>
              </a:ext>
            </a:extLst>
          </p:cNvPr>
          <p:cNvSpPr txBox="1"/>
          <p:nvPr/>
        </p:nvSpPr>
        <p:spPr>
          <a:xfrm>
            <a:off x="504575" y="1287091"/>
            <a:ext cx="2319600" cy="435900"/>
          </a:xfrm>
          <a:prstGeom prst="rect">
            <a:avLst/>
          </a:prstGeom>
          <a:solidFill>
            <a:schemeClr val="accent6"/>
          </a:solidFill>
          <a:ln>
            <a:noFill/>
          </a:ln>
        </p:spPr>
        <p:txBody>
          <a:bodyPr spcFirstLastPara="1" wrap="square" lIns="91425" tIns="91425" rIns="91425" bIns="91425" anchor="t" anchorCtr="0">
            <a:normAutofit/>
          </a:bodyPr>
          <a:lstStyle/>
          <a:p>
            <a:pPr marL="0" lvl="0" indent="0" algn="ctr" rtl="0">
              <a:spcBef>
                <a:spcPts val="0"/>
              </a:spcBef>
              <a:spcAft>
                <a:spcPts val="0"/>
              </a:spcAft>
              <a:buNone/>
            </a:pPr>
            <a:r>
              <a:rPr lang="ja" noProof="1">
                <a:latin typeface="+mn-ea"/>
                <a:ea typeface="+mn-ea"/>
                <a:cs typeface="BIZ UDPGothic"/>
                <a:sym typeface="BIZ UDPGothic"/>
              </a:rPr>
              <a:t>Products</a:t>
            </a:r>
            <a:endParaRPr>
              <a:latin typeface="+mn-ea"/>
              <a:ea typeface="+mn-ea"/>
              <a:cs typeface="BIZ UDPGothic"/>
              <a:sym typeface="BIZ UDPGothic"/>
            </a:endParaRPr>
          </a:p>
        </p:txBody>
      </p:sp>
      <p:sp>
        <p:nvSpPr>
          <p:cNvPr id="10" name="Google Shape;95;p18">
            <a:extLst>
              <a:ext uri="{FF2B5EF4-FFF2-40B4-BE49-F238E27FC236}">
                <a16:creationId xmlns:a16="http://schemas.microsoft.com/office/drawing/2014/main" id="{4BE0524C-C27E-896A-3F05-FD714BE86E86}"/>
              </a:ext>
            </a:extLst>
          </p:cNvPr>
          <p:cNvSpPr txBox="1"/>
          <p:nvPr/>
        </p:nvSpPr>
        <p:spPr>
          <a:xfrm>
            <a:off x="3052050" y="1287091"/>
            <a:ext cx="2319600" cy="435900"/>
          </a:xfrm>
          <a:prstGeom prst="rect">
            <a:avLst/>
          </a:prstGeom>
          <a:solidFill>
            <a:schemeClr val="accent6"/>
          </a:solidFill>
          <a:ln>
            <a:noFill/>
          </a:ln>
        </p:spPr>
        <p:txBody>
          <a:bodyPr spcFirstLastPara="1" wrap="square" lIns="91425" tIns="91425" rIns="91425" bIns="91425" anchor="t" anchorCtr="0">
            <a:normAutofit/>
          </a:bodyPr>
          <a:lstStyle/>
          <a:p>
            <a:pPr marL="0" lvl="0" indent="0" algn="ctr" rtl="0">
              <a:spcBef>
                <a:spcPts val="0"/>
              </a:spcBef>
              <a:spcAft>
                <a:spcPts val="0"/>
              </a:spcAft>
              <a:buNone/>
            </a:pPr>
            <a:r>
              <a:rPr lang="ja" noProof="1">
                <a:latin typeface="+mn-ea"/>
                <a:ea typeface="+mn-ea"/>
                <a:cs typeface="BIZ UDPGothic"/>
                <a:sym typeface="BIZ UDPGothic"/>
              </a:rPr>
              <a:t>Online Services</a:t>
            </a:r>
            <a:endParaRPr>
              <a:latin typeface="+mn-ea"/>
              <a:ea typeface="+mn-ea"/>
              <a:cs typeface="BIZ UDPGothic"/>
              <a:sym typeface="BIZ UDPGothic"/>
            </a:endParaRPr>
          </a:p>
        </p:txBody>
      </p:sp>
      <p:sp>
        <p:nvSpPr>
          <p:cNvPr id="11" name="Google Shape;96;p18">
            <a:extLst>
              <a:ext uri="{FF2B5EF4-FFF2-40B4-BE49-F238E27FC236}">
                <a16:creationId xmlns:a16="http://schemas.microsoft.com/office/drawing/2014/main" id="{01436988-7215-7AD8-64C5-0055BA9FE991}"/>
              </a:ext>
            </a:extLst>
          </p:cNvPr>
          <p:cNvSpPr txBox="1"/>
          <p:nvPr/>
        </p:nvSpPr>
        <p:spPr>
          <a:xfrm>
            <a:off x="3052050" y="1722991"/>
            <a:ext cx="2319600" cy="2589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ja" noProof="1">
                <a:latin typeface="+mn-ea"/>
                <a:ea typeface="+mn-ea"/>
                <a:cs typeface="BIZ UDPGothic"/>
                <a:sym typeface="BIZ UDPGothic"/>
              </a:rPr>
              <a:t>Online service provision</a:t>
            </a:r>
            <a:endParaRPr lang="en-US" altLang="ja" dirty="0">
              <a:latin typeface="+mn-ea"/>
              <a:ea typeface="+mn-ea"/>
              <a:cs typeface="BIZ UDPGothic"/>
              <a:sym typeface="BIZ UDPGothic"/>
            </a:endParaRPr>
          </a:p>
          <a:p>
            <a:pPr marL="0" lvl="0" indent="0" algn="l" rtl="0">
              <a:spcBef>
                <a:spcPts val="0"/>
              </a:spcBef>
              <a:spcAft>
                <a:spcPts val="0"/>
              </a:spcAft>
              <a:buNone/>
            </a:pPr>
            <a:r>
              <a:rPr lang="ja-JP" altLang="en-US" noProof="1">
                <a:latin typeface="+mn-ea"/>
                <a:ea typeface="+mn-ea"/>
                <a:cs typeface="BIZ UDPGothic"/>
                <a:sym typeface="BIZ UDPGothic"/>
              </a:rPr>
              <a:t>OSS to run services</a:t>
            </a:r>
            <a:endParaRPr dirty="0">
              <a:latin typeface="+mn-ea"/>
              <a:ea typeface="+mn-ea"/>
              <a:cs typeface="BIZ UDPGothic"/>
              <a:sym typeface="BIZ UDPGothic"/>
            </a:endParaRPr>
          </a:p>
          <a:p>
            <a:pPr marL="0" lvl="0" indent="0" algn="l" rtl="0">
              <a:spcBef>
                <a:spcPts val="0"/>
              </a:spcBef>
              <a:spcAft>
                <a:spcPts val="0"/>
              </a:spcAft>
              <a:buNone/>
            </a:pPr>
            <a:endParaRPr dirty="0">
              <a:latin typeface="+mn-ea"/>
              <a:ea typeface="+mn-ea"/>
              <a:cs typeface="BIZ UDPGothic"/>
              <a:sym typeface="BIZ UDPGothic"/>
            </a:endParaRPr>
          </a:p>
          <a:p>
            <a:pPr marL="0" lvl="0" indent="0" algn="l" rtl="0">
              <a:spcBef>
                <a:spcPts val="0"/>
              </a:spcBef>
              <a:spcAft>
                <a:spcPts val="0"/>
              </a:spcAft>
              <a:buNone/>
            </a:pPr>
            <a:r>
              <a:rPr lang="ja" noProof="1">
                <a:latin typeface="+mn-ea"/>
                <a:ea typeface="+mn-ea"/>
                <a:cs typeface="BIZ UDPGothic"/>
                <a:sym typeface="BIZ UDPGothic"/>
              </a:rPr>
              <a:t>Consideration</a:t>
            </a:r>
            <a:endParaRPr dirty="0">
              <a:latin typeface="+mn-ea"/>
              <a:ea typeface="+mn-ea"/>
              <a:cs typeface="BIZ UDPGothic"/>
              <a:sym typeface="BIZ UDPGothic"/>
            </a:endParaRPr>
          </a:p>
          <a:p>
            <a:pPr marL="91100" lvl="0" algn="l" rtl="0">
              <a:spcBef>
                <a:spcPts val="0"/>
              </a:spcBef>
              <a:spcAft>
                <a:spcPts val="0"/>
              </a:spcAft>
              <a:buSzPts val="1400"/>
            </a:pPr>
            <a:r>
              <a:rPr lang="ja-JP" altLang="en-US" noProof="1">
                <a:latin typeface="+mn-ea"/>
                <a:ea typeface="+mn-ea"/>
                <a:cs typeface="BIZ UDPGothic"/>
                <a:sym typeface="BIZ UDPGothic"/>
              </a:rPr>
              <a:t>・Value of service</a:t>
            </a:r>
            <a:endParaRPr dirty="0">
              <a:latin typeface="+mn-ea"/>
              <a:ea typeface="+mn-ea"/>
              <a:cs typeface="BIZ UDPGothic"/>
              <a:sym typeface="BIZ UDPGothic"/>
            </a:endParaRPr>
          </a:p>
          <a:p>
            <a:pPr marL="91100" lvl="0" algn="l" rtl="0">
              <a:spcBef>
                <a:spcPts val="0"/>
              </a:spcBef>
              <a:spcAft>
                <a:spcPts val="0"/>
              </a:spcAft>
              <a:buSzPts val="1400"/>
            </a:pPr>
            <a:r>
              <a:rPr lang="ja-JP" altLang="en-US" noProof="1">
                <a:latin typeface="+mn-ea"/>
                <a:ea typeface="+mn-ea"/>
                <a:cs typeface="BIZ UDPGothic"/>
                <a:sym typeface="BIZ UDPGothic"/>
              </a:rPr>
              <a:t>・Quality of Service</a:t>
            </a:r>
            <a:endParaRPr dirty="0">
              <a:latin typeface="+mn-ea"/>
              <a:ea typeface="+mn-ea"/>
              <a:cs typeface="BIZ UDPGothic"/>
              <a:sym typeface="BIZ UDPGothic"/>
            </a:endParaRPr>
          </a:p>
          <a:p>
            <a:pPr marL="0" lvl="0" indent="0" algn="l" rtl="0">
              <a:spcBef>
                <a:spcPts val="0"/>
              </a:spcBef>
              <a:spcAft>
                <a:spcPts val="0"/>
              </a:spcAft>
              <a:buNone/>
            </a:pPr>
            <a:endParaRPr dirty="0">
              <a:latin typeface="+mn-ea"/>
              <a:ea typeface="+mn-ea"/>
              <a:cs typeface="BIZ UDPGothic"/>
              <a:sym typeface="BIZ UDPGothic"/>
            </a:endParaRPr>
          </a:p>
          <a:p>
            <a:pPr marL="0" lvl="0" indent="0" algn="l" rtl="0">
              <a:spcBef>
                <a:spcPts val="0"/>
              </a:spcBef>
              <a:spcAft>
                <a:spcPts val="0"/>
              </a:spcAft>
              <a:buNone/>
            </a:pPr>
            <a:r>
              <a:rPr lang="ja" noProof="1">
                <a:latin typeface="+mn-ea"/>
                <a:ea typeface="+mn-ea"/>
                <a:cs typeface="BIZ UDPGothic"/>
                <a:sym typeface="BIZ UDPGothic"/>
              </a:rPr>
              <a:t>assumed customer</a:t>
            </a:r>
            <a:endParaRPr dirty="0">
              <a:latin typeface="+mn-ea"/>
              <a:ea typeface="+mn-ea"/>
              <a:cs typeface="BIZ UDPGothic"/>
              <a:sym typeface="BIZ UDPGothic"/>
            </a:endParaRPr>
          </a:p>
          <a:p>
            <a:pPr marL="91100" lvl="0" algn="l" rtl="0">
              <a:spcBef>
                <a:spcPts val="0"/>
              </a:spcBef>
              <a:spcAft>
                <a:spcPts val="0"/>
              </a:spcAft>
              <a:buClr>
                <a:schemeClr val="dk1"/>
              </a:buClr>
              <a:buSzPts val="1400"/>
            </a:pPr>
            <a:r>
              <a:rPr lang="ja-JP" altLang="en-US" noProof="1">
                <a:solidFill>
                  <a:schemeClr val="dk1"/>
                </a:solidFill>
                <a:latin typeface="+mn-ea"/>
                <a:ea typeface="+mn-ea"/>
                <a:cs typeface="BIZ UDPGothic"/>
                <a:sym typeface="BIZ UDPGothic"/>
              </a:rPr>
              <a:t>・service user</a:t>
            </a:r>
            <a:endParaRPr dirty="0">
              <a:solidFill>
                <a:schemeClr val="dk1"/>
              </a:solidFill>
              <a:latin typeface="+mn-ea"/>
              <a:ea typeface="+mn-ea"/>
              <a:cs typeface="BIZ UDPGothic"/>
              <a:sym typeface="BIZ UDPGothic"/>
            </a:endParaRPr>
          </a:p>
          <a:p>
            <a:pPr marL="0" lvl="0" indent="0" algn="l" rtl="0">
              <a:spcBef>
                <a:spcPts val="0"/>
              </a:spcBef>
              <a:spcAft>
                <a:spcPts val="0"/>
              </a:spcAft>
              <a:buNone/>
            </a:pPr>
            <a:endParaRPr dirty="0">
              <a:latin typeface="+mn-ea"/>
              <a:ea typeface="+mn-ea"/>
              <a:cs typeface="BIZ UDPGothic"/>
              <a:sym typeface="BIZ UDPGothic"/>
            </a:endParaRPr>
          </a:p>
        </p:txBody>
      </p:sp>
      <p:sp>
        <p:nvSpPr>
          <p:cNvPr id="12" name="Google Shape;97;p18">
            <a:extLst>
              <a:ext uri="{FF2B5EF4-FFF2-40B4-BE49-F238E27FC236}">
                <a16:creationId xmlns:a16="http://schemas.microsoft.com/office/drawing/2014/main" id="{E7FD895F-D6DB-F3F4-A930-E71D73D372C6}"/>
              </a:ext>
            </a:extLst>
          </p:cNvPr>
          <p:cNvSpPr txBox="1"/>
          <p:nvPr/>
        </p:nvSpPr>
        <p:spPr>
          <a:xfrm>
            <a:off x="5599525" y="1287091"/>
            <a:ext cx="2319600" cy="435900"/>
          </a:xfrm>
          <a:prstGeom prst="rect">
            <a:avLst/>
          </a:prstGeom>
          <a:solidFill>
            <a:schemeClr val="accent6"/>
          </a:solidFill>
          <a:ln>
            <a:noFill/>
          </a:ln>
        </p:spPr>
        <p:txBody>
          <a:bodyPr spcFirstLastPara="1" wrap="square" lIns="91425" tIns="91425" rIns="91425" bIns="91425" anchor="t" anchorCtr="0">
            <a:normAutofit/>
          </a:bodyPr>
          <a:lstStyle/>
          <a:p>
            <a:pPr marL="0" lvl="0" indent="0" algn="ctr" rtl="0">
              <a:spcBef>
                <a:spcPts val="0"/>
              </a:spcBef>
              <a:spcAft>
                <a:spcPts val="0"/>
              </a:spcAft>
              <a:buNone/>
            </a:pPr>
            <a:r>
              <a:rPr lang="ja" noProof="1">
                <a:solidFill>
                  <a:schemeClr val="dk1"/>
                </a:solidFill>
                <a:latin typeface="+mn-ea"/>
                <a:ea typeface="+mn-ea"/>
                <a:cs typeface="BIZ UDPGothic"/>
                <a:sym typeface="BIZ UDPGothic"/>
              </a:rPr>
              <a:t>SAAS</a:t>
            </a:r>
            <a:endParaRPr>
              <a:latin typeface="+mn-ea"/>
              <a:ea typeface="+mn-ea"/>
              <a:cs typeface="BIZ UDPGothic"/>
              <a:sym typeface="BIZ UDPGothic"/>
            </a:endParaRPr>
          </a:p>
        </p:txBody>
      </p:sp>
      <p:sp>
        <p:nvSpPr>
          <p:cNvPr id="13" name="Google Shape;98;p18">
            <a:extLst>
              <a:ext uri="{FF2B5EF4-FFF2-40B4-BE49-F238E27FC236}">
                <a16:creationId xmlns:a16="http://schemas.microsoft.com/office/drawing/2014/main" id="{385AF4ED-1746-F3AE-7C56-1B3C214973BF}"/>
              </a:ext>
            </a:extLst>
          </p:cNvPr>
          <p:cNvSpPr txBox="1"/>
          <p:nvPr/>
        </p:nvSpPr>
        <p:spPr>
          <a:xfrm>
            <a:off x="5599525" y="1722991"/>
            <a:ext cx="2319600" cy="2589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ja" noProof="1">
                <a:solidFill>
                  <a:schemeClr val="dk1"/>
                </a:solidFill>
                <a:latin typeface="+mn-ea"/>
                <a:ea typeface="+mn-ea"/>
                <a:cs typeface="BIZ UDPGothic"/>
                <a:sym typeface="BIZ UDPGothic"/>
              </a:rPr>
              <a:t>Hosting OSS Environment</a:t>
            </a:r>
            <a:endParaRPr lang="en-US" altLang="ja" dirty="0">
              <a:solidFill>
                <a:schemeClr val="dk1"/>
              </a:solidFill>
              <a:latin typeface="+mn-ea"/>
              <a:ea typeface="+mn-ea"/>
              <a:cs typeface="BIZ UDPGothic"/>
              <a:sym typeface="BIZ UDPGothic"/>
            </a:endParaRPr>
          </a:p>
          <a:p>
            <a:pPr marL="0" lvl="0" indent="0" algn="l" rtl="0">
              <a:spcBef>
                <a:spcPts val="0"/>
              </a:spcBef>
              <a:spcAft>
                <a:spcPts val="0"/>
              </a:spcAft>
              <a:buClr>
                <a:schemeClr val="dk1"/>
              </a:buClr>
              <a:buSzPts val="1100"/>
              <a:buFont typeface="Arial"/>
              <a:buNone/>
            </a:pPr>
            <a:endParaRPr dirty="0">
              <a:solidFill>
                <a:schemeClr val="dk1"/>
              </a:solidFill>
              <a:latin typeface="+mn-ea"/>
              <a:ea typeface="+mn-ea"/>
              <a:cs typeface="BIZ UDPGothic"/>
              <a:sym typeface="BIZ UDPGothic"/>
            </a:endParaRPr>
          </a:p>
          <a:p>
            <a:pPr marL="0" lvl="0" indent="0" algn="l" rtl="0">
              <a:spcBef>
                <a:spcPts val="0"/>
              </a:spcBef>
              <a:spcAft>
                <a:spcPts val="0"/>
              </a:spcAft>
              <a:buClr>
                <a:schemeClr val="dk1"/>
              </a:buClr>
              <a:buSzPts val="1100"/>
              <a:buFont typeface="Arial"/>
              <a:buNone/>
            </a:pPr>
            <a:endParaRPr dirty="0">
              <a:solidFill>
                <a:schemeClr val="dk1"/>
              </a:solidFill>
              <a:latin typeface="+mn-ea"/>
              <a:ea typeface="+mn-ea"/>
              <a:cs typeface="BIZ UDPGothic"/>
              <a:sym typeface="BIZ UDPGothic"/>
            </a:endParaRPr>
          </a:p>
          <a:p>
            <a:pPr marL="0" lvl="0" indent="0" algn="l" rtl="0">
              <a:spcBef>
                <a:spcPts val="0"/>
              </a:spcBef>
              <a:spcAft>
                <a:spcPts val="0"/>
              </a:spcAft>
              <a:buClr>
                <a:schemeClr val="dk1"/>
              </a:buClr>
              <a:buSzPts val="1100"/>
              <a:buFont typeface="Arial"/>
              <a:buNone/>
            </a:pPr>
            <a:r>
              <a:rPr lang="ja" noProof="1">
                <a:solidFill>
                  <a:schemeClr val="dk1"/>
                </a:solidFill>
                <a:latin typeface="+mn-ea"/>
                <a:ea typeface="+mn-ea"/>
                <a:cs typeface="BIZ UDPGothic"/>
                <a:sym typeface="BIZ UDPGothic"/>
              </a:rPr>
              <a:t>Consideration</a:t>
            </a:r>
            <a:endParaRPr dirty="0">
              <a:solidFill>
                <a:schemeClr val="dk1"/>
              </a:solidFill>
              <a:latin typeface="+mn-ea"/>
              <a:ea typeface="+mn-ea"/>
              <a:cs typeface="BIZ UDPGothic"/>
              <a:sym typeface="BIZ UDPGothic"/>
            </a:endParaRPr>
          </a:p>
          <a:p>
            <a:pPr marL="91100" lvl="0" algn="l" rtl="0">
              <a:spcBef>
                <a:spcPts val="0"/>
              </a:spcBef>
              <a:spcAft>
                <a:spcPts val="0"/>
              </a:spcAft>
              <a:buClr>
                <a:schemeClr val="dk1"/>
              </a:buClr>
              <a:buSzPts val="1400"/>
            </a:pPr>
            <a:r>
              <a:rPr lang="ja-JP" altLang="en-US" noProof="1">
                <a:solidFill>
                  <a:schemeClr val="dk1"/>
                </a:solidFill>
                <a:latin typeface="+mn-ea"/>
                <a:ea typeface="+mn-ea"/>
                <a:cs typeface="BIZ UDPGothic"/>
                <a:sym typeface="BIZ UDPGothic"/>
              </a:rPr>
              <a:t>・environmental royalty</a:t>
            </a:r>
            <a:endParaRPr dirty="0">
              <a:solidFill>
                <a:schemeClr val="dk1"/>
              </a:solidFill>
              <a:latin typeface="+mn-ea"/>
              <a:ea typeface="+mn-ea"/>
              <a:cs typeface="BIZ UDPGothic"/>
              <a:sym typeface="BIZ UDPGothic"/>
            </a:endParaRPr>
          </a:p>
          <a:p>
            <a:pPr marL="91100" lvl="0" algn="l" rtl="0">
              <a:spcBef>
                <a:spcPts val="0"/>
              </a:spcBef>
              <a:spcAft>
                <a:spcPts val="0"/>
              </a:spcAft>
              <a:buClr>
                <a:schemeClr val="dk1"/>
              </a:buClr>
              <a:buSzPts val="1400"/>
            </a:pPr>
            <a:r>
              <a:rPr lang="ja-JP" altLang="en-US" noProof="1">
                <a:solidFill>
                  <a:schemeClr val="dk1"/>
                </a:solidFill>
                <a:latin typeface="+mn-ea"/>
                <a:ea typeface="+mn-ea"/>
                <a:cs typeface="BIZ UDPGothic"/>
                <a:sym typeface="BIZ UDPGothic"/>
              </a:rPr>
              <a:t>・convenience</a:t>
            </a:r>
            <a:endParaRPr dirty="0">
              <a:solidFill>
                <a:schemeClr val="dk1"/>
              </a:solidFill>
              <a:latin typeface="+mn-ea"/>
              <a:ea typeface="+mn-ea"/>
              <a:cs typeface="BIZ UDPGothic"/>
              <a:sym typeface="BIZ UDPGothic"/>
            </a:endParaRPr>
          </a:p>
          <a:p>
            <a:pPr marL="0" lvl="0" indent="0" algn="l" rtl="0">
              <a:spcBef>
                <a:spcPts val="0"/>
              </a:spcBef>
              <a:spcAft>
                <a:spcPts val="0"/>
              </a:spcAft>
              <a:buClr>
                <a:schemeClr val="dk1"/>
              </a:buClr>
              <a:buSzPts val="1100"/>
              <a:buFont typeface="Arial"/>
              <a:buNone/>
            </a:pPr>
            <a:endParaRPr dirty="0">
              <a:solidFill>
                <a:schemeClr val="dk1"/>
              </a:solidFill>
              <a:latin typeface="+mn-ea"/>
              <a:ea typeface="+mn-ea"/>
              <a:cs typeface="BIZ UDPGothic"/>
              <a:sym typeface="BIZ UDPGothic"/>
            </a:endParaRPr>
          </a:p>
          <a:p>
            <a:pPr marL="0" lvl="0" indent="0" algn="l" rtl="0">
              <a:spcBef>
                <a:spcPts val="0"/>
              </a:spcBef>
              <a:spcAft>
                <a:spcPts val="0"/>
              </a:spcAft>
              <a:buClr>
                <a:schemeClr val="dk1"/>
              </a:buClr>
              <a:buSzPts val="1100"/>
              <a:buFont typeface="Arial"/>
              <a:buNone/>
            </a:pPr>
            <a:r>
              <a:rPr lang="ja" noProof="1">
                <a:solidFill>
                  <a:schemeClr val="dk1"/>
                </a:solidFill>
                <a:latin typeface="+mn-ea"/>
                <a:ea typeface="+mn-ea"/>
                <a:cs typeface="BIZ UDPGothic"/>
                <a:sym typeface="BIZ UDPGothic"/>
              </a:rPr>
              <a:t>assumed customer</a:t>
            </a:r>
            <a:endParaRPr dirty="0">
              <a:solidFill>
                <a:schemeClr val="dk1"/>
              </a:solidFill>
              <a:latin typeface="+mn-ea"/>
              <a:ea typeface="+mn-ea"/>
              <a:cs typeface="BIZ UDPGothic"/>
              <a:sym typeface="BIZ UDPGothic"/>
            </a:endParaRPr>
          </a:p>
          <a:p>
            <a:pPr marL="91100" lvl="0" algn="l" rtl="0">
              <a:spcBef>
                <a:spcPts val="0"/>
              </a:spcBef>
              <a:spcAft>
                <a:spcPts val="0"/>
              </a:spcAft>
              <a:buClr>
                <a:schemeClr val="dk1"/>
              </a:buClr>
              <a:buSzPts val="1400"/>
            </a:pPr>
            <a:r>
              <a:rPr lang="ja-JP" altLang="en-US" noProof="1">
                <a:solidFill>
                  <a:schemeClr val="dk1"/>
                </a:solidFill>
                <a:latin typeface="+mn-ea"/>
                <a:ea typeface="+mn-ea"/>
                <a:cs typeface="BIZ UDPGothic"/>
                <a:sym typeface="BIZ UDPGothic"/>
              </a:rPr>
              <a:t>・People who want to use a complete OSS environment</a:t>
            </a:r>
            <a:endParaRPr dirty="0">
              <a:latin typeface="+mn-ea"/>
              <a:ea typeface="+mn-ea"/>
              <a:cs typeface="BIZ UDPGothic"/>
              <a:sym typeface="BIZ UDPGothic"/>
            </a:endParaRPr>
          </a:p>
        </p:txBody>
      </p:sp>
    </p:spTree>
    <p:extLst>
      <p:ext uri="{BB962C8B-B14F-4D97-AF65-F5344CB8AC3E}">
        <p14:creationId xmlns:p14="http://schemas.microsoft.com/office/powerpoint/2010/main" val="3173648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B40CCC1-3681-AAE1-F81C-9C07C8AFB743}"/>
              </a:ext>
            </a:extLst>
          </p:cNvPr>
          <p:cNvSpPr>
            <a:spLocks noGrp="1"/>
          </p:cNvSpPr>
          <p:nvPr>
            <p:ph type="title"/>
          </p:nvPr>
        </p:nvSpPr>
        <p:spPr/>
        <p:txBody>
          <a:bodyPr>
            <a:normAutofit fontScale="90000"/>
          </a:bodyPr>
          <a:lstStyle/>
          <a:p>
            <a:r>
              <a:rPr lang="en-US" altLang="ja-JP" noProof="1">
                <a:latin typeface="+mj-ea"/>
                <a:ea typeface="+mj-ea"/>
              </a:rPr>
              <a:t>Value Market Fit Business Model w/ FLOSS</a:t>
            </a:r>
            <a:endParaRPr lang="ja-JP" altLang="en-US" dirty="0">
              <a:latin typeface="+mj-ea"/>
              <a:ea typeface="+mj-ea"/>
            </a:endParaRPr>
          </a:p>
        </p:txBody>
      </p:sp>
      <p:sp>
        <p:nvSpPr>
          <p:cNvPr id="8" name="Google Shape;93;p18">
            <a:extLst>
              <a:ext uri="{FF2B5EF4-FFF2-40B4-BE49-F238E27FC236}">
                <a16:creationId xmlns:a16="http://schemas.microsoft.com/office/drawing/2014/main" id="{6403F257-15C8-3ADD-557C-9B8EFF23B8D8}"/>
              </a:ext>
            </a:extLst>
          </p:cNvPr>
          <p:cNvSpPr txBox="1"/>
          <p:nvPr/>
        </p:nvSpPr>
        <p:spPr>
          <a:xfrm>
            <a:off x="504575" y="1722991"/>
            <a:ext cx="2319600" cy="2589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ja-JP" altLang="en-US" noProof="1">
                <a:latin typeface="+mn-ea"/>
                <a:ea typeface="+mn-ea"/>
                <a:cs typeface="BIZ UDPGothic"/>
                <a:sym typeface="BIZ UDPGothic"/>
              </a:rPr>
              <a:t>Familiarity with specific OSS</a:t>
            </a:r>
          </a:p>
          <a:p>
            <a:pPr marL="0" lvl="0" indent="0" algn="l" rtl="0">
              <a:spcBef>
                <a:spcPts val="0"/>
              </a:spcBef>
              <a:spcAft>
                <a:spcPts val="0"/>
              </a:spcAft>
              <a:buNone/>
            </a:pPr>
            <a:endParaRPr lang="ja-JP" altLang="en-US" dirty="0">
              <a:latin typeface="+mn-ea"/>
              <a:ea typeface="+mn-ea"/>
              <a:cs typeface="BIZ UDPGothic"/>
              <a:sym typeface="BIZ UDPGothic"/>
            </a:endParaRPr>
          </a:p>
          <a:p>
            <a:pPr marL="0" lvl="0" indent="0" algn="l" rtl="0">
              <a:spcBef>
                <a:spcPts val="0"/>
              </a:spcBef>
              <a:spcAft>
                <a:spcPts val="0"/>
              </a:spcAft>
              <a:buNone/>
            </a:pPr>
            <a:r>
              <a:rPr lang="ja-JP" altLang="en-US" noProof="1">
                <a:latin typeface="+mn-ea"/>
                <a:ea typeface="+mn-ea"/>
                <a:cs typeface="BIZ UDPGothic"/>
                <a:sym typeface="BIZ UDPGothic"/>
              </a:rPr>
              <a:t>Consideration</a:t>
            </a:r>
          </a:p>
          <a:p>
            <a:pPr marL="0" lvl="0" indent="0" algn="l" rtl="0">
              <a:spcBef>
                <a:spcPts val="0"/>
              </a:spcBef>
              <a:spcAft>
                <a:spcPts val="0"/>
              </a:spcAft>
              <a:buNone/>
            </a:pPr>
            <a:r>
              <a:rPr lang="ja-JP" altLang="en-US" noProof="1">
                <a:latin typeface="+mn-ea"/>
                <a:ea typeface="+mn-ea"/>
                <a:cs typeface="BIZ UDPGothic"/>
                <a:sym typeface="BIZ UDPGothic"/>
              </a:rPr>
              <a:t>・technical provision</a:t>
            </a:r>
          </a:p>
          <a:p>
            <a:pPr marL="0" lvl="0" indent="0" algn="l" rtl="0">
              <a:spcBef>
                <a:spcPts val="0"/>
              </a:spcBef>
              <a:spcAft>
                <a:spcPts val="0"/>
              </a:spcAft>
              <a:buNone/>
            </a:pPr>
            <a:r>
              <a:rPr lang="ja-JP" altLang="en-US" noProof="1">
                <a:latin typeface="+mn-ea"/>
                <a:ea typeface="+mn-ea"/>
                <a:cs typeface="BIZ UDPGothic"/>
                <a:sym typeface="BIZ UDPGothic"/>
              </a:rPr>
              <a:t>・development support</a:t>
            </a:r>
          </a:p>
          <a:p>
            <a:pPr marL="0" lvl="0" indent="0" algn="l" rtl="0">
              <a:spcBef>
                <a:spcPts val="0"/>
              </a:spcBef>
              <a:spcAft>
                <a:spcPts val="0"/>
              </a:spcAft>
              <a:buNone/>
            </a:pPr>
            <a:endParaRPr lang="ja-JP" altLang="en-US" dirty="0">
              <a:latin typeface="+mn-ea"/>
              <a:ea typeface="+mn-ea"/>
              <a:cs typeface="BIZ UDPGothic"/>
              <a:sym typeface="BIZ UDPGothic"/>
            </a:endParaRPr>
          </a:p>
          <a:p>
            <a:pPr marL="0" lvl="0" indent="0" algn="l" rtl="0">
              <a:spcBef>
                <a:spcPts val="0"/>
              </a:spcBef>
              <a:spcAft>
                <a:spcPts val="0"/>
              </a:spcAft>
              <a:buNone/>
            </a:pPr>
            <a:r>
              <a:rPr lang="ja-JP" altLang="en-US" noProof="1">
                <a:latin typeface="+mn-ea"/>
                <a:ea typeface="+mn-ea"/>
                <a:cs typeface="BIZ UDPGothic"/>
                <a:sym typeface="BIZ UDPGothic"/>
              </a:rPr>
              <a:t>assumed customer</a:t>
            </a:r>
          </a:p>
          <a:p>
            <a:pPr marL="0" lvl="0" indent="0" algn="l" rtl="0">
              <a:spcBef>
                <a:spcPts val="0"/>
              </a:spcBef>
              <a:spcAft>
                <a:spcPts val="0"/>
              </a:spcAft>
              <a:buNone/>
            </a:pPr>
            <a:r>
              <a:rPr lang="ja-JP" altLang="en-US" noProof="1">
                <a:latin typeface="+mn-ea"/>
                <a:ea typeface="+mn-ea"/>
                <a:cs typeface="BIZ UDPGothic"/>
                <a:sym typeface="BIZ UDPGothic"/>
              </a:rPr>
              <a:t>・Beginner using OSS</a:t>
            </a:r>
          </a:p>
          <a:p>
            <a:pPr marL="0" lvl="0" indent="0" algn="l" rtl="0">
              <a:spcBef>
                <a:spcPts val="0"/>
              </a:spcBef>
              <a:spcAft>
                <a:spcPts val="0"/>
              </a:spcAft>
              <a:buNone/>
            </a:pPr>
            <a:r>
              <a:rPr lang="ja-JP" altLang="en-US" noProof="1">
                <a:latin typeface="+mn-ea"/>
                <a:ea typeface="+mn-ea"/>
                <a:cs typeface="BIZ UDPGothic"/>
                <a:sym typeface="BIZ UDPGothic"/>
              </a:rPr>
              <a:t>・busy developer</a:t>
            </a:r>
          </a:p>
        </p:txBody>
      </p:sp>
      <p:sp>
        <p:nvSpPr>
          <p:cNvPr id="9" name="Google Shape;94;p18">
            <a:extLst>
              <a:ext uri="{FF2B5EF4-FFF2-40B4-BE49-F238E27FC236}">
                <a16:creationId xmlns:a16="http://schemas.microsoft.com/office/drawing/2014/main" id="{C568088C-3843-3C8E-798F-5C78F03954DF}"/>
              </a:ext>
            </a:extLst>
          </p:cNvPr>
          <p:cNvSpPr txBox="1"/>
          <p:nvPr/>
        </p:nvSpPr>
        <p:spPr>
          <a:xfrm>
            <a:off x="504575" y="1287091"/>
            <a:ext cx="2319600" cy="435900"/>
          </a:xfrm>
          <a:prstGeom prst="rect">
            <a:avLst/>
          </a:prstGeom>
          <a:solidFill>
            <a:schemeClr val="accent6"/>
          </a:solidFill>
          <a:ln>
            <a:noFill/>
          </a:ln>
        </p:spPr>
        <p:txBody>
          <a:bodyPr spcFirstLastPara="1" wrap="square" lIns="91425" tIns="91425" rIns="91425" bIns="91425" anchor="t" anchorCtr="0">
            <a:normAutofit/>
          </a:bodyPr>
          <a:lstStyle/>
          <a:p>
            <a:pPr marL="0" lvl="0" indent="0" algn="ctr" rtl="0">
              <a:spcBef>
                <a:spcPts val="0"/>
              </a:spcBef>
              <a:spcAft>
                <a:spcPts val="0"/>
              </a:spcAft>
              <a:buNone/>
            </a:pPr>
            <a:r>
              <a:rPr lang="ja-JP" altLang="en-US" noProof="1">
                <a:latin typeface="+mn-ea"/>
                <a:ea typeface="+mn-ea"/>
                <a:cs typeface="BIZ UDPGothic"/>
                <a:sym typeface="BIZ UDPGothic"/>
              </a:rPr>
              <a:t>support, technical assistance</a:t>
            </a:r>
            <a:endParaRPr dirty="0">
              <a:latin typeface="+mn-ea"/>
              <a:ea typeface="+mn-ea"/>
              <a:cs typeface="BIZ UDPGothic"/>
              <a:sym typeface="BIZ UDPGothic"/>
            </a:endParaRPr>
          </a:p>
        </p:txBody>
      </p:sp>
      <p:sp>
        <p:nvSpPr>
          <p:cNvPr id="10" name="Google Shape;95;p18">
            <a:extLst>
              <a:ext uri="{FF2B5EF4-FFF2-40B4-BE49-F238E27FC236}">
                <a16:creationId xmlns:a16="http://schemas.microsoft.com/office/drawing/2014/main" id="{4BE0524C-C27E-896A-3F05-FD714BE86E86}"/>
              </a:ext>
            </a:extLst>
          </p:cNvPr>
          <p:cNvSpPr txBox="1"/>
          <p:nvPr/>
        </p:nvSpPr>
        <p:spPr>
          <a:xfrm>
            <a:off x="3052050" y="1287091"/>
            <a:ext cx="2319600" cy="435900"/>
          </a:xfrm>
          <a:prstGeom prst="rect">
            <a:avLst/>
          </a:prstGeom>
          <a:solidFill>
            <a:schemeClr val="accent6"/>
          </a:solidFill>
          <a:ln>
            <a:noFill/>
          </a:ln>
        </p:spPr>
        <p:txBody>
          <a:bodyPr spcFirstLastPara="1" wrap="square" lIns="91425" tIns="91425" rIns="91425" bIns="91425" anchor="t" anchorCtr="0">
            <a:normAutofit/>
          </a:bodyPr>
          <a:lstStyle/>
          <a:p>
            <a:pPr marL="0" lvl="0" indent="0" algn="ctr" rtl="0">
              <a:spcBef>
                <a:spcPts val="0"/>
              </a:spcBef>
              <a:spcAft>
                <a:spcPts val="0"/>
              </a:spcAft>
              <a:buNone/>
            </a:pPr>
            <a:r>
              <a:rPr lang="ja-JP" altLang="en-US" noProof="1">
                <a:latin typeface="+mn-ea"/>
                <a:ea typeface="+mn-ea"/>
                <a:cs typeface="BIZ UDPGothic"/>
                <a:sym typeface="BIZ UDPGothic"/>
              </a:rPr>
              <a:t>Open Core</a:t>
            </a:r>
            <a:endParaRPr dirty="0">
              <a:latin typeface="+mn-ea"/>
              <a:ea typeface="+mn-ea"/>
              <a:cs typeface="BIZ UDPGothic"/>
              <a:sym typeface="BIZ UDPGothic"/>
            </a:endParaRPr>
          </a:p>
        </p:txBody>
      </p:sp>
      <p:sp>
        <p:nvSpPr>
          <p:cNvPr id="11" name="Google Shape;96;p18">
            <a:extLst>
              <a:ext uri="{FF2B5EF4-FFF2-40B4-BE49-F238E27FC236}">
                <a16:creationId xmlns:a16="http://schemas.microsoft.com/office/drawing/2014/main" id="{01436988-7215-7AD8-64C5-0055BA9FE991}"/>
              </a:ext>
            </a:extLst>
          </p:cNvPr>
          <p:cNvSpPr txBox="1"/>
          <p:nvPr/>
        </p:nvSpPr>
        <p:spPr>
          <a:xfrm>
            <a:off x="3052050" y="1722991"/>
            <a:ext cx="2319600" cy="2589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ja-JP" altLang="en-US" noProof="1">
                <a:latin typeface="+mn-ea"/>
                <a:ea typeface="+mn-ea"/>
                <a:cs typeface="BIZ UDPGothic"/>
                <a:sym typeface="BIZ UDPGothic"/>
              </a:rPr>
              <a:t>Develop a specific OSS</a:t>
            </a:r>
          </a:p>
          <a:p>
            <a:pPr marL="0" lvl="0" indent="0" algn="l" rtl="0">
              <a:spcBef>
                <a:spcPts val="0"/>
              </a:spcBef>
              <a:spcAft>
                <a:spcPts val="0"/>
              </a:spcAft>
              <a:buNone/>
            </a:pPr>
            <a:endParaRPr lang="ja-JP" altLang="en-US" dirty="0">
              <a:latin typeface="+mn-ea"/>
              <a:ea typeface="+mn-ea"/>
              <a:cs typeface="BIZ UDPGothic"/>
              <a:sym typeface="BIZ UDPGothic"/>
            </a:endParaRPr>
          </a:p>
          <a:p>
            <a:pPr marL="0" lvl="0" indent="0" algn="l" rtl="0">
              <a:spcBef>
                <a:spcPts val="0"/>
              </a:spcBef>
              <a:spcAft>
                <a:spcPts val="0"/>
              </a:spcAft>
              <a:buNone/>
            </a:pPr>
            <a:r>
              <a:rPr lang="ja-JP" altLang="en-US" noProof="1">
                <a:latin typeface="+mn-ea"/>
                <a:ea typeface="+mn-ea"/>
                <a:cs typeface="BIZ UDPGothic"/>
                <a:sym typeface="BIZ UDPGothic"/>
              </a:rPr>
              <a:t>Consideration</a:t>
            </a:r>
          </a:p>
          <a:p>
            <a:pPr marL="0" lvl="0" indent="0" algn="l" rtl="0">
              <a:spcBef>
                <a:spcPts val="0"/>
              </a:spcBef>
              <a:spcAft>
                <a:spcPts val="0"/>
              </a:spcAft>
              <a:buNone/>
            </a:pPr>
            <a:r>
              <a:rPr lang="ja-JP" altLang="en-US" noProof="1">
                <a:latin typeface="+mn-ea"/>
                <a:ea typeface="+mn-ea"/>
                <a:cs typeface="BIZ UDPGothic"/>
                <a:sym typeface="BIZ UDPGothic"/>
              </a:rPr>
              <a:t>・Proprietary extensions</a:t>
            </a:r>
          </a:p>
          <a:p>
            <a:pPr marL="0" lvl="0" indent="0" algn="l" rtl="0">
              <a:spcBef>
                <a:spcPts val="0"/>
              </a:spcBef>
              <a:spcAft>
                <a:spcPts val="0"/>
              </a:spcAft>
              <a:buNone/>
            </a:pPr>
            <a:r>
              <a:rPr lang="ja-JP" altLang="en-US" noProof="1">
                <a:latin typeface="+mn-ea"/>
                <a:ea typeface="+mn-ea"/>
                <a:cs typeface="BIZ UDPGothic"/>
                <a:sym typeface="BIZ UDPGothic"/>
              </a:rPr>
              <a:t>・Commercial Extension Offers</a:t>
            </a:r>
          </a:p>
          <a:p>
            <a:pPr marL="0" lvl="0" indent="0" algn="l" rtl="0">
              <a:spcBef>
                <a:spcPts val="0"/>
              </a:spcBef>
              <a:spcAft>
                <a:spcPts val="0"/>
              </a:spcAft>
              <a:buNone/>
            </a:pPr>
            <a:endParaRPr lang="ja-JP" altLang="en-US" dirty="0">
              <a:latin typeface="+mn-ea"/>
              <a:ea typeface="+mn-ea"/>
              <a:cs typeface="BIZ UDPGothic"/>
              <a:sym typeface="BIZ UDPGothic"/>
            </a:endParaRPr>
          </a:p>
          <a:p>
            <a:pPr marL="0" lvl="0" indent="0" algn="l" rtl="0">
              <a:spcBef>
                <a:spcPts val="0"/>
              </a:spcBef>
              <a:spcAft>
                <a:spcPts val="0"/>
              </a:spcAft>
              <a:buNone/>
            </a:pPr>
            <a:r>
              <a:rPr lang="ja-JP" altLang="en-US" noProof="1">
                <a:latin typeface="+mn-ea"/>
                <a:ea typeface="+mn-ea"/>
                <a:cs typeface="BIZ UDPGothic"/>
                <a:sym typeface="BIZ UDPGothic"/>
              </a:rPr>
              <a:t>assumed customer</a:t>
            </a:r>
          </a:p>
          <a:p>
            <a:pPr marL="0" lvl="0" indent="0" algn="l" rtl="0">
              <a:spcBef>
                <a:spcPts val="0"/>
              </a:spcBef>
              <a:spcAft>
                <a:spcPts val="0"/>
              </a:spcAft>
              <a:buNone/>
            </a:pPr>
            <a:r>
              <a:rPr lang="ja-JP" altLang="en-US" noProof="1">
                <a:latin typeface="+mn-ea"/>
                <a:ea typeface="+mn-ea"/>
                <a:cs typeface="BIZ UDPGothic"/>
                <a:sym typeface="BIZ UDPGothic"/>
              </a:rPr>
              <a:t>・Specific OSS users</a:t>
            </a:r>
          </a:p>
          <a:p>
            <a:pPr marL="0" lvl="0" indent="0" algn="l" rtl="0">
              <a:spcBef>
                <a:spcPts val="0"/>
              </a:spcBef>
              <a:spcAft>
                <a:spcPts val="0"/>
              </a:spcAft>
              <a:buNone/>
            </a:pPr>
            <a:endParaRPr lang="ja-JP" altLang="en-US" dirty="0">
              <a:latin typeface="+mn-ea"/>
              <a:ea typeface="+mn-ea"/>
              <a:cs typeface="BIZ UDPGothic"/>
              <a:sym typeface="BIZ UDPGothic"/>
            </a:endParaRPr>
          </a:p>
          <a:p>
            <a:pPr marL="0" lvl="0" indent="0" algn="l" rtl="0">
              <a:spcBef>
                <a:spcPts val="0"/>
              </a:spcBef>
              <a:spcAft>
                <a:spcPts val="0"/>
              </a:spcAft>
              <a:buNone/>
            </a:pPr>
            <a:endParaRPr lang="ja-JP" altLang="en-US" dirty="0">
              <a:latin typeface="+mn-ea"/>
              <a:ea typeface="+mn-ea"/>
              <a:cs typeface="BIZ UDPGothic"/>
              <a:sym typeface="BIZ UDPGothic"/>
            </a:endParaRPr>
          </a:p>
        </p:txBody>
      </p:sp>
      <p:sp>
        <p:nvSpPr>
          <p:cNvPr id="12" name="Google Shape;97;p18">
            <a:extLst>
              <a:ext uri="{FF2B5EF4-FFF2-40B4-BE49-F238E27FC236}">
                <a16:creationId xmlns:a16="http://schemas.microsoft.com/office/drawing/2014/main" id="{E7FD895F-D6DB-F3F4-A930-E71D73D372C6}"/>
              </a:ext>
            </a:extLst>
          </p:cNvPr>
          <p:cNvSpPr txBox="1"/>
          <p:nvPr/>
        </p:nvSpPr>
        <p:spPr>
          <a:xfrm>
            <a:off x="5599525" y="1287091"/>
            <a:ext cx="2319600" cy="435900"/>
          </a:xfrm>
          <a:prstGeom prst="rect">
            <a:avLst/>
          </a:prstGeom>
          <a:solidFill>
            <a:schemeClr val="accent6"/>
          </a:solidFill>
          <a:ln>
            <a:noFill/>
          </a:ln>
        </p:spPr>
        <p:txBody>
          <a:bodyPr spcFirstLastPara="1" wrap="square" lIns="91425" tIns="91425" rIns="91425" bIns="91425" anchor="t" anchorCtr="0">
            <a:normAutofit/>
          </a:bodyPr>
          <a:lstStyle/>
          <a:p>
            <a:pPr marL="0" lvl="0" indent="0" algn="ctr" rtl="0">
              <a:spcBef>
                <a:spcPts val="0"/>
              </a:spcBef>
              <a:spcAft>
                <a:spcPts val="0"/>
              </a:spcAft>
              <a:buNone/>
            </a:pPr>
            <a:r>
              <a:rPr lang="ja-JP" altLang="en-US" noProof="1">
                <a:solidFill>
                  <a:schemeClr val="dk1"/>
                </a:solidFill>
                <a:latin typeface="+mn-ea"/>
                <a:ea typeface="+mn-ea"/>
                <a:cs typeface="BIZ UDPGothic"/>
                <a:sym typeface="BIZ UDPGothic"/>
              </a:rPr>
              <a:t>???</a:t>
            </a:r>
            <a:endParaRPr dirty="0">
              <a:latin typeface="+mn-ea"/>
              <a:ea typeface="+mn-ea"/>
              <a:cs typeface="BIZ UDPGothic"/>
              <a:sym typeface="BIZ UDPGothic"/>
            </a:endParaRPr>
          </a:p>
        </p:txBody>
      </p:sp>
      <p:sp>
        <p:nvSpPr>
          <p:cNvPr id="13" name="Google Shape;98;p18">
            <a:extLst>
              <a:ext uri="{FF2B5EF4-FFF2-40B4-BE49-F238E27FC236}">
                <a16:creationId xmlns:a16="http://schemas.microsoft.com/office/drawing/2014/main" id="{385AF4ED-1746-F3AE-7C56-1B3C214973BF}"/>
              </a:ext>
            </a:extLst>
          </p:cNvPr>
          <p:cNvSpPr txBox="1"/>
          <p:nvPr/>
        </p:nvSpPr>
        <p:spPr>
          <a:xfrm>
            <a:off x="5599525" y="1722991"/>
            <a:ext cx="2319600" cy="2589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endParaRPr dirty="0">
              <a:solidFill>
                <a:schemeClr val="dk1"/>
              </a:solidFill>
              <a:latin typeface="+mn-ea"/>
              <a:ea typeface="+mn-ea"/>
              <a:cs typeface="BIZ UDPGothic"/>
              <a:sym typeface="BIZ UDPGothic"/>
            </a:endParaRPr>
          </a:p>
          <a:p>
            <a:pPr marL="0" lvl="0" indent="0" algn="l" rtl="0">
              <a:spcBef>
                <a:spcPts val="0"/>
              </a:spcBef>
              <a:spcAft>
                <a:spcPts val="0"/>
              </a:spcAft>
              <a:buClr>
                <a:schemeClr val="dk1"/>
              </a:buClr>
              <a:buSzPts val="1100"/>
              <a:buFont typeface="Arial"/>
              <a:buNone/>
            </a:pPr>
            <a:endParaRPr dirty="0">
              <a:solidFill>
                <a:schemeClr val="dk1"/>
              </a:solidFill>
              <a:latin typeface="+mn-ea"/>
              <a:ea typeface="+mn-ea"/>
              <a:cs typeface="BIZ UDPGothic"/>
              <a:sym typeface="BIZ UDPGothic"/>
            </a:endParaRPr>
          </a:p>
          <a:p>
            <a:pPr marL="0" lvl="0" indent="0" algn="l" rtl="0">
              <a:spcBef>
                <a:spcPts val="0"/>
              </a:spcBef>
              <a:spcAft>
                <a:spcPts val="0"/>
              </a:spcAft>
              <a:buClr>
                <a:schemeClr val="dk1"/>
              </a:buClr>
              <a:buSzPts val="1100"/>
              <a:buFont typeface="Arial"/>
              <a:buNone/>
            </a:pPr>
            <a:r>
              <a:rPr lang="ja" noProof="1">
                <a:solidFill>
                  <a:schemeClr val="dk1"/>
                </a:solidFill>
                <a:latin typeface="+mn-ea"/>
                <a:ea typeface="+mn-ea"/>
                <a:cs typeface="BIZ UDPGothic"/>
                <a:sym typeface="BIZ UDPGothic"/>
              </a:rPr>
              <a:t>Consideration</a:t>
            </a:r>
            <a:endParaRPr lang="ja-JP" altLang="en-US" dirty="0">
              <a:solidFill>
                <a:schemeClr val="dk1"/>
              </a:solidFill>
              <a:latin typeface="+mn-ea"/>
              <a:ea typeface="+mn-ea"/>
              <a:cs typeface="BIZ UDPGothic"/>
              <a:sym typeface="BIZ UDPGothic"/>
            </a:endParaRPr>
          </a:p>
          <a:p>
            <a:pPr marL="91100" lvl="0" algn="l" rtl="0">
              <a:spcBef>
                <a:spcPts val="0"/>
              </a:spcBef>
              <a:spcAft>
                <a:spcPts val="0"/>
              </a:spcAft>
              <a:buClr>
                <a:schemeClr val="dk1"/>
              </a:buClr>
              <a:buSzPts val="1400"/>
            </a:pPr>
            <a:r>
              <a:rPr lang="ja-JP" altLang="en-US" noProof="1">
                <a:solidFill>
                  <a:schemeClr val="dk1"/>
                </a:solidFill>
                <a:latin typeface="+mn-ea"/>
                <a:ea typeface="+mn-ea"/>
                <a:cs typeface="BIZ UDPGothic"/>
                <a:sym typeface="BIZ UDPGothic"/>
              </a:rPr>
              <a:t>・</a:t>
            </a:r>
          </a:p>
          <a:p>
            <a:pPr marL="91100" lvl="0" algn="l" rtl="0">
              <a:spcBef>
                <a:spcPts val="0"/>
              </a:spcBef>
              <a:spcAft>
                <a:spcPts val="0"/>
              </a:spcAft>
              <a:buClr>
                <a:schemeClr val="dk1"/>
              </a:buClr>
              <a:buSzPts val="1400"/>
            </a:pPr>
            <a:r>
              <a:rPr lang="ja-JP" altLang="en-US" noProof="1">
                <a:solidFill>
                  <a:schemeClr val="dk1"/>
                </a:solidFill>
                <a:latin typeface="+mn-ea"/>
                <a:ea typeface="+mn-ea"/>
                <a:cs typeface="BIZ UDPGothic"/>
                <a:sym typeface="BIZ UDPGothic"/>
              </a:rPr>
              <a:t>・</a:t>
            </a:r>
          </a:p>
          <a:p>
            <a:pPr marL="0" lvl="0" indent="0" algn="l" rtl="0">
              <a:spcBef>
                <a:spcPts val="0"/>
              </a:spcBef>
              <a:spcAft>
                <a:spcPts val="0"/>
              </a:spcAft>
              <a:buClr>
                <a:schemeClr val="dk1"/>
              </a:buClr>
              <a:buSzPts val="1100"/>
              <a:buFont typeface="Arial"/>
              <a:buNone/>
            </a:pPr>
            <a:endParaRPr dirty="0">
              <a:solidFill>
                <a:schemeClr val="dk1"/>
              </a:solidFill>
              <a:latin typeface="+mn-ea"/>
              <a:ea typeface="+mn-ea"/>
              <a:cs typeface="BIZ UDPGothic"/>
              <a:sym typeface="BIZ UDPGothic"/>
            </a:endParaRPr>
          </a:p>
          <a:p>
            <a:pPr marL="0" lvl="0" indent="0" algn="l" rtl="0">
              <a:spcBef>
                <a:spcPts val="0"/>
              </a:spcBef>
              <a:spcAft>
                <a:spcPts val="0"/>
              </a:spcAft>
              <a:buClr>
                <a:schemeClr val="dk1"/>
              </a:buClr>
              <a:buSzPts val="1100"/>
              <a:buFont typeface="Arial"/>
              <a:buNone/>
            </a:pPr>
            <a:r>
              <a:rPr lang="ja" noProof="1">
                <a:solidFill>
                  <a:schemeClr val="dk1"/>
                </a:solidFill>
                <a:latin typeface="+mn-ea"/>
                <a:ea typeface="+mn-ea"/>
                <a:cs typeface="BIZ UDPGothic"/>
                <a:sym typeface="BIZ UDPGothic"/>
              </a:rPr>
              <a:t>assumed customer</a:t>
            </a:r>
            <a:endParaRPr dirty="0">
              <a:solidFill>
                <a:schemeClr val="dk1"/>
              </a:solidFill>
              <a:latin typeface="+mn-ea"/>
              <a:ea typeface="+mn-ea"/>
              <a:cs typeface="BIZ UDPGothic"/>
              <a:sym typeface="BIZ UDPGothic"/>
            </a:endParaRPr>
          </a:p>
          <a:p>
            <a:pPr marL="91100" lvl="0" algn="l" rtl="0">
              <a:spcBef>
                <a:spcPts val="0"/>
              </a:spcBef>
              <a:spcAft>
                <a:spcPts val="0"/>
              </a:spcAft>
              <a:buClr>
                <a:schemeClr val="dk1"/>
              </a:buClr>
              <a:buSzPts val="1400"/>
            </a:pPr>
            <a:r>
              <a:rPr lang="ja-JP" altLang="en-US" noProof="1">
                <a:solidFill>
                  <a:schemeClr val="dk1"/>
                </a:solidFill>
                <a:latin typeface="+mn-ea"/>
                <a:ea typeface="+mn-ea"/>
                <a:cs typeface="BIZ UDPGothic"/>
                <a:sym typeface="BIZ UDPGothic"/>
              </a:rPr>
              <a:t>・</a:t>
            </a:r>
            <a:endParaRPr dirty="0">
              <a:latin typeface="+mn-ea"/>
              <a:ea typeface="+mn-ea"/>
              <a:cs typeface="BIZ UDPGothic"/>
              <a:sym typeface="BIZ UDPGothic"/>
            </a:endParaRPr>
          </a:p>
        </p:txBody>
      </p:sp>
      <p:sp>
        <p:nvSpPr>
          <p:cNvPr id="2" name="正方形/長方形 1">
            <a:extLst>
              <a:ext uri="{FF2B5EF4-FFF2-40B4-BE49-F238E27FC236}">
                <a16:creationId xmlns:a16="http://schemas.microsoft.com/office/drawing/2014/main" id="{13ED67DB-1872-D28A-6D6E-890F74943940}"/>
              </a:ext>
            </a:extLst>
          </p:cNvPr>
          <p:cNvSpPr/>
          <p:nvPr/>
        </p:nvSpPr>
        <p:spPr>
          <a:xfrm>
            <a:off x="5486400" y="1095153"/>
            <a:ext cx="2679405" cy="363834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7BD68980-5C44-887D-7B2C-A79688032A23}"/>
              </a:ext>
            </a:extLst>
          </p:cNvPr>
          <p:cNvSpPr txBox="1"/>
          <p:nvPr/>
        </p:nvSpPr>
        <p:spPr>
          <a:xfrm>
            <a:off x="5484775" y="4159425"/>
            <a:ext cx="1960223" cy="523220"/>
          </a:xfrm>
          <a:prstGeom prst="rect">
            <a:avLst/>
          </a:prstGeom>
          <a:noFill/>
        </p:spPr>
        <p:txBody>
          <a:bodyPr wrap="square" rtlCol="0">
            <a:spAutoFit/>
          </a:bodyPr>
          <a:lstStyle/>
          <a:p>
            <a:r>
              <a:rPr kumimoji="1" lang="ja-JP" altLang="en-US" noProof="1">
                <a:solidFill>
                  <a:schemeClr val="accent2"/>
                </a:solidFill>
                <a:latin typeface="+mn-ea"/>
                <a:ea typeface="+mn-ea"/>
              </a:rPr>
              <a:t>What other models</a:t>
            </a:r>
            <a:endParaRPr kumimoji="1" lang="en-US" altLang="ja-JP" dirty="0">
              <a:solidFill>
                <a:schemeClr val="accent2"/>
              </a:solidFill>
              <a:latin typeface="+mn-ea"/>
              <a:ea typeface="+mn-ea"/>
            </a:endParaRPr>
          </a:p>
          <a:p>
            <a:r>
              <a:rPr kumimoji="1" lang="ja-JP" altLang="en-US" noProof="1">
                <a:solidFill>
                  <a:schemeClr val="accent2"/>
                </a:solidFill>
                <a:latin typeface="+mn-ea"/>
                <a:ea typeface="+mn-ea"/>
              </a:rPr>
              <a:t>Can you think?</a:t>
            </a:r>
          </a:p>
        </p:txBody>
      </p:sp>
    </p:spTree>
    <p:extLst>
      <p:ext uri="{BB962C8B-B14F-4D97-AF65-F5344CB8AC3E}">
        <p14:creationId xmlns:p14="http://schemas.microsoft.com/office/powerpoint/2010/main" val="3225246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B40CCC1-3681-AAE1-F81C-9C07C8AFB743}"/>
              </a:ext>
            </a:extLst>
          </p:cNvPr>
          <p:cNvSpPr>
            <a:spLocks noGrp="1"/>
          </p:cNvSpPr>
          <p:nvPr>
            <p:ph type="title"/>
          </p:nvPr>
        </p:nvSpPr>
        <p:spPr/>
        <p:txBody>
          <a:bodyPr>
            <a:normAutofit fontScale="90000"/>
          </a:bodyPr>
          <a:lstStyle/>
          <a:p>
            <a:r>
              <a:rPr lang="en-US" altLang="ja-JP" noProof="1">
                <a:latin typeface="+mj-ea"/>
                <a:ea typeface="+mj-ea"/>
              </a:rPr>
              <a:t>Value Market Fit Business Model w/FLOSS Discussion Note</a:t>
            </a:r>
          </a:p>
        </p:txBody>
      </p:sp>
      <p:sp>
        <p:nvSpPr>
          <p:cNvPr id="5" name="テキスト プレースホルダー 4">
            <a:extLst>
              <a:ext uri="{FF2B5EF4-FFF2-40B4-BE49-F238E27FC236}">
                <a16:creationId xmlns:a16="http://schemas.microsoft.com/office/drawing/2014/main" id="{26FB8213-9536-3684-D45D-2A3226C9435E}"/>
              </a:ext>
            </a:extLst>
          </p:cNvPr>
          <p:cNvSpPr>
            <a:spLocks noGrp="1"/>
          </p:cNvSpPr>
          <p:nvPr>
            <p:ph type="body" idx="1"/>
          </p:nvPr>
        </p:nvSpPr>
        <p:spPr/>
        <p:txBody>
          <a:bodyPr>
            <a:normAutofit lnSpcReduction="10000"/>
          </a:bodyPr>
          <a:lstStyle/>
          <a:p>
            <a:r>
              <a:rPr lang="ja-JP" altLang="en-US" noProof="1">
                <a:latin typeface="+mn-ea"/>
                <a:ea typeface="+mn-ea"/>
              </a:rPr>
              <a:t>Fewer differences between existing software and business positioning</a:t>
            </a:r>
            <a:endParaRPr lang="en-US" altLang="ja-JP" dirty="0">
              <a:latin typeface="+mn-ea"/>
              <a:ea typeface="+mn-ea"/>
            </a:endParaRPr>
          </a:p>
          <a:p>
            <a:r>
              <a:rPr lang="ja-JP" altLang="en-US" noProof="1">
                <a:latin typeface="+mn-ea"/>
                <a:ea typeface="+mn-ea"/>
              </a:rPr>
              <a:t>It gets a little more specific as we break down OSS as a platform and OSS as a library. They use major OSS to develop their business.</a:t>
            </a:r>
            <a:endParaRPr lang="en-US" altLang="ja-JP" dirty="0">
              <a:latin typeface="+mn-ea"/>
              <a:ea typeface="+mn-ea"/>
            </a:endParaRPr>
          </a:p>
          <a:p>
            <a:r>
              <a:rPr lang="en-US" altLang="ja-JP" noProof="1">
                <a:latin typeface="+mn-ea"/>
                <a:ea typeface="+mn-ea"/>
              </a:rPr>
              <a:t>Can be used as OSS. How do you do business around OSS?</a:t>
            </a:r>
            <a:endParaRPr lang="en-US" altLang="ja-JP" dirty="0">
              <a:latin typeface="+mn-ea"/>
              <a:ea typeface="+mn-ea"/>
            </a:endParaRPr>
          </a:p>
          <a:p>
            <a:pPr lvl="1"/>
            <a:r>
              <a:rPr lang="ja-JP" altLang="en-US" noProof="1">
                <a:latin typeface="+mn-ea"/>
                <a:ea typeface="+mn-ea"/>
              </a:rPr>
              <a:t>When organized, it is useful as information for promoting OSPO.</a:t>
            </a:r>
            <a:endParaRPr lang="en-US" altLang="ja-JP" dirty="0">
              <a:latin typeface="+mn-ea"/>
              <a:ea typeface="+mn-ea"/>
            </a:endParaRPr>
          </a:p>
          <a:p>
            <a:pPr lvl="1"/>
            <a:r>
              <a:rPr lang="ja-JP" altLang="en-US" noProof="1">
                <a:latin typeface="+mn-ea"/>
                <a:ea typeface="+mn-ea"/>
              </a:rPr>
              <a:t>(Because such a point of view was left out) This story broadened my horizons</a:t>
            </a:r>
            <a:endParaRPr lang="en-US" altLang="ja-JP" dirty="0">
              <a:latin typeface="+mn-ea"/>
              <a:ea typeface="+mn-ea"/>
            </a:endParaRPr>
          </a:p>
          <a:p>
            <a:r>
              <a:rPr lang="ja-JP" altLang="en-US" noProof="1">
                <a:latin typeface="+mn-ea"/>
                <a:ea typeface="+mn-ea"/>
              </a:rPr>
              <a:t>It would be good if specific cases could be brought to the table and classified and disseminated as OSPO (OSPO JAPAN?).</a:t>
            </a:r>
            <a:endParaRPr lang="en-US" altLang="ja-JP" dirty="0">
              <a:latin typeface="+mn-ea"/>
              <a:ea typeface="+mn-ea"/>
            </a:endParaRPr>
          </a:p>
          <a:p>
            <a:r>
              <a:rPr lang="en-US" altLang="ja-JP" noProof="1">
                <a:latin typeface="+mn-ea"/>
                <a:ea typeface="+mn-ea"/>
              </a:rPr>
              <a:t>Wouldn't it be disproportionately concentrated on cases where OSS is useful and therefore used (cost share)?</a:t>
            </a:r>
            <a:r>
              <a:rPr lang="en-US" altLang="ja-JP" dirty="0">
                <a:latin typeface="+mn-ea"/>
                <a:ea typeface="+mn-ea"/>
              </a:rPr>
              <a:t>　</a:t>
            </a:r>
            <a:r>
              <a:rPr lang="en-US" altLang="ja-JP" noProof="1">
                <a:latin typeface="+mn-ea"/>
                <a:ea typeface="+mn-ea"/>
              </a:rPr>
              <a:t>Is it OK with no strategy discussion ahead?</a:t>
            </a:r>
            <a:endParaRPr lang="en-US" altLang="ja-JP" dirty="0">
              <a:latin typeface="+mn-ea"/>
              <a:ea typeface="+mn-ea"/>
            </a:endParaRPr>
          </a:p>
          <a:p>
            <a:pPr lvl="1"/>
            <a:r>
              <a:rPr lang="ja-JP" altLang="en-US" noProof="1">
                <a:latin typeface="+mn-ea"/>
                <a:ea typeface="+mn-ea"/>
              </a:rPr>
              <a:t>If we understand the current situation and then discuss the ideal OSPO, we will have enough information.</a:t>
            </a:r>
            <a:endParaRPr lang="en-US" altLang="ja-JP" dirty="0">
              <a:latin typeface="+mn-ea"/>
              <a:ea typeface="+mn-ea"/>
            </a:endParaRPr>
          </a:p>
          <a:p>
            <a:r>
              <a:rPr lang="ja-JP" altLang="en-US" noProof="1">
                <a:latin typeface="+mn-ea"/>
                <a:ea typeface="+mn-ea"/>
              </a:rPr>
              <a:t>It may be useful to organize and collect places that have gaps between the current situation and the ideal.</a:t>
            </a:r>
            <a:endParaRPr lang="en-US" altLang="ja-JP" dirty="0">
              <a:latin typeface="+mn-ea"/>
              <a:ea typeface="+mn-ea"/>
            </a:endParaRPr>
          </a:p>
          <a:p>
            <a:r>
              <a:rPr lang="ja-JP" altLang="en-US" noProof="1">
                <a:latin typeface="+mn-ea"/>
                <a:ea typeface="+mn-ea"/>
              </a:rPr>
              <a:t>want to take it to the point where it is profitable for the company after analyzing the model.</a:t>
            </a:r>
          </a:p>
        </p:txBody>
      </p:sp>
    </p:spTree>
    <p:extLst>
      <p:ext uri="{BB962C8B-B14F-4D97-AF65-F5344CB8AC3E}">
        <p14:creationId xmlns:p14="http://schemas.microsoft.com/office/powerpoint/2010/main" val="2393466024"/>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penChainJWG-Template.potx" id="{A7B98958-550C-455F-894B-DE00A62978C6}" vid="{597D640F-A72E-4EF5-A3B6-5FCA7035D38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1207</TotalTime>
  <Words>941</Words>
  <Application>Microsoft Office PowerPoint</Application>
  <PresentationFormat>画面に合わせる (16:9)</PresentationFormat>
  <Paragraphs>129</Paragraphs>
  <Slides>13</Slides>
  <Notes>4</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13</vt:i4>
      </vt:variant>
    </vt:vector>
  </HeadingPairs>
  <TitlesOfParts>
    <vt:vector size="21" baseType="lpstr">
      <vt:lpstr>游ゴシック Light</vt:lpstr>
      <vt:lpstr>游ゴシック Medium</vt:lpstr>
      <vt:lpstr>Arial</vt:lpstr>
      <vt:lpstr>Roboto</vt:lpstr>
      <vt:lpstr>Roboto Slab Light</vt:lpstr>
      <vt:lpstr>游ゴシック</vt:lpstr>
      <vt:lpstr>Open Sans Medium</vt:lpstr>
      <vt:lpstr>Linux Foundation EU Theme 2023</vt:lpstr>
      <vt:lpstr>PowerPoint プレゼンテーション</vt:lpstr>
      <vt:lpstr>Agenda</vt:lpstr>
      <vt:lpstr>Anti-Trust Policy Notice</vt:lpstr>
      <vt:lpstr>Antitrust Policy</vt:lpstr>
      <vt:lpstr>Chatham House Rules</vt:lpstr>
      <vt:lpstr>OSS Business Strategy Discussion</vt:lpstr>
      <vt:lpstr>Value Market Fit Business Model w/ FLOSS</vt:lpstr>
      <vt:lpstr>Value Market Fit Business Model w/ FLOSS</vt:lpstr>
      <vt:lpstr>Value Market Fit Business Model w/FLOSS Discussion Note</vt:lpstr>
      <vt:lpstr>Continued</vt:lpstr>
      <vt:lpstr>homework</vt:lpstr>
      <vt:lpstr>OSS and Business Engagement</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Fukuchi, Hiroyuki (SGC)</cp:lastModifiedBy>
  <cp:revision>76</cp:revision>
  <dcterms:modified xsi:type="dcterms:W3CDTF">2023-03-10T09:23:13Z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f8e20e6-048a-4bad-a26b-318dd1cd4d47_Enabled">
    <vt:lpwstr>true</vt:lpwstr>
  </property>
  <property fmtid="{D5CDD505-2E9C-101B-9397-08002B2CF9AE}" pid="3" name="MSIP_Label_1f8e20e6-048a-4bad-a26b-318dd1cd4d47_SetDate">
    <vt:lpwstr>2023-03-10T09:19:49Z</vt:lpwstr>
  </property>
  <property fmtid="{D5CDD505-2E9C-101B-9397-08002B2CF9AE}" pid="4" name="MSIP_Label_1f8e20e6-048a-4bad-a26b-318dd1cd4d47_Method">
    <vt:lpwstr>Privileged</vt:lpwstr>
  </property>
  <property fmtid="{D5CDD505-2E9C-101B-9397-08002B2CF9AE}" pid="5" name="MSIP_Label_1f8e20e6-048a-4bad-a26b-318dd1cd4d47_Name">
    <vt:lpwstr>1f8e20e6-048a-4bad-a26b-318dd1cd4d47</vt:lpwstr>
  </property>
  <property fmtid="{D5CDD505-2E9C-101B-9397-08002B2CF9AE}" pid="6" name="MSIP_Label_1f8e20e6-048a-4bad-a26b-318dd1cd4d47_SiteId">
    <vt:lpwstr>66c65d8a-9158-4521-a2d8-664963db48e4</vt:lpwstr>
  </property>
  <property fmtid="{D5CDD505-2E9C-101B-9397-08002B2CF9AE}" pid="7" name="MSIP_Label_1f8e20e6-048a-4bad-a26b-318dd1cd4d47_ActionId">
    <vt:lpwstr>4a63be9b-3d03-4002-b4f7-3bd669e4a95b</vt:lpwstr>
  </property>
  <property fmtid="{D5CDD505-2E9C-101B-9397-08002B2CF9AE}" pid="8" name="MSIP_Label_1f8e20e6-048a-4bad-a26b-318dd1cd4d47_ContentBits">
    <vt:lpwstr>0</vt:lpwstr>
  </property>
</Properties>
</file>