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5"/>
  </p:notesMasterIdLst>
  <p:sldIdLst>
    <p:sldId id="256" r:id="rId2"/>
    <p:sldId id="285" r:id="rId3"/>
    <p:sldId id="269" r:id="rId4"/>
    <p:sldId id="278" r:id="rId5"/>
    <p:sldId id="284" r:id="rId6"/>
    <p:sldId id="287" r:id="rId7"/>
    <p:sldId id="288" r:id="rId8"/>
    <p:sldId id="289" r:id="rId9"/>
    <p:sldId id="291" r:id="rId10"/>
    <p:sldId id="292" r:id="rId11"/>
    <p:sldId id="290" r:id="rId12"/>
    <p:sldId id="263" r:id="rId13"/>
    <p:sldId id="283" r:id="rId14"/>
  </p:sldIdLst>
  <p:sldSz cx="9144000" cy="5143500" type="screen16x9"/>
  <p:notesSz cx="6858000" cy="9144000"/>
  <p:embeddedFontLst>
    <p:embeddedFont>
      <p:font typeface="Open Sans Medium" panose="020B060007020508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Slab Light" pitchFamily="2" charset="0"/>
      <p:regular r:id="rId24"/>
      <p:bold r:id="rId25"/>
    </p:embeddedFont>
    <p:embeddedFont>
      <p:font typeface="游ゴシック" panose="020B0400000000000000" pitchFamily="50" charset="-128"/>
      <p:regular r:id="rId26"/>
      <p:bold r:id="rId27"/>
    </p:embeddedFont>
    <p:embeddedFont>
      <p:font typeface="游ゴシック Light" panose="020B0300000000000000" pitchFamily="50" charset="-128"/>
      <p:regular r:id="rId28"/>
    </p:embeddedFont>
    <p:embeddedFont>
      <p:font typeface="游ゴシック Medium" panose="020B0500000000000000" pitchFamily="50" charset="-128"/>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727" autoAdjust="0"/>
  </p:normalViewPr>
  <p:slideViewPr>
    <p:cSldViewPr snapToGrid="0">
      <p:cViewPr varScale="1">
        <p:scale>
          <a:sx n="100" d="100"/>
          <a:sy n="100" d="100"/>
        </p:scale>
        <p:origin x="326" y="62"/>
      </p:cViewPr>
      <p:guideLst>
        <p:guide orient="horz" pos="1620"/>
        <p:guide pos="2880"/>
      </p:guideLst>
    </p:cSldViewPr>
  </p:slideViewPr>
  <p:notesTextViewPr>
    <p:cViewPr>
      <p:scale>
        <a:sx n="3" d="2"/>
        <a:sy n="3" d="2"/>
      </p:scale>
      <p:origin x="0" y="0"/>
    </p:cViewPr>
  </p:notesTextViewPr>
  <p:sorterViewPr>
    <p:cViewPr>
      <p:scale>
        <a:sx n="200" d="100"/>
        <a:sy n="200" d="100"/>
      </p:scale>
      <p:origin x="0" y="-57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chi, Hiroyuki (SGC)" userId="9096e0ce-2636-4b16-92b5-c93736e5200e" providerId="ADAL" clId="{0B525E68-544B-49FA-86E9-57A33507DCA4}"/>
    <pc:docChg chg="mod">
      <pc:chgData name="Fukuchi, Hiroyuki (SGC)" userId="9096e0ce-2636-4b16-92b5-c93736e5200e" providerId="ADAL" clId="{0B525E68-544B-49FA-86E9-57A33507DCA4}" dt="2023-03-10T09:22:42.409" v="0" actId="33475"/>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f494aef6d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f494aef6d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pic>
        <p:nvPicPr>
          <p:cNvPr id="4" name="図 3">
            <a:extLst>
              <a:ext uri="{FF2B5EF4-FFF2-40B4-BE49-F238E27FC236}">
                <a16:creationId xmlns:a16="http://schemas.microsoft.com/office/drawing/2014/main" id="{66F29BC4-AF58-A138-1F78-D7721960FD6F}"/>
              </a:ext>
            </a:extLst>
          </p:cNvPr>
          <p:cNvPicPr>
            <a:picLocks noChangeAspect="1"/>
          </p:cNvPicPr>
          <p:nvPr userDrawn="1"/>
        </p:nvPicPr>
        <p:blipFill>
          <a:blip r:embed="rId4"/>
          <a:stretch>
            <a:fillRect/>
          </a:stretch>
        </p:blipFill>
        <p:spPr>
          <a:xfrm>
            <a:off x="2198020" y="4550887"/>
            <a:ext cx="1212850" cy="606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4572000" y="1866900"/>
            <a:ext cx="2641600" cy="1409700"/>
          </a:xfrm>
          <a:prstGeom prst="rect">
            <a:avLst/>
          </a:prstGeom>
        </p:spPr>
      </p:pic>
      <p:pic>
        <p:nvPicPr>
          <p:cNvPr id="3" name="図 2" descr="アイコン が含まれている画像&#10;&#10;自動的に生成された説明">
            <a:extLst>
              <a:ext uri="{FF2B5EF4-FFF2-40B4-BE49-F238E27FC236}">
                <a16:creationId xmlns:a16="http://schemas.microsoft.com/office/drawing/2014/main" id="{82E7E8D9-E5D1-31D6-BA84-0033C3F53992}"/>
              </a:ext>
            </a:extLst>
          </p:cNvPr>
          <p:cNvPicPr>
            <a:picLocks noChangeAspect="1"/>
          </p:cNvPicPr>
          <p:nvPr userDrawn="1"/>
        </p:nvPicPr>
        <p:blipFill>
          <a:blip r:embed="rId3"/>
          <a:stretch>
            <a:fillRect/>
          </a:stretch>
        </p:blipFill>
        <p:spPr>
          <a:xfrm>
            <a:off x="1734207" y="1779785"/>
            <a:ext cx="2351762" cy="149681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10FEEE16-5964-4E8B-9717-3D79C7D8130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DEDBF31-46B9-4046-AD25-804861CF297D}"/>
              </a:ext>
            </a:extLst>
          </p:cNvPr>
          <p:cNvSpPr>
            <a:spLocks noGrp="1"/>
          </p:cNvSpPr>
          <p:nvPr>
            <p:ph type="dt" sz="half" idx="10"/>
          </p:nvPr>
        </p:nvSpPr>
        <p:spPr/>
        <p:txBody>
          <a:bodyPr/>
          <a:lstStyle/>
          <a:p>
            <a:fld id="{73223DB9-601C-4A7B-A5C2-B16DF95A83F1}" type="datetimeFigureOut">
              <a:rPr kumimoji="1" lang="ja-JP" altLang="en-US" smtClean="0"/>
              <a:t>2023/3/10</a:t>
            </a:fld>
            <a:endParaRPr kumimoji="1" lang="ja-JP" altLang="en-US"/>
          </a:p>
        </p:txBody>
      </p:sp>
      <p:sp>
        <p:nvSpPr>
          <p:cNvPr id="5" name="フッター プレースホルダー 4">
            <a:extLst>
              <a:ext uri="{FF2B5EF4-FFF2-40B4-BE49-F238E27FC236}">
                <a16:creationId xmlns:a16="http://schemas.microsoft.com/office/drawing/2014/main" id="{EA386BF7-DA59-4417-9858-C04F9AFC5648}"/>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5124AA79-344D-4F42-820B-5A832C851F9F}"/>
              </a:ext>
            </a:extLst>
          </p:cNvPr>
          <p:cNvSpPr>
            <a:spLocks noGrp="1"/>
          </p:cNvSpPr>
          <p:nvPr>
            <p:ph type="sldNum" sz="quarter" idx="12"/>
          </p:nvPr>
        </p:nvSpPr>
        <p:spPr/>
        <p:txBody>
          <a:bodyPr/>
          <a:lstStyle/>
          <a:p>
            <a:fld id="{8CA586E9-7E97-4C00-8C87-C4F602C7FC32}" type="slidenum">
              <a:rPr kumimoji="1" lang="ja-JP" altLang="en-US" smtClean="0"/>
              <a:t>‹#›</a:t>
            </a:fld>
            <a:endParaRPr kumimoji="1" lang="ja-JP" altLang="en-US"/>
          </a:p>
        </p:txBody>
      </p:sp>
      <p:pic>
        <p:nvPicPr>
          <p:cNvPr id="2050" name="Picture 2" descr="Image number 7">
            <a:extLst>
              <a:ext uri="{FF2B5EF4-FFF2-40B4-BE49-F238E27FC236}">
                <a16:creationId xmlns:a16="http://schemas.microsoft.com/office/drawing/2014/main" id="{2B576733-3CC3-036C-1AE6-F0FF6FA4ED8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6858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アイコン が含まれている画像&#10;&#10;自動的に生成された説明">
            <a:extLst>
              <a:ext uri="{FF2B5EF4-FFF2-40B4-BE49-F238E27FC236}">
                <a16:creationId xmlns:a16="http://schemas.microsoft.com/office/drawing/2014/main" id="{EA3B5694-1CD0-15F0-BFCC-5E5F6BFCBCB7}"/>
              </a:ext>
            </a:extLst>
          </p:cNvPr>
          <p:cNvPicPr>
            <a:picLocks noChangeAspect="1"/>
          </p:cNvPicPr>
          <p:nvPr userDrawn="1"/>
        </p:nvPicPr>
        <p:blipFill>
          <a:blip r:embed="rId3"/>
          <a:stretch>
            <a:fillRect/>
          </a:stretch>
        </p:blipFill>
        <p:spPr>
          <a:xfrm>
            <a:off x="6823292" y="4476850"/>
            <a:ext cx="1101673" cy="701177"/>
          </a:xfrm>
          <a:prstGeom prst="rect">
            <a:avLst/>
          </a:prstGeom>
        </p:spPr>
      </p:pic>
      <p:sp>
        <p:nvSpPr>
          <p:cNvPr id="2" name="タイトル 1">
            <a:extLst>
              <a:ext uri="{FF2B5EF4-FFF2-40B4-BE49-F238E27FC236}">
                <a16:creationId xmlns:a16="http://schemas.microsoft.com/office/drawing/2014/main" id="{E201386C-C996-4EF4-B607-C60997C81B24}"/>
              </a:ext>
            </a:extLst>
          </p:cNvPr>
          <p:cNvSpPr>
            <a:spLocks noGrp="1"/>
          </p:cNvSpPr>
          <p:nvPr>
            <p:ph type="ctrTitle"/>
          </p:nvPr>
        </p:nvSpPr>
        <p:spPr>
          <a:xfrm>
            <a:off x="0" y="4113454"/>
            <a:ext cx="6858000" cy="726795"/>
          </a:xfrm>
          <a:solidFill>
            <a:schemeClr val="bg1">
              <a:alpha val="69804"/>
            </a:schemeClr>
          </a:solidFill>
        </p:spPr>
        <p:txBody>
          <a:bodyPr anchor="b">
            <a:noAutofit/>
          </a:bodyPr>
          <a:lstStyle>
            <a:lvl1pPr algn="ctr">
              <a:defRPr sz="4000">
                <a:latin typeface="+mn-ea"/>
                <a:ea typeface="+mn-ea"/>
              </a:defRPr>
            </a:lvl1pPr>
          </a:lstStyle>
          <a:p>
            <a:endParaRPr kumimoji="1" lang="ja-JP" altLang="en-US" dirty="0"/>
          </a:p>
        </p:txBody>
      </p:sp>
      <p:sp>
        <p:nvSpPr>
          <p:cNvPr id="10" name="タイトル 1">
            <a:extLst>
              <a:ext uri="{FF2B5EF4-FFF2-40B4-BE49-F238E27FC236}">
                <a16:creationId xmlns:a16="http://schemas.microsoft.com/office/drawing/2014/main" id="{322D07C8-86BA-DD8C-F7B6-FB081B70E6C4}"/>
              </a:ext>
            </a:extLst>
          </p:cNvPr>
          <p:cNvSpPr txBox="1">
            <a:spLocks/>
          </p:cNvSpPr>
          <p:nvPr userDrawn="1"/>
        </p:nvSpPr>
        <p:spPr>
          <a:xfrm>
            <a:off x="-1" y="2986862"/>
            <a:ext cx="6900169" cy="1115101"/>
          </a:xfrm>
          <a:prstGeom prst="rect">
            <a:avLst/>
          </a:prstGeom>
          <a:solidFill>
            <a:schemeClr val="bg1">
              <a:alpha val="69804"/>
            </a:schemeClr>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oboto Slab Light"/>
              <a:buNone/>
              <a:defRPr sz="6000" b="0" i="0" u="none" strike="noStrike" cap="none">
                <a:solidFill>
                  <a:schemeClr val="dk1"/>
                </a:solidFill>
                <a:latin typeface="+mn-ea"/>
                <a:ea typeface="+mn-ea"/>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kumimoji="1" lang="en-US" altLang="ja-JP" sz="5400" dirty="0"/>
              <a:t>Japan Local Meetup</a:t>
            </a:r>
            <a:endParaRPr kumimoji="1" lang="ja-JP" altLang="en-US" sz="5400" dirty="0"/>
          </a:p>
        </p:txBody>
      </p:sp>
      <p:pic>
        <p:nvPicPr>
          <p:cNvPr id="7" name="Picture 1">
            <a:extLst>
              <a:ext uri="{FF2B5EF4-FFF2-40B4-BE49-F238E27FC236}">
                <a16:creationId xmlns:a16="http://schemas.microsoft.com/office/drawing/2014/main" id="{7DE6595C-BD83-56EA-0722-451CA6CD76C7}"/>
              </a:ext>
            </a:extLst>
          </p:cNvPr>
          <p:cNvPicPr>
            <a:picLocks noChangeAspect="1"/>
          </p:cNvPicPr>
          <p:nvPr userDrawn="1"/>
        </p:nvPicPr>
        <p:blipFill>
          <a:blip r:embed="rId4"/>
          <a:stretch>
            <a:fillRect/>
          </a:stretch>
        </p:blipFill>
        <p:spPr>
          <a:xfrm>
            <a:off x="7976988" y="4548211"/>
            <a:ext cx="1115497" cy="595289"/>
          </a:xfrm>
          <a:prstGeom prst="rect">
            <a:avLst/>
          </a:prstGeom>
        </p:spPr>
      </p:pic>
    </p:spTree>
    <p:extLst>
      <p:ext uri="{BB962C8B-B14F-4D97-AF65-F5344CB8AC3E}">
        <p14:creationId xmlns:p14="http://schemas.microsoft.com/office/powerpoint/2010/main" val="17405058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5" r:id="rId1"/>
    <p:sldLayoutId id="2147483661" r:id="rId2"/>
    <p:sldLayoutId id="2147483665"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ea"/>
          <a:ea typeface="+mj-ea"/>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review.foundx.jp/entry/commercializing-open-source#Business-Success-Centers%E3%82%92%E6%94%AF%E3%81%88%E3%82%8B%E4%B8%89%E6%9C%AC%E3%81%AE%E6%9F%B1"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mailto:hirotaka.motai@miraclelinux.co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chathamhouse.org/about-us/chatham-house-rul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11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2FBDC135-FC42-C850-F55C-26C35E805B4A}"/>
              </a:ext>
            </a:extLst>
          </p:cNvPr>
          <p:cNvSpPr>
            <a:spLocks noGrp="1"/>
          </p:cNvSpPr>
          <p:nvPr>
            <p:ph type="title"/>
          </p:nvPr>
        </p:nvSpPr>
        <p:spPr/>
        <p:txBody>
          <a:bodyPr>
            <a:normAutofit fontScale="90000"/>
          </a:bodyPr>
          <a:lstStyle/>
          <a:p>
            <a:r>
              <a:rPr lang="ja-JP" altLang="en-US" dirty="0"/>
              <a:t>続き</a:t>
            </a:r>
          </a:p>
        </p:txBody>
      </p:sp>
      <p:sp>
        <p:nvSpPr>
          <p:cNvPr id="4" name="テキスト プレースホルダー 3">
            <a:extLst>
              <a:ext uri="{FF2B5EF4-FFF2-40B4-BE49-F238E27FC236}">
                <a16:creationId xmlns:a16="http://schemas.microsoft.com/office/drawing/2014/main" id="{8CE11D8B-F034-ECBE-F935-C994838DC22B}"/>
              </a:ext>
            </a:extLst>
          </p:cNvPr>
          <p:cNvSpPr>
            <a:spLocks noGrp="1"/>
          </p:cNvSpPr>
          <p:nvPr>
            <p:ph type="body" idx="1"/>
          </p:nvPr>
        </p:nvSpPr>
        <p:spPr/>
        <p:txBody>
          <a:bodyPr/>
          <a:lstStyle/>
          <a:p>
            <a:r>
              <a:rPr lang="ja-JP" altLang="en-US" dirty="0">
                <a:latin typeface="+mn-ea"/>
                <a:ea typeface="+mn-ea"/>
              </a:rPr>
              <a:t>モデルの分析後に企業利益になるところまで持って行きたい。</a:t>
            </a:r>
          </a:p>
          <a:p>
            <a:pPr lvl="1"/>
            <a:r>
              <a:rPr lang="ja-JP" altLang="en-US" dirty="0"/>
              <a:t>参考資料</a:t>
            </a:r>
            <a:r>
              <a:rPr lang="en-US" altLang="ja-JP" dirty="0"/>
              <a:t>(</a:t>
            </a:r>
            <a:r>
              <a:rPr lang="ja-JP" altLang="en-US" dirty="0"/>
              <a:t>日本語</a:t>
            </a:r>
            <a:r>
              <a:rPr lang="en-US" altLang="ja-JP" dirty="0"/>
              <a:t>)</a:t>
            </a:r>
          </a:p>
          <a:p>
            <a:pPr lvl="1"/>
            <a:r>
              <a:rPr lang="en-US" altLang="ja-JP" dirty="0">
                <a:hlinkClick r:id="rId2"/>
              </a:rPr>
              <a:t>https://review.foundx.jp/entry/commercializing-open-source#Business-Success-Centers%E3%82%92%E6%94%AF%E3%81%88%E3%82%8B%E4%B8%89%E6%9C%AC%E3%81%AE%E6%9F%B1</a:t>
            </a:r>
            <a:endParaRPr lang="en-US" altLang="ja-JP" dirty="0"/>
          </a:p>
        </p:txBody>
      </p:sp>
    </p:spTree>
    <p:extLst>
      <p:ext uri="{BB962C8B-B14F-4D97-AF65-F5344CB8AC3E}">
        <p14:creationId xmlns:p14="http://schemas.microsoft.com/office/powerpoint/2010/main" val="290769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ja-JP" altLang="en-US" dirty="0">
                <a:latin typeface="+mj-ea"/>
                <a:ea typeface="+mj-ea"/>
              </a:rPr>
              <a:t>宿題</a:t>
            </a:r>
          </a:p>
        </p:txBody>
      </p:sp>
      <p:sp>
        <p:nvSpPr>
          <p:cNvPr id="5" name="テキスト プレースホルダー 4">
            <a:extLst>
              <a:ext uri="{FF2B5EF4-FFF2-40B4-BE49-F238E27FC236}">
                <a16:creationId xmlns:a16="http://schemas.microsoft.com/office/drawing/2014/main" id="{26FB8213-9536-3684-D45D-2A3226C9435E}"/>
              </a:ext>
            </a:extLst>
          </p:cNvPr>
          <p:cNvSpPr>
            <a:spLocks noGrp="1"/>
          </p:cNvSpPr>
          <p:nvPr>
            <p:ph type="body" idx="1"/>
          </p:nvPr>
        </p:nvSpPr>
        <p:spPr/>
        <p:txBody>
          <a:bodyPr/>
          <a:lstStyle/>
          <a:p>
            <a:r>
              <a:rPr lang="en-US" altLang="ja-JP" dirty="0">
                <a:latin typeface="+mn-ea"/>
                <a:ea typeface="+mn-ea"/>
              </a:rPr>
              <a:t>OSS</a:t>
            </a:r>
            <a:r>
              <a:rPr lang="ja-JP" altLang="en-US" dirty="0">
                <a:latin typeface="+mn-ea"/>
                <a:ea typeface="+mn-ea"/>
              </a:rPr>
              <a:t>とビジネスについて、自社の例をお話しいただけますでしょうか？</a:t>
            </a:r>
            <a:endParaRPr lang="en-US" altLang="ja-JP" dirty="0">
              <a:latin typeface="+mn-ea"/>
              <a:ea typeface="+mn-ea"/>
            </a:endParaRPr>
          </a:p>
          <a:p>
            <a:endParaRPr lang="en-US" altLang="ja-JP" dirty="0">
              <a:latin typeface="+mn-ea"/>
              <a:ea typeface="+mn-ea"/>
            </a:endParaRPr>
          </a:p>
          <a:p>
            <a:r>
              <a:rPr lang="ja-JP" altLang="en-US" dirty="0"/>
              <a:t>提出方法</a:t>
            </a:r>
            <a:endParaRPr lang="en-US" altLang="ja-JP" dirty="0"/>
          </a:p>
          <a:p>
            <a:pPr lvl="1"/>
            <a:r>
              <a:rPr lang="ja-JP" altLang="en-US" dirty="0"/>
              <a:t>当日に表示いただき後日情報をいただくでも可。</a:t>
            </a:r>
          </a:p>
          <a:p>
            <a:pPr lvl="1"/>
            <a:r>
              <a:rPr lang="ja-JP" altLang="en-US" dirty="0"/>
              <a:t>匿名の方は茂田井まで送付ください。当日読み上げます。</a:t>
            </a:r>
            <a:endParaRPr lang="en-US" altLang="ja-JP" dirty="0"/>
          </a:p>
          <a:p>
            <a:pPr lvl="1"/>
            <a:r>
              <a:rPr lang="ja-JP" altLang="en-US" dirty="0"/>
              <a:t>送付先は茂田井宛てでお願いします。</a:t>
            </a:r>
            <a:r>
              <a:rPr lang="en-US" altLang="ja-JP" dirty="0"/>
              <a:t>Slack DM</a:t>
            </a:r>
            <a:r>
              <a:rPr lang="ja-JP" altLang="en-US" dirty="0"/>
              <a:t>可。メールアドレス送付も可。</a:t>
            </a:r>
            <a:endParaRPr lang="en-US" altLang="ja-JP" dirty="0"/>
          </a:p>
          <a:p>
            <a:pPr lvl="2"/>
            <a:r>
              <a:rPr lang="en-US" altLang="ja-JP" dirty="0">
                <a:hlinkClick r:id="rId2"/>
              </a:rPr>
              <a:t>hirotaka.motai@miraclelinux.com</a:t>
            </a:r>
            <a:endParaRPr lang="en-US" altLang="ja-JP" dirty="0"/>
          </a:p>
          <a:p>
            <a:endParaRPr lang="ja-JP" altLang="en-US" dirty="0">
              <a:latin typeface="+mn-ea"/>
              <a:ea typeface="+mn-ea"/>
            </a:endParaRPr>
          </a:p>
        </p:txBody>
      </p:sp>
    </p:spTree>
    <p:extLst>
      <p:ext uri="{BB962C8B-B14F-4D97-AF65-F5344CB8AC3E}">
        <p14:creationId xmlns:p14="http://schemas.microsoft.com/office/powerpoint/2010/main" val="2748587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dirty="0">
                <a:latin typeface="+mj-ea"/>
                <a:ea typeface="+mj-ea"/>
              </a:rPr>
              <a:t>OSSとビジネスの関わり</a:t>
            </a:r>
            <a:endParaRPr dirty="0">
              <a:latin typeface="+mj-ea"/>
              <a:ea typeface="+mj-ea"/>
            </a:endParaRPr>
          </a:p>
        </p:txBody>
      </p:sp>
      <p:sp>
        <p:nvSpPr>
          <p:cNvPr id="115" name="Google Shape;115;p20"/>
          <p:cNvSpPr txBox="1">
            <a:spLocks noGrp="1"/>
          </p:cNvSpPr>
          <p:nvPr>
            <p:ph type="body" idx="1"/>
          </p:nvPr>
        </p:nvSpPr>
        <p:spPr>
          <a:xfrm>
            <a:off x="311700" y="1225225"/>
            <a:ext cx="4896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JP" altLang="en-US" dirty="0">
                <a:latin typeface="+mn-ea"/>
                <a:ea typeface="+mn-ea"/>
              </a:rPr>
              <a:t>関わり</a:t>
            </a:r>
            <a:endParaRPr dirty="0">
              <a:latin typeface="+mn-ea"/>
              <a:ea typeface="+mn-ea"/>
            </a:endParaRPr>
          </a:p>
          <a:p>
            <a:pPr marL="914400" lvl="1" indent="-317500" algn="l" rtl="0">
              <a:spcBef>
                <a:spcPts val="0"/>
              </a:spcBef>
              <a:spcAft>
                <a:spcPts val="0"/>
              </a:spcAft>
              <a:buSzPts val="1400"/>
              <a:buChar char="○"/>
            </a:pPr>
            <a:endParaRPr dirty="0">
              <a:latin typeface="+mn-ea"/>
              <a:ea typeface="+mn-ea"/>
            </a:endParaRPr>
          </a:p>
          <a:p>
            <a:pPr marL="914400" lvl="1" indent="-317500" algn="l" rtl="0">
              <a:spcBef>
                <a:spcPts val="0"/>
              </a:spcBef>
              <a:spcAft>
                <a:spcPts val="0"/>
              </a:spcAft>
              <a:buSzPts val="1400"/>
              <a:buChar char="○"/>
            </a:pPr>
            <a:endParaRPr dirty="0">
              <a:latin typeface="+mn-ea"/>
              <a:ea typeface="+mn-ea"/>
            </a:endParaRPr>
          </a:p>
          <a:p>
            <a:pPr marL="457200" lvl="0" indent="-342900" algn="l" rtl="0">
              <a:spcBef>
                <a:spcPts val="0"/>
              </a:spcBef>
              <a:spcAft>
                <a:spcPts val="0"/>
              </a:spcAft>
              <a:buSzPts val="1800"/>
              <a:buChar char="●"/>
            </a:pPr>
            <a:r>
              <a:rPr lang="ja" dirty="0">
                <a:latin typeface="+mn-ea"/>
                <a:ea typeface="+mn-ea"/>
              </a:rPr>
              <a:t>例</a:t>
            </a:r>
            <a:endParaRPr dirty="0">
              <a:latin typeface="+mn-ea"/>
              <a:ea typeface="+mn-ea"/>
            </a:endParaRPr>
          </a:p>
          <a:p>
            <a:pPr marL="914400" lvl="1" indent="-317500" algn="l" rtl="0">
              <a:spcBef>
                <a:spcPts val="0"/>
              </a:spcBef>
              <a:spcAft>
                <a:spcPts val="0"/>
              </a:spcAft>
              <a:buSzPts val="1400"/>
              <a:buChar char="○"/>
            </a:pPr>
            <a:endParaRPr dirty="0">
              <a:latin typeface="+mn-ea"/>
              <a:ea typeface="+mn-ea"/>
            </a:endParaRPr>
          </a:p>
          <a:p>
            <a:pPr marL="914400" lvl="1" indent="-317500" algn="l" rtl="0">
              <a:spcBef>
                <a:spcPts val="0"/>
              </a:spcBef>
              <a:spcAft>
                <a:spcPts val="0"/>
              </a:spcAft>
              <a:buSzPts val="1400"/>
              <a:buChar char="○"/>
            </a:pPr>
            <a:endParaRPr dirty="0">
              <a:latin typeface="+mn-ea"/>
              <a:ea typeface="+mn-ea"/>
            </a:endParaRPr>
          </a:p>
          <a:p>
            <a:pPr marL="457200" lvl="0" indent="-342900" algn="l" rtl="0">
              <a:spcBef>
                <a:spcPts val="0"/>
              </a:spcBef>
              <a:spcAft>
                <a:spcPts val="0"/>
              </a:spcAft>
              <a:buSzPts val="1800"/>
              <a:buChar char="●"/>
            </a:pPr>
            <a:r>
              <a:rPr lang="ja-JP" altLang="en-US" dirty="0">
                <a:latin typeface="+mn-ea"/>
                <a:ea typeface="+mn-ea"/>
              </a:rPr>
              <a:t>ビジネス安定のための</a:t>
            </a:r>
            <a:r>
              <a:rPr lang="ja" dirty="0">
                <a:latin typeface="+mn-ea"/>
                <a:ea typeface="+mn-ea"/>
              </a:rPr>
              <a:t>OSS</a:t>
            </a:r>
            <a:r>
              <a:rPr lang="ja-JP" altLang="en-US" dirty="0">
                <a:latin typeface="+mn-ea"/>
                <a:ea typeface="+mn-ea"/>
              </a:rPr>
              <a:t>貢献</a:t>
            </a:r>
            <a:r>
              <a:rPr lang="ja" dirty="0">
                <a:latin typeface="+mn-ea"/>
                <a:ea typeface="+mn-ea"/>
              </a:rPr>
              <a:t>課題</a:t>
            </a:r>
            <a:r>
              <a:rPr lang="en-US" altLang="ja" dirty="0">
                <a:latin typeface="+mn-ea"/>
                <a:ea typeface="+mn-ea"/>
              </a:rPr>
              <a:t>/</a:t>
            </a:r>
            <a:r>
              <a:rPr lang="ja-JP" altLang="en-US" dirty="0">
                <a:latin typeface="+mn-ea"/>
                <a:ea typeface="+mn-ea"/>
              </a:rPr>
              <a:t>理想</a:t>
            </a:r>
            <a:endParaRPr dirty="0">
              <a:latin typeface="+mn-ea"/>
              <a:ea typeface="+mn-ea"/>
            </a:endParaRPr>
          </a:p>
          <a:p>
            <a:pPr marL="914400" lvl="1" indent="-317500" algn="l" rtl="0">
              <a:spcBef>
                <a:spcPts val="0"/>
              </a:spcBef>
              <a:spcAft>
                <a:spcPts val="0"/>
              </a:spcAft>
              <a:buSzPts val="1400"/>
              <a:buChar char="○"/>
            </a:pPr>
            <a:r>
              <a:rPr lang="en-US" dirty="0">
                <a:latin typeface="+mn-ea"/>
                <a:ea typeface="+mn-ea"/>
              </a:rPr>
              <a:t>1</a:t>
            </a:r>
            <a:endParaRPr dirty="0">
              <a:latin typeface="+mn-ea"/>
              <a:ea typeface="+mn-ea"/>
            </a:endParaRPr>
          </a:p>
          <a:p>
            <a:pPr marL="914400" lvl="1" indent="-317500" algn="l" rtl="0">
              <a:spcBef>
                <a:spcPts val="0"/>
              </a:spcBef>
              <a:spcAft>
                <a:spcPts val="0"/>
              </a:spcAft>
              <a:buSzPts val="1400"/>
              <a:buChar char="○"/>
            </a:pPr>
            <a:r>
              <a:rPr lang="en-US" dirty="0">
                <a:latin typeface="+mn-ea"/>
                <a:ea typeface="+mn-ea"/>
              </a:rPr>
              <a:t>2</a:t>
            </a:r>
          </a:p>
          <a:p>
            <a:pPr marL="914400" lvl="1" indent="-317500" algn="l" rtl="0">
              <a:spcBef>
                <a:spcPts val="0"/>
              </a:spcBef>
              <a:spcAft>
                <a:spcPts val="0"/>
              </a:spcAft>
              <a:buSzPts val="1400"/>
              <a:buChar char="○"/>
            </a:pPr>
            <a:endParaRPr dirty="0">
              <a:latin typeface="+mn-ea"/>
              <a:ea typeface="+mn-ea"/>
            </a:endParaRPr>
          </a:p>
        </p:txBody>
      </p:sp>
      <p:sp>
        <p:nvSpPr>
          <p:cNvPr id="116" name="Google Shape;116;p20"/>
          <p:cNvSpPr txBox="1"/>
          <p:nvPr/>
        </p:nvSpPr>
        <p:spPr>
          <a:xfrm>
            <a:off x="6212400" y="162825"/>
            <a:ext cx="2763900" cy="984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ja" sz="1050" dirty="0">
                <a:latin typeface="+mn-ea"/>
                <a:ea typeface="+mn-ea"/>
                <a:cs typeface="BIZ UDPGothic"/>
                <a:sym typeface="BIZ UDPGothic"/>
              </a:rPr>
              <a:t>会社名</a:t>
            </a:r>
            <a:r>
              <a:rPr lang="ja-JP" altLang="en-US" sz="1050" dirty="0">
                <a:latin typeface="+mn-ea"/>
                <a:ea typeface="+mn-ea"/>
                <a:cs typeface="BIZ UDPGothic"/>
                <a:sym typeface="BIZ UDPGothic"/>
              </a:rPr>
              <a:t>　</a:t>
            </a:r>
            <a:r>
              <a:rPr lang="ja" sz="1050" dirty="0">
                <a:latin typeface="+mn-ea"/>
                <a:ea typeface="+mn-ea"/>
                <a:cs typeface="BIZ UDPGothic"/>
                <a:sym typeface="BIZ UDPGothic"/>
              </a:rPr>
              <a:t>：</a:t>
            </a:r>
            <a:r>
              <a:rPr lang="ja-JP" altLang="en-US" sz="1050" dirty="0">
                <a:latin typeface="+mn-ea"/>
                <a:ea typeface="+mn-ea"/>
                <a:cs typeface="BIZ UDPGothic"/>
                <a:sym typeface="BIZ UDPGothic"/>
              </a:rPr>
              <a:t>匿名可</a:t>
            </a:r>
            <a:endParaRPr sz="1050" dirty="0">
              <a:latin typeface="+mn-ea"/>
              <a:ea typeface="+mn-ea"/>
              <a:cs typeface="BIZ UDPGothic"/>
              <a:sym typeface="BIZ UDPGothic"/>
            </a:endParaRPr>
          </a:p>
          <a:p>
            <a:pPr marL="0" lvl="0" indent="0" algn="l" rtl="0">
              <a:spcBef>
                <a:spcPts val="0"/>
              </a:spcBef>
              <a:spcAft>
                <a:spcPts val="0"/>
              </a:spcAft>
              <a:buNone/>
            </a:pPr>
            <a:r>
              <a:rPr lang="ja" sz="1050" dirty="0">
                <a:latin typeface="+mn-ea"/>
                <a:ea typeface="+mn-ea"/>
                <a:cs typeface="BIZ UDPGothic"/>
                <a:sym typeface="BIZ UDPGothic"/>
              </a:rPr>
              <a:t>記載者</a:t>
            </a:r>
            <a:r>
              <a:rPr lang="ja-JP" altLang="en-US" sz="1050" dirty="0">
                <a:latin typeface="+mn-ea"/>
                <a:ea typeface="+mn-ea"/>
                <a:cs typeface="BIZ UDPGothic"/>
                <a:sym typeface="BIZ UDPGothic"/>
              </a:rPr>
              <a:t>　</a:t>
            </a:r>
            <a:r>
              <a:rPr lang="ja" sz="1050" dirty="0">
                <a:latin typeface="+mn-ea"/>
                <a:ea typeface="+mn-ea"/>
                <a:cs typeface="BIZ UDPGothic"/>
                <a:sym typeface="BIZ UDPGothic"/>
              </a:rPr>
              <a:t>：</a:t>
            </a:r>
            <a:r>
              <a:rPr lang="ja-JP" altLang="en-US" sz="1050" dirty="0">
                <a:latin typeface="+mn-ea"/>
                <a:ea typeface="+mn-ea"/>
                <a:cs typeface="BIZ UDPGothic"/>
                <a:sym typeface="BIZ UDPGothic"/>
              </a:rPr>
              <a:t>匿名可</a:t>
            </a:r>
            <a:endParaRPr sz="1050" dirty="0">
              <a:latin typeface="+mn-ea"/>
              <a:ea typeface="+mn-ea"/>
              <a:cs typeface="BIZ UDPGothic"/>
              <a:sym typeface="BIZ UDPGothic"/>
            </a:endParaRPr>
          </a:p>
          <a:p>
            <a:pPr marL="0" lvl="0" indent="0" algn="l" rtl="0">
              <a:spcBef>
                <a:spcPts val="0"/>
              </a:spcBef>
              <a:spcAft>
                <a:spcPts val="0"/>
              </a:spcAft>
              <a:buNone/>
            </a:pPr>
            <a:r>
              <a:rPr lang="ja" sz="1050" dirty="0">
                <a:latin typeface="+mn-ea"/>
                <a:ea typeface="+mn-ea"/>
                <a:cs typeface="BIZ UDPGothic"/>
                <a:sym typeface="BIZ UDPGothic"/>
              </a:rPr>
              <a:t>記載日</a:t>
            </a:r>
            <a:r>
              <a:rPr lang="ja-JP" altLang="en-US" sz="1050" dirty="0">
                <a:latin typeface="+mn-ea"/>
                <a:ea typeface="+mn-ea"/>
                <a:cs typeface="BIZ UDPGothic"/>
                <a:sym typeface="BIZ UDPGothic"/>
              </a:rPr>
              <a:t>　</a:t>
            </a:r>
            <a:r>
              <a:rPr lang="ja" sz="1050" dirty="0">
                <a:latin typeface="+mn-ea"/>
                <a:ea typeface="+mn-ea"/>
                <a:cs typeface="BIZ UDPGothic"/>
                <a:sym typeface="BIZ UDPGothic"/>
              </a:rPr>
              <a:t>：</a:t>
            </a:r>
            <a:endParaRPr sz="1050" dirty="0">
              <a:latin typeface="+mn-ea"/>
              <a:ea typeface="+mn-ea"/>
              <a:cs typeface="BIZ UDPGothic"/>
              <a:sym typeface="BIZ UDPGothic"/>
            </a:endParaRPr>
          </a:p>
          <a:p>
            <a:pPr marL="0" lvl="0" indent="0" algn="l" rtl="0">
              <a:spcBef>
                <a:spcPts val="0"/>
              </a:spcBef>
              <a:spcAft>
                <a:spcPts val="0"/>
              </a:spcAft>
              <a:buNone/>
            </a:pPr>
            <a:r>
              <a:rPr lang="ja" sz="1050" dirty="0">
                <a:latin typeface="+mn-ea"/>
                <a:ea typeface="+mn-ea"/>
                <a:cs typeface="BIZ UDPGothic"/>
                <a:sym typeface="BIZ UDPGothic"/>
              </a:rPr>
              <a:t>公開可否：　可　・　否</a:t>
            </a:r>
            <a:endParaRPr lang="en-US" altLang="ja" sz="1050" dirty="0">
              <a:latin typeface="+mn-ea"/>
              <a:ea typeface="+mn-ea"/>
              <a:cs typeface="BIZ UDPGothic"/>
              <a:sym typeface="BIZ UDPGothic"/>
            </a:endParaRPr>
          </a:p>
          <a:p>
            <a:pPr marL="0" lvl="0" indent="0" algn="l" rtl="0">
              <a:spcBef>
                <a:spcPts val="0"/>
              </a:spcBef>
              <a:spcAft>
                <a:spcPts val="0"/>
              </a:spcAft>
              <a:buNone/>
            </a:pPr>
            <a:r>
              <a:rPr lang="ja-JP" altLang="en-US" sz="1050" b="1" dirty="0">
                <a:latin typeface="+mn-ea"/>
                <a:ea typeface="+mn-ea"/>
                <a:cs typeface="BIZ UDPGothic"/>
                <a:sym typeface="BIZ UDPGothic"/>
              </a:rPr>
              <a:t>記載できるところのみの記載で結構です</a:t>
            </a:r>
            <a:endParaRPr sz="1050" b="1" dirty="0">
              <a:latin typeface="+mn-ea"/>
              <a:ea typeface="+mn-ea"/>
              <a:cs typeface="BIZ UDPGothic"/>
              <a:sym typeface="BIZ UDPGothic"/>
            </a:endParaRPr>
          </a:p>
        </p:txBody>
      </p:sp>
      <p:sp>
        <p:nvSpPr>
          <p:cNvPr id="117" name="Google Shape;117;p20"/>
          <p:cNvSpPr/>
          <p:nvPr/>
        </p:nvSpPr>
        <p:spPr>
          <a:xfrm>
            <a:off x="5297125" y="1229175"/>
            <a:ext cx="3679200" cy="333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図</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ja-JP" altLang="en-US" dirty="0">
                <a:latin typeface="+mj-ea"/>
                <a:ea typeface="+mj-ea"/>
              </a:rPr>
              <a:t>アジェンダ</a:t>
            </a:r>
          </a:p>
        </p:txBody>
      </p:sp>
      <p:sp>
        <p:nvSpPr>
          <p:cNvPr id="5" name="テキスト プレースホルダー 4">
            <a:extLst>
              <a:ext uri="{FF2B5EF4-FFF2-40B4-BE49-F238E27FC236}">
                <a16:creationId xmlns:a16="http://schemas.microsoft.com/office/drawing/2014/main" id="{26FB8213-9536-3684-D45D-2A3226C9435E}"/>
              </a:ext>
            </a:extLst>
          </p:cNvPr>
          <p:cNvSpPr>
            <a:spLocks noGrp="1"/>
          </p:cNvSpPr>
          <p:nvPr>
            <p:ph type="body" idx="1"/>
          </p:nvPr>
        </p:nvSpPr>
        <p:spPr/>
        <p:txBody>
          <a:bodyPr/>
          <a:lstStyle/>
          <a:p>
            <a:r>
              <a:rPr lang="en-US" altLang="ja-JP" dirty="0">
                <a:latin typeface="+mn-ea"/>
                <a:ea typeface="+mn-ea"/>
              </a:rPr>
              <a:t>Meetup </a:t>
            </a:r>
            <a:r>
              <a:rPr lang="ja-JP" altLang="en-US" dirty="0">
                <a:latin typeface="+mn-ea"/>
                <a:ea typeface="+mn-ea"/>
              </a:rPr>
              <a:t>参加にあたって遵守いただくこと</a:t>
            </a:r>
            <a:endParaRPr lang="en-US" altLang="ja-JP" dirty="0">
              <a:latin typeface="+mn-ea"/>
              <a:ea typeface="+mn-ea"/>
            </a:endParaRPr>
          </a:p>
          <a:p>
            <a:pPr lvl="1"/>
            <a:r>
              <a:rPr lang="en-US" altLang="ja-JP" dirty="0">
                <a:latin typeface="+mn-ea"/>
                <a:ea typeface="+mn-ea"/>
              </a:rPr>
              <a:t>Antitrust Policy / </a:t>
            </a:r>
            <a:r>
              <a:rPr lang="ja-JP" altLang="en-US" dirty="0">
                <a:latin typeface="+mn-ea"/>
                <a:ea typeface="+mn-ea"/>
              </a:rPr>
              <a:t>独占禁止法順守ポリシー</a:t>
            </a:r>
            <a:endParaRPr lang="en-US" altLang="ja-JP" dirty="0">
              <a:latin typeface="+mn-ea"/>
              <a:ea typeface="+mn-ea"/>
            </a:endParaRPr>
          </a:p>
          <a:p>
            <a:pPr lvl="1"/>
            <a:r>
              <a:rPr lang="ja-JP" altLang="en-US" dirty="0">
                <a:latin typeface="+mn-ea"/>
                <a:ea typeface="+mn-ea"/>
              </a:rPr>
              <a:t>チャタムハウスルール</a:t>
            </a:r>
            <a:endParaRPr lang="en-US" altLang="ja-JP" dirty="0">
              <a:latin typeface="+mn-ea"/>
              <a:ea typeface="+mn-ea"/>
            </a:endParaRPr>
          </a:p>
          <a:p>
            <a:r>
              <a:rPr lang="en-US" altLang="ja-JP" dirty="0">
                <a:latin typeface="+mn-ea"/>
                <a:ea typeface="+mn-ea"/>
              </a:rPr>
              <a:t>OSS Business Strategy </a:t>
            </a:r>
            <a:r>
              <a:rPr lang="ja-JP" altLang="en-US" dirty="0">
                <a:latin typeface="+mn-ea"/>
                <a:ea typeface="+mn-ea"/>
              </a:rPr>
              <a:t>議論の進め方</a:t>
            </a:r>
          </a:p>
        </p:txBody>
      </p:sp>
    </p:spTree>
    <p:extLst>
      <p:ext uri="{BB962C8B-B14F-4D97-AF65-F5344CB8AC3E}">
        <p14:creationId xmlns:p14="http://schemas.microsoft.com/office/powerpoint/2010/main" val="413905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
        <p:nvSpPr>
          <p:cNvPr id="3" name="AutoShape 4" descr="TODO">
            <a:extLst>
              <a:ext uri="{FF2B5EF4-FFF2-40B4-BE49-F238E27FC236}">
                <a16:creationId xmlns:a16="http://schemas.microsoft.com/office/drawing/2014/main" id="{A8BDE39B-A6D2-1BAD-E16F-6E719296F70E}"/>
              </a:ext>
            </a:extLst>
          </p:cNvPr>
          <p:cNvSpPr>
            <a:spLocks noChangeAspect="1" noChangeArrowheads="1"/>
          </p:cNvSpPr>
          <p:nvPr/>
        </p:nvSpPr>
        <p:spPr bwMode="auto">
          <a:xfrm>
            <a:off x="3213100" y="4701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22603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b="1" dirty="0">
                <a:latin typeface="游ゴシック Medium" panose="020B0500000000000000" pitchFamily="50" charset="-128"/>
                <a:ea typeface="游ゴシック Medium" panose="020B0500000000000000" pitchFamily="50" charset="-128"/>
              </a:rPr>
              <a:t>独占禁止法順守ポリシー </a:t>
            </a:r>
            <a:r>
              <a:rPr lang="en-US" altLang="ja-JP" b="1" dirty="0"/>
              <a:t>(</a:t>
            </a:r>
            <a:r>
              <a:rPr lang="en-US" b="1" dirty="0"/>
              <a:t>Antitrust Policy)</a:t>
            </a:r>
            <a:endParaRPr b="1"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a:bodyPr>
          <a:lstStyle/>
          <a:p>
            <a:pPr marL="285750" indent="-285750">
              <a:spcAft>
                <a:spcPts val="1200"/>
              </a:spcAft>
            </a:pPr>
            <a:r>
              <a:rPr lang="en-US" altLang="ja-JP" sz="1700" dirty="0">
                <a:latin typeface="游ゴシック Medium" panose="020B0500000000000000" pitchFamily="50" charset="-128"/>
                <a:ea typeface="游ゴシック Medium" panose="020B0500000000000000" pitchFamily="50" charset="-128"/>
              </a:rPr>
              <a:t>Linux Foundation (</a:t>
            </a:r>
            <a:r>
              <a:rPr lang="ja-JP" altLang="en-US" sz="1700" dirty="0">
                <a:latin typeface="游ゴシック Medium" panose="020B0500000000000000" pitchFamily="50" charset="-128"/>
                <a:ea typeface="游ゴシック Medium" panose="020B0500000000000000" pitchFamily="50" charset="-128"/>
              </a:rPr>
              <a:t>以下</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と略す</a:t>
            </a:r>
            <a:r>
              <a:rPr lang="en-US" altLang="ja-JP" sz="1700" dirty="0">
                <a:latin typeface="游ゴシック Medium" panose="020B0500000000000000" pitchFamily="50" charset="-128"/>
                <a:ea typeface="游ゴシック Medium" panose="020B0500000000000000" pitchFamily="50" charset="-128"/>
              </a:rPr>
              <a:t>) </a:t>
            </a:r>
            <a:r>
              <a:rPr lang="ja-JP" altLang="en-US" sz="1700" dirty="0">
                <a:latin typeface="游ゴシック Medium" panose="020B0500000000000000" pitchFamily="50" charset="-128"/>
                <a:ea typeface="游ゴシック Medium" panose="020B0500000000000000" pitchFamily="50" charset="-128"/>
              </a:rPr>
              <a:t>の会議は、産業界で競合関係にある企業同士の参加が不可欠です。</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は、すべての活動を、適用されるべきすべての独占禁止法</a:t>
            </a:r>
            <a:r>
              <a:rPr lang="en-US" altLang="ja-JP" sz="1700" dirty="0">
                <a:latin typeface="游ゴシック Medium" panose="020B0500000000000000" pitchFamily="50" charset="-128"/>
                <a:ea typeface="游ゴシック Medium" panose="020B0500000000000000" pitchFamily="50" charset="-128"/>
              </a:rPr>
              <a:t>/</a:t>
            </a:r>
            <a:r>
              <a:rPr lang="ja-JP" altLang="en-US" sz="1700" dirty="0">
                <a:latin typeface="游ゴシック Medium" panose="020B0500000000000000" pitchFamily="50" charset="-128"/>
                <a:ea typeface="游ゴシック Medium" panose="020B0500000000000000" pitchFamily="50" charset="-128"/>
              </a:rPr>
              <a:t>競争法に則って運営します。従って、会議の出席者は、アジェンダに沿って会議を進め、国内外の独占禁止法</a:t>
            </a:r>
            <a:r>
              <a:rPr lang="en-US" altLang="ja-JP" sz="1700" dirty="0">
                <a:latin typeface="游ゴシック Medium" panose="020B0500000000000000" pitchFamily="50" charset="-128"/>
                <a:ea typeface="游ゴシック Medium" panose="020B0500000000000000" pitchFamily="50" charset="-128"/>
              </a:rPr>
              <a:t>/</a:t>
            </a:r>
            <a:r>
              <a:rPr lang="ja-JP" altLang="en-US" sz="1700" dirty="0">
                <a:latin typeface="游ゴシック Medium" panose="020B0500000000000000" pitchFamily="50" charset="-128"/>
                <a:ea typeface="游ゴシック Medium" panose="020B0500000000000000" pitchFamily="50" charset="-128"/>
              </a:rPr>
              <a:t>競争法の下で禁止されているいかなる活動にも参加しないよう、注意を払うことが非常に重要です。</a:t>
            </a:r>
            <a:endParaRPr lang="en-US" sz="1700" dirty="0">
              <a:latin typeface="游ゴシック Medium" panose="020B0500000000000000" pitchFamily="50" charset="-128"/>
              <a:ea typeface="游ゴシック Medium" panose="020B0500000000000000" pitchFamily="50" charset="-128"/>
            </a:endParaRPr>
          </a:p>
          <a:p>
            <a:pPr marL="285750" indent="-285750">
              <a:spcAft>
                <a:spcPts val="1200"/>
              </a:spcAft>
            </a:pP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の会議において、また</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の活動に関連して、禁止されている行動の例は、</a:t>
            </a:r>
            <a:r>
              <a:rPr lang="en-US" altLang="ja-JP" sz="1700" dirty="0">
                <a:latin typeface="游ゴシック Medium" panose="020B0500000000000000" pitchFamily="50" charset="-128"/>
                <a:ea typeface="游ゴシック Medium" panose="020B0500000000000000" pitchFamily="50" charset="-128"/>
              </a:rPr>
              <a:t>https://www.linuxfoundation.jp/antitrust-policy/ </a:t>
            </a:r>
            <a:r>
              <a:rPr lang="ja-JP" altLang="en-US" sz="1700" dirty="0">
                <a:latin typeface="游ゴシック Medium" panose="020B0500000000000000" pitchFamily="50" charset="-128"/>
                <a:ea typeface="游ゴシック Medium" panose="020B0500000000000000" pitchFamily="50" charset="-128"/>
              </a:rPr>
              <a:t>から入手できる</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独占禁止法順守ポリシーに記載されています。これらの事項について質問がある場合は、あなたの会社の法律顧問に問い合わせるか、もしあなたが</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のメンバーであるならば、</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の法律顧問である </a:t>
            </a:r>
            <a:r>
              <a:rPr lang="en-US" altLang="ja-JP" sz="1700" dirty="0" err="1">
                <a:latin typeface="游ゴシック Medium" panose="020B0500000000000000" pitchFamily="50" charset="-128"/>
                <a:ea typeface="游ゴシック Medium" panose="020B0500000000000000" pitchFamily="50" charset="-128"/>
              </a:rPr>
              <a:t>Gesmer</a:t>
            </a:r>
            <a:r>
              <a:rPr lang="en-US" altLang="ja-JP" sz="1700" dirty="0">
                <a:latin typeface="游ゴシック Medium" panose="020B0500000000000000" pitchFamily="50" charset="-128"/>
                <a:ea typeface="游ゴシック Medium" panose="020B0500000000000000" pitchFamily="50" charset="-128"/>
              </a:rPr>
              <a:t> </a:t>
            </a:r>
            <a:r>
              <a:rPr lang="en-US" altLang="ja-JP" sz="1700" dirty="0" err="1">
                <a:latin typeface="游ゴシック Medium" panose="020B0500000000000000" pitchFamily="50" charset="-128"/>
                <a:ea typeface="游ゴシック Medium" panose="020B0500000000000000" pitchFamily="50" charset="-128"/>
              </a:rPr>
              <a:t>Updegrove</a:t>
            </a:r>
            <a:r>
              <a:rPr lang="en-US" altLang="ja-JP" sz="1700" dirty="0">
                <a:latin typeface="游ゴシック Medium" panose="020B0500000000000000" pitchFamily="50" charset="-128"/>
                <a:ea typeface="游ゴシック Medium" panose="020B0500000000000000" pitchFamily="50" charset="-128"/>
              </a:rPr>
              <a:t> LLP </a:t>
            </a:r>
            <a:r>
              <a:rPr lang="ja-JP" altLang="en-US" sz="1700" dirty="0">
                <a:latin typeface="游ゴシック Medium" panose="020B0500000000000000" pitchFamily="50" charset="-128"/>
                <a:ea typeface="游ゴシック Medium" panose="020B0500000000000000" pitchFamily="50" charset="-128"/>
              </a:rPr>
              <a:t>の </a:t>
            </a:r>
            <a:r>
              <a:rPr lang="en-US" altLang="ja-JP" sz="1700" dirty="0">
                <a:latin typeface="游ゴシック Medium" panose="020B0500000000000000" pitchFamily="50" charset="-128"/>
                <a:ea typeface="游ゴシック Medium" panose="020B0500000000000000" pitchFamily="50" charset="-128"/>
              </a:rPr>
              <a:t>Andrew </a:t>
            </a:r>
            <a:r>
              <a:rPr lang="en-US" altLang="ja-JP" sz="1700" dirty="0" err="1">
                <a:latin typeface="游ゴシック Medium" panose="020B0500000000000000" pitchFamily="50" charset="-128"/>
                <a:ea typeface="游ゴシック Medium" panose="020B0500000000000000" pitchFamily="50" charset="-128"/>
              </a:rPr>
              <a:t>Updegrove</a:t>
            </a:r>
            <a:r>
              <a:rPr lang="en-US" altLang="ja-JP" sz="1700" dirty="0">
                <a:latin typeface="游ゴシック Medium" panose="020B0500000000000000" pitchFamily="50" charset="-128"/>
                <a:ea typeface="游ゴシック Medium" panose="020B0500000000000000" pitchFamily="50" charset="-128"/>
              </a:rPr>
              <a:t> </a:t>
            </a:r>
            <a:r>
              <a:rPr lang="ja-JP" altLang="en-US" sz="1700" dirty="0">
                <a:latin typeface="游ゴシック Medium" panose="020B0500000000000000" pitchFamily="50" charset="-128"/>
                <a:ea typeface="游ゴシック Medium" panose="020B0500000000000000" pitchFamily="50" charset="-128"/>
              </a:rPr>
              <a:t>にお問い合わせください。</a:t>
            </a:r>
            <a:endParaRPr lang="en-US" sz="1700" dirty="0">
              <a:latin typeface="游ゴシック Medium" panose="020B0500000000000000" pitchFamily="50" charset="-128"/>
              <a:ea typeface="游ゴシック Medium" panose="020B0500000000000000" pitchFamily="50" charset="-128"/>
            </a:endParaRPr>
          </a:p>
          <a:p>
            <a:pPr marL="0" lvl="0" indent="0" algn="l" rtl="0">
              <a:spcBef>
                <a:spcPts val="0"/>
              </a:spcBef>
              <a:spcAft>
                <a:spcPts val="1200"/>
              </a:spcAft>
              <a:buNone/>
            </a:pPr>
            <a:endParaRPr lang="en-US" dirty="0">
              <a:latin typeface="游ゴシック Medium" panose="020B0500000000000000" pitchFamily="50" charset="-128"/>
              <a:ea typeface="游ゴシック Medium" panose="020B0500000000000000" pitchFamily="50" charset="-128"/>
            </a:endParaRPr>
          </a:p>
          <a:p>
            <a:pPr marL="0" lvl="0" indent="0" algn="l" rtl="0">
              <a:spcBef>
                <a:spcPts val="0"/>
              </a:spcBef>
              <a:spcAft>
                <a:spcPts val="1200"/>
              </a:spcAft>
              <a:buNone/>
            </a:pPr>
            <a:endParaRPr dirty="0">
              <a:latin typeface="游ゴシック Medium" panose="020B0500000000000000" pitchFamily="50" charset="-128"/>
              <a:ea typeface="游ゴシック Medium" panose="020B0500000000000000" pitchFamily="50" charset="-128"/>
            </a:endParaRPr>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800" dirty="0">
                <a:latin typeface="游ゴシック Medium" panose="020B0500000000000000" pitchFamily="50" charset="-128"/>
                <a:ea typeface="游ゴシック Medium" panose="020B0500000000000000" pitchFamily="50" charset="-128"/>
              </a:rPr>
              <a:t>【</a:t>
            </a:r>
            <a:r>
              <a:rPr kumimoji="1" lang="ja-JP" altLang="en-US" sz="1800" dirty="0">
                <a:latin typeface="游ゴシック Medium" panose="020B0500000000000000" pitchFamily="50" charset="-128"/>
                <a:ea typeface="游ゴシック Medium" panose="020B0500000000000000" pitchFamily="50" charset="-128"/>
              </a:rPr>
              <a:t>参考</a:t>
            </a:r>
            <a:r>
              <a:rPr kumimoji="1" lang="en-US" altLang="ja-JP" sz="1800" dirty="0">
                <a:latin typeface="游ゴシック Medium" panose="020B0500000000000000" pitchFamily="50" charset="-128"/>
                <a:ea typeface="游ゴシック Medium" panose="020B0500000000000000" pitchFamily="50" charset="-128"/>
              </a:rPr>
              <a:t>】</a:t>
            </a:r>
            <a:endParaRPr kumimoji="1" lang="ja-JP" altLang="en-US" sz="18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EDB649B-51BE-E366-7538-F3CC4505BFB3}"/>
              </a:ext>
            </a:extLst>
          </p:cNvPr>
          <p:cNvSpPr>
            <a:spLocks noGrp="1"/>
          </p:cNvSpPr>
          <p:nvPr>
            <p:ph type="title"/>
          </p:nvPr>
        </p:nvSpPr>
        <p:spPr/>
        <p:txBody>
          <a:bodyPr>
            <a:normAutofit fontScale="90000"/>
          </a:bodyPr>
          <a:lstStyle/>
          <a:p>
            <a:r>
              <a:rPr lang="ja-JP" altLang="en-US" dirty="0">
                <a:latin typeface="游ゴシック Medium" panose="020B0500000000000000" pitchFamily="50" charset="-128"/>
                <a:ea typeface="游ゴシック Medium" panose="020B0500000000000000" pitchFamily="50" charset="-128"/>
              </a:rPr>
              <a:t>チャタムハウスルール</a:t>
            </a:r>
          </a:p>
        </p:txBody>
      </p:sp>
      <p:sp>
        <p:nvSpPr>
          <p:cNvPr id="4" name="テキスト プレースホルダー 3">
            <a:extLst>
              <a:ext uri="{FF2B5EF4-FFF2-40B4-BE49-F238E27FC236}">
                <a16:creationId xmlns:a16="http://schemas.microsoft.com/office/drawing/2014/main" id="{52323BF9-359F-7AD1-43D8-FAB5C85228D4}"/>
              </a:ext>
            </a:extLst>
          </p:cNvPr>
          <p:cNvSpPr>
            <a:spLocks noGrp="1"/>
          </p:cNvSpPr>
          <p:nvPr>
            <p:ph type="body" idx="1"/>
          </p:nvPr>
        </p:nvSpPr>
        <p:spPr/>
        <p:txBody>
          <a:bodyPr>
            <a:normAutofit/>
          </a:bodyPr>
          <a:lstStyle/>
          <a:p>
            <a:pPr algn="l"/>
            <a:r>
              <a:rPr lang="ja-JP" altLang="en-US" sz="2800" b="0" i="0" dirty="0">
                <a:solidFill>
                  <a:schemeClr val="tx1"/>
                </a:solidFill>
                <a:effectLst/>
                <a:latin typeface="游ゴシック Medium" panose="020B0500000000000000" pitchFamily="50" charset="-128"/>
                <a:ea typeface="游ゴシック Medium" panose="020B0500000000000000" pitchFamily="50" charset="-128"/>
              </a:rPr>
              <a:t>チャタムハウスのルールに従う</a:t>
            </a:r>
          </a:p>
          <a:p>
            <a:pPr lvl="1"/>
            <a:r>
              <a:rPr lang="ja-JP" altLang="en-US" sz="2000" b="0" i="0" dirty="0">
                <a:solidFill>
                  <a:schemeClr val="tx1"/>
                </a:solidFill>
                <a:effectLst/>
                <a:latin typeface="游ゴシック Medium" panose="020B0500000000000000" pitchFamily="50" charset="-128"/>
                <a:ea typeface="游ゴシック Medium" panose="020B0500000000000000" pitchFamily="50" charset="-128"/>
              </a:rPr>
              <a:t>録音は許可されていない</a:t>
            </a:r>
          </a:p>
          <a:p>
            <a:pPr lvl="1"/>
            <a:r>
              <a:rPr lang="ja-JP" altLang="en-US" sz="2000" b="0" i="0" dirty="0">
                <a:solidFill>
                  <a:schemeClr val="tx1"/>
                </a:solidFill>
                <a:effectLst/>
                <a:latin typeface="游ゴシック Medium" panose="020B0500000000000000" pitchFamily="50" charset="-128"/>
                <a:ea typeface="游ゴシック Medium" panose="020B0500000000000000" pitchFamily="50" charset="-128"/>
              </a:rPr>
              <a:t>受信した情報は、会議ノートとして共有できますが、</a:t>
            </a:r>
            <a:endParaRPr lang="en-US" altLang="ja-JP" sz="2000" b="0" i="0" dirty="0">
              <a:solidFill>
                <a:schemeClr val="tx1"/>
              </a:solidFill>
              <a:effectLst/>
              <a:latin typeface="游ゴシック Medium" panose="020B0500000000000000" pitchFamily="50" charset="-128"/>
              <a:ea typeface="游ゴシック Medium" panose="020B0500000000000000" pitchFamily="50" charset="-128"/>
            </a:endParaRPr>
          </a:p>
          <a:p>
            <a:pPr marL="596900" lvl="1" indent="0">
              <a:buNone/>
            </a:pPr>
            <a:r>
              <a:rPr lang="ja-JP" altLang="en-US" sz="2000" dirty="0">
                <a:solidFill>
                  <a:schemeClr val="tx1"/>
                </a:solidFill>
                <a:latin typeface="游ゴシック Medium" panose="020B0500000000000000" pitchFamily="50" charset="-128"/>
                <a:ea typeface="游ゴシック Medium" panose="020B0500000000000000" pitchFamily="50" charset="-128"/>
              </a:rPr>
              <a:t>　</a:t>
            </a:r>
            <a:r>
              <a:rPr lang="ja-JP" altLang="en-US" sz="2000" b="0" i="0" dirty="0">
                <a:solidFill>
                  <a:schemeClr val="tx1"/>
                </a:solidFill>
                <a:effectLst/>
                <a:latin typeface="游ゴシック Medium" panose="020B0500000000000000" pitchFamily="50" charset="-128"/>
                <a:ea typeface="游ゴシック Medium" panose="020B0500000000000000" pitchFamily="50" charset="-128"/>
              </a:rPr>
              <a:t>誰がそれを言ったかは明らかにしない</a:t>
            </a:r>
          </a:p>
          <a:p>
            <a:r>
              <a:rPr lang="en-US" altLang="ja-JP" sz="2800" b="0" i="0" u="none" strike="noStrike" dirty="0">
                <a:solidFill>
                  <a:srgbClr val="24292F"/>
                </a:solidFill>
                <a:effectLst/>
                <a:latin typeface="游ゴシック Medium" panose="020B0500000000000000" pitchFamily="50" charset="-128"/>
                <a:ea typeface="游ゴシック Medium" panose="020B0500000000000000" pitchFamily="50" charset="-128"/>
                <a:hlinkClick r:id="rId2"/>
              </a:rPr>
              <a:t>Chatham House Rules</a:t>
            </a:r>
            <a:endParaRPr lang="en-US" altLang="ja-JP" sz="2800" b="0" i="0" dirty="0">
              <a:solidFill>
                <a:srgbClr val="24292F"/>
              </a:solidFill>
              <a:effectLst/>
              <a:latin typeface="游ゴシック Medium" panose="020B0500000000000000" pitchFamily="50" charset="-128"/>
              <a:ea typeface="游ゴシック Medium" panose="020B0500000000000000" pitchFamily="50" charset="-128"/>
            </a:endParaRPr>
          </a:p>
          <a:p>
            <a:endParaRPr lang="ja-JP" altLang="en-US" sz="2800" dirty="0">
              <a:latin typeface="+mn-ea"/>
              <a:ea typeface="+mn-ea"/>
            </a:endParaRPr>
          </a:p>
        </p:txBody>
      </p:sp>
    </p:spTree>
    <p:extLst>
      <p:ext uri="{BB962C8B-B14F-4D97-AF65-F5344CB8AC3E}">
        <p14:creationId xmlns:p14="http://schemas.microsoft.com/office/powerpoint/2010/main" val="386252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en-US" altLang="ja-JP" dirty="0">
                <a:latin typeface="+mj-ea"/>
                <a:ea typeface="+mj-ea"/>
              </a:rPr>
              <a:t>OSS Business Strategy </a:t>
            </a:r>
            <a:r>
              <a:rPr lang="ja-JP" altLang="en-US" dirty="0">
                <a:latin typeface="+mj-ea"/>
                <a:ea typeface="+mj-ea"/>
              </a:rPr>
              <a:t>議論</a:t>
            </a:r>
          </a:p>
        </p:txBody>
      </p:sp>
      <p:sp>
        <p:nvSpPr>
          <p:cNvPr id="5" name="テキスト プレースホルダー 4">
            <a:extLst>
              <a:ext uri="{FF2B5EF4-FFF2-40B4-BE49-F238E27FC236}">
                <a16:creationId xmlns:a16="http://schemas.microsoft.com/office/drawing/2014/main" id="{26FB8213-9536-3684-D45D-2A3226C9435E}"/>
              </a:ext>
            </a:extLst>
          </p:cNvPr>
          <p:cNvSpPr>
            <a:spLocks noGrp="1"/>
          </p:cNvSpPr>
          <p:nvPr>
            <p:ph type="body" idx="1"/>
          </p:nvPr>
        </p:nvSpPr>
        <p:spPr/>
        <p:txBody>
          <a:bodyPr/>
          <a:lstStyle/>
          <a:p>
            <a:r>
              <a:rPr lang="en-US" altLang="ja-JP" dirty="0">
                <a:latin typeface="+mn-ea"/>
                <a:ea typeface="+mn-ea"/>
              </a:rPr>
              <a:t>OSS</a:t>
            </a:r>
            <a:r>
              <a:rPr lang="ja-JP" altLang="en-US" dirty="0">
                <a:latin typeface="+mn-ea"/>
                <a:ea typeface="+mn-ea"/>
              </a:rPr>
              <a:t>とビジネス</a:t>
            </a:r>
            <a:endParaRPr lang="en-US" altLang="ja-JP" dirty="0">
              <a:latin typeface="+mn-ea"/>
              <a:ea typeface="+mn-ea"/>
            </a:endParaRPr>
          </a:p>
          <a:p>
            <a:pPr lvl="1"/>
            <a:r>
              <a:rPr lang="ja-JP" altLang="en-US" dirty="0">
                <a:latin typeface="+mn-ea"/>
                <a:ea typeface="+mn-ea"/>
              </a:rPr>
              <a:t>ビジネス収入に対する</a:t>
            </a:r>
            <a:r>
              <a:rPr lang="en-US" altLang="ja-JP" dirty="0">
                <a:latin typeface="+mn-ea"/>
                <a:ea typeface="+mn-ea"/>
              </a:rPr>
              <a:t>OSS</a:t>
            </a:r>
            <a:r>
              <a:rPr lang="ja-JP" altLang="en-US" dirty="0">
                <a:latin typeface="+mn-ea"/>
                <a:ea typeface="+mn-ea"/>
              </a:rPr>
              <a:t>貢献形態</a:t>
            </a:r>
            <a:endParaRPr lang="en-US" altLang="ja-JP" dirty="0">
              <a:latin typeface="+mn-ea"/>
              <a:ea typeface="+mn-ea"/>
            </a:endParaRPr>
          </a:p>
          <a:p>
            <a:pPr lvl="1"/>
            <a:r>
              <a:rPr lang="ja-JP" altLang="en-US" dirty="0">
                <a:latin typeface="+mn-ea"/>
                <a:ea typeface="+mn-ea"/>
              </a:rPr>
              <a:t>（宿題説明・任意）</a:t>
            </a:r>
            <a:endParaRPr lang="en-US" altLang="ja-JP" dirty="0">
              <a:latin typeface="+mn-ea"/>
              <a:ea typeface="+mn-ea"/>
            </a:endParaRPr>
          </a:p>
          <a:p>
            <a:endParaRPr lang="en-US" altLang="ja-JP" dirty="0">
              <a:latin typeface="+mn-ea"/>
              <a:ea typeface="+mn-ea"/>
            </a:endParaRPr>
          </a:p>
          <a:p>
            <a:r>
              <a:rPr lang="en-US" altLang="ja-JP" dirty="0">
                <a:latin typeface="+mn-ea"/>
                <a:ea typeface="+mn-ea"/>
              </a:rPr>
              <a:t>OSS</a:t>
            </a:r>
            <a:r>
              <a:rPr lang="ja-JP" altLang="en-US" dirty="0">
                <a:latin typeface="+mn-ea"/>
                <a:ea typeface="+mn-ea"/>
              </a:rPr>
              <a:t>の活性化とビジネス継続のための活動</a:t>
            </a:r>
            <a:endParaRPr lang="en-US" altLang="ja-JP" dirty="0">
              <a:latin typeface="+mn-ea"/>
              <a:ea typeface="+mn-ea"/>
            </a:endParaRPr>
          </a:p>
          <a:p>
            <a:pPr lvl="1"/>
            <a:r>
              <a:rPr lang="ja-JP" altLang="en-US" dirty="0">
                <a:latin typeface="+mn-ea"/>
                <a:ea typeface="+mn-ea"/>
              </a:rPr>
              <a:t>他社のマネをする、他社にマネされる工夫</a:t>
            </a:r>
          </a:p>
        </p:txBody>
      </p:sp>
      <p:sp>
        <p:nvSpPr>
          <p:cNvPr id="2" name="正方形/長方形 1">
            <a:extLst>
              <a:ext uri="{FF2B5EF4-FFF2-40B4-BE49-F238E27FC236}">
                <a16:creationId xmlns:a16="http://schemas.microsoft.com/office/drawing/2014/main" id="{F9EB05A3-DE54-93A8-05DC-B39349AD9C9F}"/>
              </a:ext>
            </a:extLst>
          </p:cNvPr>
          <p:cNvSpPr/>
          <p:nvPr/>
        </p:nvSpPr>
        <p:spPr>
          <a:xfrm>
            <a:off x="280350" y="1266450"/>
            <a:ext cx="6258672" cy="105144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50CFDAB3-E0D8-17F5-A12E-0D077B7956C6}"/>
              </a:ext>
            </a:extLst>
          </p:cNvPr>
          <p:cNvSpPr txBox="1"/>
          <p:nvPr/>
        </p:nvSpPr>
        <p:spPr>
          <a:xfrm>
            <a:off x="4699591" y="1266450"/>
            <a:ext cx="1839431" cy="307777"/>
          </a:xfrm>
          <a:prstGeom prst="rect">
            <a:avLst/>
          </a:prstGeom>
          <a:noFill/>
        </p:spPr>
        <p:txBody>
          <a:bodyPr wrap="square" rtlCol="0">
            <a:spAutoFit/>
          </a:bodyPr>
          <a:lstStyle/>
          <a:p>
            <a:pPr algn="r"/>
            <a:r>
              <a:rPr kumimoji="1" lang="ja-JP" altLang="en-US" dirty="0">
                <a:solidFill>
                  <a:schemeClr val="accent2"/>
                </a:solidFill>
                <a:latin typeface="+mn-ea"/>
                <a:ea typeface="+mn-ea"/>
              </a:rPr>
              <a:t>今日のフォーカス</a:t>
            </a:r>
          </a:p>
        </p:txBody>
      </p:sp>
    </p:spTree>
    <p:extLst>
      <p:ext uri="{BB962C8B-B14F-4D97-AF65-F5344CB8AC3E}">
        <p14:creationId xmlns:p14="http://schemas.microsoft.com/office/powerpoint/2010/main" val="241660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en-US" altLang="ja-JP" dirty="0">
                <a:latin typeface="+mj-ea"/>
                <a:ea typeface="+mj-ea"/>
              </a:rPr>
              <a:t>Value Market Fit Business Model w/ FLOSS</a:t>
            </a:r>
            <a:endParaRPr lang="ja-JP" altLang="en-US" dirty="0">
              <a:latin typeface="+mj-ea"/>
              <a:ea typeface="+mj-ea"/>
            </a:endParaRPr>
          </a:p>
        </p:txBody>
      </p:sp>
      <p:sp>
        <p:nvSpPr>
          <p:cNvPr id="8" name="Google Shape;93;p18">
            <a:extLst>
              <a:ext uri="{FF2B5EF4-FFF2-40B4-BE49-F238E27FC236}">
                <a16:creationId xmlns:a16="http://schemas.microsoft.com/office/drawing/2014/main" id="{6403F257-15C8-3ADD-557C-9B8EFF23B8D8}"/>
              </a:ext>
            </a:extLst>
          </p:cNvPr>
          <p:cNvSpPr txBox="1"/>
          <p:nvPr/>
        </p:nvSpPr>
        <p:spPr>
          <a:xfrm>
            <a:off x="504575" y="1722991"/>
            <a:ext cx="2319600" cy="2589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ja" dirty="0">
                <a:latin typeface="+mn-ea"/>
                <a:ea typeface="+mn-ea"/>
                <a:cs typeface="BIZ UDPGothic"/>
                <a:sym typeface="BIZ UDPGothic"/>
              </a:rPr>
              <a:t>便利なモノの提供</a:t>
            </a:r>
            <a:endParaRPr lang="en-US" altLang="ja" dirty="0">
              <a:latin typeface="+mn-ea"/>
              <a:ea typeface="+mn-ea"/>
              <a:cs typeface="BIZ UDPGothic"/>
              <a:sym typeface="BIZ UDPGothic"/>
            </a:endParaRPr>
          </a:p>
          <a:p>
            <a:pPr marL="0" lvl="0" indent="0" algn="l" rtl="0">
              <a:spcBef>
                <a:spcPts val="0"/>
              </a:spcBef>
              <a:spcAft>
                <a:spcPts val="0"/>
              </a:spcAft>
              <a:buNone/>
            </a:pPr>
            <a:r>
              <a:rPr lang="ja-JP" altLang="en-US" dirty="0">
                <a:latin typeface="+mn-ea"/>
                <a:ea typeface="+mn-ea"/>
                <a:cs typeface="BIZ UDPGothic"/>
                <a:sym typeface="BIZ UDPGothic"/>
              </a:rPr>
              <a:t>機能実現に</a:t>
            </a:r>
            <a:r>
              <a:rPr lang="en-US" altLang="ja-JP" dirty="0">
                <a:latin typeface="+mn-ea"/>
                <a:ea typeface="+mn-ea"/>
                <a:cs typeface="BIZ UDPGothic"/>
                <a:sym typeface="BIZ UDPGothic"/>
              </a:rPr>
              <a:t>OSS</a:t>
            </a:r>
            <a:endParaRPr dirty="0">
              <a:latin typeface="+mn-ea"/>
              <a:ea typeface="+mn-ea"/>
              <a:cs typeface="BIZ UDPGothic"/>
              <a:sym typeface="BIZ UDPGothic"/>
            </a:endParaRPr>
          </a:p>
          <a:p>
            <a:pPr marL="0" lvl="0" indent="0" algn="l" rtl="0">
              <a:spcBef>
                <a:spcPts val="0"/>
              </a:spcBef>
              <a:spcAft>
                <a:spcPts val="0"/>
              </a:spcAft>
              <a:buNone/>
            </a:pPr>
            <a:endParaRPr dirty="0">
              <a:latin typeface="+mn-ea"/>
              <a:ea typeface="+mn-ea"/>
              <a:cs typeface="BIZ UDPGothic"/>
              <a:sym typeface="BIZ UDPGothic"/>
            </a:endParaRPr>
          </a:p>
          <a:p>
            <a:pPr marL="0" lvl="0" indent="0" algn="l" rtl="0">
              <a:spcBef>
                <a:spcPts val="0"/>
              </a:spcBef>
              <a:spcAft>
                <a:spcPts val="0"/>
              </a:spcAft>
              <a:buNone/>
            </a:pPr>
            <a:r>
              <a:rPr lang="ja" dirty="0">
                <a:latin typeface="+mn-ea"/>
                <a:ea typeface="+mn-ea"/>
                <a:cs typeface="BIZ UDPGothic"/>
                <a:sym typeface="BIZ UDPGothic"/>
              </a:rPr>
              <a:t>対価</a:t>
            </a:r>
            <a:endParaRPr dirty="0">
              <a:latin typeface="+mn-ea"/>
              <a:ea typeface="+mn-ea"/>
              <a:cs typeface="BIZ UDPGothic"/>
              <a:sym typeface="BIZ UDPGothic"/>
            </a:endParaRPr>
          </a:p>
          <a:p>
            <a:pPr marL="91100" lvl="0" algn="l" rtl="0">
              <a:spcBef>
                <a:spcPts val="0"/>
              </a:spcBef>
              <a:spcAft>
                <a:spcPts val="0"/>
              </a:spcAft>
              <a:buSzPts val="1400"/>
            </a:pPr>
            <a:r>
              <a:rPr lang="ja-JP" altLang="en-US" dirty="0">
                <a:latin typeface="+mn-ea"/>
                <a:ea typeface="+mn-ea"/>
                <a:cs typeface="BIZ UDPGothic"/>
                <a:sym typeface="BIZ UDPGothic"/>
              </a:rPr>
              <a:t>・</a:t>
            </a:r>
            <a:r>
              <a:rPr lang="ja" dirty="0">
                <a:latin typeface="+mn-ea"/>
                <a:ea typeface="+mn-ea"/>
                <a:cs typeface="BIZ UDPGothic"/>
                <a:sym typeface="BIZ UDPGothic"/>
              </a:rPr>
              <a:t>モノの価値</a:t>
            </a:r>
            <a:endParaRPr dirty="0">
              <a:latin typeface="+mn-ea"/>
              <a:ea typeface="+mn-ea"/>
              <a:cs typeface="BIZ UDPGothic"/>
              <a:sym typeface="BIZ UDPGothic"/>
            </a:endParaRPr>
          </a:p>
          <a:p>
            <a:pPr marL="91100" lvl="0" algn="l" rtl="0">
              <a:spcBef>
                <a:spcPts val="0"/>
              </a:spcBef>
              <a:spcAft>
                <a:spcPts val="0"/>
              </a:spcAft>
              <a:buSzPts val="1400"/>
            </a:pPr>
            <a:r>
              <a:rPr lang="ja-JP" altLang="en-US" dirty="0">
                <a:latin typeface="+mn-ea"/>
                <a:ea typeface="+mn-ea"/>
                <a:cs typeface="BIZ UDPGothic"/>
                <a:sym typeface="BIZ UDPGothic"/>
              </a:rPr>
              <a:t>・</a:t>
            </a:r>
            <a:r>
              <a:rPr lang="ja" dirty="0">
                <a:latin typeface="+mn-ea"/>
                <a:ea typeface="+mn-ea"/>
                <a:cs typeface="BIZ UDPGothic"/>
                <a:sym typeface="BIZ UDPGothic"/>
              </a:rPr>
              <a:t>モノの品質</a:t>
            </a:r>
            <a:endParaRPr dirty="0">
              <a:latin typeface="+mn-ea"/>
              <a:ea typeface="+mn-ea"/>
              <a:cs typeface="BIZ UDPGothic"/>
              <a:sym typeface="BIZ UDPGothic"/>
            </a:endParaRPr>
          </a:p>
          <a:p>
            <a:pPr marL="0" lvl="0" indent="0" algn="l" rtl="0">
              <a:spcBef>
                <a:spcPts val="0"/>
              </a:spcBef>
              <a:spcAft>
                <a:spcPts val="0"/>
              </a:spcAft>
              <a:buNone/>
            </a:pPr>
            <a:endParaRPr dirty="0">
              <a:latin typeface="+mn-ea"/>
              <a:ea typeface="+mn-ea"/>
              <a:cs typeface="BIZ UDPGothic"/>
              <a:sym typeface="BIZ UDPGothic"/>
            </a:endParaRPr>
          </a:p>
          <a:p>
            <a:pPr marL="0" lvl="0" indent="0" algn="l" rtl="0">
              <a:spcBef>
                <a:spcPts val="0"/>
              </a:spcBef>
              <a:spcAft>
                <a:spcPts val="0"/>
              </a:spcAft>
              <a:buNone/>
            </a:pPr>
            <a:r>
              <a:rPr lang="ja" dirty="0">
                <a:latin typeface="+mn-ea"/>
                <a:ea typeface="+mn-ea"/>
                <a:cs typeface="BIZ UDPGothic"/>
                <a:sym typeface="BIZ UDPGothic"/>
              </a:rPr>
              <a:t>想定顧客</a:t>
            </a:r>
            <a:endParaRPr dirty="0">
              <a:latin typeface="+mn-ea"/>
              <a:ea typeface="+mn-ea"/>
              <a:cs typeface="BIZ UDPGothic"/>
              <a:sym typeface="BIZ UDPGothic"/>
            </a:endParaRPr>
          </a:p>
          <a:p>
            <a:pPr marL="91100" lvl="0" algn="l" rtl="0">
              <a:spcBef>
                <a:spcPts val="0"/>
              </a:spcBef>
              <a:spcAft>
                <a:spcPts val="0"/>
              </a:spcAft>
              <a:buClr>
                <a:schemeClr val="dk1"/>
              </a:buClr>
              <a:buSzPts val="1400"/>
            </a:pPr>
            <a:r>
              <a:rPr lang="ja-JP" altLang="en-US" dirty="0">
                <a:solidFill>
                  <a:schemeClr val="dk1"/>
                </a:solidFill>
                <a:latin typeface="+mn-ea"/>
                <a:ea typeface="+mn-ea"/>
                <a:cs typeface="BIZ UDPGothic"/>
                <a:sym typeface="BIZ UDPGothic"/>
              </a:rPr>
              <a:t>・</a:t>
            </a:r>
            <a:r>
              <a:rPr lang="ja" dirty="0">
                <a:solidFill>
                  <a:schemeClr val="dk1"/>
                </a:solidFill>
                <a:latin typeface="+mn-ea"/>
                <a:ea typeface="+mn-ea"/>
                <a:cs typeface="BIZ UDPGothic"/>
                <a:sym typeface="BIZ UDPGothic"/>
              </a:rPr>
              <a:t>そのモノが欲しい人</a:t>
            </a:r>
            <a:endParaRPr dirty="0">
              <a:solidFill>
                <a:schemeClr val="dk1"/>
              </a:solidFill>
              <a:latin typeface="+mn-ea"/>
              <a:ea typeface="+mn-ea"/>
              <a:cs typeface="BIZ UDPGothic"/>
              <a:sym typeface="BIZ UDPGothic"/>
            </a:endParaRPr>
          </a:p>
          <a:p>
            <a:pPr marL="91100" lvl="0" algn="l" rtl="0">
              <a:spcBef>
                <a:spcPts val="0"/>
              </a:spcBef>
              <a:spcAft>
                <a:spcPts val="0"/>
              </a:spcAft>
              <a:buClr>
                <a:schemeClr val="dk1"/>
              </a:buClr>
              <a:buSzPts val="1400"/>
            </a:pPr>
            <a:r>
              <a:rPr lang="ja-JP" altLang="en-US" dirty="0">
                <a:solidFill>
                  <a:schemeClr val="dk1"/>
                </a:solidFill>
                <a:latin typeface="+mn-ea"/>
                <a:ea typeface="+mn-ea"/>
                <a:cs typeface="BIZ UDPGothic"/>
                <a:sym typeface="BIZ UDPGothic"/>
              </a:rPr>
              <a:t>・</a:t>
            </a:r>
            <a:r>
              <a:rPr lang="ja" dirty="0">
                <a:solidFill>
                  <a:schemeClr val="dk1"/>
                </a:solidFill>
                <a:latin typeface="+mn-ea"/>
                <a:ea typeface="+mn-ea"/>
                <a:cs typeface="BIZ UDPGothic"/>
                <a:sym typeface="BIZ UDPGothic"/>
              </a:rPr>
              <a:t>そのモノを使って何かしたい人</a:t>
            </a:r>
            <a:endParaRPr dirty="0">
              <a:latin typeface="+mn-ea"/>
              <a:ea typeface="+mn-ea"/>
              <a:cs typeface="BIZ UDPGothic"/>
              <a:sym typeface="BIZ UDPGothic"/>
            </a:endParaRPr>
          </a:p>
        </p:txBody>
      </p:sp>
      <p:sp>
        <p:nvSpPr>
          <p:cNvPr id="9" name="Google Shape;94;p18">
            <a:extLst>
              <a:ext uri="{FF2B5EF4-FFF2-40B4-BE49-F238E27FC236}">
                <a16:creationId xmlns:a16="http://schemas.microsoft.com/office/drawing/2014/main" id="{C568088C-3843-3C8E-798F-5C78F03954DF}"/>
              </a:ext>
            </a:extLst>
          </p:cNvPr>
          <p:cNvSpPr txBox="1"/>
          <p:nvPr/>
        </p:nvSpPr>
        <p:spPr>
          <a:xfrm>
            <a:off x="504575" y="1287091"/>
            <a:ext cx="2319600" cy="435900"/>
          </a:xfrm>
          <a:prstGeom prst="rect">
            <a:avLst/>
          </a:prstGeom>
          <a:solidFill>
            <a:schemeClr val="accent6"/>
          </a:solid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ja">
                <a:latin typeface="+mn-ea"/>
                <a:ea typeface="+mn-ea"/>
                <a:cs typeface="BIZ UDPGothic"/>
                <a:sym typeface="BIZ UDPGothic"/>
              </a:rPr>
              <a:t>製品</a:t>
            </a:r>
            <a:endParaRPr>
              <a:latin typeface="+mn-ea"/>
              <a:ea typeface="+mn-ea"/>
              <a:cs typeface="BIZ UDPGothic"/>
              <a:sym typeface="BIZ UDPGothic"/>
            </a:endParaRPr>
          </a:p>
        </p:txBody>
      </p:sp>
      <p:sp>
        <p:nvSpPr>
          <p:cNvPr id="10" name="Google Shape;95;p18">
            <a:extLst>
              <a:ext uri="{FF2B5EF4-FFF2-40B4-BE49-F238E27FC236}">
                <a16:creationId xmlns:a16="http://schemas.microsoft.com/office/drawing/2014/main" id="{4BE0524C-C27E-896A-3F05-FD714BE86E86}"/>
              </a:ext>
            </a:extLst>
          </p:cNvPr>
          <p:cNvSpPr txBox="1"/>
          <p:nvPr/>
        </p:nvSpPr>
        <p:spPr>
          <a:xfrm>
            <a:off x="3052050" y="1287091"/>
            <a:ext cx="2319600" cy="435900"/>
          </a:xfrm>
          <a:prstGeom prst="rect">
            <a:avLst/>
          </a:prstGeom>
          <a:solidFill>
            <a:schemeClr val="accent6"/>
          </a:solid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ja">
                <a:latin typeface="+mn-ea"/>
                <a:ea typeface="+mn-ea"/>
                <a:cs typeface="BIZ UDPGothic"/>
                <a:sym typeface="BIZ UDPGothic"/>
              </a:rPr>
              <a:t>オンラインサービス</a:t>
            </a:r>
            <a:endParaRPr>
              <a:latin typeface="+mn-ea"/>
              <a:ea typeface="+mn-ea"/>
              <a:cs typeface="BIZ UDPGothic"/>
              <a:sym typeface="BIZ UDPGothic"/>
            </a:endParaRPr>
          </a:p>
        </p:txBody>
      </p:sp>
      <p:sp>
        <p:nvSpPr>
          <p:cNvPr id="11" name="Google Shape;96;p18">
            <a:extLst>
              <a:ext uri="{FF2B5EF4-FFF2-40B4-BE49-F238E27FC236}">
                <a16:creationId xmlns:a16="http://schemas.microsoft.com/office/drawing/2014/main" id="{01436988-7215-7AD8-64C5-0055BA9FE991}"/>
              </a:ext>
            </a:extLst>
          </p:cNvPr>
          <p:cNvSpPr txBox="1"/>
          <p:nvPr/>
        </p:nvSpPr>
        <p:spPr>
          <a:xfrm>
            <a:off x="3052050" y="1722991"/>
            <a:ext cx="2319600" cy="2589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ja" dirty="0">
                <a:latin typeface="+mn-ea"/>
                <a:ea typeface="+mn-ea"/>
                <a:cs typeface="BIZ UDPGothic"/>
                <a:sym typeface="BIZ UDPGothic"/>
              </a:rPr>
              <a:t>オンラインサービス提供</a:t>
            </a:r>
            <a:endParaRPr lang="en-US" altLang="ja" dirty="0">
              <a:latin typeface="+mn-ea"/>
              <a:ea typeface="+mn-ea"/>
              <a:cs typeface="BIZ UDPGothic"/>
              <a:sym typeface="BIZ UDPGothic"/>
            </a:endParaRPr>
          </a:p>
          <a:p>
            <a:pPr marL="0" lvl="0" indent="0" algn="l" rtl="0">
              <a:spcBef>
                <a:spcPts val="0"/>
              </a:spcBef>
              <a:spcAft>
                <a:spcPts val="0"/>
              </a:spcAft>
              <a:buNone/>
            </a:pPr>
            <a:r>
              <a:rPr lang="ja-JP" altLang="en-US" dirty="0">
                <a:latin typeface="+mn-ea"/>
                <a:ea typeface="+mn-ea"/>
                <a:cs typeface="BIZ UDPGothic"/>
                <a:sym typeface="BIZ UDPGothic"/>
              </a:rPr>
              <a:t>サービス稼働に</a:t>
            </a:r>
            <a:r>
              <a:rPr lang="en-US" altLang="ja-JP" dirty="0">
                <a:latin typeface="+mn-ea"/>
                <a:ea typeface="+mn-ea"/>
                <a:cs typeface="BIZ UDPGothic"/>
                <a:sym typeface="BIZ UDPGothic"/>
              </a:rPr>
              <a:t>OSS</a:t>
            </a:r>
            <a:endParaRPr dirty="0">
              <a:latin typeface="+mn-ea"/>
              <a:ea typeface="+mn-ea"/>
              <a:cs typeface="BIZ UDPGothic"/>
              <a:sym typeface="BIZ UDPGothic"/>
            </a:endParaRPr>
          </a:p>
          <a:p>
            <a:pPr marL="0" lvl="0" indent="0" algn="l" rtl="0">
              <a:spcBef>
                <a:spcPts val="0"/>
              </a:spcBef>
              <a:spcAft>
                <a:spcPts val="0"/>
              </a:spcAft>
              <a:buNone/>
            </a:pPr>
            <a:endParaRPr dirty="0">
              <a:latin typeface="+mn-ea"/>
              <a:ea typeface="+mn-ea"/>
              <a:cs typeface="BIZ UDPGothic"/>
              <a:sym typeface="BIZ UDPGothic"/>
            </a:endParaRPr>
          </a:p>
          <a:p>
            <a:pPr marL="0" lvl="0" indent="0" algn="l" rtl="0">
              <a:spcBef>
                <a:spcPts val="0"/>
              </a:spcBef>
              <a:spcAft>
                <a:spcPts val="0"/>
              </a:spcAft>
              <a:buNone/>
            </a:pPr>
            <a:r>
              <a:rPr lang="ja" dirty="0">
                <a:latin typeface="+mn-ea"/>
                <a:ea typeface="+mn-ea"/>
                <a:cs typeface="BIZ UDPGothic"/>
                <a:sym typeface="BIZ UDPGothic"/>
              </a:rPr>
              <a:t>対価</a:t>
            </a:r>
            <a:endParaRPr dirty="0">
              <a:latin typeface="+mn-ea"/>
              <a:ea typeface="+mn-ea"/>
              <a:cs typeface="BIZ UDPGothic"/>
              <a:sym typeface="BIZ UDPGothic"/>
            </a:endParaRPr>
          </a:p>
          <a:p>
            <a:pPr marL="91100" lvl="0" algn="l" rtl="0">
              <a:spcBef>
                <a:spcPts val="0"/>
              </a:spcBef>
              <a:spcAft>
                <a:spcPts val="0"/>
              </a:spcAft>
              <a:buSzPts val="1400"/>
            </a:pPr>
            <a:r>
              <a:rPr lang="ja-JP" altLang="en-US" dirty="0">
                <a:latin typeface="+mn-ea"/>
                <a:ea typeface="+mn-ea"/>
                <a:cs typeface="BIZ UDPGothic"/>
                <a:sym typeface="BIZ UDPGothic"/>
              </a:rPr>
              <a:t>・</a:t>
            </a:r>
            <a:r>
              <a:rPr lang="ja" dirty="0">
                <a:latin typeface="+mn-ea"/>
                <a:ea typeface="+mn-ea"/>
                <a:cs typeface="BIZ UDPGothic"/>
                <a:sym typeface="BIZ UDPGothic"/>
              </a:rPr>
              <a:t>サービスの価値</a:t>
            </a:r>
            <a:endParaRPr dirty="0">
              <a:latin typeface="+mn-ea"/>
              <a:ea typeface="+mn-ea"/>
              <a:cs typeface="BIZ UDPGothic"/>
              <a:sym typeface="BIZ UDPGothic"/>
            </a:endParaRPr>
          </a:p>
          <a:p>
            <a:pPr marL="91100" lvl="0" algn="l" rtl="0">
              <a:spcBef>
                <a:spcPts val="0"/>
              </a:spcBef>
              <a:spcAft>
                <a:spcPts val="0"/>
              </a:spcAft>
              <a:buSzPts val="1400"/>
            </a:pPr>
            <a:r>
              <a:rPr lang="ja-JP" altLang="en-US" dirty="0">
                <a:latin typeface="+mn-ea"/>
                <a:ea typeface="+mn-ea"/>
                <a:cs typeface="BIZ UDPGothic"/>
                <a:sym typeface="BIZ UDPGothic"/>
              </a:rPr>
              <a:t>・</a:t>
            </a:r>
            <a:r>
              <a:rPr lang="ja" dirty="0">
                <a:latin typeface="+mn-ea"/>
                <a:ea typeface="+mn-ea"/>
                <a:cs typeface="BIZ UDPGothic"/>
                <a:sym typeface="BIZ UDPGothic"/>
              </a:rPr>
              <a:t>サービスの品質</a:t>
            </a:r>
            <a:endParaRPr dirty="0">
              <a:latin typeface="+mn-ea"/>
              <a:ea typeface="+mn-ea"/>
              <a:cs typeface="BIZ UDPGothic"/>
              <a:sym typeface="BIZ UDPGothic"/>
            </a:endParaRPr>
          </a:p>
          <a:p>
            <a:pPr marL="0" lvl="0" indent="0" algn="l" rtl="0">
              <a:spcBef>
                <a:spcPts val="0"/>
              </a:spcBef>
              <a:spcAft>
                <a:spcPts val="0"/>
              </a:spcAft>
              <a:buNone/>
            </a:pPr>
            <a:endParaRPr dirty="0">
              <a:latin typeface="+mn-ea"/>
              <a:ea typeface="+mn-ea"/>
              <a:cs typeface="BIZ UDPGothic"/>
              <a:sym typeface="BIZ UDPGothic"/>
            </a:endParaRPr>
          </a:p>
          <a:p>
            <a:pPr marL="0" lvl="0" indent="0" algn="l" rtl="0">
              <a:spcBef>
                <a:spcPts val="0"/>
              </a:spcBef>
              <a:spcAft>
                <a:spcPts val="0"/>
              </a:spcAft>
              <a:buNone/>
            </a:pPr>
            <a:r>
              <a:rPr lang="ja" dirty="0">
                <a:latin typeface="+mn-ea"/>
                <a:ea typeface="+mn-ea"/>
                <a:cs typeface="BIZ UDPGothic"/>
                <a:sym typeface="BIZ UDPGothic"/>
              </a:rPr>
              <a:t>想定顧客</a:t>
            </a:r>
            <a:endParaRPr dirty="0">
              <a:latin typeface="+mn-ea"/>
              <a:ea typeface="+mn-ea"/>
              <a:cs typeface="BIZ UDPGothic"/>
              <a:sym typeface="BIZ UDPGothic"/>
            </a:endParaRPr>
          </a:p>
          <a:p>
            <a:pPr marL="91100" lvl="0" algn="l" rtl="0">
              <a:spcBef>
                <a:spcPts val="0"/>
              </a:spcBef>
              <a:spcAft>
                <a:spcPts val="0"/>
              </a:spcAft>
              <a:buClr>
                <a:schemeClr val="dk1"/>
              </a:buClr>
              <a:buSzPts val="1400"/>
            </a:pPr>
            <a:r>
              <a:rPr lang="ja-JP" altLang="en-US" dirty="0">
                <a:solidFill>
                  <a:schemeClr val="dk1"/>
                </a:solidFill>
                <a:latin typeface="+mn-ea"/>
                <a:ea typeface="+mn-ea"/>
                <a:cs typeface="BIZ UDPGothic"/>
                <a:sym typeface="BIZ UDPGothic"/>
              </a:rPr>
              <a:t>・</a:t>
            </a:r>
            <a:r>
              <a:rPr lang="ja" dirty="0">
                <a:solidFill>
                  <a:schemeClr val="dk1"/>
                </a:solidFill>
                <a:latin typeface="+mn-ea"/>
                <a:ea typeface="+mn-ea"/>
                <a:cs typeface="BIZ UDPGothic"/>
                <a:sym typeface="BIZ UDPGothic"/>
              </a:rPr>
              <a:t>サービス利用者</a:t>
            </a:r>
            <a:endParaRPr dirty="0">
              <a:solidFill>
                <a:schemeClr val="dk1"/>
              </a:solidFill>
              <a:latin typeface="+mn-ea"/>
              <a:ea typeface="+mn-ea"/>
              <a:cs typeface="BIZ UDPGothic"/>
              <a:sym typeface="BIZ UDPGothic"/>
            </a:endParaRPr>
          </a:p>
          <a:p>
            <a:pPr marL="0" lvl="0" indent="0" algn="l" rtl="0">
              <a:spcBef>
                <a:spcPts val="0"/>
              </a:spcBef>
              <a:spcAft>
                <a:spcPts val="0"/>
              </a:spcAft>
              <a:buNone/>
            </a:pPr>
            <a:endParaRPr dirty="0">
              <a:latin typeface="+mn-ea"/>
              <a:ea typeface="+mn-ea"/>
              <a:cs typeface="BIZ UDPGothic"/>
              <a:sym typeface="BIZ UDPGothic"/>
            </a:endParaRPr>
          </a:p>
        </p:txBody>
      </p:sp>
      <p:sp>
        <p:nvSpPr>
          <p:cNvPr id="12" name="Google Shape;97;p18">
            <a:extLst>
              <a:ext uri="{FF2B5EF4-FFF2-40B4-BE49-F238E27FC236}">
                <a16:creationId xmlns:a16="http://schemas.microsoft.com/office/drawing/2014/main" id="{E7FD895F-D6DB-F3F4-A930-E71D73D372C6}"/>
              </a:ext>
            </a:extLst>
          </p:cNvPr>
          <p:cNvSpPr txBox="1"/>
          <p:nvPr/>
        </p:nvSpPr>
        <p:spPr>
          <a:xfrm>
            <a:off x="5599525" y="1287091"/>
            <a:ext cx="2319600" cy="435900"/>
          </a:xfrm>
          <a:prstGeom prst="rect">
            <a:avLst/>
          </a:prstGeom>
          <a:solidFill>
            <a:schemeClr val="accent6"/>
          </a:solid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ja">
                <a:solidFill>
                  <a:schemeClr val="dk1"/>
                </a:solidFill>
                <a:latin typeface="+mn-ea"/>
                <a:ea typeface="+mn-ea"/>
                <a:cs typeface="BIZ UDPGothic"/>
                <a:sym typeface="BIZ UDPGothic"/>
              </a:rPr>
              <a:t>SAAS</a:t>
            </a:r>
            <a:endParaRPr>
              <a:latin typeface="+mn-ea"/>
              <a:ea typeface="+mn-ea"/>
              <a:cs typeface="BIZ UDPGothic"/>
              <a:sym typeface="BIZ UDPGothic"/>
            </a:endParaRPr>
          </a:p>
        </p:txBody>
      </p:sp>
      <p:sp>
        <p:nvSpPr>
          <p:cNvPr id="13" name="Google Shape;98;p18">
            <a:extLst>
              <a:ext uri="{FF2B5EF4-FFF2-40B4-BE49-F238E27FC236}">
                <a16:creationId xmlns:a16="http://schemas.microsoft.com/office/drawing/2014/main" id="{385AF4ED-1746-F3AE-7C56-1B3C214973BF}"/>
              </a:ext>
            </a:extLst>
          </p:cNvPr>
          <p:cNvSpPr txBox="1"/>
          <p:nvPr/>
        </p:nvSpPr>
        <p:spPr>
          <a:xfrm>
            <a:off x="5599525" y="1722991"/>
            <a:ext cx="2319600" cy="2589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ja" dirty="0">
                <a:solidFill>
                  <a:schemeClr val="dk1"/>
                </a:solidFill>
                <a:latin typeface="+mn-ea"/>
                <a:ea typeface="+mn-ea"/>
                <a:cs typeface="BIZ UDPGothic"/>
                <a:sym typeface="BIZ UDPGothic"/>
              </a:rPr>
              <a:t>OSS環境をホスティング</a:t>
            </a:r>
            <a:endParaRPr lang="en-US" altLang="ja" dirty="0">
              <a:solidFill>
                <a:schemeClr val="dk1"/>
              </a:solidFill>
              <a:latin typeface="+mn-ea"/>
              <a:ea typeface="+mn-ea"/>
              <a:cs typeface="BIZ UDPGothic"/>
              <a:sym typeface="BIZ UDPGothic"/>
            </a:endParaRPr>
          </a:p>
          <a:p>
            <a:pPr marL="0" lvl="0" indent="0" algn="l" rtl="0">
              <a:spcBef>
                <a:spcPts val="0"/>
              </a:spcBef>
              <a:spcAft>
                <a:spcPts val="0"/>
              </a:spcAft>
              <a:buClr>
                <a:schemeClr val="dk1"/>
              </a:buClr>
              <a:buSzPts val="1100"/>
              <a:buFont typeface="Arial"/>
              <a:buNone/>
            </a:pPr>
            <a:endParaRPr dirty="0">
              <a:solidFill>
                <a:schemeClr val="dk1"/>
              </a:solidFill>
              <a:latin typeface="+mn-ea"/>
              <a:ea typeface="+mn-ea"/>
              <a:cs typeface="BIZ UDPGothic"/>
              <a:sym typeface="BIZ UDPGothic"/>
            </a:endParaRPr>
          </a:p>
          <a:p>
            <a:pPr marL="0" lvl="0" indent="0" algn="l" rtl="0">
              <a:spcBef>
                <a:spcPts val="0"/>
              </a:spcBef>
              <a:spcAft>
                <a:spcPts val="0"/>
              </a:spcAft>
              <a:buClr>
                <a:schemeClr val="dk1"/>
              </a:buClr>
              <a:buSzPts val="1100"/>
              <a:buFont typeface="Arial"/>
              <a:buNone/>
            </a:pPr>
            <a:endParaRPr dirty="0">
              <a:solidFill>
                <a:schemeClr val="dk1"/>
              </a:solidFill>
              <a:latin typeface="+mn-ea"/>
              <a:ea typeface="+mn-ea"/>
              <a:cs typeface="BIZ UDPGothic"/>
              <a:sym typeface="BIZ UDPGothic"/>
            </a:endParaRPr>
          </a:p>
          <a:p>
            <a:pPr marL="0" lvl="0" indent="0" algn="l" rtl="0">
              <a:spcBef>
                <a:spcPts val="0"/>
              </a:spcBef>
              <a:spcAft>
                <a:spcPts val="0"/>
              </a:spcAft>
              <a:buClr>
                <a:schemeClr val="dk1"/>
              </a:buClr>
              <a:buSzPts val="1100"/>
              <a:buFont typeface="Arial"/>
              <a:buNone/>
            </a:pPr>
            <a:r>
              <a:rPr lang="ja" dirty="0">
                <a:solidFill>
                  <a:schemeClr val="dk1"/>
                </a:solidFill>
                <a:latin typeface="+mn-ea"/>
                <a:ea typeface="+mn-ea"/>
                <a:cs typeface="BIZ UDPGothic"/>
                <a:sym typeface="BIZ UDPGothic"/>
              </a:rPr>
              <a:t>対価</a:t>
            </a:r>
            <a:endParaRPr dirty="0">
              <a:solidFill>
                <a:schemeClr val="dk1"/>
              </a:solidFill>
              <a:latin typeface="+mn-ea"/>
              <a:ea typeface="+mn-ea"/>
              <a:cs typeface="BIZ UDPGothic"/>
              <a:sym typeface="BIZ UDPGothic"/>
            </a:endParaRPr>
          </a:p>
          <a:p>
            <a:pPr marL="91100" lvl="0" algn="l" rtl="0">
              <a:spcBef>
                <a:spcPts val="0"/>
              </a:spcBef>
              <a:spcAft>
                <a:spcPts val="0"/>
              </a:spcAft>
              <a:buClr>
                <a:schemeClr val="dk1"/>
              </a:buClr>
              <a:buSzPts val="1400"/>
            </a:pPr>
            <a:r>
              <a:rPr lang="ja-JP" altLang="en-US" dirty="0">
                <a:solidFill>
                  <a:schemeClr val="dk1"/>
                </a:solidFill>
                <a:latin typeface="+mn-ea"/>
                <a:ea typeface="+mn-ea"/>
                <a:cs typeface="BIZ UDPGothic"/>
                <a:sym typeface="BIZ UDPGothic"/>
              </a:rPr>
              <a:t>・</a:t>
            </a:r>
            <a:r>
              <a:rPr lang="ja" dirty="0">
                <a:solidFill>
                  <a:schemeClr val="dk1"/>
                </a:solidFill>
                <a:latin typeface="+mn-ea"/>
                <a:ea typeface="+mn-ea"/>
                <a:cs typeface="BIZ UDPGothic"/>
                <a:sym typeface="BIZ UDPGothic"/>
              </a:rPr>
              <a:t>環境使用料</a:t>
            </a:r>
            <a:endParaRPr dirty="0">
              <a:solidFill>
                <a:schemeClr val="dk1"/>
              </a:solidFill>
              <a:latin typeface="+mn-ea"/>
              <a:ea typeface="+mn-ea"/>
              <a:cs typeface="BIZ UDPGothic"/>
              <a:sym typeface="BIZ UDPGothic"/>
            </a:endParaRPr>
          </a:p>
          <a:p>
            <a:pPr marL="91100" lvl="0" algn="l" rtl="0">
              <a:spcBef>
                <a:spcPts val="0"/>
              </a:spcBef>
              <a:spcAft>
                <a:spcPts val="0"/>
              </a:spcAft>
              <a:buClr>
                <a:schemeClr val="dk1"/>
              </a:buClr>
              <a:buSzPts val="1400"/>
            </a:pPr>
            <a:r>
              <a:rPr lang="ja-JP" altLang="en-US" dirty="0">
                <a:solidFill>
                  <a:schemeClr val="dk1"/>
                </a:solidFill>
                <a:latin typeface="+mn-ea"/>
                <a:ea typeface="+mn-ea"/>
                <a:cs typeface="BIZ UDPGothic"/>
                <a:sym typeface="BIZ UDPGothic"/>
              </a:rPr>
              <a:t>・</a:t>
            </a:r>
            <a:r>
              <a:rPr lang="ja" dirty="0">
                <a:solidFill>
                  <a:schemeClr val="dk1"/>
                </a:solidFill>
                <a:latin typeface="+mn-ea"/>
                <a:ea typeface="+mn-ea"/>
                <a:cs typeface="BIZ UDPGothic"/>
                <a:sym typeface="BIZ UDPGothic"/>
              </a:rPr>
              <a:t>利便性</a:t>
            </a:r>
            <a:endParaRPr dirty="0">
              <a:solidFill>
                <a:schemeClr val="dk1"/>
              </a:solidFill>
              <a:latin typeface="+mn-ea"/>
              <a:ea typeface="+mn-ea"/>
              <a:cs typeface="BIZ UDPGothic"/>
              <a:sym typeface="BIZ UDPGothic"/>
            </a:endParaRPr>
          </a:p>
          <a:p>
            <a:pPr marL="0" lvl="0" indent="0" algn="l" rtl="0">
              <a:spcBef>
                <a:spcPts val="0"/>
              </a:spcBef>
              <a:spcAft>
                <a:spcPts val="0"/>
              </a:spcAft>
              <a:buClr>
                <a:schemeClr val="dk1"/>
              </a:buClr>
              <a:buSzPts val="1100"/>
              <a:buFont typeface="Arial"/>
              <a:buNone/>
            </a:pPr>
            <a:endParaRPr dirty="0">
              <a:solidFill>
                <a:schemeClr val="dk1"/>
              </a:solidFill>
              <a:latin typeface="+mn-ea"/>
              <a:ea typeface="+mn-ea"/>
              <a:cs typeface="BIZ UDPGothic"/>
              <a:sym typeface="BIZ UDPGothic"/>
            </a:endParaRPr>
          </a:p>
          <a:p>
            <a:pPr marL="0" lvl="0" indent="0" algn="l" rtl="0">
              <a:spcBef>
                <a:spcPts val="0"/>
              </a:spcBef>
              <a:spcAft>
                <a:spcPts val="0"/>
              </a:spcAft>
              <a:buClr>
                <a:schemeClr val="dk1"/>
              </a:buClr>
              <a:buSzPts val="1100"/>
              <a:buFont typeface="Arial"/>
              <a:buNone/>
            </a:pPr>
            <a:r>
              <a:rPr lang="ja" dirty="0">
                <a:solidFill>
                  <a:schemeClr val="dk1"/>
                </a:solidFill>
                <a:latin typeface="+mn-ea"/>
                <a:ea typeface="+mn-ea"/>
                <a:cs typeface="BIZ UDPGothic"/>
                <a:sym typeface="BIZ UDPGothic"/>
              </a:rPr>
              <a:t>想定顧客</a:t>
            </a:r>
            <a:endParaRPr dirty="0">
              <a:solidFill>
                <a:schemeClr val="dk1"/>
              </a:solidFill>
              <a:latin typeface="+mn-ea"/>
              <a:ea typeface="+mn-ea"/>
              <a:cs typeface="BIZ UDPGothic"/>
              <a:sym typeface="BIZ UDPGothic"/>
            </a:endParaRPr>
          </a:p>
          <a:p>
            <a:pPr marL="91100" lvl="0" algn="l" rtl="0">
              <a:spcBef>
                <a:spcPts val="0"/>
              </a:spcBef>
              <a:spcAft>
                <a:spcPts val="0"/>
              </a:spcAft>
              <a:buClr>
                <a:schemeClr val="dk1"/>
              </a:buClr>
              <a:buSzPts val="1400"/>
            </a:pPr>
            <a:r>
              <a:rPr lang="ja-JP" altLang="en-US" dirty="0">
                <a:solidFill>
                  <a:schemeClr val="dk1"/>
                </a:solidFill>
                <a:latin typeface="+mn-ea"/>
                <a:ea typeface="+mn-ea"/>
                <a:cs typeface="BIZ UDPGothic"/>
                <a:sym typeface="BIZ UDPGothic"/>
              </a:rPr>
              <a:t>・</a:t>
            </a:r>
            <a:r>
              <a:rPr lang="ja" dirty="0">
                <a:solidFill>
                  <a:schemeClr val="dk1"/>
                </a:solidFill>
                <a:latin typeface="+mn-ea"/>
                <a:ea typeface="+mn-ea"/>
                <a:cs typeface="BIZ UDPGothic"/>
                <a:sym typeface="BIZ UDPGothic"/>
              </a:rPr>
              <a:t>揃ったOSS環境を使いたい人</a:t>
            </a:r>
            <a:endParaRPr dirty="0">
              <a:latin typeface="+mn-ea"/>
              <a:ea typeface="+mn-ea"/>
              <a:cs typeface="BIZ UDPGothic"/>
              <a:sym typeface="BIZ UDPGothic"/>
            </a:endParaRPr>
          </a:p>
        </p:txBody>
      </p:sp>
    </p:spTree>
    <p:extLst>
      <p:ext uri="{BB962C8B-B14F-4D97-AF65-F5344CB8AC3E}">
        <p14:creationId xmlns:p14="http://schemas.microsoft.com/office/powerpoint/2010/main" val="3173648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en-US" altLang="ja-JP" dirty="0">
                <a:latin typeface="+mj-ea"/>
                <a:ea typeface="+mj-ea"/>
              </a:rPr>
              <a:t>Value Market Fit Business Model w/ FLOSS</a:t>
            </a:r>
            <a:endParaRPr lang="ja-JP" altLang="en-US" dirty="0">
              <a:latin typeface="+mj-ea"/>
              <a:ea typeface="+mj-ea"/>
            </a:endParaRPr>
          </a:p>
        </p:txBody>
      </p:sp>
      <p:sp>
        <p:nvSpPr>
          <p:cNvPr id="8" name="Google Shape;93;p18">
            <a:extLst>
              <a:ext uri="{FF2B5EF4-FFF2-40B4-BE49-F238E27FC236}">
                <a16:creationId xmlns:a16="http://schemas.microsoft.com/office/drawing/2014/main" id="{6403F257-15C8-3ADD-557C-9B8EFF23B8D8}"/>
              </a:ext>
            </a:extLst>
          </p:cNvPr>
          <p:cNvSpPr txBox="1"/>
          <p:nvPr/>
        </p:nvSpPr>
        <p:spPr>
          <a:xfrm>
            <a:off x="504575" y="1722991"/>
            <a:ext cx="2319600" cy="2589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ja-JP" altLang="en-US" dirty="0">
                <a:latin typeface="+mn-ea"/>
                <a:ea typeface="+mn-ea"/>
                <a:cs typeface="BIZ UDPGothic"/>
                <a:sym typeface="BIZ UDPGothic"/>
              </a:rPr>
              <a:t>特定の</a:t>
            </a:r>
            <a:r>
              <a:rPr lang="en-US" altLang="ja-JP" dirty="0">
                <a:latin typeface="+mn-ea"/>
                <a:ea typeface="+mn-ea"/>
                <a:cs typeface="BIZ UDPGothic"/>
                <a:sym typeface="BIZ UDPGothic"/>
              </a:rPr>
              <a:t>OSS</a:t>
            </a:r>
            <a:r>
              <a:rPr lang="ja-JP" altLang="en-US" dirty="0">
                <a:latin typeface="+mn-ea"/>
                <a:ea typeface="+mn-ea"/>
                <a:cs typeface="BIZ UDPGothic"/>
                <a:sym typeface="BIZ UDPGothic"/>
              </a:rPr>
              <a:t>に精通</a:t>
            </a:r>
          </a:p>
          <a:p>
            <a:pPr marL="0" lvl="0" indent="0" algn="l" rtl="0">
              <a:spcBef>
                <a:spcPts val="0"/>
              </a:spcBef>
              <a:spcAft>
                <a:spcPts val="0"/>
              </a:spcAft>
              <a:buNone/>
            </a:pPr>
            <a:endParaRPr lang="ja-JP" altLang="en-US" dirty="0">
              <a:latin typeface="+mn-ea"/>
              <a:ea typeface="+mn-ea"/>
              <a:cs typeface="BIZ UDPGothic"/>
              <a:sym typeface="BIZ UDPGothic"/>
            </a:endParaRPr>
          </a:p>
          <a:p>
            <a:pPr marL="0" lvl="0" indent="0" algn="l" rtl="0">
              <a:spcBef>
                <a:spcPts val="0"/>
              </a:spcBef>
              <a:spcAft>
                <a:spcPts val="0"/>
              </a:spcAft>
              <a:buNone/>
            </a:pPr>
            <a:r>
              <a:rPr lang="ja-JP" altLang="en-US" dirty="0">
                <a:latin typeface="+mn-ea"/>
                <a:ea typeface="+mn-ea"/>
                <a:cs typeface="BIZ UDPGothic"/>
                <a:sym typeface="BIZ UDPGothic"/>
              </a:rPr>
              <a:t>対価</a:t>
            </a:r>
          </a:p>
          <a:p>
            <a:pPr marL="0" lvl="0" indent="0" algn="l" rtl="0">
              <a:spcBef>
                <a:spcPts val="0"/>
              </a:spcBef>
              <a:spcAft>
                <a:spcPts val="0"/>
              </a:spcAft>
              <a:buNone/>
            </a:pPr>
            <a:r>
              <a:rPr lang="ja-JP" altLang="en-US" dirty="0">
                <a:latin typeface="+mn-ea"/>
                <a:ea typeface="+mn-ea"/>
                <a:cs typeface="BIZ UDPGothic"/>
                <a:sym typeface="BIZ UDPGothic"/>
              </a:rPr>
              <a:t>・技術提供</a:t>
            </a:r>
          </a:p>
          <a:p>
            <a:pPr marL="0" lvl="0" indent="0" algn="l" rtl="0">
              <a:spcBef>
                <a:spcPts val="0"/>
              </a:spcBef>
              <a:spcAft>
                <a:spcPts val="0"/>
              </a:spcAft>
              <a:buNone/>
            </a:pPr>
            <a:r>
              <a:rPr lang="ja-JP" altLang="en-US" dirty="0">
                <a:latin typeface="+mn-ea"/>
                <a:ea typeface="+mn-ea"/>
                <a:cs typeface="BIZ UDPGothic"/>
                <a:sym typeface="BIZ UDPGothic"/>
              </a:rPr>
              <a:t>・開発支援</a:t>
            </a:r>
          </a:p>
          <a:p>
            <a:pPr marL="0" lvl="0" indent="0" algn="l" rtl="0">
              <a:spcBef>
                <a:spcPts val="0"/>
              </a:spcBef>
              <a:spcAft>
                <a:spcPts val="0"/>
              </a:spcAft>
              <a:buNone/>
            </a:pPr>
            <a:endParaRPr lang="ja-JP" altLang="en-US" dirty="0">
              <a:latin typeface="+mn-ea"/>
              <a:ea typeface="+mn-ea"/>
              <a:cs typeface="BIZ UDPGothic"/>
              <a:sym typeface="BIZ UDPGothic"/>
            </a:endParaRPr>
          </a:p>
          <a:p>
            <a:pPr marL="0" lvl="0" indent="0" algn="l" rtl="0">
              <a:spcBef>
                <a:spcPts val="0"/>
              </a:spcBef>
              <a:spcAft>
                <a:spcPts val="0"/>
              </a:spcAft>
              <a:buNone/>
            </a:pPr>
            <a:r>
              <a:rPr lang="ja-JP" altLang="en-US" dirty="0">
                <a:latin typeface="+mn-ea"/>
                <a:ea typeface="+mn-ea"/>
                <a:cs typeface="BIZ UDPGothic"/>
                <a:sym typeface="BIZ UDPGothic"/>
              </a:rPr>
              <a:t>想定顧客</a:t>
            </a:r>
          </a:p>
          <a:p>
            <a:pPr marL="0" lvl="0" indent="0" algn="l" rtl="0">
              <a:spcBef>
                <a:spcPts val="0"/>
              </a:spcBef>
              <a:spcAft>
                <a:spcPts val="0"/>
              </a:spcAft>
              <a:buNone/>
            </a:pPr>
            <a:r>
              <a:rPr lang="ja-JP" altLang="en-US" dirty="0">
                <a:latin typeface="+mn-ea"/>
                <a:ea typeface="+mn-ea"/>
                <a:cs typeface="BIZ UDPGothic"/>
                <a:sym typeface="BIZ UDPGothic"/>
              </a:rPr>
              <a:t>・ </a:t>
            </a:r>
            <a:r>
              <a:rPr lang="en-US" altLang="ja-JP" dirty="0">
                <a:latin typeface="+mn-ea"/>
                <a:ea typeface="+mn-ea"/>
                <a:cs typeface="BIZ UDPGothic"/>
                <a:sym typeface="BIZ UDPGothic"/>
              </a:rPr>
              <a:t>OSS</a:t>
            </a:r>
            <a:r>
              <a:rPr lang="ja-JP" altLang="en-US" dirty="0">
                <a:latin typeface="+mn-ea"/>
                <a:ea typeface="+mn-ea"/>
                <a:cs typeface="BIZ UDPGothic"/>
                <a:sym typeface="BIZ UDPGothic"/>
              </a:rPr>
              <a:t>利用初心者</a:t>
            </a:r>
          </a:p>
          <a:p>
            <a:pPr marL="0" lvl="0" indent="0" algn="l" rtl="0">
              <a:spcBef>
                <a:spcPts val="0"/>
              </a:spcBef>
              <a:spcAft>
                <a:spcPts val="0"/>
              </a:spcAft>
              <a:buNone/>
            </a:pPr>
            <a:r>
              <a:rPr lang="ja-JP" altLang="en-US" dirty="0">
                <a:latin typeface="+mn-ea"/>
                <a:ea typeface="+mn-ea"/>
                <a:cs typeface="BIZ UDPGothic"/>
                <a:sym typeface="BIZ UDPGothic"/>
              </a:rPr>
              <a:t>・多忙な開発者</a:t>
            </a:r>
          </a:p>
        </p:txBody>
      </p:sp>
      <p:sp>
        <p:nvSpPr>
          <p:cNvPr id="9" name="Google Shape;94;p18">
            <a:extLst>
              <a:ext uri="{FF2B5EF4-FFF2-40B4-BE49-F238E27FC236}">
                <a16:creationId xmlns:a16="http://schemas.microsoft.com/office/drawing/2014/main" id="{C568088C-3843-3C8E-798F-5C78F03954DF}"/>
              </a:ext>
            </a:extLst>
          </p:cNvPr>
          <p:cNvSpPr txBox="1"/>
          <p:nvPr/>
        </p:nvSpPr>
        <p:spPr>
          <a:xfrm>
            <a:off x="504575" y="1287091"/>
            <a:ext cx="2319600" cy="435900"/>
          </a:xfrm>
          <a:prstGeom prst="rect">
            <a:avLst/>
          </a:prstGeom>
          <a:solidFill>
            <a:schemeClr val="accent6"/>
          </a:solid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ja-JP" altLang="en-US" dirty="0">
                <a:latin typeface="+mn-ea"/>
                <a:ea typeface="+mn-ea"/>
                <a:cs typeface="BIZ UDPGothic"/>
                <a:sym typeface="BIZ UDPGothic"/>
              </a:rPr>
              <a:t>サポート、技術支援</a:t>
            </a:r>
            <a:endParaRPr dirty="0">
              <a:latin typeface="+mn-ea"/>
              <a:ea typeface="+mn-ea"/>
              <a:cs typeface="BIZ UDPGothic"/>
              <a:sym typeface="BIZ UDPGothic"/>
            </a:endParaRPr>
          </a:p>
        </p:txBody>
      </p:sp>
      <p:sp>
        <p:nvSpPr>
          <p:cNvPr id="10" name="Google Shape;95;p18">
            <a:extLst>
              <a:ext uri="{FF2B5EF4-FFF2-40B4-BE49-F238E27FC236}">
                <a16:creationId xmlns:a16="http://schemas.microsoft.com/office/drawing/2014/main" id="{4BE0524C-C27E-896A-3F05-FD714BE86E86}"/>
              </a:ext>
            </a:extLst>
          </p:cNvPr>
          <p:cNvSpPr txBox="1"/>
          <p:nvPr/>
        </p:nvSpPr>
        <p:spPr>
          <a:xfrm>
            <a:off x="3052050" y="1287091"/>
            <a:ext cx="2319600" cy="435900"/>
          </a:xfrm>
          <a:prstGeom prst="rect">
            <a:avLst/>
          </a:prstGeom>
          <a:solidFill>
            <a:schemeClr val="accent6"/>
          </a:solid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ja-JP" altLang="en-US" dirty="0">
                <a:latin typeface="+mn-ea"/>
                <a:ea typeface="+mn-ea"/>
                <a:cs typeface="BIZ UDPGothic"/>
                <a:sym typeface="BIZ UDPGothic"/>
              </a:rPr>
              <a:t>オープンコア</a:t>
            </a:r>
            <a:endParaRPr dirty="0">
              <a:latin typeface="+mn-ea"/>
              <a:ea typeface="+mn-ea"/>
              <a:cs typeface="BIZ UDPGothic"/>
              <a:sym typeface="BIZ UDPGothic"/>
            </a:endParaRPr>
          </a:p>
        </p:txBody>
      </p:sp>
      <p:sp>
        <p:nvSpPr>
          <p:cNvPr id="11" name="Google Shape;96;p18">
            <a:extLst>
              <a:ext uri="{FF2B5EF4-FFF2-40B4-BE49-F238E27FC236}">
                <a16:creationId xmlns:a16="http://schemas.microsoft.com/office/drawing/2014/main" id="{01436988-7215-7AD8-64C5-0055BA9FE991}"/>
              </a:ext>
            </a:extLst>
          </p:cNvPr>
          <p:cNvSpPr txBox="1"/>
          <p:nvPr/>
        </p:nvSpPr>
        <p:spPr>
          <a:xfrm>
            <a:off x="3052050" y="1722991"/>
            <a:ext cx="2319600" cy="2589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ja-JP" altLang="en-US" dirty="0">
                <a:latin typeface="+mn-ea"/>
                <a:ea typeface="+mn-ea"/>
                <a:cs typeface="BIZ UDPGothic"/>
                <a:sym typeface="BIZ UDPGothic"/>
              </a:rPr>
              <a:t>特定の</a:t>
            </a:r>
            <a:r>
              <a:rPr lang="en-US" altLang="ja-JP" dirty="0">
                <a:latin typeface="+mn-ea"/>
                <a:ea typeface="+mn-ea"/>
                <a:cs typeface="BIZ UDPGothic"/>
                <a:sym typeface="BIZ UDPGothic"/>
              </a:rPr>
              <a:t>OSS</a:t>
            </a:r>
            <a:r>
              <a:rPr lang="ja-JP" altLang="en-US" dirty="0">
                <a:latin typeface="+mn-ea"/>
                <a:ea typeface="+mn-ea"/>
                <a:cs typeface="BIZ UDPGothic"/>
                <a:sym typeface="BIZ UDPGothic"/>
              </a:rPr>
              <a:t>を開発</a:t>
            </a:r>
          </a:p>
          <a:p>
            <a:pPr marL="0" lvl="0" indent="0" algn="l" rtl="0">
              <a:spcBef>
                <a:spcPts val="0"/>
              </a:spcBef>
              <a:spcAft>
                <a:spcPts val="0"/>
              </a:spcAft>
              <a:buNone/>
            </a:pPr>
            <a:endParaRPr lang="ja-JP" altLang="en-US" dirty="0">
              <a:latin typeface="+mn-ea"/>
              <a:ea typeface="+mn-ea"/>
              <a:cs typeface="BIZ UDPGothic"/>
              <a:sym typeface="BIZ UDPGothic"/>
            </a:endParaRPr>
          </a:p>
          <a:p>
            <a:pPr marL="0" lvl="0" indent="0" algn="l" rtl="0">
              <a:spcBef>
                <a:spcPts val="0"/>
              </a:spcBef>
              <a:spcAft>
                <a:spcPts val="0"/>
              </a:spcAft>
              <a:buNone/>
            </a:pPr>
            <a:r>
              <a:rPr lang="ja-JP" altLang="en-US" dirty="0">
                <a:latin typeface="+mn-ea"/>
                <a:ea typeface="+mn-ea"/>
                <a:cs typeface="BIZ UDPGothic"/>
                <a:sym typeface="BIZ UDPGothic"/>
              </a:rPr>
              <a:t>対価</a:t>
            </a:r>
          </a:p>
          <a:p>
            <a:pPr marL="0" lvl="0" indent="0" algn="l" rtl="0">
              <a:spcBef>
                <a:spcPts val="0"/>
              </a:spcBef>
              <a:spcAft>
                <a:spcPts val="0"/>
              </a:spcAft>
              <a:buNone/>
            </a:pPr>
            <a:r>
              <a:rPr lang="ja-JP" altLang="en-US" dirty="0">
                <a:latin typeface="+mn-ea"/>
                <a:ea typeface="+mn-ea"/>
                <a:cs typeface="BIZ UDPGothic"/>
                <a:sym typeface="BIZ UDPGothic"/>
              </a:rPr>
              <a:t>・独自機能拡張</a:t>
            </a:r>
          </a:p>
          <a:p>
            <a:pPr marL="0" lvl="0" indent="0" algn="l" rtl="0">
              <a:spcBef>
                <a:spcPts val="0"/>
              </a:spcBef>
              <a:spcAft>
                <a:spcPts val="0"/>
              </a:spcAft>
              <a:buNone/>
            </a:pPr>
            <a:r>
              <a:rPr lang="ja-JP" altLang="en-US" dirty="0">
                <a:latin typeface="+mn-ea"/>
                <a:ea typeface="+mn-ea"/>
                <a:cs typeface="BIZ UDPGothic"/>
                <a:sym typeface="BIZ UDPGothic"/>
              </a:rPr>
              <a:t>・商用機能拡張提供</a:t>
            </a:r>
          </a:p>
          <a:p>
            <a:pPr marL="0" lvl="0" indent="0" algn="l" rtl="0">
              <a:spcBef>
                <a:spcPts val="0"/>
              </a:spcBef>
              <a:spcAft>
                <a:spcPts val="0"/>
              </a:spcAft>
              <a:buNone/>
            </a:pPr>
            <a:endParaRPr lang="ja-JP" altLang="en-US" dirty="0">
              <a:latin typeface="+mn-ea"/>
              <a:ea typeface="+mn-ea"/>
              <a:cs typeface="BIZ UDPGothic"/>
              <a:sym typeface="BIZ UDPGothic"/>
            </a:endParaRPr>
          </a:p>
          <a:p>
            <a:pPr marL="0" lvl="0" indent="0" algn="l" rtl="0">
              <a:spcBef>
                <a:spcPts val="0"/>
              </a:spcBef>
              <a:spcAft>
                <a:spcPts val="0"/>
              </a:spcAft>
              <a:buNone/>
            </a:pPr>
            <a:r>
              <a:rPr lang="ja-JP" altLang="en-US" dirty="0">
                <a:latin typeface="+mn-ea"/>
                <a:ea typeface="+mn-ea"/>
                <a:cs typeface="BIZ UDPGothic"/>
                <a:sym typeface="BIZ UDPGothic"/>
              </a:rPr>
              <a:t>想定顧客</a:t>
            </a:r>
          </a:p>
          <a:p>
            <a:pPr marL="0" lvl="0" indent="0" algn="l" rtl="0">
              <a:spcBef>
                <a:spcPts val="0"/>
              </a:spcBef>
              <a:spcAft>
                <a:spcPts val="0"/>
              </a:spcAft>
              <a:buNone/>
            </a:pPr>
            <a:r>
              <a:rPr lang="ja-JP" altLang="en-US" dirty="0">
                <a:latin typeface="+mn-ea"/>
                <a:ea typeface="+mn-ea"/>
                <a:cs typeface="BIZ UDPGothic"/>
                <a:sym typeface="BIZ UDPGothic"/>
              </a:rPr>
              <a:t>・特定の</a:t>
            </a:r>
            <a:r>
              <a:rPr lang="en-US" altLang="ja-JP" dirty="0">
                <a:latin typeface="+mn-ea"/>
                <a:ea typeface="+mn-ea"/>
                <a:cs typeface="BIZ UDPGothic"/>
                <a:sym typeface="BIZ UDPGothic"/>
              </a:rPr>
              <a:t>OSS</a:t>
            </a:r>
            <a:r>
              <a:rPr lang="ja-JP" altLang="en-US" dirty="0">
                <a:latin typeface="+mn-ea"/>
                <a:ea typeface="+mn-ea"/>
                <a:cs typeface="BIZ UDPGothic"/>
                <a:sym typeface="BIZ UDPGothic"/>
              </a:rPr>
              <a:t>利用者</a:t>
            </a:r>
          </a:p>
          <a:p>
            <a:pPr marL="0" lvl="0" indent="0" algn="l" rtl="0">
              <a:spcBef>
                <a:spcPts val="0"/>
              </a:spcBef>
              <a:spcAft>
                <a:spcPts val="0"/>
              </a:spcAft>
              <a:buNone/>
            </a:pPr>
            <a:endParaRPr lang="ja-JP" altLang="en-US" dirty="0">
              <a:latin typeface="+mn-ea"/>
              <a:ea typeface="+mn-ea"/>
              <a:cs typeface="BIZ UDPGothic"/>
              <a:sym typeface="BIZ UDPGothic"/>
            </a:endParaRPr>
          </a:p>
          <a:p>
            <a:pPr marL="0" lvl="0" indent="0" algn="l" rtl="0">
              <a:spcBef>
                <a:spcPts val="0"/>
              </a:spcBef>
              <a:spcAft>
                <a:spcPts val="0"/>
              </a:spcAft>
              <a:buNone/>
            </a:pPr>
            <a:endParaRPr lang="ja-JP" altLang="en-US" dirty="0">
              <a:latin typeface="+mn-ea"/>
              <a:ea typeface="+mn-ea"/>
              <a:cs typeface="BIZ UDPGothic"/>
              <a:sym typeface="BIZ UDPGothic"/>
            </a:endParaRPr>
          </a:p>
        </p:txBody>
      </p:sp>
      <p:sp>
        <p:nvSpPr>
          <p:cNvPr id="12" name="Google Shape;97;p18">
            <a:extLst>
              <a:ext uri="{FF2B5EF4-FFF2-40B4-BE49-F238E27FC236}">
                <a16:creationId xmlns:a16="http://schemas.microsoft.com/office/drawing/2014/main" id="{E7FD895F-D6DB-F3F4-A930-E71D73D372C6}"/>
              </a:ext>
            </a:extLst>
          </p:cNvPr>
          <p:cNvSpPr txBox="1"/>
          <p:nvPr/>
        </p:nvSpPr>
        <p:spPr>
          <a:xfrm>
            <a:off x="5599525" y="1287091"/>
            <a:ext cx="2319600" cy="435900"/>
          </a:xfrm>
          <a:prstGeom prst="rect">
            <a:avLst/>
          </a:prstGeom>
          <a:solidFill>
            <a:schemeClr val="accent6"/>
          </a:solid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ja-JP" altLang="en-US" dirty="0">
                <a:solidFill>
                  <a:schemeClr val="dk1"/>
                </a:solidFill>
                <a:latin typeface="+mn-ea"/>
                <a:ea typeface="+mn-ea"/>
                <a:cs typeface="BIZ UDPGothic"/>
                <a:sym typeface="BIZ UDPGothic"/>
              </a:rPr>
              <a:t>？？？</a:t>
            </a:r>
            <a:endParaRPr dirty="0">
              <a:latin typeface="+mn-ea"/>
              <a:ea typeface="+mn-ea"/>
              <a:cs typeface="BIZ UDPGothic"/>
              <a:sym typeface="BIZ UDPGothic"/>
            </a:endParaRPr>
          </a:p>
        </p:txBody>
      </p:sp>
      <p:sp>
        <p:nvSpPr>
          <p:cNvPr id="13" name="Google Shape;98;p18">
            <a:extLst>
              <a:ext uri="{FF2B5EF4-FFF2-40B4-BE49-F238E27FC236}">
                <a16:creationId xmlns:a16="http://schemas.microsoft.com/office/drawing/2014/main" id="{385AF4ED-1746-F3AE-7C56-1B3C214973BF}"/>
              </a:ext>
            </a:extLst>
          </p:cNvPr>
          <p:cNvSpPr txBox="1"/>
          <p:nvPr/>
        </p:nvSpPr>
        <p:spPr>
          <a:xfrm>
            <a:off x="5599525" y="1722991"/>
            <a:ext cx="2319600" cy="2589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mn-ea"/>
              <a:ea typeface="+mn-ea"/>
              <a:cs typeface="BIZ UDPGothic"/>
              <a:sym typeface="BIZ UDPGothic"/>
            </a:endParaRPr>
          </a:p>
          <a:p>
            <a:pPr marL="0" lvl="0" indent="0" algn="l" rtl="0">
              <a:spcBef>
                <a:spcPts val="0"/>
              </a:spcBef>
              <a:spcAft>
                <a:spcPts val="0"/>
              </a:spcAft>
              <a:buClr>
                <a:schemeClr val="dk1"/>
              </a:buClr>
              <a:buSzPts val="1100"/>
              <a:buFont typeface="Arial"/>
              <a:buNone/>
            </a:pPr>
            <a:endParaRPr dirty="0">
              <a:solidFill>
                <a:schemeClr val="dk1"/>
              </a:solidFill>
              <a:latin typeface="+mn-ea"/>
              <a:ea typeface="+mn-ea"/>
              <a:cs typeface="BIZ UDPGothic"/>
              <a:sym typeface="BIZ UDPGothic"/>
            </a:endParaRPr>
          </a:p>
          <a:p>
            <a:pPr marL="0" lvl="0" indent="0" algn="l" rtl="0">
              <a:spcBef>
                <a:spcPts val="0"/>
              </a:spcBef>
              <a:spcAft>
                <a:spcPts val="0"/>
              </a:spcAft>
              <a:buClr>
                <a:schemeClr val="dk1"/>
              </a:buClr>
              <a:buSzPts val="1100"/>
              <a:buFont typeface="Arial"/>
              <a:buNone/>
            </a:pPr>
            <a:r>
              <a:rPr lang="ja" dirty="0">
                <a:solidFill>
                  <a:schemeClr val="dk1"/>
                </a:solidFill>
                <a:latin typeface="+mn-ea"/>
                <a:ea typeface="+mn-ea"/>
                <a:cs typeface="BIZ UDPGothic"/>
                <a:sym typeface="BIZ UDPGothic"/>
              </a:rPr>
              <a:t>対価</a:t>
            </a:r>
            <a:endParaRPr lang="ja-JP" altLang="en-US" dirty="0">
              <a:solidFill>
                <a:schemeClr val="dk1"/>
              </a:solidFill>
              <a:latin typeface="+mn-ea"/>
              <a:ea typeface="+mn-ea"/>
              <a:cs typeface="BIZ UDPGothic"/>
              <a:sym typeface="BIZ UDPGothic"/>
            </a:endParaRPr>
          </a:p>
          <a:p>
            <a:pPr marL="91100" lvl="0" algn="l" rtl="0">
              <a:spcBef>
                <a:spcPts val="0"/>
              </a:spcBef>
              <a:spcAft>
                <a:spcPts val="0"/>
              </a:spcAft>
              <a:buClr>
                <a:schemeClr val="dk1"/>
              </a:buClr>
              <a:buSzPts val="1400"/>
            </a:pPr>
            <a:r>
              <a:rPr lang="ja-JP" altLang="en-US" dirty="0">
                <a:solidFill>
                  <a:schemeClr val="dk1"/>
                </a:solidFill>
                <a:latin typeface="+mn-ea"/>
                <a:ea typeface="+mn-ea"/>
                <a:cs typeface="BIZ UDPGothic"/>
                <a:sym typeface="BIZ UDPGothic"/>
              </a:rPr>
              <a:t>・</a:t>
            </a:r>
          </a:p>
          <a:p>
            <a:pPr marL="91100" lvl="0" algn="l" rtl="0">
              <a:spcBef>
                <a:spcPts val="0"/>
              </a:spcBef>
              <a:spcAft>
                <a:spcPts val="0"/>
              </a:spcAft>
              <a:buClr>
                <a:schemeClr val="dk1"/>
              </a:buClr>
              <a:buSzPts val="1400"/>
            </a:pPr>
            <a:r>
              <a:rPr lang="ja-JP" altLang="en-US" dirty="0">
                <a:solidFill>
                  <a:schemeClr val="dk1"/>
                </a:solidFill>
                <a:latin typeface="+mn-ea"/>
                <a:ea typeface="+mn-ea"/>
                <a:cs typeface="BIZ UDPGothic"/>
                <a:sym typeface="BIZ UDPGothic"/>
              </a:rPr>
              <a:t>・</a:t>
            </a:r>
          </a:p>
          <a:p>
            <a:pPr marL="0" lvl="0" indent="0" algn="l" rtl="0">
              <a:spcBef>
                <a:spcPts val="0"/>
              </a:spcBef>
              <a:spcAft>
                <a:spcPts val="0"/>
              </a:spcAft>
              <a:buClr>
                <a:schemeClr val="dk1"/>
              </a:buClr>
              <a:buSzPts val="1100"/>
              <a:buFont typeface="Arial"/>
              <a:buNone/>
            </a:pPr>
            <a:endParaRPr dirty="0">
              <a:solidFill>
                <a:schemeClr val="dk1"/>
              </a:solidFill>
              <a:latin typeface="+mn-ea"/>
              <a:ea typeface="+mn-ea"/>
              <a:cs typeface="BIZ UDPGothic"/>
              <a:sym typeface="BIZ UDPGothic"/>
            </a:endParaRPr>
          </a:p>
          <a:p>
            <a:pPr marL="0" lvl="0" indent="0" algn="l" rtl="0">
              <a:spcBef>
                <a:spcPts val="0"/>
              </a:spcBef>
              <a:spcAft>
                <a:spcPts val="0"/>
              </a:spcAft>
              <a:buClr>
                <a:schemeClr val="dk1"/>
              </a:buClr>
              <a:buSzPts val="1100"/>
              <a:buFont typeface="Arial"/>
              <a:buNone/>
            </a:pPr>
            <a:r>
              <a:rPr lang="ja" dirty="0">
                <a:solidFill>
                  <a:schemeClr val="dk1"/>
                </a:solidFill>
                <a:latin typeface="+mn-ea"/>
                <a:ea typeface="+mn-ea"/>
                <a:cs typeface="BIZ UDPGothic"/>
                <a:sym typeface="BIZ UDPGothic"/>
              </a:rPr>
              <a:t>想定顧客</a:t>
            </a:r>
            <a:endParaRPr dirty="0">
              <a:solidFill>
                <a:schemeClr val="dk1"/>
              </a:solidFill>
              <a:latin typeface="+mn-ea"/>
              <a:ea typeface="+mn-ea"/>
              <a:cs typeface="BIZ UDPGothic"/>
              <a:sym typeface="BIZ UDPGothic"/>
            </a:endParaRPr>
          </a:p>
          <a:p>
            <a:pPr marL="91100" lvl="0" algn="l" rtl="0">
              <a:spcBef>
                <a:spcPts val="0"/>
              </a:spcBef>
              <a:spcAft>
                <a:spcPts val="0"/>
              </a:spcAft>
              <a:buClr>
                <a:schemeClr val="dk1"/>
              </a:buClr>
              <a:buSzPts val="1400"/>
            </a:pPr>
            <a:r>
              <a:rPr lang="ja-JP" altLang="en-US" dirty="0">
                <a:solidFill>
                  <a:schemeClr val="dk1"/>
                </a:solidFill>
                <a:latin typeface="+mn-ea"/>
                <a:ea typeface="+mn-ea"/>
                <a:cs typeface="BIZ UDPGothic"/>
                <a:sym typeface="BIZ UDPGothic"/>
              </a:rPr>
              <a:t>・</a:t>
            </a:r>
            <a:endParaRPr dirty="0">
              <a:latin typeface="+mn-ea"/>
              <a:ea typeface="+mn-ea"/>
              <a:cs typeface="BIZ UDPGothic"/>
              <a:sym typeface="BIZ UDPGothic"/>
            </a:endParaRPr>
          </a:p>
        </p:txBody>
      </p:sp>
      <p:sp>
        <p:nvSpPr>
          <p:cNvPr id="2" name="正方形/長方形 1">
            <a:extLst>
              <a:ext uri="{FF2B5EF4-FFF2-40B4-BE49-F238E27FC236}">
                <a16:creationId xmlns:a16="http://schemas.microsoft.com/office/drawing/2014/main" id="{13ED67DB-1872-D28A-6D6E-890F74943940}"/>
              </a:ext>
            </a:extLst>
          </p:cNvPr>
          <p:cNvSpPr/>
          <p:nvPr/>
        </p:nvSpPr>
        <p:spPr>
          <a:xfrm>
            <a:off x="5486400" y="1095153"/>
            <a:ext cx="2679405" cy="363834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7BD68980-5C44-887D-7B2C-A79688032A23}"/>
              </a:ext>
            </a:extLst>
          </p:cNvPr>
          <p:cNvSpPr txBox="1"/>
          <p:nvPr/>
        </p:nvSpPr>
        <p:spPr>
          <a:xfrm>
            <a:off x="5484775" y="4159425"/>
            <a:ext cx="1960223" cy="523220"/>
          </a:xfrm>
          <a:prstGeom prst="rect">
            <a:avLst/>
          </a:prstGeom>
          <a:noFill/>
        </p:spPr>
        <p:txBody>
          <a:bodyPr wrap="square" rtlCol="0">
            <a:spAutoFit/>
          </a:bodyPr>
          <a:lstStyle/>
          <a:p>
            <a:r>
              <a:rPr kumimoji="1" lang="ja-JP" altLang="en-US" dirty="0">
                <a:solidFill>
                  <a:schemeClr val="accent2"/>
                </a:solidFill>
                <a:latin typeface="+mn-ea"/>
                <a:ea typeface="+mn-ea"/>
              </a:rPr>
              <a:t>他にどんなモデルが</a:t>
            </a:r>
            <a:endParaRPr kumimoji="1" lang="en-US" altLang="ja-JP" dirty="0">
              <a:solidFill>
                <a:schemeClr val="accent2"/>
              </a:solidFill>
              <a:latin typeface="+mn-ea"/>
              <a:ea typeface="+mn-ea"/>
            </a:endParaRPr>
          </a:p>
          <a:p>
            <a:r>
              <a:rPr kumimoji="1" lang="ja-JP" altLang="en-US" dirty="0">
                <a:solidFill>
                  <a:schemeClr val="accent2"/>
                </a:solidFill>
                <a:latin typeface="+mn-ea"/>
                <a:ea typeface="+mn-ea"/>
              </a:rPr>
              <a:t>考えられますか？</a:t>
            </a:r>
          </a:p>
        </p:txBody>
      </p:sp>
    </p:spTree>
    <p:extLst>
      <p:ext uri="{BB962C8B-B14F-4D97-AF65-F5344CB8AC3E}">
        <p14:creationId xmlns:p14="http://schemas.microsoft.com/office/powerpoint/2010/main" val="322524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en-US" altLang="ja-JP" dirty="0">
                <a:latin typeface="+mj-ea"/>
                <a:ea typeface="+mj-ea"/>
              </a:rPr>
              <a:t>Value Market Fit Business Model w/ FLOSS </a:t>
            </a:r>
            <a:r>
              <a:rPr lang="ja-JP" altLang="en-US" dirty="0">
                <a:latin typeface="+mj-ea"/>
                <a:ea typeface="+mj-ea"/>
              </a:rPr>
              <a:t>議論メモ</a:t>
            </a:r>
          </a:p>
        </p:txBody>
      </p:sp>
      <p:sp>
        <p:nvSpPr>
          <p:cNvPr id="5" name="テキスト プレースホルダー 4">
            <a:extLst>
              <a:ext uri="{FF2B5EF4-FFF2-40B4-BE49-F238E27FC236}">
                <a16:creationId xmlns:a16="http://schemas.microsoft.com/office/drawing/2014/main" id="{26FB8213-9536-3684-D45D-2A3226C9435E}"/>
              </a:ext>
            </a:extLst>
          </p:cNvPr>
          <p:cNvSpPr>
            <a:spLocks noGrp="1"/>
          </p:cNvSpPr>
          <p:nvPr>
            <p:ph type="body" idx="1"/>
          </p:nvPr>
        </p:nvSpPr>
        <p:spPr/>
        <p:txBody>
          <a:bodyPr>
            <a:normAutofit fontScale="92500" lnSpcReduction="20000"/>
          </a:bodyPr>
          <a:lstStyle/>
          <a:p>
            <a:r>
              <a:rPr lang="ja-JP" altLang="en-US" dirty="0">
                <a:latin typeface="+mn-ea"/>
                <a:ea typeface="+mn-ea"/>
              </a:rPr>
              <a:t>既存のソフトウェアとビジネスの位置づけとの差異が少ない</a:t>
            </a:r>
            <a:endParaRPr lang="en-US" altLang="ja-JP" dirty="0">
              <a:latin typeface="+mn-ea"/>
              <a:ea typeface="+mn-ea"/>
            </a:endParaRPr>
          </a:p>
          <a:p>
            <a:r>
              <a:rPr lang="ja-JP" altLang="en-US" dirty="0">
                <a:latin typeface="+mn-ea"/>
                <a:ea typeface="+mn-ea"/>
              </a:rPr>
              <a:t>プラットフォームとしての</a:t>
            </a:r>
            <a:r>
              <a:rPr lang="en-US" altLang="ja-JP" dirty="0">
                <a:latin typeface="+mn-ea"/>
                <a:ea typeface="+mn-ea"/>
              </a:rPr>
              <a:t>OSS</a:t>
            </a:r>
            <a:r>
              <a:rPr lang="ja-JP" altLang="en-US" dirty="0">
                <a:latin typeface="+mn-ea"/>
                <a:ea typeface="+mn-ea"/>
              </a:rPr>
              <a:t>、ライブラリとしての</a:t>
            </a:r>
            <a:r>
              <a:rPr lang="en-US" altLang="ja-JP" dirty="0">
                <a:latin typeface="+mn-ea"/>
                <a:ea typeface="+mn-ea"/>
              </a:rPr>
              <a:t>OSS</a:t>
            </a:r>
            <a:r>
              <a:rPr lang="ja-JP" altLang="en-US" dirty="0">
                <a:latin typeface="+mn-ea"/>
                <a:ea typeface="+mn-ea"/>
              </a:rPr>
              <a:t>を分類していくともう少し具体的になる。主要な</a:t>
            </a:r>
            <a:r>
              <a:rPr lang="en-US" altLang="ja-JP" dirty="0">
                <a:latin typeface="+mn-ea"/>
                <a:ea typeface="+mn-ea"/>
              </a:rPr>
              <a:t>OSS</a:t>
            </a:r>
            <a:r>
              <a:rPr lang="ja-JP" altLang="en-US" dirty="0">
                <a:latin typeface="+mn-ea"/>
                <a:ea typeface="+mn-ea"/>
              </a:rPr>
              <a:t>を使ってビジネスを発展させている。</a:t>
            </a:r>
            <a:endParaRPr lang="en-US" altLang="ja-JP" dirty="0">
              <a:latin typeface="+mn-ea"/>
              <a:ea typeface="+mn-ea"/>
            </a:endParaRPr>
          </a:p>
          <a:p>
            <a:r>
              <a:rPr lang="en-US" altLang="ja-JP" dirty="0">
                <a:latin typeface="+mn-ea"/>
                <a:ea typeface="+mn-ea"/>
              </a:rPr>
              <a:t>OSS</a:t>
            </a:r>
            <a:r>
              <a:rPr lang="ja-JP" altLang="en-US" dirty="0">
                <a:latin typeface="+mn-ea"/>
                <a:ea typeface="+mn-ea"/>
              </a:rPr>
              <a:t>として使用できる。</a:t>
            </a:r>
            <a:r>
              <a:rPr lang="en-US" altLang="ja-JP" dirty="0">
                <a:latin typeface="+mn-ea"/>
                <a:ea typeface="+mn-ea"/>
              </a:rPr>
              <a:t>OSS</a:t>
            </a:r>
            <a:r>
              <a:rPr lang="ja-JP" altLang="en-US" dirty="0">
                <a:latin typeface="+mn-ea"/>
                <a:ea typeface="+mn-ea"/>
              </a:rPr>
              <a:t>に関連してどうやってビジネスしている？</a:t>
            </a:r>
            <a:endParaRPr lang="en-US" altLang="ja-JP" dirty="0">
              <a:latin typeface="+mn-ea"/>
              <a:ea typeface="+mn-ea"/>
            </a:endParaRPr>
          </a:p>
          <a:p>
            <a:pPr lvl="1"/>
            <a:r>
              <a:rPr lang="ja-JP" altLang="en-US" dirty="0">
                <a:latin typeface="+mn-ea"/>
                <a:ea typeface="+mn-ea"/>
              </a:rPr>
              <a:t>整理されると</a:t>
            </a:r>
            <a:r>
              <a:rPr lang="en-US" altLang="ja-JP" dirty="0">
                <a:latin typeface="+mn-ea"/>
                <a:ea typeface="+mn-ea"/>
              </a:rPr>
              <a:t>OSPO</a:t>
            </a:r>
            <a:r>
              <a:rPr lang="ja-JP" altLang="en-US" dirty="0">
                <a:latin typeface="+mn-ea"/>
                <a:ea typeface="+mn-ea"/>
              </a:rPr>
              <a:t>推進の情報として有益。</a:t>
            </a:r>
            <a:endParaRPr lang="en-US" altLang="ja-JP" dirty="0">
              <a:latin typeface="+mn-ea"/>
              <a:ea typeface="+mn-ea"/>
            </a:endParaRPr>
          </a:p>
          <a:p>
            <a:pPr lvl="1"/>
            <a:r>
              <a:rPr lang="ja-JP" altLang="en-US" dirty="0">
                <a:latin typeface="+mn-ea"/>
                <a:ea typeface="+mn-ea"/>
              </a:rPr>
              <a:t>（そのような観点が漏れていたので）今回の話で視野が広がった</a:t>
            </a:r>
            <a:endParaRPr lang="en-US" altLang="ja-JP" dirty="0">
              <a:latin typeface="+mn-ea"/>
              <a:ea typeface="+mn-ea"/>
            </a:endParaRPr>
          </a:p>
          <a:p>
            <a:r>
              <a:rPr lang="ja-JP" altLang="en-US" dirty="0">
                <a:latin typeface="+mn-ea"/>
                <a:ea typeface="+mn-ea"/>
              </a:rPr>
              <a:t>具体的な事例を持ち寄って、分類して</a:t>
            </a:r>
            <a:r>
              <a:rPr lang="en-US" altLang="ja-JP" dirty="0">
                <a:latin typeface="+mn-ea"/>
                <a:ea typeface="+mn-ea"/>
              </a:rPr>
              <a:t>OSPO(OSPO JAPAN?)</a:t>
            </a:r>
            <a:r>
              <a:rPr lang="ja-JP" altLang="en-US" dirty="0">
                <a:latin typeface="+mn-ea"/>
                <a:ea typeface="+mn-ea"/>
              </a:rPr>
              <a:t>として発信できると良い。</a:t>
            </a:r>
            <a:endParaRPr lang="en-US" altLang="ja-JP" dirty="0">
              <a:latin typeface="+mn-ea"/>
              <a:ea typeface="+mn-ea"/>
            </a:endParaRPr>
          </a:p>
          <a:p>
            <a:r>
              <a:rPr lang="en-US" altLang="ja-JP" dirty="0">
                <a:latin typeface="+mn-ea"/>
                <a:ea typeface="+mn-ea"/>
              </a:rPr>
              <a:t>OSS</a:t>
            </a:r>
            <a:r>
              <a:rPr lang="ja-JP" altLang="en-US" dirty="0">
                <a:latin typeface="+mn-ea"/>
                <a:ea typeface="+mn-ea"/>
              </a:rPr>
              <a:t>が便利だから使う（コストシェア）事例とかに偏って集まってしまわないか？　戦略の議論が先行しなくて平気か？</a:t>
            </a:r>
            <a:endParaRPr lang="en-US" altLang="ja-JP" dirty="0">
              <a:latin typeface="+mn-ea"/>
              <a:ea typeface="+mn-ea"/>
            </a:endParaRPr>
          </a:p>
          <a:p>
            <a:pPr lvl="1"/>
            <a:r>
              <a:rPr lang="ja-JP" altLang="en-US" dirty="0">
                <a:latin typeface="+mn-ea"/>
                <a:ea typeface="+mn-ea"/>
              </a:rPr>
              <a:t>現状を把握してから理想の</a:t>
            </a:r>
            <a:r>
              <a:rPr lang="en-US" altLang="ja-JP" dirty="0">
                <a:latin typeface="+mn-ea"/>
                <a:ea typeface="+mn-ea"/>
              </a:rPr>
              <a:t>OSPO</a:t>
            </a:r>
            <a:r>
              <a:rPr lang="ja-JP" altLang="en-US" dirty="0">
                <a:latin typeface="+mn-ea"/>
                <a:ea typeface="+mn-ea"/>
              </a:rPr>
              <a:t>を議論していくのであれば情報は足りそう。</a:t>
            </a:r>
            <a:endParaRPr lang="en-US" altLang="ja-JP" dirty="0">
              <a:latin typeface="+mn-ea"/>
              <a:ea typeface="+mn-ea"/>
            </a:endParaRPr>
          </a:p>
          <a:p>
            <a:r>
              <a:rPr lang="ja-JP" altLang="en-US" dirty="0">
                <a:latin typeface="+mn-ea"/>
                <a:ea typeface="+mn-ea"/>
              </a:rPr>
              <a:t>現状と理想のギャップを抱えているところも整理して集められると有益かも。</a:t>
            </a:r>
            <a:endParaRPr lang="en-US" altLang="ja-JP" dirty="0">
              <a:latin typeface="+mn-ea"/>
              <a:ea typeface="+mn-ea"/>
            </a:endParaRPr>
          </a:p>
          <a:p>
            <a:r>
              <a:rPr lang="ja-JP" altLang="en-US" dirty="0">
                <a:latin typeface="+mn-ea"/>
                <a:ea typeface="+mn-ea"/>
              </a:rPr>
              <a:t>モデルの分析後に企業利益になるところまで持って行きたい。</a:t>
            </a:r>
          </a:p>
        </p:txBody>
      </p:sp>
    </p:spTree>
    <p:extLst>
      <p:ext uri="{BB962C8B-B14F-4D97-AF65-F5344CB8AC3E}">
        <p14:creationId xmlns:p14="http://schemas.microsoft.com/office/powerpoint/2010/main" val="2393466024"/>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A7B98958-550C-455F-894B-DE00A62978C6}" vid="{597D640F-A72E-4EF5-A3B6-5FCA7035D38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1204</TotalTime>
  <Words>992</Words>
  <Application>Microsoft Office PowerPoint</Application>
  <PresentationFormat>画面に合わせる (16:9)</PresentationFormat>
  <Paragraphs>129</Paragraphs>
  <Slides>13</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游ゴシック Light</vt:lpstr>
      <vt:lpstr>游ゴシック Medium</vt:lpstr>
      <vt:lpstr>Arial</vt:lpstr>
      <vt:lpstr>Roboto</vt:lpstr>
      <vt:lpstr>Roboto Slab Light</vt:lpstr>
      <vt:lpstr>游ゴシック</vt:lpstr>
      <vt:lpstr>Open Sans Medium</vt:lpstr>
      <vt:lpstr>Linux Foundation EU Theme 2023</vt:lpstr>
      <vt:lpstr>PowerPoint プレゼンテーション</vt:lpstr>
      <vt:lpstr>アジェンダ</vt:lpstr>
      <vt:lpstr>Anti-Trust Policy Notice</vt:lpstr>
      <vt:lpstr>独占禁止法順守ポリシー (Antitrust Policy)</vt:lpstr>
      <vt:lpstr>チャタムハウスルール</vt:lpstr>
      <vt:lpstr>OSS Business Strategy 議論</vt:lpstr>
      <vt:lpstr>Value Market Fit Business Model w/ FLOSS</vt:lpstr>
      <vt:lpstr>Value Market Fit Business Model w/ FLOSS</vt:lpstr>
      <vt:lpstr>Value Market Fit Business Model w/ FLOSS 議論メモ</vt:lpstr>
      <vt:lpstr>続き</vt:lpstr>
      <vt:lpstr>宿題</vt:lpstr>
      <vt:lpstr>OSSとビジネスの関わり</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Fukuchi, Hiroyuki (SGC)</cp:lastModifiedBy>
  <cp:revision>76</cp:revision>
  <dcterms:modified xsi:type="dcterms:W3CDTF">2023-03-10T09:22:45Z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8e20e6-048a-4bad-a26b-318dd1cd4d47_Enabled">
    <vt:lpwstr>true</vt:lpwstr>
  </property>
  <property fmtid="{D5CDD505-2E9C-101B-9397-08002B2CF9AE}" pid="3" name="MSIP_Label_1f8e20e6-048a-4bad-a26b-318dd1cd4d47_SetDate">
    <vt:lpwstr>2023-03-10T09:22:42Z</vt:lpwstr>
  </property>
  <property fmtid="{D5CDD505-2E9C-101B-9397-08002B2CF9AE}" pid="4" name="MSIP_Label_1f8e20e6-048a-4bad-a26b-318dd1cd4d47_Method">
    <vt:lpwstr>Privileged</vt:lpwstr>
  </property>
  <property fmtid="{D5CDD505-2E9C-101B-9397-08002B2CF9AE}" pid="5" name="MSIP_Label_1f8e20e6-048a-4bad-a26b-318dd1cd4d47_Name">
    <vt:lpwstr>1f8e20e6-048a-4bad-a26b-318dd1cd4d47</vt:lpwstr>
  </property>
  <property fmtid="{D5CDD505-2E9C-101B-9397-08002B2CF9AE}" pid="6" name="MSIP_Label_1f8e20e6-048a-4bad-a26b-318dd1cd4d47_SiteId">
    <vt:lpwstr>66c65d8a-9158-4521-a2d8-664963db48e4</vt:lpwstr>
  </property>
  <property fmtid="{D5CDD505-2E9C-101B-9397-08002B2CF9AE}" pid="7" name="MSIP_Label_1f8e20e6-048a-4bad-a26b-318dd1cd4d47_ActionId">
    <vt:lpwstr>4e5ace72-c98c-4efa-92a4-2b590cf8410f</vt:lpwstr>
  </property>
  <property fmtid="{D5CDD505-2E9C-101B-9397-08002B2CF9AE}" pid="8" name="MSIP_Label_1f8e20e6-048a-4bad-a26b-318dd1cd4d47_ContentBits">
    <vt:lpwstr>0</vt:lpwstr>
  </property>
</Properties>
</file>