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64" r:id="rId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jYi6cRwrCrT+UhfNgoHJTgDYHC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FB0E72-3B83-49BC-8A6C-D6210D3858A2}">
  <a:tblStyle styleId="{95FB0E72-3B83-49BC-8A6C-D6210D3858A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77" autoAdjust="0"/>
    <p:restoredTop sz="94660"/>
  </p:normalViewPr>
  <p:slideViewPr>
    <p:cSldViewPr snapToGrid="0">
      <p:cViewPr varScale="1">
        <p:scale>
          <a:sx n="84" d="100"/>
          <a:sy n="84" d="100"/>
        </p:scale>
        <p:origin x="85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9" Type="http://schemas.openxmlformats.org/officeDocument/2006/relationships/theme" Target="theme/theme1.xml"/><Relationship Id="rId3"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37" Type="http://schemas.openxmlformats.org/officeDocument/2006/relationships/presProps" Target="presProps.xml"/><Relationship Id="rId40" Type="http://schemas.openxmlformats.org/officeDocument/2006/relationships/tableStyles" Target="tableStyles.xml"/><Relationship Id="rId3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7" name="Google Shape;62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4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4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1"/>
          <p:cNvSpPr>
            <a:spLocks noGrp="1"/>
          </p:cNvSpPr>
          <p:nvPr>
            <p:ph type="pic" idx="2"/>
          </p:nvPr>
        </p:nvSpPr>
        <p:spPr>
          <a:xfrm>
            <a:off x="5183188" y="987425"/>
            <a:ext cx="6172200" cy="4873625"/>
          </a:xfrm>
          <a:prstGeom prst="rect">
            <a:avLst/>
          </a:prstGeom>
          <a:noFill/>
          <a:ln>
            <a:noFill/>
          </a:ln>
        </p:spPr>
      </p:sp>
      <p:sp>
        <p:nvSpPr>
          <p:cNvPr id="68" name="Google Shape;68;p4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cxnSp>
        <p:nvCxnSpPr>
          <p:cNvPr id="629" name="Google Shape;629;p9"/>
          <p:cNvCxnSpPr/>
          <p:nvPr/>
        </p:nvCxnSpPr>
        <p:spPr>
          <a:xfrm>
            <a:off x="5651132" y="868308"/>
            <a:ext cx="2585100" cy="1367400"/>
          </a:xfrm>
          <a:prstGeom prst="bentConnector3">
            <a:avLst>
              <a:gd name="adj1" fmla="val 0"/>
            </a:avLst>
          </a:prstGeom>
          <a:noFill/>
          <a:ln w="9525" cap="flat" cmpd="sng">
            <a:solidFill>
              <a:schemeClr val="accent1"/>
            </a:solidFill>
            <a:prstDash val="solid"/>
            <a:miter lim="800000"/>
            <a:headEnd type="none" w="sm" len="sm"/>
            <a:tailEnd type="triangle" w="med" len="med"/>
          </a:ln>
        </p:spPr>
      </p:cxnSp>
      <p:cxnSp>
        <p:nvCxnSpPr>
          <p:cNvPr id="630" name="Google Shape;630;p9"/>
          <p:cNvCxnSpPr/>
          <p:nvPr/>
        </p:nvCxnSpPr>
        <p:spPr>
          <a:xfrm rot="-5400000" flipH="1">
            <a:off x="4227632" y="2291809"/>
            <a:ext cx="2847600" cy="600"/>
          </a:xfrm>
          <a:prstGeom prst="bentConnector3">
            <a:avLst>
              <a:gd name="adj1" fmla="val 50000"/>
            </a:avLst>
          </a:prstGeom>
          <a:noFill/>
          <a:ln w="9525" cap="flat" cmpd="sng">
            <a:solidFill>
              <a:schemeClr val="accent1"/>
            </a:solidFill>
            <a:prstDash val="solid"/>
            <a:miter lim="800000"/>
            <a:headEnd type="none" w="sm" len="sm"/>
            <a:tailEnd type="triangle" w="med" len="med"/>
          </a:ln>
        </p:spPr>
      </p:cxnSp>
      <p:cxnSp>
        <p:nvCxnSpPr>
          <p:cNvPr id="631" name="Google Shape;631;p9"/>
          <p:cNvCxnSpPr/>
          <p:nvPr/>
        </p:nvCxnSpPr>
        <p:spPr>
          <a:xfrm>
            <a:off x="5651132" y="868309"/>
            <a:ext cx="3509700" cy="2847600"/>
          </a:xfrm>
          <a:prstGeom prst="bentConnector3">
            <a:avLst>
              <a:gd name="adj1" fmla="val 0"/>
            </a:avLst>
          </a:prstGeom>
          <a:noFill/>
          <a:ln w="9525" cap="flat" cmpd="sng">
            <a:solidFill>
              <a:schemeClr val="accent1"/>
            </a:solidFill>
            <a:prstDash val="solid"/>
            <a:miter lim="800000"/>
            <a:headEnd type="none" w="sm" len="sm"/>
            <a:tailEnd type="triangle" w="med" len="med"/>
          </a:ln>
        </p:spPr>
      </p:cxnSp>
      <p:cxnSp>
        <p:nvCxnSpPr>
          <p:cNvPr id="632" name="Google Shape;632;p9"/>
          <p:cNvCxnSpPr/>
          <p:nvPr/>
        </p:nvCxnSpPr>
        <p:spPr>
          <a:xfrm rot="10800000" flipH="1">
            <a:off x="5651131" y="387709"/>
            <a:ext cx="2582100" cy="480600"/>
          </a:xfrm>
          <a:prstGeom prst="bentConnector5">
            <a:avLst>
              <a:gd name="adj1" fmla="val 0"/>
              <a:gd name="adj2" fmla="val 0"/>
              <a:gd name="adj3" fmla="val 0"/>
            </a:avLst>
          </a:prstGeom>
          <a:noFill/>
          <a:ln w="9525" cap="flat" cmpd="sng">
            <a:solidFill>
              <a:schemeClr val="accent1"/>
            </a:solidFill>
            <a:prstDash val="solid"/>
            <a:miter lim="800000"/>
            <a:headEnd type="none" w="sm" len="sm"/>
            <a:tailEnd type="triangle" w="med" len="med"/>
          </a:ln>
        </p:spPr>
      </p:cxnSp>
      <p:cxnSp>
        <p:nvCxnSpPr>
          <p:cNvPr id="633" name="Google Shape;633;p9"/>
          <p:cNvCxnSpPr/>
          <p:nvPr/>
        </p:nvCxnSpPr>
        <p:spPr>
          <a:xfrm rot="-5400000" flipH="1">
            <a:off x="7883449" y="1661317"/>
            <a:ext cx="920100" cy="220800"/>
          </a:xfrm>
          <a:prstGeom prst="bentConnector3">
            <a:avLst>
              <a:gd name="adj1" fmla="val 65876"/>
            </a:avLst>
          </a:prstGeom>
          <a:noFill/>
          <a:ln w="9525" cap="flat" cmpd="sng">
            <a:solidFill>
              <a:schemeClr val="accent1"/>
            </a:solidFill>
            <a:prstDash val="dash"/>
            <a:miter lim="800000"/>
            <a:headEnd type="none" w="sm" len="sm"/>
            <a:tailEnd type="triangle" w="med" len="med"/>
          </a:ln>
        </p:spPr>
      </p:cxnSp>
      <p:cxnSp>
        <p:nvCxnSpPr>
          <p:cNvPr id="634" name="Google Shape;634;p9"/>
          <p:cNvCxnSpPr/>
          <p:nvPr/>
        </p:nvCxnSpPr>
        <p:spPr>
          <a:xfrm flipH="1">
            <a:off x="7377110" y="3232346"/>
            <a:ext cx="859200" cy="483600"/>
          </a:xfrm>
          <a:prstGeom prst="bentConnector3">
            <a:avLst>
              <a:gd name="adj1" fmla="val 50000"/>
            </a:avLst>
          </a:prstGeom>
          <a:noFill/>
          <a:ln w="9525" cap="flat" cmpd="sng">
            <a:solidFill>
              <a:schemeClr val="accent1"/>
            </a:solidFill>
            <a:prstDash val="lgDashDot"/>
            <a:miter lim="800000"/>
            <a:headEnd type="none" w="sm" len="sm"/>
            <a:tailEnd type="triangle" w="med" len="med"/>
          </a:ln>
        </p:spPr>
      </p:cxnSp>
      <p:cxnSp>
        <p:nvCxnSpPr>
          <p:cNvPr id="635" name="Google Shape;635;p9"/>
          <p:cNvCxnSpPr/>
          <p:nvPr/>
        </p:nvCxnSpPr>
        <p:spPr>
          <a:xfrm>
            <a:off x="8236309" y="3232345"/>
            <a:ext cx="2820600" cy="483600"/>
          </a:xfrm>
          <a:prstGeom prst="bentConnector3">
            <a:avLst>
              <a:gd name="adj1" fmla="val 50000"/>
            </a:avLst>
          </a:prstGeom>
          <a:noFill/>
          <a:ln w="9525" cap="flat" cmpd="sng">
            <a:solidFill>
              <a:schemeClr val="accent1"/>
            </a:solidFill>
            <a:prstDash val="lgDashDot"/>
            <a:miter lim="800000"/>
            <a:headEnd type="none" w="sm" len="sm"/>
            <a:tailEnd type="triangle" w="med" len="med"/>
          </a:ln>
        </p:spPr>
      </p:cxnSp>
      <p:cxnSp>
        <p:nvCxnSpPr>
          <p:cNvPr id="636" name="Google Shape;636;p9"/>
          <p:cNvCxnSpPr/>
          <p:nvPr/>
        </p:nvCxnSpPr>
        <p:spPr>
          <a:xfrm>
            <a:off x="5651133" y="4636137"/>
            <a:ext cx="2591700" cy="647700"/>
          </a:xfrm>
          <a:prstGeom prst="bentConnector3">
            <a:avLst>
              <a:gd name="adj1" fmla="val 50000"/>
            </a:avLst>
          </a:prstGeom>
          <a:noFill/>
          <a:ln w="9525" cap="flat" cmpd="sng">
            <a:solidFill>
              <a:schemeClr val="accent1"/>
            </a:solidFill>
            <a:prstDash val="solid"/>
            <a:miter lim="800000"/>
            <a:headEnd type="none" w="sm" len="sm"/>
            <a:tailEnd type="triangle" w="med" len="med"/>
          </a:ln>
        </p:spPr>
      </p:cxnSp>
      <p:cxnSp>
        <p:nvCxnSpPr>
          <p:cNvPr id="637" name="Google Shape;637;p9"/>
          <p:cNvCxnSpPr/>
          <p:nvPr/>
        </p:nvCxnSpPr>
        <p:spPr>
          <a:xfrm>
            <a:off x="7377005" y="4639904"/>
            <a:ext cx="865800" cy="643800"/>
          </a:xfrm>
          <a:prstGeom prst="bentConnector3">
            <a:avLst>
              <a:gd name="adj1" fmla="val 50000"/>
            </a:avLst>
          </a:prstGeom>
          <a:noFill/>
          <a:ln w="9525" cap="flat" cmpd="sng">
            <a:solidFill>
              <a:schemeClr val="accent1"/>
            </a:solidFill>
            <a:prstDash val="solid"/>
            <a:miter lim="800000"/>
            <a:headEnd type="none" w="sm" len="sm"/>
            <a:tailEnd type="triangle" w="med" len="med"/>
          </a:ln>
        </p:spPr>
      </p:cxnSp>
      <p:cxnSp>
        <p:nvCxnSpPr>
          <p:cNvPr id="638" name="Google Shape;638;p9"/>
          <p:cNvCxnSpPr/>
          <p:nvPr/>
        </p:nvCxnSpPr>
        <p:spPr>
          <a:xfrm flipH="1">
            <a:off x="8242783" y="4639904"/>
            <a:ext cx="918000" cy="643800"/>
          </a:xfrm>
          <a:prstGeom prst="bentConnector3">
            <a:avLst>
              <a:gd name="adj1" fmla="val 50000"/>
            </a:avLst>
          </a:prstGeom>
          <a:noFill/>
          <a:ln w="9525" cap="flat" cmpd="sng">
            <a:solidFill>
              <a:schemeClr val="accent1"/>
            </a:solidFill>
            <a:prstDash val="solid"/>
            <a:miter lim="800000"/>
            <a:headEnd type="none" w="sm" len="sm"/>
            <a:tailEnd type="triangle" w="med" len="med"/>
          </a:ln>
        </p:spPr>
      </p:cxnSp>
      <p:cxnSp>
        <p:nvCxnSpPr>
          <p:cNvPr id="639" name="Google Shape;639;p9"/>
          <p:cNvCxnSpPr/>
          <p:nvPr/>
        </p:nvCxnSpPr>
        <p:spPr>
          <a:xfrm flipH="1">
            <a:off x="8242664" y="4713327"/>
            <a:ext cx="2814300" cy="570600"/>
          </a:xfrm>
          <a:prstGeom prst="bentConnector3">
            <a:avLst>
              <a:gd name="adj1" fmla="val 0"/>
            </a:avLst>
          </a:prstGeom>
          <a:noFill/>
          <a:ln w="9525" cap="flat" cmpd="sng">
            <a:solidFill>
              <a:schemeClr val="accent1"/>
            </a:solidFill>
            <a:prstDash val="solid"/>
            <a:miter lim="800000"/>
            <a:headEnd type="none" w="sm" len="sm"/>
            <a:tailEnd type="triangle" w="med" len="med"/>
          </a:ln>
        </p:spPr>
      </p:cxnSp>
      <p:cxnSp>
        <p:nvCxnSpPr>
          <p:cNvPr id="640" name="Google Shape;640;p9"/>
          <p:cNvCxnSpPr/>
          <p:nvPr/>
        </p:nvCxnSpPr>
        <p:spPr>
          <a:xfrm rot="-5400000">
            <a:off x="8364914" y="4548008"/>
            <a:ext cx="1604700" cy="864300"/>
          </a:xfrm>
          <a:prstGeom prst="bentConnector3">
            <a:avLst>
              <a:gd name="adj1" fmla="val 0"/>
            </a:avLst>
          </a:prstGeom>
          <a:noFill/>
          <a:ln w="9525" cap="flat" cmpd="sng">
            <a:solidFill>
              <a:schemeClr val="accent1"/>
            </a:solidFill>
            <a:prstDash val="solid"/>
            <a:miter lim="800000"/>
            <a:headEnd type="none" w="sm" len="sm"/>
            <a:tailEnd type="triangle" w="med" len="med"/>
          </a:ln>
        </p:spPr>
      </p:cxnSp>
      <p:cxnSp>
        <p:nvCxnSpPr>
          <p:cNvPr id="641" name="Google Shape;641;p9"/>
          <p:cNvCxnSpPr/>
          <p:nvPr/>
        </p:nvCxnSpPr>
        <p:spPr>
          <a:xfrm rot="10800000" flipH="1">
            <a:off x="8735114" y="4214708"/>
            <a:ext cx="2807700" cy="1567800"/>
          </a:xfrm>
          <a:prstGeom prst="bentConnector3">
            <a:avLst>
              <a:gd name="adj1" fmla="val 108142"/>
            </a:avLst>
          </a:prstGeom>
          <a:noFill/>
          <a:ln w="9525" cap="flat" cmpd="sng">
            <a:solidFill>
              <a:schemeClr val="accent1"/>
            </a:solidFill>
            <a:prstDash val="solid"/>
            <a:miter lim="800000"/>
            <a:headEnd type="none" w="sm" len="sm"/>
            <a:tailEnd type="triangle" w="med" len="med"/>
          </a:ln>
        </p:spPr>
      </p:cxnSp>
      <p:cxnSp>
        <p:nvCxnSpPr>
          <p:cNvPr id="642" name="Google Shape;642;p9"/>
          <p:cNvCxnSpPr/>
          <p:nvPr/>
        </p:nvCxnSpPr>
        <p:spPr>
          <a:xfrm rot="-5400000" flipH="1">
            <a:off x="7561699" y="1983067"/>
            <a:ext cx="2404200" cy="1061400"/>
          </a:xfrm>
          <a:prstGeom prst="bentConnector3">
            <a:avLst>
              <a:gd name="adj1" fmla="val 25175"/>
            </a:avLst>
          </a:prstGeom>
          <a:noFill/>
          <a:ln w="9525" cap="flat" cmpd="sng">
            <a:solidFill>
              <a:schemeClr val="accent1"/>
            </a:solidFill>
            <a:prstDash val="dash"/>
            <a:miter lim="800000"/>
            <a:headEnd type="none" w="sm" len="sm"/>
            <a:tailEnd type="triangle" w="med" len="med"/>
          </a:ln>
        </p:spPr>
      </p:cxnSp>
      <p:cxnSp>
        <p:nvCxnSpPr>
          <p:cNvPr id="643" name="Google Shape;643;p9"/>
          <p:cNvCxnSpPr/>
          <p:nvPr/>
        </p:nvCxnSpPr>
        <p:spPr>
          <a:xfrm rot="5400000">
            <a:off x="5831000" y="1313767"/>
            <a:ext cx="2404200" cy="2400000"/>
          </a:xfrm>
          <a:prstGeom prst="bentConnector3">
            <a:avLst>
              <a:gd name="adj1" fmla="val 25175"/>
            </a:avLst>
          </a:prstGeom>
          <a:noFill/>
          <a:ln w="9525" cap="flat" cmpd="sng">
            <a:solidFill>
              <a:schemeClr val="accent1"/>
            </a:solidFill>
            <a:prstDash val="dash"/>
            <a:miter lim="800000"/>
            <a:headEnd type="none" w="sm" len="sm"/>
            <a:tailEnd type="triangle" w="med" len="med"/>
          </a:ln>
        </p:spPr>
      </p:cxnSp>
      <p:cxnSp>
        <p:nvCxnSpPr>
          <p:cNvPr id="644" name="Google Shape;644;p9"/>
          <p:cNvCxnSpPr/>
          <p:nvPr/>
        </p:nvCxnSpPr>
        <p:spPr>
          <a:xfrm>
            <a:off x="8242784" y="6281182"/>
            <a:ext cx="0" cy="421482"/>
          </a:xfrm>
          <a:prstGeom prst="straightConnector1">
            <a:avLst/>
          </a:prstGeom>
          <a:noFill/>
          <a:ln w="9525" cap="flat" cmpd="sng">
            <a:solidFill>
              <a:schemeClr val="accent1"/>
            </a:solidFill>
            <a:prstDash val="solid"/>
            <a:miter lim="800000"/>
            <a:headEnd type="none" w="sm" len="sm"/>
            <a:tailEnd type="triangle" w="med" len="med"/>
          </a:ln>
        </p:spPr>
      </p:cxnSp>
      <p:sp>
        <p:nvSpPr>
          <p:cNvPr id="645" name="Google Shape;645;p9"/>
          <p:cNvSpPr txBox="1"/>
          <p:nvPr/>
        </p:nvSpPr>
        <p:spPr>
          <a:xfrm>
            <a:off x="187167" y="87224"/>
            <a:ext cx="32613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DEVELOP CHAIN</a:t>
            </a:r>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FOR</a:t>
            </a:r>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PUBLIC SOURCE PACKAGES</a:t>
            </a:r>
            <a:endParaRPr/>
          </a:p>
        </p:txBody>
      </p:sp>
      <p:pic>
        <p:nvPicPr>
          <p:cNvPr id="646" name="Google Shape;646;p9"/>
          <p:cNvPicPr preferRelativeResize="0"/>
          <p:nvPr/>
        </p:nvPicPr>
        <p:blipFill rotWithShape="1">
          <a:blip r:embed="rId3">
            <a:alphaModFix/>
          </a:blip>
          <a:srcRect/>
          <a:stretch/>
        </p:blipFill>
        <p:spPr>
          <a:xfrm>
            <a:off x="5324416" y="278392"/>
            <a:ext cx="645865" cy="541064"/>
          </a:xfrm>
          <a:prstGeom prst="rect">
            <a:avLst/>
          </a:prstGeom>
          <a:noFill/>
          <a:ln>
            <a:noFill/>
          </a:ln>
        </p:spPr>
      </p:pic>
      <p:pic>
        <p:nvPicPr>
          <p:cNvPr id="647" name="Google Shape;647;p9"/>
          <p:cNvPicPr preferRelativeResize="0"/>
          <p:nvPr/>
        </p:nvPicPr>
        <p:blipFill rotWithShape="1">
          <a:blip r:embed="rId4">
            <a:alphaModFix/>
          </a:blip>
          <a:srcRect/>
          <a:stretch/>
        </p:blipFill>
        <p:spPr>
          <a:xfrm>
            <a:off x="7754411" y="383111"/>
            <a:ext cx="976746" cy="920159"/>
          </a:xfrm>
          <a:prstGeom prst="rect">
            <a:avLst/>
          </a:prstGeom>
          <a:noFill/>
          <a:ln>
            <a:noFill/>
          </a:ln>
        </p:spPr>
      </p:pic>
      <p:pic>
        <p:nvPicPr>
          <p:cNvPr id="648" name="Google Shape;648;p9"/>
          <p:cNvPicPr preferRelativeResize="0"/>
          <p:nvPr/>
        </p:nvPicPr>
        <p:blipFill rotWithShape="1">
          <a:blip r:embed="rId5">
            <a:alphaModFix/>
          </a:blip>
          <a:srcRect/>
          <a:stretch/>
        </p:blipFill>
        <p:spPr>
          <a:xfrm>
            <a:off x="7760502" y="2254059"/>
            <a:ext cx="974738" cy="997348"/>
          </a:xfrm>
          <a:prstGeom prst="rect">
            <a:avLst/>
          </a:prstGeom>
          <a:noFill/>
          <a:ln>
            <a:noFill/>
          </a:ln>
        </p:spPr>
      </p:pic>
      <p:pic>
        <p:nvPicPr>
          <p:cNvPr id="649" name="Google Shape;649;p9"/>
          <p:cNvPicPr preferRelativeResize="0"/>
          <p:nvPr/>
        </p:nvPicPr>
        <p:blipFill rotWithShape="1">
          <a:blip r:embed="rId6">
            <a:alphaModFix/>
          </a:blip>
          <a:srcRect/>
          <a:stretch/>
        </p:blipFill>
        <p:spPr>
          <a:xfrm>
            <a:off x="5263945" y="3724376"/>
            <a:ext cx="761424" cy="917677"/>
          </a:xfrm>
          <a:prstGeom prst="rect">
            <a:avLst/>
          </a:prstGeom>
          <a:noFill/>
          <a:ln>
            <a:noFill/>
          </a:ln>
        </p:spPr>
      </p:pic>
      <p:pic>
        <p:nvPicPr>
          <p:cNvPr id="650" name="Google Shape;650;p9"/>
          <p:cNvPicPr preferRelativeResize="0"/>
          <p:nvPr/>
        </p:nvPicPr>
        <p:blipFill rotWithShape="1">
          <a:blip r:embed="rId7">
            <a:alphaModFix/>
          </a:blip>
          <a:srcRect/>
          <a:stretch/>
        </p:blipFill>
        <p:spPr>
          <a:xfrm>
            <a:off x="6905649" y="3724376"/>
            <a:ext cx="743801" cy="917677"/>
          </a:xfrm>
          <a:prstGeom prst="rect">
            <a:avLst/>
          </a:prstGeom>
          <a:noFill/>
          <a:ln>
            <a:noFill/>
          </a:ln>
        </p:spPr>
      </p:pic>
      <p:pic>
        <p:nvPicPr>
          <p:cNvPr id="651" name="Google Shape;651;p9"/>
          <p:cNvPicPr preferRelativeResize="0"/>
          <p:nvPr/>
        </p:nvPicPr>
        <p:blipFill rotWithShape="1">
          <a:blip r:embed="rId8">
            <a:alphaModFix/>
          </a:blip>
          <a:srcRect/>
          <a:stretch/>
        </p:blipFill>
        <p:spPr>
          <a:xfrm>
            <a:off x="8788839" y="3729401"/>
            <a:ext cx="864287" cy="907864"/>
          </a:xfrm>
          <a:prstGeom prst="rect">
            <a:avLst/>
          </a:prstGeom>
          <a:noFill/>
          <a:ln>
            <a:noFill/>
          </a:ln>
        </p:spPr>
      </p:pic>
      <p:pic>
        <p:nvPicPr>
          <p:cNvPr id="652" name="Google Shape;652;p9"/>
          <p:cNvPicPr preferRelativeResize="0"/>
          <p:nvPr/>
        </p:nvPicPr>
        <p:blipFill rotWithShape="1">
          <a:blip r:embed="rId9">
            <a:alphaModFix/>
          </a:blip>
          <a:srcRect/>
          <a:stretch/>
        </p:blipFill>
        <p:spPr>
          <a:xfrm>
            <a:off x="10637786" y="3760721"/>
            <a:ext cx="886805" cy="907864"/>
          </a:xfrm>
          <a:prstGeom prst="rect">
            <a:avLst/>
          </a:prstGeom>
          <a:noFill/>
          <a:ln>
            <a:noFill/>
          </a:ln>
        </p:spPr>
      </p:pic>
      <p:pic>
        <p:nvPicPr>
          <p:cNvPr id="653" name="Google Shape;653;p9"/>
          <p:cNvPicPr preferRelativeResize="0"/>
          <p:nvPr/>
        </p:nvPicPr>
        <p:blipFill rotWithShape="1">
          <a:blip r:embed="rId10">
            <a:alphaModFix/>
          </a:blip>
          <a:srcRect/>
          <a:stretch/>
        </p:blipFill>
        <p:spPr>
          <a:xfrm>
            <a:off x="7756465" y="5286360"/>
            <a:ext cx="984672" cy="994822"/>
          </a:xfrm>
          <a:prstGeom prst="rect">
            <a:avLst/>
          </a:prstGeom>
          <a:noFill/>
          <a:ln>
            <a:noFill/>
          </a:ln>
        </p:spPr>
      </p:pic>
      <p:pic>
        <p:nvPicPr>
          <p:cNvPr id="654" name="Google Shape;654;p9"/>
          <p:cNvPicPr preferRelativeResize="0"/>
          <p:nvPr/>
        </p:nvPicPr>
        <p:blipFill rotWithShape="1">
          <a:blip r:embed="rId11">
            <a:alphaModFix/>
          </a:blip>
          <a:srcRect/>
          <a:stretch/>
        </p:blipFill>
        <p:spPr>
          <a:xfrm>
            <a:off x="5815625" y="4449936"/>
            <a:ext cx="336464" cy="352486"/>
          </a:xfrm>
          <a:prstGeom prst="rect">
            <a:avLst/>
          </a:prstGeom>
          <a:noFill/>
          <a:ln>
            <a:noFill/>
          </a:ln>
        </p:spPr>
      </p:pic>
      <p:pic>
        <p:nvPicPr>
          <p:cNvPr id="655" name="Google Shape;655;p9"/>
          <p:cNvPicPr preferRelativeResize="0"/>
          <p:nvPr/>
        </p:nvPicPr>
        <p:blipFill rotWithShape="1">
          <a:blip r:embed="rId11">
            <a:alphaModFix/>
          </a:blip>
          <a:srcRect/>
          <a:stretch/>
        </p:blipFill>
        <p:spPr>
          <a:xfrm>
            <a:off x="7441421" y="4451496"/>
            <a:ext cx="336464" cy="352486"/>
          </a:xfrm>
          <a:prstGeom prst="rect">
            <a:avLst/>
          </a:prstGeom>
          <a:noFill/>
          <a:ln>
            <a:noFill/>
          </a:ln>
        </p:spPr>
      </p:pic>
      <p:pic>
        <p:nvPicPr>
          <p:cNvPr id="656" name="Google Shape;656;p9"/>
          <p:cNvPicPr preferRelativeResize="0"/>
          <p:nvPr/>
        </p:nvPicPr>
        <p:blipFill rotWithShape="1">
          <a:blip r:embed="rId11">
            <a:alphaModFix/>
          </a:blip>
          <a:srcRect/>
          <a:stretch/>
        </p:blipFill>
        <p:spPr>
          <a:xfrm>
            <a:off x="9299467" y="4449936"/>
            <a:ext cx="336464" cy="352486"/>
          </a:xfrm>
          <a:prstGeom prst="rect">
            <a:avLst/>
          </a:prstGeom>
          <a:noFill/>
          <a:ln>
            <a:noFill/>
          </a:ln>
        </p:spPr>
      </p:pic>
      <p:pic>
        <p:nvPicPr>
          <p:cNvPr id="657" name="Google Shape;657;p9"/>
          <p:cNvPicPr preferRelativeResize="0"/>
          <p:nvPr/>
        </p:nvPicPr>
        <p:blipFill rotWithShape="1">
          <a:blip r:embed="rId11">
            <a:alphaModFix/>
          </a:blip>
          <a:srcRect/>
          <a:stretch/>
        </p:blipFill>
        <p:spPr>
          <a:xfrm>
            <a:off x="11131659" y="4459893"/>
            <a:ext cx="336464" cy="352486"/>
          </a:xfrm>
          <a:prstGeom prst="rect">
            <a:avLst/>
          </a:prstGeom>
          <a:noFill/>
          <a:ln>
            <a:noFill/>
          </a:ln>
        </p:spPr>
      </p:pic>
      <p:pic>
        <p:nvPicPr>
          <p:cNvPr id="658" name="Google Shape;658;p9"/>
          <p:cNvPicPr preferRelativeResize="0"/>
          <p:nvPr/>
        </p:nvPicPr>
        <p:blipFill rotWithShape="1">
          <a:blip r:embed="rId11">
            <a:alphaModFix/>
          </a:blip>
          <a:srcRect/>
          <a:stretch/>
        </p:blipFill>
        <p:spPr>
          <a:xfrm>
            <a:off x="8365319" y="5969109"/>
            <a:ext cx="336464" cy="352486"/>
          </a:xfrm>
          <a:prstGeom prst="rect">
            <a:avLst/>
          </a:prstGeom>
          <a:noFill/>
          <a:ln>
            <a:noFill/>
          </a:ln>
        </p:spPr>
      </p:pic>
      <p:sp>
        <p:nvSpPr>
          <p:cNvPr id="2" name="四角形: 角を丸くする 1">
            <a:extLst>
              <a:ext uri="{FF2B5EF4-FFF2-40B4-BE49-F238E27FC236}">
                <a16:creationId xmlns:a16="http://schemas.microsoft.com/office/drawing/2014/main" id="{31DD4F92-AEE4-7B12-5298-01DBBD017DB4}"/>
              </a:ext>
            </a:extLst>
          </p:cNvPr>
          <p:cNvSpPr/>
          <p:nvPr/>
        </p:nvSpPr>
        <p:spPr>
          <a:xfrm>
            <a:off x="5470216" y="163802"/>
            <a:ext cx="4441917" cy="3407122"/>
          </a:xfrm>
          <a:prstGeom prst="roundRect">
            <a:avLst>
              <a:gd name="adj" fmla="val 6416"/>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FA63D7EE-93B3-3324-95A0-D824AED4F5FD}"/>
              </a:ext>
            </a:extLst>
          </p:cNvPr>
          <p:cNvSpPr txBox="1"/>
          <p:nvPr/>
        </p:nvSpPr>
        <p:spPr>
          <a:xfrm>
            <a:off x="94019" y="163802"/>
            <a:ext cx="5219466" cy="5970865"/>
          </a:xfrm>
          <a:prstGeom prst="rect">
            <a:avLst/>
          </a:prstGeom>
          <a:solidFill>
            <a:schemeClr val="bg1"/>
          </a:solidFill>
          <a:ln>
            <a:solidFill>
              <a:schemeClr val="accent1"/>
            </a:solidFill>
          </a:ln>
        </p:spPr>
        <p:txBody>
          <a:bodyPr wrap="square" rtlCol="0">
            <a:spAutoFit/>
          </a:bodyPr>
          <a:lstStyle/>
          <a:p>
            <a:r>
              <a:rPr kumimoji="1" lang="ja-JP" altLang="en-US" dirty="0"/>
              <a:t>ケース１：ソースパッケージ提供</a:t>
            </a:r>
            <a:endParaRPr kumimoji="1" lang="en-US" altLang="ja-JP" dirty="0"/>
          </a:p>
          <a:p>
            <a:r>
              <a:rPr kumimoji="1" lang="ja-JP" altLang="en-US" dirty="0"/>
              <a:t>ケース２：</a:t>
            </a:r>
            <a:r>
              <a:rPr kumimoji="1" lang="en-US" altLang="ja-JP" dirty="0" err="1"/>
              <a:t>yocto</a:t>
            </a:r>
            <a:r>
              <a:rPr kumimoji="1" lang="ja-JP" altLang="en-US" dirty="0"/>
              <a:t>レシピ提供</a:t>
            </a:r>
            <a:endParaRPr kumimoji="1" lang="en-US" altLang="ja-JP" dirty="0"/>
          </a:p>
          <a:p>
            <a:r>
              <a:rPr kumimoji="1" lang="ja-JP" altLang="en-US" dirty="0"/>
              <a:t>ケース３：バイナリ提供（ソース非開示）</a:t>
            </a:r>
            <a:endParaRPr kumimoji="1" lang="en-US" altLang="ja-JP" dirty="0"/>
          </a:p>
          <a:p>
            <a:endParaRPr kumimoji="1" lang="en-US" altLang="ja-JP" dirty="0"/>
          </a:p>
          <a:p>
            <a:r>
              <a:rPr kumimoji="1" lang="ja-JP" altLang="en-US" dirty="0"/>
              <a:t>■提供する情報</a:t>
            </a:r>
            <a:endParaRPr kumimoji="1" lang="en-US" altLang="ja-JP" dirty="0"/>
          </a:p>
          <a:p>
            <a:r>
              <a:rPr kumimoji="1" lang="ja-JP" altLang="en-US" sz="1200" dirty="0"/>
              <a:t>　・パッケージ名</a:t>
            </a:r>
            <a:endParaRPr kumimoji="1" lang="en-US" altLang="ja-JP" sz="1200" dirty="0"/>
          </a:p>
          <a:p>
            <a:r>
              <a:rPr kumimoji="1" lang="ja-JP" altLang="en-US" sz="1200" dirty="0"/>
              <a:t>　・パッケージバージョン</a:t>
            </a:r>
            <a:endParaRPr kumimoji="1" lang="en-US" altLang="ja-JP" sz="1200" dirty="0"/>
          </a:p>
          <a:p>
            <a:r>
              <a:rPr kumimoji="1" lang="ja-JP" altLang="en-US" sz="1200" dirty="0"/>
              <a:t>　・サプライヤ名</a:t>
            </a:r>
            <a:endParaRPr kumimoji="1" lang="en-US" altLang="ja-JP" sz="1200" dirty="0"/>
          </a:p>
          <a:p>
            <a:r>
              <a:rPr kumimoji="1" lang="ja-JP" altLang="en-US" sz="1200" dirty="0"/>
              <a:t>　・ライセンス情報</a:t>
            </a:r>
            <a:endParaRPr kumimoji="1" lang="en-US" altLang="ja-JP" sz="1200" dirty="0"/>
          </a:p>
          <a:p>
            <a:r>
              <a:rPr kumimoji="1" lang="ja-JP" altLang="en-US" sz="1200" dirty="0"/>
              <a:t>　・パッケージに含まれるソースファイル一覧</a:t>
            </a:r>
            <a:endParaRPr kumimoji="1" lang="en-US" altLang="ja-JP" sz="1200" dirty="0"/>
          </a:p>
          <a:p>
            <a:r>
              <a:rPr kumimoji="1" lang="ja-JP" altLang="en-US" sz="1200" dirty="0"/>
              <a:t>　・ソースファイルのハッシュ値</a:t>
            </a:r>
            <a:endParaRPr kumimoji="1" lang="en-US" altLang="ja-JP" sz="1200" dirty="0"/>
          </a:p>
          <a:p>
            <a:r>
              <a:rPr kumimoji="1" lang="ja-JP" altLang="en-US" sz="1200" dirty="0"/>
              <a:t>　・</a:t>
            </a:r>
            <a:r>
              <a:rPr kumimoji="1" lang="en-US" altLang="ja-JP" sz="1200" dirty="0"/>
              <a:t>SBOM</a:t>
            </a:r>
            <a:r>
              <a:rPr kumimoji="1" lang="ja-JP" altLang="en-US" sz="1200" dirty="0"/>
              <a:t>作成時のタイムスタンプ</a:t>
            </a:r>
            <a:endParaRPr kumimoji="1" lang="en-US" altLang="ja-JP" sz="1200" dirty="0"/>
          </a:p>
          <a:p>
            <a:r>
              <a:rPr kumimoji="1" lang="en-US" altLang="ja-JP" sz="1200" dirty="0"/>
              <a:t>※</a:t>
            </a:r>
            <a:r>
              <a:rPr kumimoji="1" lang="en-US" altLang="ja-JP" sz="1200" dirty="0" err="1"/>
              <a:t>yocto</a:t>
            </a:r>
            <a:r>
              <a:rPr kumimoji="1" lang="ja-JP" altLang="en-US" sz="1200" dirty="0"/>
              <a:t>レシピ提供の場合は生成される</a:t>
            </a:r>
            <a:r>
              <a:rPr kumimoji="1" lang="en-US" altLang="ja-JP" sz="1200" dirty="0"/>
              <a:t>SBOM</a:t>
            </a:r>
            <a:r>
              <a:rPr kumimoji="1" lang="ja-JP" altLang="en-US" sz="1200" dirty="0"/>
              <a:t>に含まれる情報は</a:t>
            </a:r>
            <a:r>
              <a:rPr kumimoji="1" lang="en-US" altLang="ja-JP" sz="1200" dirty="0" err="1"/>
              <a:t>yocto</a:t>
            </a:r>
            <a:r>
              <a:rPr kumimoji="1" lang="ja-JP" altLang="en-US" sz="1200" dirty="0"/>
              <a:t>バージョンに依存する</a:t>
            </a:r>
            <a:endParaRPr kumimoji="1" lang="en-US" altLang="ja-JP" sz="1200" dirty="0"/>
          </a:p>
          <a:p>
            <a:r>
              <a:rPr kumimoji="1" lang="ja-JP" altLang="en-US" dirty="0"/>
              <a:t>　</a:t>
            </a:r>
            <a:endParaRPr kumimoji="1" lang="en-US" altLang="ja-JP" dirty="0"/>
          </a:p>
          <a:p>
            <a:r>
              <a:rPr kumimoji="1" lang="ja-JP" altLang="en-US" dirty="0"/>
              <a:t>課題：</a:t>
            </a:r>
            <a:endParaRPr kumimoji="1" lang="en-US" altLang="ja-JP" dirty="0"/>
          </a:p>
          <a:p>
            <a:r>
              <a:rPr kumimoji="1" lang="ja-JP" altLang="en-US" sz="1200" dirty="0"/>
              <a:t>　・バイナリ提供時のソース情報提供をどう考えるか</a:t>
            </a:r>
            <a:endParaRPr kumimoji="1" lang="en-US" altLang="ja-JP" sz="1200" dirty="0"/>
          </a:p>
          <a:p>
            <a:r>
              <a:rPr kumimoji="1" lang="ja-JP" altLang="en-US" sz="1200" dirty="0"/>
              <a:t>　・既知の脆弱性情報および提供後に報告された脆弱性情報の提供方法が未定</a:t>
            </a:r>
            <a:endParaRPr kumimoji="1" lang="en-US" altLang="ja-JP" sz="1200" dirty="0"/>
          </a:p>
          <a:p>
            <a:endParaRPr kumimoji="1" lang="en-US" altLang="ja-JP" dirty="0"/>
          </a:p>
          <a:p>
            <a:r>
              <a:rPr kumimoji="1" lang="ja-JP" altLang="en-US" dirty="0"/>
              <a:t>■上流から欲しい情報</a:t>
            </a:r>
            <a:endParaRPr kumimoji="1" lang="en-US" altLang="ja-JP" dirty="0"/>
          </a:p>
          <a:p>
            <a:r>
              <a:rPr kumimoji="1" lang="ja-JP" altLang="en-US" sz="1200" dirty="0"/>
              <a:t>　下記の正確な情報（原本と</a:t>
            </a:r>
            <a:r>
              <a:rPr kumimoji="1" lang="en-US" altLang="ja-JP" sz="1200" dirty="0"/>
              <a:t>SBOM</a:t>
            </a:r>
            <a:r>
              <a:rPr kumimoji="1" lang="ja-JP" altLang="en-US" sz="1200" dirty="0"/>
              <a:t>記載事項が異なる事がしばしばあり、結局原本を確認している。）</a:t>
            </a:r>
            <a:endParaRPr kumimoji="1" lang="en-US" altLang="ja-JP" sz="1200" dirty="0"/>
          </a:p>
          <a:p>
            <a:r>
              <a:rPr kumimoji="1" lang="en-US" altLang="ja-JP" sz="1200" dirty="0"/>
              <a:t>※</a:t>
            </a:r>
            <a:r>
              <a:rPr kumimoji="1" lang="ja-JP" altLang="en-US" sz="1200" dirty="0"/>
              <a:t>項目が欠けていても良いので正確な情報が欲しい</a:t>
            </a:r>
            <a:endParaRPr kumimoji="1" lang="en-US" altLang="ja-JP" sz="1200" dirty="0"/>
          </a:p>
          <a:p>
            <a:r>
              <a:rPr kumimoji="1" lang="ja-JP" altLang="en-US" sz="1200" dirty="0"/>
              <a:t>　・パッケージ名</a:t>
            </a:r>
          </a:p>
          <a:p>
            <a:r>
              <a:rPr kumimoji="1" lang="ja-JP" altLang="en-US" sz="1200" dirty="0"/>
              <a:t>　・パッケージバージョン</a:t>
            </a:r>
          </a:p>
          <a:p>
            <a:r>
              <a:rPr kumimoji="1" lang="ja-JP" altLang="en-US" sz="1200" dirty="0"/>
              <a:t>　・サプライヤ名</a:t>
            </a:r>
          </a:p>
          <a:p>
            <a:r>
              <a:rPr kumimoji="1" lang="ja-JP" altLang="en-US" sz="1200" dirty="0"/>
              <a:t>　・ライセンス情報</a:t>
            </a:r>
          </a:p>
          <a:p>
            <a:r>
              <a:rPr kumimoji="1" lang="ja-JP" altLang="en-US" sz="1200" dirty="0"/>
              <a:t>　・パッケージに含まれるソースファイル一覧</a:t>
            </a:r>
          </a:p>
          <a:p>
            <a:r>
              <a:rPr kumimoji="1" lang="ja-JP" altLang="en-US" sz="1200" dirty="0"/>
              <a:t>　・ソースファイルのハッシュ値</a:t>
            </a:r>
          </a:p>
        </p:txBody>
      </p:sp>
      <p:sp>
        <p:nvSpPr>
          <p:cNvPr id="4" name="テキスト ボックス 3">
            <a:extLst>
              <a:ext uri="{FF2B5EF4-FFF2-40B4-BE49-F238E27FC236}">
                <a16:creationId xmlns:a16="http://schemas.microsoft.com/office/drawing/2014/main" id="{ECF2FC57-2ADF-18B6-5893-54B046E4C567}"/>
              </a:ext>
            </a:extLst>
          </p:cNvPr>
          <p:cNvSpPr txBox="1"/>
          <p:nvPr/>
        </p:nvSpPr>
        <p:spPr>
          <a:xfrm>
            <a:off x="9912133" y="1605753"/>
            <a:ext cx="1934607" cy="523220"/>
          </a:xfrm>
          <a:prstGeom prst="rect">
            <a:avLst/>
          </a:prstGeom>
          <a:noFill/>
          <a:ln>
            <a:noFill/>
          </a:ln>
        </p:spPr>
        <p:txBody>
          <a:bodyPr wrap="square" rtlCol="0">
            <a:spAutoFit/>
          </a:bodyPr>
          <a:lstStyle/>
          <a:p>
            <a:r>
              <a:rPr kumimoji="1" lang="ja-JP" altLang="en-US" dirty="0"/>
              <a:t>サプライチェーンにおける位置</a:t>
            </a:r>
            <a:endParaRPr kumimoji="1" lang="en-US" altLang="ja-JP"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2804</TotalTime>
  <Words>189</Words>
  <Application>Microsoft Office PowerPoint</Application>
  <PresentationFormat>ワイド画面</PresentationFormat>
  <Paragraphs>31</Paragraphs>
  <Slides>1</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Arial</vt:lpstr>
      <vt:lpstr>Calibri</vt:lpstr>
      <vt:lpstr>Consolas</vt:lpstr>
      <vt:lpstr>Office Theme</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Kobota, Norio (SGC)</dc:creator>
  <cp:lastModifiedBy>Tsukasa Yobo</cp:lastModifiedBy>
  <cp:revision>3</cp:revision>
  <dcterms:created xsi:type="dcterms:W3CDTF">2024-12-23T23:16:09Z</dcterms:created>
  <dcterms:modified xsi:type="dcterms:W3CDTF">2025-02-05T05:08:18Z</dcterms:modified>
</cp:coreProperties>
</file>