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Tahoma"/>
      <p:regular r:id="rId32"/>
      <p:bold r:id="rId33"/>
    </p:embeddedFont>
    <p:embeddedFont>
      <p:font typeface="Quattrocento Sans"/>
      <p:regular r:id="rId34"/>
      <p:bold r:id="rId35"/>
      <p:italic r:id="rId36"/>
      <p:boldItalic r:id="rId37"/>
    </p:embeddedFont>
    <p:embeddedFont>
      <p:font typeface="Open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3C1E4C-D15D-43BF-9F3E-A24E8E2913C9}">
  <a:tblStyle styleId="{E63C1E4C-D15D-43BF-9F3E-A24E8E2913C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italic.fntdata"/><Relationship Id="rId20" Type="http://schemas.openxmlformats.org/officeDocument/2006/relationships/slide" Target="slides/slide13.xml"/><Relationship Id="rId41" Type="http://schemas.openxmlformats.org/officeDocument/2006/relationships/font" Target="fonts/OpenSans-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Tahoma-bold.fntdata"/><Relationship Id="rId10" Type="http://schemas.openxmlformats.org/officeDocument/2006/relationships/slide" Target="slides/slide3.xml"/><Relationship Id="rId32" Type="http://schemas.openxmlformats.org/officeDocument/2006/relationships/font" Target="fonts/Tahoma-regular.fntdata"/><Relationship Id="rId13" Type="http://schemas.openxmlformats.org/officeDocument/2006/relationships/slide" Target="slides/slide6.xml"/><Relationship Id="rId35" Type="http://schemas.openxmlformats.org/officeDocument/2006/relationships/font" Target="fonts/QuattrocentoSans-bold.fntdata"/><Relationship Id="rId12" Type="http://schemas.openxmlformats.org/officeDocument/2006/relationships/slide" Target="slides/slide5.xml"/><Relationship Id="rId34" Type="http://schemas.openxmlformats.org/officeDocument/2006/relationships/font" Target="fonts/QuattrocentoSans-regular.fntdata"/><Relationship Id="rId15" Type="http://schemas.openxmlformats.org/officeDocument/2006/relationships/slide" Target="slides/slide8.xml"/><Relationship Id="rId37" Type="http://schemas.openxmlformats.org/officeDocument/2006/relationships/font" Target="fonts/QuattrocentoSans-boldItalic.fntdata"/><Relationship Id="rId14" Type="http://schemas.openxmlformats.org/officeDocument/2006/relationships/slide" Target="slides/slide7.xml"/><Relationship Id="rId36" Type="http://schemas.openxmlformats.org/officeDocument/2006/relationships/font" Target="fonts/QuattrocentoSans-italic.fntdata"/><Relationship Id="rId17" Type="http://schemas.openxmlformats.org/officeDocument/2006/relationships/slide" Target="slides/slide10.xml"/><Relationship Id="rId39" Type="http://schemas.openxmlformats.org/officeDocument/2006/relationships/font" Target="fonts/OpenSans-bold.fntdata"/><Relationship Id="rId16" Type="http://schemas.openxmlformats.org/officeDocument/2006/relationships/slide" Target="slides/slide9.xml"/><Relationship Id="rId38" Type="http://schemas.openxmlformats.org/officeDocument/2006/relationships/font" Target="fonts/OpenSans-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76228fa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76228fa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a898e1e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a898e1e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4956648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4956648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c549a86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c549a86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5c549a8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5c549a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54956648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54956648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a015e46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a015e46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495664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495664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4956648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4956648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401e889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401e889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92ebe1b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92ebe1b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92ebe1b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92ebe1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7a2174c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77a2174c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7a2174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77a2174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https://www.linuxfoundation.jp/wp-content/uploads/2022/11/ja_LFR_LFAID_Deep_Dive_Open_Source_Program_Offices_0830.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  </a:t>
            </a:r>
            <a:endParaRPr/>
          </a:p>
          <a:p>
            <a:pPr indent="-290830" lvl="0" marL="457200" rtl="0" algn="l">
              <a:spcBef>
                <a:spcPts val="0"/>
              </a:spcBef>
              <a:spcAft>
                <a:spcPts val="0"/>
              </a:spcAft>
              <a:buSzPct val="100000"/>
              <a:buChar char="●"/>
            </a:pPr>
            <a:r>
              <a:rPr lang="ja"/>
              <a:t>ライセンス面</a:t>
            </a:r>
            <a:endParaRPr/>
          </a:p>
          <a:p>
            <a:pPr indent="-290830" lvl="1" marL="914400" rtl="0" algn="l">
              <a:spcBef>
                <a:spcPts val="0"/>
              </a:spcBef>
              <a:spcAft>
                <a:spcPts val="0"/>
              </a:spcAft>
              <a:buSzPct val="100000"/>
              <a:buChar char="○"/>
            </a:pPr>
            <a:r>
              <a:rPr lang="ja"/>
              <a:t>ソフトウェアは著作権、ライセンスによって守られている</a:t>
            </a:r>
            <a:endParaRPr/>
          </a:p>
          <a:p>
            <a:pPr indent="-290830" lvl="2" marL="1371600" rtl="0" algn="l">
              <a:spcBef>
                <a:spcPts val="0"/>
              </a:spcBef>
              <a:spcAft>
                <a:spcPts val="0"/>
              </a:spcAft>
              <a:buSzPct val="100000"/>
              <a:buChar char="■"/>
            </a:pPr>
            <a:r>
              <a:rPr lang="ja"/>
              <a:t>ライセンスに従わないといけない</a:t>
            </a:r>
            <a:endParaRPr/>
          </a:p>
          <a:p>
            <a:pPr indent="-290830" lvl="3" marL="1828800" rtl="0" algn="l">
              <a:spcBef>
                <a:spcPts val="0"/>
              </a:spcBef>
              <a:spcAft>
                <a:spcPts val="0"/>
              </a:spcAft>
              <a:buSzPct val="100000"/>
              <a:buChar char="●"/>
            </a:pPr>
            <a:r>
              <a:rPr lang="ja"/>
              <a:t>著作者に対するリスペクトが必要</a:t>
            </a:r>
            <a:endParaRPr/>
          </a:p>
          <a:p>
            <a:pPr indent="-290830" lvl="2" marL="1371600" rtl="0" algn="l">
              <a:spcBef>
                <a:spcPts val="0"/>
              </a:spcBef>
              <a:spcAft>
                <a:spcPts val="0"/>
              </a:spcAft>
              <a:buSzPct val="100000"/>
              <a:buChar char="■"/>
            </a:pPr>
            <a:r>
              <a:rPr lang="ja"/>
              <a:t>ライセンス違反による裁判事例がある</a:t>
            </a:r>
            <a:endParaRPr/>
          </a:p>
          <a:p>
            <a:pPr indent="-290830" lvl="1" marL="914400" rtl="0" algn="l">
              <a:spcBef>
                <a:spcPts val="0"/>
              </a:spcBef>
              <a:spcAft>
                <a:spcPts val="0"/>
              </a:spcAft>
              <a:buSzPct val="100000"/>
              <a:buChar char="○"/>
            </a:pPr>
            <a:r>
              <a:rPr lang="ja"/>
              <a:t>OSSは特に契約等の手順を踏まなくても手に入れて、使うことができてしまう</a:t>
            </a:r>
            <a:endParaRPr/>
          </a:p>
          <a:p>
            <a:pPr indent="-290830" lvl="2" marL="1371600" rtl="0" algn="l">
              <a:spcBef>
                <a:spcPts val="0"/>
              </a:spcBef>
              <a:spcAft>
                <a:spcPts val="0"/>
              </a:spcAft>
              <a:buSzPct val="100000"/>
              <a:buChar char="■"/>
            </a:pPr>
            <a:r>
              <a:rPr lang="ja"/>
              <a:t>普通だったら、契約等の手順でライセンス条件等を確認するが、OSSはそれをしないで使ってしまうことがある</a:t>
            </a:r>
            <a:endParaRPr/>
          </a:p>
          <a:p>
            <a:pPr indent="-290830" lvl="2" marL="1371600" rtl="0" algn="l">
              <a:spcBef>
                <a:spcPts val="0"/>
              </a:spcBef>
              <a:spcAft>
                <a:spcPts val="0"/>
              </a:spcAft>
              <a:buSzPct val="100000"/>
              <a:buChar char="■"/>
            </a:pPr>
            <a:r>
              <a:rPr lang="ja"/>
              <a:t>草の根的に導入されて、管理できなくなる</a:t>
            </a:r>
            <a:endParaRPr/>
          </a:p>
          <a:p>
            <a:pPr indent="-290830" lvl="1" marL="914400" rtl="0" algn="l">
              <a:spcBef>
                <a:spcPts val="0"/>
              </a:spcBef>
              <a:spcAft>
                <a:spcPts val="0"/>
              </a:spcAft>
              <a:buSzPct val="100000"/>
              <a:buChar char="○"/>
            </a:pPr>
            <a:r>
              <a:rPr lang="ja"/>
              <a:t>OSSは依存関係で勝手に入ってくるものがある</a:t>
            </a:r>
            <a:endParaRPr/>
          </a:p>
          <a:p>
            <a:pPr indent="-290830" lvl="2" marL="1371600" rtl="0" algn="l">
              <a:spcBef>
                <a:spcPts val="0"/>
              </a:spcBef>
              <a:spcAft>
                <a:spcPts val="0"/>
              </a:spcAft>
              <a:buSzPct val="100000"/>
              <a:buChar char="■"/>
            </a:pPr>
            <a:r>
              <a:rPr lang="ja"/>
              <a:t>自分で使っていることを認識できていないものがある</a:t>
            </a:r>
            <a:endParaRPr/>
          </a:p>
          <a:p>
            <a:pPr indent="-290830" lvl="1" marL="914400" rtl="0" algn="l">
              <a:spcBef>
                <a:spcPts val="0"/>
              </a:spcBef>
              <a:spcAft>
                <a:spcPts val="0"/>
              </a:spcAft>
              <a:buSzPct val="100000"/>
              <a:buChar char="○"/>
            </a:pPr>
            <a:r>
              <a:rPr lang="ja"/>
              <a:t>FreewareとOSSの違い（フリーソフト）を理解し利用条件に従って扱わなくてはいけない</a:t>
            </a:r>
            <a:endParaRPr/>
          </a:p>
          <a:p>
            <a:pPr indent="-290830" lvl="2" marL="1371600" rtl="0" algn="l">
              <a:spcBef>
                <a:spcPts val="0"/>
              </a:spcBef>
              <a:spcAft>
                <a:spcPts val="0"/>
              </a:spcAft>
              <a:buSzPct val="100000"/>
              <a:buChar char="■"/>
            </a:pPr>
            <a:r>
              <a:rPr lang="ja"/>
              <a:t>判断に迷う場合が多い→ここでOSPOが必要になってくる</a:t>
            </a:r>
            <a:endParaRPr/>
          </a:p>
          <a:p>
            <a:pPr indent="-290830" lvl="0" marL="457200" rtl="0" algn="l">
              <a:spcBef>
                <a:spcPts val="0"/>
              </a:spcBef>
              <a:spcAft>
                <a:spcPts val="0"/>
              </a:spcAft>
              <a:buSzPct val="100000"/>
              <a:buChar char="●"/>
            </a:pPr>
            <a:r>
              <a:rPr lang="ja"/>
              <a:t>安心して利用</a:t>
            </a:r>
            <a:endParaRPr/>
          </a:p>
          <a:p>
            <a:pPr indent="-290830" lvl="1" marL="914400" rtl="0" algn="l">
              <a:spcBef>
                <a:spcPts val="0"/>
              </a:spcBef>
              <a:spcAft>
                <a:spcPts val="0"/>
              </a:spcAft>
              <a:buSzPct val="100000"/>
              <a:buChar char="○"/>
            </a:pPr>
            <a:r>
              <a:rPr lang="ja"/>
              <a:t>セキュリティ（脆弱性）</a:t>
            </a:r>
            <a:endParaRPr/>
          </a:p>
          <a:p>
            <a:pPr indent="-290830" lvl="2" marL="13716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290830" lvl="2" marL="1371600" rtl="0" algn="l">
              <a:spcBef>
                <a:spcPts val="0"/>
              </a:spcBef>
              <a:spcAft>
                <a:spcPts val="0"/>
              </a:spcAft>
              <a:buSzPct val="100000"/>
              <a:buChar char="■"/>
            </a:pPr>
            <a:r>
              <a:rPr lang="ja"/>
              <a:t>広く使われている/ソースが公開されているため攻撃側がやりやすい</a:t>
            </a:r>
            <a:endParaRPr/>
          </a:p>
          <a:p>
            <a:pPr indent="-290830" lvl="3" marL="1828800" rtl="0" algn="l">
              <a:spcBef>
                <a:spcPts val="0"/>
              </a:spcBef>
              <a:spcAft>
                <a:spcPts val="0"/>
              </a:spcAft>
              <a:buSzPct val="100000"/>
              <a:buChar char="●"/>
            </a:pPr>
            <a:r>
              <a:rPr lang="ja"/>
              <a:t>一方で開発者・利用者が多いので、対策が早い</a:t>
            </a:r>
            <a:endParaRPr/>
          </a:p>
          <a:p>
            <a:pPr indent="-290830" lvl="1" marL="914400" rtl="0" algn="l">
              <a:spcBef>
                <a:spcPts val="0"/>
              </a:spcBef>
              <a:spcAft>
                <a:spcPts val="0"/>
              </a:spcAft>
              <a:buSzPct val="100000"/>
              <a:buChar char="○"/>
            </a:pPr>
            <a:r>
              <a:rPr lang="ja"/>
              <a:t>OSSを安心して使う</a:t>
            </a:r>
            <a:endParaRPr/>
          </a:p>
          <a:p>
            <a:pPr indent="-290830" lvl="2" marL="1371600" rtl="0" algn="l">
              <a:spcBef>
                <a:spcPts val="0"/>
              </a:spcBef>
              <a:spcAft>
                <a:spcPts val="0"/>
              </a:spcAft>
              <a:buSzPct val="100000"/>
              <a:buChar char="■"/>
            </a:pPr>
            <a:r>
              <a:rPr lang="ja"/>
              <a:t>コミュニティの状態によって左右される</a:t>
            </a:r>
            <a:endParaRPr/>
          </a:p>
          <a:p>
            <a:pPr indent="-290830" lvl="2" marL="1371600" rtl="0" algn="l">
              <a:spcBef>
                <a:spcPts val="0"/>
              </a:spcBef>
              <a:spcAft>
                <a:spcPts val="0"/>
              </a:spcAft>
              <a:buSzPct val="100000"/>
              <a:buChar char="■"/>
            </a:pPr>
            <a:r>
              <a:rPr lang="ja"/>
              <a:t>コミュニティに貢献・参加することで、安心状態を保つ</a:t>
            </a:r>
            <a:endParaRPr/>
          </a:p>
          <a:p>
            <a:pPr indent="-290830" lvl="0" marL="457200" rtl="0" algn="l">
              <a:spcBef>
                <a:spcPts val="0"/>
              </a:spcBef>
              <a:spcAft>
                <a:spcPts val="0"/>
              </a:spcAft>
              <a:buSzPct val="100000"/>
              <a:buChar char="●"/>
            </a:pPr>
            <a:r>
              <a:rPr lang="ja"/>
              <a:t>　</a:t>
            </a:r>
            <a:endParaRPr/>
          </a:p>
          <a:p>
            <a:pPr indent="-290830" lvl="0" marL="457200" rtl="0" algn="l">
              <a:spcBef>
                <a:spcPts val="0"/>
              </a:spcBef>
              <a:spcAft>
                <a:spcPts val="0"/>
              </a:spcAft>
              <a:buSzPct val="100000"/>
              <a:buChar char="●"/>
            </a:pPr>
            <a:r>
              <a:rPr lang="ja"/>
              <a:t>注）初期段階の質問との想定</a:t>
            </a:r>
            <a:endParaRPr/>
          </a:p>
        </p:txBody>
      </p:sp>
      <p:sp>
        <p:nvSpPr>
          <p:cNvPr id="42" name="Google Shape;42;p9"/>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ひとまず完了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OSPOの組織の成長の考察</a:t>
            </a:r>
            <a:endParaRPr/>
          </a:p>
        </p:txBody>
      </p:sp>
      <p:sp>
        <p:nvSpPr>
          <p:cNvPr id="127" name="Google Shape;127;p18"/>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70000" lnSpcReduction="20000"/>
          </a:bodyPr>
          <a:lstStyle/>
          <a:p>
            <a:pPr indent="-308610" lvl="0" marL="457200" rtl="0" algn="l">
              <a:spcBef>
                <a:spcPts val="0"/>
              </a:spcBef>
              <a:spcAft>
                <a:spcPts val="0"/>
              </a:spcAft>
              <a:buSzPct val="100000"/>
              <a:buChar char="•"/>
            </a:pPr>
            <a:r>
              <a:rPr lang="ja" sz="1800"/>
              <a:t>組織図上のどこにあるかは会社によって異なる</a:t>
            </a:r>
            <a:endParaRPr sz="1800"/>
          </a:p>
          <a:p>
            <a:pPr indent="-295275" lvl="1" marL="914400" rtl="0" algn="l">
              <a:spcBef>
                <a:spcPts val="0"/>
              </a:spcBef>
              <a:spcAft>
                <a:spcPts val="0"/>
              </a:spcAft>
              <a:buSzPct val="100000"/>
              <a:buChar char="•"/>
            </a:pPr>
            <a:r>
              <a:rPr lang="ja"/>
              <a:t>役割も様々</a:t>
            </a:r>
            <a:endParaRPr/>
          </a:p>
          <a:p>
            <a:pPr indent="-295275" lvl="1" marL="914400" rtl="0" algn="l">
              <a:spcBef>
                <a:spcPts val="0"/>
              </a:spcBef>
              <a:spcAft>
                <a:spcPts val="0"/>
              </a:spcAft>
              <a:buSzPct val="100000"/>
              <a:buChar char="•"/>
            </a:pPr>
            <a:r>
              <a:rPr lang="ja"/>
              <a:t>R＆Dの中、CTO室、セキュリティ室、リスクコンプライアンス、品証、法務知財</a:t>
            </a:r>
            <a:endParaRPr/>
          </a:p>
          <a:p>
            <a:pPr indent="-295275" lvl="1" marL="914400" rtl="0" algn="l">
              <a:spcBef>
                <a:spcPts val="0"/>
              </a:spcBef>
              <a:spcAft>
                <a:spcPts val="0"/>
              </a:spcAft>
              <a:buSzPct val="100000"/>
              <a:buChar char="•"/>
            </a:pPr>
            <a:r>
              <a:rPr lang="ja"/>
              <a:t>会社のいるステージが異なると、上記のどこに置くかが変わる</a:t>
            </a:r>
            <a:endParaRPr/>
          </a:p>
          <a:p>
            <a:pPr indent="-295275"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95275" lvl="1" marL="914400" rtl="0" algn="l">
              <a:spcBef>
                <a:spcPts val="0"/>
              </a:spcBef>
              <a:spcAft>
                <a:spcPts val="0"/>
              </a:spcAft>
              <a:buSzPct val="100000"/>
              <a:buChar char="•"/>
            </a:pPr>
            <a:r>
              <a:rPr lang="ja"/>
              <a:t>会社がOSPOのどの役割に重点を置いているかによっても変わる</a:t>
            </a:r>
            <a:endParaRPr/>
          </a:p>
          <a:p>
            <a:pPr indent="-308610" lvl="0" marL="457200" rtl="0" algn="l">
              <a:spcBef>
                <a:spcPts val="0"/>
              </a:spcBef>
              <a:spcAft>
                <a:spcPts val="0"/>
              </a:spcAft>
              <a:buSzPct val="100000"/>
              <a:buChar char="•"/>
            </a:pPr>
            <a:r>
              <a:rPr lang="ja"/>
              <a:t>OSPOのあり方も様々</a:t>
            </a:r>
            <a:endParaRPr/>
          </a:p>
          <a:p>
            <a:pPr indent="-295275" lvl="1" marL="914400" rtl="0" algn="l">
              <a:spcBef>
                <a:spcPts val="0"/>
              </a:spcBef>
              <a:spcAft>
                <a:spcPts val="0"/>
              </a:spcAft>
              <a:buSzPct val="100000"/>
              <a:buChar char="•"/>
            </a:pPr>
            <a:r>
              <a:rPr lang="ja"/>
              <a:t>バーチャル　ー　リアル</a:t>
            </a:r>
            <a:endParaRPr/>
          </a:p>
          <a:p>
            <a:pPr indent="-295275" lvl="1" marL="914400" rtl="0" algn="l">
              <a:spcBef>
                <a:spcPts val="0"/>
              </a:spcBef>
              <a:spcAft>
                <a:spcPts val="0"/>
              </a:spcAft>
              <a:buSzPct val="100000"/>
              <a:buChar char="•"/>
            </a:pPr>
            <a:r>
              <a:rPr lang="ja"/>
              <a:t>複数個所にある　ー　一か所集中</a:t>
            </a:r>
            <a:endParaRPr/>
          </a:p>
          <a:p>
            <a:pPr indent="-281939"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95275" lvl="1" marL="914400" rtl="0" algn="l">
              <a:spcBef>
                <a:spcPts val="0"/>
              </a:spcBef>
              <a:spcAft>
                <a:spcPts val="0"/>
              </a:spcAft>
              <a:buSzPct val="100000"/>
              <a:buChar char="•"/>
            </a:pPr>
            <a:r>
              <a:rPr lang="ja"/>
              <a:t>OSPOは一か所にまとまると機能しなくなる</a:t>
            </a:r>
            <a:endParaRPr/>
          </a:p>
          <a:p>
            <a:pPr indent="-281939" lvl="2" marL="1371600" rtl="0" algn="l">
              <a:spcBef>
                <a:spcPts val="0"/>
              </a:spcBef>
              <a:spcAft>
                <a:spcPts val="0"/>
              </a:spcAft>
              <a:buSzPct val="100000"/>
              <a:buChar char="•"/>
            </a:pPr>
            <a:r>
              <a:rPr lang="ja"/>
              <a:t>「ここに任せておけばよい」ということになって、うまくいかない</a:t>
            </a:r>
            <a:endParaRPr/>
          </a:p>
          <a:p>
            <a:pPr indent="-277494" lvl="3" marL="1828800" rtl="0" algn="l">
              <a:spcBef>
                <a:spcPts val="0"/>
              </a:spcBef>
              <a:spcAft>
                <a:spcPts val="0"/>
              </a:spcAft>
              <a:buSzPct val="100000"/>
              <a:buChar char="•"/>
            </a:pPr>
            <a:r>
              <a:rPr lang="ja"/>
              <a:t>OSS文化を学ぶことをやめてしまうことを危惧している</a:t>
            </a:r>
            <a:endParaRPr/>
          </a:p>
          <a:p>
            <a:pPr indent="-308610" lvl="0" marL="457200" rtl="0" algn="l">
              <a:spcBef>
                <a:spcPts val="0"/>
              </a:spcBef>
              <a:spcAft>
                <a:spcPts val="0"/>
              </a:spcAft>
              <a:buSzPct val="100000"/>
              <a:buChar char="•"/>
            </a:pPr>
            <a:r>
              <a:rPr lang="ja"/>
              <a:t>OSPOの始まり方について考察してみる</a:t>
            </a:r>
            <a:endParaRPr/>
          </a:p>
          <a:p>
            <a:pPr indent="-295275" lvl="1" marL="914400" rtl="0" algn="l">
              <a:spcBef>
                <a:spcPts val="0"/>
              </a:spcBef>
              <a:spcAft>
                <a:spcPts val="0"/>
              </a:spcAft>
              <a:buSzPct val="100000"/>
              <a:buChar char="•"/>
            </a:pPr>
            <a:r>
              <a:rPr lang="ja"/>
              <a:t>最初のころはOSPOという言葉はなく、OSSは重要とか、ライセンスは守りましょうとか、伝道活動をしていた</a:t>
            </a:r>
            <a:endParaRPr/>
          </a:p>
          <a:p>
            <a:pPr indent="-295275" lvl="1" marL="914400" rtl="0" algn="l">
              <a:spcBef>
                <a:spcPts val="0"/>
              </a:spcBef>
              <a:spcAft>
                <a:spcPts val="0"/>
              </a:spcAft>
              <a:buSzPct val="100000"/>
              <a:buChar char="•"/>
            </a:pPr>
            <a:r>
              <a:rPr lang="ja"/>
              <a:t>GPL等のライセンスの理解を深めるところから始めていた</a:t>
            </a:r>
            <a:endParaRPr/>
          </a:p>
          <a:p>
            <a:pPr indent="-295275" lvl="1" marL="914400" rtl="0" algn="l">
              <a:spcBef>
                <a:spcPts val="0"/>
              </a:spcBef>
              <a:spcAft>
                <a:spcPts val="0"/>
              </a:spcAft>
              <a:buSzPct val="100000"/>
              <a:buChar char="•"/>
            </a:pPr>
            <a:r>
              <a:rPr lang="ja"/>
              <a:t>OSPOそのもののライフサイクル：</a:t>
            </a:r>
            <a:endParaRPr/>
          </a:p>
          <a:p>
            <a:pPr indent="-281939" lvl="2" marL="1371600" rtl="0" algn="l">
              <a:spcBef>
                <a:spcPts val="0"/>
              </a:spcBef>
              <a:spcAft>
                <a:spcPts val="0"/>
              </a:spcAft>
              <a:buSzPct val="100000"/>
              <a:buChar char="•"/>
            </a:pPr>
            <a:r>
              <a:rPr lang="ja"/>
              <a:t>OSS EU での Ibrahim のセッション：</a:t>
            </a:r>
            <a:r>
              <a:rPr lang="ja" u="sng">
                <a:solidFill>
                  <a:schemeClr val="hlink"/>
                </a:solidFill>
                <a:hlinkClick r:id="rId3"/>
              </a:rPr>
              <a:t>https://sched.co/1OZJh</a:t>
            </a:r>
            <a:r>
              <a:rPr lang="ja"/>
              <a:t>　（1:05のあたり）</a:t>
            </a:r>
            <a:endParaRPr/>
          </a:p>
          <a:p>
            <a:pPr indent="-308610" lvl="0" marL="457200" rtl="0" algn="l">
              <a:spcBef>
                <a:spcPts val="0"/>
              </a:spcBef>
              <a:spcAft>
                <a:spcPts val="0"/>
              </a:spcAft>
              <a:buSzPct val="100000"/>
              <a:buChar char="•"/>
            </a:pPr>
            <a:r>
              <a:rPr lang="ja"/>
              <a:t>参考：深層考察：『オープンソース プログラム オフィス』 - The Linux Foundation</a:t>
            </a:r>
            <a:r>
              <a:rPr lang="ja" u="sng">
                <a:solidFill>
                  <a:schemeClr val="hlink"/>
                </a:solidFill>
                <a:hlinkClick r:id="rId4"/>
              </a:rPr>
              <a:t>https://www.linuxfoundation.jp/publications/2022/11/a-deep-dive-into-open-source-program-offices/</a:t>
            </a:r>
            <a:endParaRPr/>
          </a:p>
          <a:p>
            <a:pPr indent="-295275" lvl="1" marL="914400" rtl="0" algn="l">
              <a:spcBef>
                <a:spcPts val="0"/>
              </a:spcBef>
              <a:spcAft>
                <a:spcPts val="0"/>
              </a:spcAft>
              <a:buSzPct val="100000"/>
              <a:buChar char="•"/>
            </a:pPr>
            <a:r>
              <a:rPr lang="ja"/>
              <a:t>Ibrahim Haddad, “</a:t>
            </a:r>
            <a:r>
              <a:rPr b="1" lang="ja"/>
              <a:t>A Deep Dive Into Open Source Program Offices: Structure, Roles, Responsibilities, and Challenges </a:t>
            </a:r>
            <a:r>
              <a:rPr lang="ja"/>
              <a:t>“ foreword by Chris Aniszczyk, August, 2022</a:t>
            </a:r>
            <a:endParaRPr/>
          </a:p>
          <a:p>
            <a:pPr indent="-295275" lvl="1" marL="914400" rtl="0" algn="l">
              <a:spcBef>
                <a:spcPts val="0"/>
              </a:spcBef>
              <a:spcAft>
                <a:spcPts val="0"/>
              </a:spcAft>
              <a:buSzPct val="100000"/>
              <a:buChar char="•"/>
            </a:pPr>
            <a:r>
              <a:t/>
            </a:r>
            <a:endParaRPr/>
          </a:p>
          <a:p>
            <a:pPr indent="-308610" lvl="0" marL="457200" rtl="0" algn="l">
              <a:spcBef>
                <a:spcPts val="0"/>
              </a:spcBef>
              <a:spcAft>
                <a:spcPts val="0"/>
              </a:spcAft>
              <a:buSzPct val="100000"/>
              <a:buChar char="•"/>
            </a:pPr>
            <a:r>
              <a:t/>
            </a:r>
            <a:endParaRPr/>
          </a:p>
          <a:p>
            <a:pPr indent="0" lvl="0" marL="0" rtl="0" algn="l">
              <a:spcBef>
                <a:spcPts val="0"/>
              </a:spcBef>
              <a:spcAft>
                <a:spcPts val="0"/>
              </a:spcAft>
              <a:buNone/>
            </a:pPr>
            <a:r>
              <a:t/>
            </a:r>
            <a:endParaRPr/>
          </a:p>
        </p:txBody>
      </p:sp>
      <p:sp>
        <p:nvSpPr>
          <p:cNvPr id="128" name="Google Shape;128;p18"/>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2023/9/22議論</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 に対する意識の変化</a:t>
            </a:r>
            <a:endParaRPr/>
          </a:p>
        </p:txBody>
      </p:sp>
      <p:graphicFrame>
        <p:nvGraphicFramePr>
          <p:cNvPr id="134" name="Google Shape;134;p19"/>
          <p:cNvGraphicFramePr/>
          <p:nvPr/>
        </p:nvGraphicFramePr>
        <p:xfrm>
          <a:off x="276025" y="903900"/>
          <a:ext cx="3000000" cy="3000000"/>
        </p:xfrm>
        <a:graphic>
          <a:graphicData uri="http://schemas.openxmlformats.org/drawingml/2006/table">
            <a:tbl>
              <a:tblPr>
                <a:noFill/>
                <a:tableStyleId>{E63C1E4C-D15D-43BF-9F3E-A24E8E2913C9}</a:tableStyleId>
              </a:tblPr>
              <a:tblGrid>
                <a:gridCol w="820325"/>
                <a:gridCol w="2317725"/>
                <a:gridCol w="2515850"/>
                <a:gridCol w="2559925"/>
              </a:tblGrid>
              <a:tr h="381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ja" sz="1200"/>
                        <a:t>事業活動への利用</a:t>
                      </a:r>
                      <a:endParaRPr sz="1200"/>
                    </a:p>
                  </a:txBody>
                  <a:tcPr marT="91425" marB="91425" marR="91425" marL="91425"/>
                </a:tc>
                <a:tc>
                  <a:txBody>
                    <a:bodyPr/>
                    <a:lstStyle/>
                    <a:p>
                      <a:pPr indent="0" lvl="0" marL="0" rtl="0" algn="l">
                        <a:spcBef>
                          <a:spcPts val="0"/>
                        </a:spcBef>
                        <a:spcAft>
                          <a:spcPts val="0"/>
                        </a:spcAft>
                        <a:buNone/>
                      </a:pPr>
                      <a:r>
                        <a:rPr lang="ja" sz="1200"/>
                        <a:t>コンプライアンス</a:t>
                      </a:r>
                      <a:endParaRPr sz="1200"/>
                    </a:p>
                  </a:txBody>
                  <a:tcPr marT="91425" marB="91425" marR="91425" marL="91425"/>
                </a:tc>
                <a:tc>
                  <a:txBody>
                    <a:bodyPr/>
                    <a:lstStyle/>
                    <a:p>
                      <a:pPr indent="0" lvl="0" marL="0" rtl="0" algn="l">
                        <a:spcBef>
                          <a:spcPts val="0"/>
                        </a:spcBef>
                        <a:spcAft>
                          <a:spcPts val="0"/>
                        </a:spcAft>
                        <a:buNone/>
                      </a:pPr>
                      <a:r>
                        <a:rPr lang="ja" sz="1200"/>
                        <a:t>貢献</a:t>
                      </a:r>
                      <a:endParaRPr sz="1200"/>
                    </a:p>
                  </a:txBody>
                  <a:tcPr marT="91425" marB="91425" marR="91425" marL="91425"/>
                </a:tc>
              </a:tr>
              <a:tr h="381000">
                <a:tc>
                  <a:txBody>
                    <a:bodyPr/>
                    <a:lstStyle/>
                    <a:p>
                      <a:pPr indent="0" lvl="0" marL="0" rtl="0" algn="l">
                        <a:spcBef>
                          <a:spcPts val="0"/>
                        </a:spcBef>
                        <a:spcAft>
                          <a:spcPts val="0"/>
                        </a:spcAft>
                        <a:buNone/>
                      </a:pPr>
                      <a:r>
                        <a:rPr lang="ja" sz="1200"/>
                        <a:t>Stage 4</a:t>
                      </a:r>
                      <a:endParaRPr sz="1200"/>
                    </a:p>
                  </a:txBody>
                  <a:tcPr marT="91425" marB="91425" marR="91425" marL="91425"/>
                </a:tc>
                <a:tc>
                  <a:txBody>
                    <a:bodyPr/>
                    <a:lstStyle/>
                    <a:p>
                      <a:pPr indent="0" lvl="0" marL="0" rtl="0" algn="l">
                        <a:spcBef>
                          <a:spcPts val="0"/>
                        </a:spcBef>
                        <a:spcAft>
                          <a:spcPts val="0"/>
                        </a:spcAft>
                        <a:buNone/>
                      </a:pPr>
                      <a:r>
                        <a:rPr lang="ja" sz="1200"/>
                        <a:t>コミュニティを活性化させることが、事業の安定性に必要と理解</a:t>
                      </a:r>
                      <a:endParaRPr sz="1200"/>
                    </a:p>
                  </a:txBody>
                  <a:tcPr marT="91425" marB="91425" marR="91425" marL="91425"/>
                </a:tc>
                <a:tc>
                  <a:txBody>
                    <a:bodyPr/>
                    <a:lstStyle/>
                    <a:p>
                      <a:pPr indent="0" lvl="0" marL="0" rtl="0" algn="l">
                        <a:spcBef>
                          <a:spcPts val="0"/>
                        </a:spcBef>
                        <a:spcAft>
                          <a:spcPts val="0"/>
                        </a:spcAft>
                        <a:buNone/>
                      </a:pPr>
                      <a:r>
                        <a:rPr lang="ja" sz="1200"/>
                        <a:t>より良いライセンスのあり方を提案、推進</a:t>
                      </a:r>
                      <a:endParaRPr sz="1200"/>
                    </a:p>
                  </a:txBody>
                  <a:tcPr marT="91425" marB="91425" marR="91425" marL="91425"/>
                </a:tc>
                <a:tc>
                  <a:txBody>
                    <a:bodyPr/>
                    <a:lstStyle/>
                    <a:p>
                      <a:pPr indent="0" lvl="0" marL="0" rtl="0" algn="l">
                        <a:spcBef>
                          <a:spcPts val="0"/>
                        </a:spcBef>
                        <a:spcAft>
                          <a:spcPts val="0"/>
                        </a:spcAft>
                        <a:buNone/>
                      </a:pPr>
                      <a:r>
                        <a:rPr lang="ja" sz="1200"/>
                        <a:t>新機能、新モジュールの開発を提案、推進</a:t>
                      </a:r>
                      <a:endParaRPr sz="1200"/>
                    </a:p>
                  </a:txBody>
                  <a:tcPr marT="91425" marB="91425" marR="91425" marL="91425"/>
                </a:tc>
              </a:tr>
              <a:tr h="381000">
                <a:tc>
                  <a:txBody>
                    <a:bodyPr/>
                    <a:lstStyle/>
                    <a:p>
                      <a:pPr indent="0" lvl="0" marL="0" rtl="0" algn="l">
                        <a:spcBef>
                          <a:spcPts val="0"/>
                        </a:spcBef>
                        <a:spcAft>
                          <a:spcPts val="0"/>
                        </a:spcAft>
                        <a:buNone/>
                      </a:pPr>
                      <a:r>
                        <a:rPr lang="ja" sz="1200"/>
                        <a:t>Stage 3</a:t>
                      </a:r>
                      <a:endParaRPr sz="1200"/>
                    </a:p>
                  </a:txBody>
                  <a:tcPr marT="91425" marB="91425" marR="91425" marL="91425"/>
                </a:tc>
                <a:tc>
                  <a:txBody>
                    <a:bodyPr/>
                    <a:lstStyle/>
                    <a:p>
                      <a:pPr indent="0" lvl="0" marL="0" rtl="0" algn="l">
                        <a:spcBef>
                          <a:spcPts val="0"/>
                        </a:spcBef>
                        <a:spcAft>
                          <a:spcPts val="0"/>
                        </a:spcAft>
                        <a:buNone/>
                      </a:pPr>
                      <a:r>
                        <a:rPr lang="ja" sz="1200"/>
                        <a:t>コミュニティと良好なコミュニケーションが製品の向上につながると理解</a:t>
                      </a:r>
                      <a:endParaRPr sz="1200"/>
                    </a:p>
                  </a:txBody>
                  <a:tcPr marT="91425" marB="91425" marR="91425" marL="91425"/>
                </a:tc>
                <a:tc>
                  <a:txBody>
                    <a:bodyPr/>
                    <a:lstStyle/>
                    <a:p>
                      <a:pPr indent="0" lvl="0" marL="0" rtl="0" algn="l">
                        <a:spcBef>
                          <a:spcPts val="0"/>
                        </a:spcBef>
                        <a:spcAft>
                          <a:spcPts val="0"/>
                        </a:spcAft>
                        <a:buNone/>
                      </a:pPr>
                      <a:r>
                        <a:rPr lang="ja" sz="1200"/>
                        <a:t>ライセンスの扱い、ツールについてコミュニティと意見交換</a:t>
                      </a:r>
                      <a:endParaRPr sz="1200"/>
                    </a:p>
                  </a:txBody>
                  <a:tcPr marT="91425" marB="91425" marR="91425" marL="91425"/>
                </a:tc>
                <a:tc>
                  <a:txBody>
                    <a:bodyPr/>
                    <a:lstStyle/>
                    <a:p>
                      <a:pPr indent="0" lvl="0" marL="0" rtl="0" algn="l">
                        <a:spcBef>
                          <a:spcPts val="0"/>
                        </a:spcBef>
                        <a:spcAft>
                          <a:spcPts val="0"/>
                        </a:spcAft>
                        <a:buNone/>
                      </a:pPr>
                      <a:r>
                        <a:rPr lang="ja" sz="1200"/>
                        <a:t>コミュニティでのアップデート活動、不具合対応に参加</a:t>
                      </a:r>
                      <a:endParaRPr sz="1200"/>
                    </a:p>
                  </a:txBody>
                  <a:tcPr marT="91425" marB="91425" marR="91425" marL="91425"/>
                </a:tc>
              </a:tr>
              <a:tr h="381000">
                <a:tc>
                  <a:txBody>
                    <a:bodyPr/>
                    <a:lstStyle/>
                    <a:p>
                      <a:pPr indent="0" lvl="0" marL="0" rtl="0" algn="l">
                        <a:spcBef>
                          <a:spcPts val="0"/>
                        </a:spcBef>
                        <a:spcAft>
                          <a:spcPts val="0"/>
                        </a:spcAft>
                        <a:buNone/>
                      </a:pPr>
                      <a:r>
                        <a:rPr lang="ja" sz="1200"/>
                        <a:t>Stage 2</a:t>
                      </a:r>
                      <a:endParaRPr sz="1200"/>
                    </a:p>
                  </a:txBody>
                  <a:tcPr marT="91425" marB="91425" marR="91425" marL="91425"/>
                </a:tc>
                <a:tc>
                  <a:txBody>
                    <a:bodyPr/>
                    <a:lstStyle/>
                    <a:p>
                      <a:pPr indent="0" lvl="0" marL="0" rtl="0" algn="l">
                        <a:spcBef>
                          <a:spcPts val="0"/>
                        </a:spcBef>
                        <a:spcAft>
                          <a:spcPts val="0"/>
                        </a:spcAft>
                        <a:buNone/>
                      </a:pPr>
                      <a:r>
                        <a:rPr lang="ja" sz="1200"/>
                        <a:t>実質的に品質が高いことに気づく。</a:t>
                      </a:r>
                      <a:endParaRPr sz="1200"/>
                    </a:p>
                    <a:p>
                      <a:pPr indent="0" lvl="0" marL="0" rtl="0" algn="l">
                        <a:spcBef>
                          <a:spcPts val="0"/>
                        </a:spcBef>
                        <a:spcAft>
                          <a:spcPts val="0"/>
                        </a:spcAft>
                        <a:buNone/>
                      </a:pPr>
                      <a:r>
                        <a:rPr lang="ja" sz="1200"/>
                        <a:t>不具合があっても修正がされることに気づく</a:t>
                      </a:r>
                      <a:endParaRPr sz="1200"/>
                    </a:p>
                  </a:txBody>
                  <a:tcPr marT="91425" marB="91425" marR="91425" marL="91425"/>
                </a:tc>
                <a:tc>
                  <a:txBody>
                    <a:bodyPr/>
                    <a:lstStyle/>
                    <a:p>
                      <a:pPr indent="0" lvl="0" marL="0" rtl="0" algn="l">
                        <a:spcBef>
                          <a:spcPts val="0"/>
                        </a:spcBef>
                        <a:spcAft>
                          <a:spcPts val="0"/>
                        </a:spcAft>
                        <a:buNone/>
                      </a:pPr>
                      <a:r>
                        <a:rPr lang="ja" sz="1200"/>
                        <a:t>コミュニティの意見、発言を尊重</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1200">
                          <a:solidFill>
                            <a:schemeClr val="dk1"/>
                          </a:solidFill>
                        </a:rPr>
                        <a:t>コミュニティでのアップデート情報、不具合情報を活用。発見した不具合の報告、利用実績の報告</a:t>
                      </a:r>
                      <a:endParaRPr sz="1200"/>
                    </a:p>
                  </a:txBody>
                  <a:tcPr marT="91425" marB="91425" marR="91425" marL="91425"/>
                </a:tc>
              </a:tr>
              <a:tr h="381000">
                <a:tc>
                  <a:txBody>
                    <a:bodyPr/>
                    <a:lstStyle/>
                    <a:p>
                      <a:pPr indent="0" lvl="0" marL="0" rtl="0" algn="l">
                        <a:spcBef>
                          <a:spcPts val="0"/>
                        </a:spcBef>
                        <a:spcAft>
                          <a:spcPts val="0"/>
                        </a:spcAft>
                        <a:buNone/>
                      </a:pPr>
                      <a:r>
                        <a:rPr lang="ja" sz="1200"/>
                        <a:t>Stage 1</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ライセンスに従い、最低限の利用報告、情報開示</a:t>
                      </a:r>
                      <a:endParaRPr sz="1200"/>
                    </a:p>
                  </a:txBody>
                  <a:tcPr marT="91425" marB="91425" marR="91425" marL="91425"/>
                </a:tc>
                <a:tc>
                  <a:txBody>
                    <a:bodyPr/>
                    <a:lstStyle/>
                    <a:p>
                      <a:pPr indent="0" lvl="0" marL="0" rtl="0" algn="l">
                        <a:spcBef>
                          <a:spcPts val="0"/>
                        </a:spcBef>
                        <a:spcAft>
                          <a:spcPts val="0"/>
                        </a:spcAft>
                        <a:buNone/>
                      </a:pPr>
                      <a:r>
                        <a:rPr lang="ja" sz="1200"/>
                        <a:t>法的に最低限の対応</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ライセンスに従い最低限のソース開示</a:t>
                      </a:r>
                      <a:endParaRPr sz="1200"/>
                    </a:p>
                  </a:txBody>
                  <a:tcPr marT="91425" marB="91425" marR="91425" marL="91425"/>
                </a:tc>
              </a:tr>
              <a:tr h="381000">
                <a:tc>
                  <a:txBody>
                    <a:bodyPr/>
                    <a:lstStyle/>
                    <a:p>
                      <a:pPr indent="0" lvl="0" marL="0" rtl="0" algn="l">
                        <a:spcBef>
                          <a:spcPts val="0"/>
                        </a:spcBef>
                        <a:spcAft>
                          <a:spcPts val="0"/>
                        </a:spcAft>
                        <a:buNone/>
                      </a:pPr>
                      <a:r>
                        <a:rPr lang="ja" sz="1200"/>
                        <a:t>Stage 0</a:t>
                      </a:r>
                      <a:endParaRPr sz="1200"/>
                    </a:p>
                  </a:txBody>
                  <a:tcPr marT="91425" marB="91425" marR="91425" marL="91425"/>
                </a:tc>
                <a:tc>
                  <a:txBody>
                    <a:bodyPr/>
                    <a:lstStyle/>
                    <a:p>
                      <a:pPr indent="0" lvl="0" marL="0" rtl="0" algn="l">
                        <a:spcBef>
                          <a:spcPts val="0"/>
                        </a:spcBef>
                        <a:spcAft>
                          <a:spcPts val="0"/>
                        </a:spcAft>
                        <a:buNone/>
                      </a:pPr>
                      <a:r>
                        <a:rPr lang="ja" sz="1200"/>
                        <a:t>無償だから使う</a:t>
                      </a:r>
                      <a:endParaRPr sz="1200"/>
                    </a:p>
                  </a:txBody>
                  <a:tcPr marT="91425" marB="91425" marR="91425" marL="91425"/>
                </a:tc>
                <a:tc>
                  <a:txBody>
                    <a:bodyPr/>
                    <a:lstStyle/>
                    <a:p>
                      <a:pPr indent="0" lvl="0" marL="0" rtl="0" algn="l">
                        <a:spcBef>
                          <a:spcPts val="0"/>
                        </a:spcBef>
                        <a:spcAft>
                          <a:spcPts val="0"/>
                        </a:spcAft>
                        <a:buNone/>
                      </a:pPr>
                      <a:r>
                        <a:rPr lang="ja" sz="1200"/>
                        <a:t>よくわからない。見つからなければよい。</a:t>
                      </a:r>
                      <a:endParaRPr sz="1200"/>
                    </a:p>
                  </a:txBody>
                  <a:tcPr marT="91425" marB="91425" marR="91425" marL="91425"/>
                </a:tc>
                <a:tc>
                  <a:txBody>
                    <a:bodyPr/>
                    <a:lstStyle/>
                    <a:p>
                      <a:pPr indent="0" lvl="0" marL="0" rtl="0" algn="l">
                        <a:spcBef>
                          <a:spcPts val="0"/>
                        </a:spcBef>
                        <a:spcAft>
                          <a:spcPts val="0"/>
                        </a:spcAft>
                        <a:buNone/>
                      </a:pPr>
                      <a:r>
                        <a:rPr lang="ja" sz="1200"/>
                        <a:t>自分のコードを渡すのは損</a:t>
                      </a:r>
                      <a:endParaRPr sz="1200"/>
                    </a:p>
                  </a:txBody>
                  <a:tcPr marT="91425" marB="91425" marR="91425" marL="91425"/>
                </a:tc>
              </a:tr>
            </a:tbl>
          </a:graphicData>
        </a:graphic>
      </p:graphicFrame>
      <p:sp>
        <p:nvSpPr>
          <p:cNvPr id="135" name="Google Shape;135;p19"/>
          <p:cNvSpPr/>
          <p:nvPr/>
        </p:nvSpPr>
        <p:spPr>
          <a:xfrm>
            <a:off x="7307150" y="345875"/>
            <a:ext cx="15330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2023/10/27議論</a:t>
            </a:r>
            <a:endParaRPr/>
          </a:p>
        </p:txBody>
      </p:sp>
      <p:sp>
        <p:nvSpPr>
          <p:cNvPr id="136" name="Google Shape;136;p19"/>
          <p:cNvSpPr/>
          <p:nvPr/>
        </p:nvSpPr>
        <p:spPr>
          <a:xfrm rot="5400000">
            <a:off x="7054400" y="2772175"/>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コストの増加</a:t>
            </a:r>
            <a:endParaRPr/>
          </a:p>
        </p:txBody>
      </p:sp>
      <p:sp>
        <p:nvSpPr>
          <p:cNvPr id="137" name="Google Shape;137;p19"/>
          <p:cNvSpPr/>
          <p:nvPr/>
        </p:nvSpPr>
        <p:spPr>
          <a:xfrm rot="5400000">
            <a:off x="7358250" y="2598400"/>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リターン</a:t>
            </a:r>
            <a:r>
              <a:rPr lang="ja"/>
              <a:t>の増加</a:t>
            </a:r>
            <a:endParaRPr/>
          </a:p>
        </p:txBody>
      </p:sp>
      <p:sp>
        <p:nvSpPr>
          <p:cNvPr id="138" name="Google Shape;138;p19"/>
          <p:cNvSpPr/>
          <p:nvPr/>
        </p:nvSpPr>
        <p:spPr>
          <a:xfrm>
            <a:off x="7264650" y="4557925"/>
            <a:ext cx="1679700" cy="545400"/>
          </a:xfrm>
          <a:prstGeom prst="wedgeRoundRectCallout">
            <a:avLst>
              <a:gd fmla="val 38690" name="adj1"/>
              <a:gd fmla="val -169692"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コストとリターンのバランスポイントは企業によって異なる</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7/11 </a:t>
            </a:r>
            <a:r>
              <a:rPr lang="ja"/>
              <a:t>全体会合ブレイクアウトセッション</a:t>
            </a:r>
            <a:endParaRPr/>
          </a:p>
        </p:txBody>
      </p:sp>
      <p:sp>
        <p:nvSpPr>
          <p:cNvPr id="144" name="Google Shape;144;p2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OSPOに必要なものとは？OSPOを立ち上げるには？</a:t>
            </a:r>
            <a:endParaRPr/>
          </a:p>
        </p:txBody>
      </p:sp>
      <p:sp>
        <p:nvSpPr>
          <p:cNvPr id="145" name="Google Shape;145;p2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リソース（人、お金）</a:t>
            </a:r>
            <a:endParaRPr/>
          </a:p>
          <a:p>
            <a:pPr indent="-317500" lvl="1" marL="914400" rtl="0" algn="l">
              <a:spcBef>
                <a:spcPts val="0"/>
              </a:spcBef>
              <a:spcAft>
                <a:spcPts val="0"/>
              </a:spcAft>
              <a:buSzPts val="1400"/>
              <a:buChar char="○"/>
            </a:pPr>
            <a:r>
              <a:rPr lang="ja"/>
              <a:t>OSPOで何をするかによって規模感が違う</a:t>
            </a:r>
            <a:endParaRPr/>
          </a:p>
          <a:p>
            <a:pPr indent="-317500" lvl="1" marL="914400" rtl="0" algn="l">
              <a:spcBef>
                <a:spcPts val="0"/>
              </a:spcBef>
              <a:spcAft>
                <a:spcPts val="0"/>
              </a:spcAft>
              <a:buSzPts val="1400"/>
              <a:buChar char="○"/>
            </a:pPr>
            <a:r>
              <a:rPr lang="ja"/>
              <a:t>最低限：ライセンスコンプライアンスを社内に徹底する</a:t>
            </a:r>
            <a:endParaRPr/>
          </a:p>
          <a:p>
            <a:pPr indent="-317500" lvl="1" marL="914400" rtl="0" algn="l">
              <a:spcBef>
                <a:spcPts val="0"/>
              </a:spcBef>
              <a:spcAft>
                <a:spcPts val="0"/>
              </a:spcAft>
              <a:buSzPts val="1400"/>
              <a:buChar char="○"/>
            </a:pPr>
            <a:r>
              <a:rPr lang="ja"/>
              <a:t>さらには：教育、貢献、戦略に広がるにつれて規模が大きくなる</a:t>
            </a:r>
            <a:endParaRPr/>
          </a:p>
          <a:p>
            <a:pPr indent="-317500" lvl="1" marL="914400" rtl="0" algn="l">
              <a:spcBef>
                <a:spcPts val="0"/>
              </a:spcBef>
              <a:spcAft>
                <a:spcPts val="0"/>
              </a:spcAft>
              <a:buSzPts val="1400"/>
              <a:buChar char="○"/>
            </a:pPr>
            <a:r>
              <a:rPr lang="ja"/>
              <a:t>組織の継続性を考えると必要な最低限の人数は複数名</a:t>
            </a:r>
            <a:endParaRPr/>
          </a:p>
          <a:p>
            <a:pPr indent="-317500" lvl="0" marL="457200" rtl="0" algn="l">
              <a:spcBef>
                <a:spcPts val="0"/>
              </a:spcBef>
              <a:spcAft>
                <a:spcPts val="0"/>
              </a:spcAft>
              <a:buSzPts val="1400"/>
              <a:buChar char="●"/>
            </a:pPr>
            <a:r>
              <a:rPr lang="ja"/>
              <a:t>マインドセット</a:t>
            </a:r>
            <a:endParaRPr/>
          </a:p>
          <a:p>
            <a:pPr indent="-317500" lvl="1" marL="9144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ja"/>
              <a:t>トップの意思</a:t>
            </a:r>
            <a:endParaRPr/>
          </a:p>
          <a:p>
            <a:pPr indent="-317500" lvl="1" marL="914400" rtl="0" algn="l">
              <a:spcBef>
                <a:spcPts val="0"/>
              </a:spcBef>
              <a:spcAft>
                <a:spcPts val="0"/>
              </a:spcAft>
              <a:buSzPts val="1400"/>
              <a:buChar char="○"/>
            </a:pPr>
            <a:r>
              <a:rPr lang="ja"/>
              <a:t>トップの考えはお金がっ付随するので、重要</a:t>
            </a:r>
            <a:endParaRPr/>
          </a:p>
          <a:p>
            <a:pPr indent="-317500" lvl="2" marL="1371600" rtl="0" algn="l">
              <a:spcBef>
                <a:spcPts val="0"/>
              </a:spcBef>
              <a:spcAft>
                <a:spcPts val="0"/>
              </a:spcAft>
              <a:buSzPts val="1400"/>
              <a:buChar char="■"/>
            </a:pPr>
            <a:r>
              <a:rPr lang="ja"/>
              <a:t>ライセンスコンプライアンスまでは必須と考えてもらえるが、それ以上に進むにはどうしたらいいか？</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OSSを使い始めるステップ</a:t>
            </a:r>
            <a:endParaRPr/>
          </a:p>
        </p:txBody>
      </p:sp>
      <p:sp>
        <p:nvSpPr>
          <p:cNvPr id="151" name="Google Shape;151;p21"/>
          <p:cNvSpPr/>
          <p:nvPr/>
        </p:nvSpPr>
        <p:spPr>
          <a:xfrm>
            <a:off x="432000" y="1747225"/>
            <a:ext cx="2022000" cy="713400"/>
          </a:xfrm>
          <a:prstGeom prst="wedgeRectCallout">
            <a:avLst>
              <a:gd fmla="val 15440" name="adj1"/>
              <a:gd fmla="val 527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既にあるソフトを使える（開発を楽できる）</a:t>
            </a:r>
            <a:endParaRPr sz="1000"/>
          </a:p>
          <a:p>
            <a:pPr indent="0" lvl="0" marL="0" rtl="0" algn="l">
              <a:spcBef>
                <a:spcPts val="0"/>
              </a:spcBef>
              <a:spcAft>
                <a:spcPts val="0"/>
              </a:spcAft>
              <a:buNone/>
            </a:pPr>
            <a:r>
              <a:rPr lang="ja" sz="1000"/>
              <a:t>（</a:t>
            </a:r>
            <a:r>
              <a:rPr lang="ja" sz="1000"/>
              <a:t>社内の開発工数を減らせる）</a:t>
            </a:r>
            <a:endParaRPr sz="1000"/>
          </a:p>
          <a:p>
            <a:pPr indent="0" lvl="0" marL="0" rtl="0" algn="l">
              <a:spcBef>
                <a:spcPts val="0"/>
              </a:spcBef>
              <a:spcAft>
                <a:spcPts val="0"/>
              </a:spcAft>
              <a:buNone/>
            </a:pPr>
            <a:r>
              <a:t/>
            </a:r>
            <a:endParaRPr sz="1000"/>
          </a:p>
        </p:txBody>
      </p:sp>
      <p:sp>
        <p:nvSpPr>
          <p:cNvPr id="152" name="Google Shape;152;p21"/>
          <p:cNvSpPr/>
          <p:nvPr/>
        </p:nvSpPr>
        <p:spPr>
          <a:xfrm>
            <a:off x="2677025" y="1616275"/>
            <a:ext cx="2022000" cy="1744800"/>
          </a:xfrm>
          <a:prstGeom prst="wedgeRectCallout">
            <a:avLst>
              <a:gd fmla="val 83404" name="adj1"/>
              <a:gd fmla="val 872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最先端のソフト（技術）を使える</a:t>
            </a:r>
            <a:endParaRPr sz="1000"/>
          </a:p>
          <a:p>
            <a:pPr indent="0" lvl="0" marL="0" rtl="0" algn="l">
              <a:spcBef>
                <a:spcPts val="0"/>
              </a:spcBef>
              <a:spcAft>
                <a:spcPts val="0"/>
              </a:spcAft>
              <a:buNone/>
            </a:pPr>
            <a:r>
              <a:rPr lang="ja" sz="1000"/>
              <a:t>多くの人が集まって作ったソフトなので、レベルが高い</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ja"/>
              <a:t>Consumer ～ Leader の Open Source 価値マップ</a:t>
            </a:r>
            <a:endParaRPr/>
          </a:p>
        </p:txBody>
      </p:sp>
      <p:pic>
        <p:nvPicPr>
          <p:cNvPr id="158" name="Google Shape;158;p22"/>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Consumer ～ Leader の Open Source </a:t>
            </a:r>
            <a:r>
              <a:rPr lang="ja"/>
              <a:t>価値マップ</a:t>
            </a:r>
            <a:endParaRPr/>
          </a:p>
        </p:txBody>
      </p:sp>
      <p:graphicFrame>
        <p:nvGraphicFramePr>
          <p:cNvPr id="164" name="Google Shape;164;p23"/>
          <p:cNvGraphicFramePr/>
          <p:nvPr/>
        </p:nvGraphicFramePr>
        <p:xfrm>
          <a:off x="74800" y="767525"/>
          <a:ext cx="3000000" cy="3000000"/>
        </p:xfrm>
        <a:graphic>
          <a:graphicData uri="http://schemas.openxmlformats.org/drawingml/2006/table">
            <a:tbl>
              <a:tblPr>
                <a:noFill/>
                <a:tableStyleId>{E63C1E4C-D15D-43BF-9F3E-A24E8E2913C9}</a:tableStyleId>
              </a:tblPr>
              <a:tblGrid>
                <a:gridCol w="398725"/>
                <a:gridCol w="2145025"/>
                <a:gridCol w="929375"/>
                <a:gridCol w="1100600"/>
                <a:gridCol w="1100600"/>
                <a:gridCol w="1100600"/>
                <a:gridCol w="1100600"/>
                <a:gridCol w="1100600"/>
              </a:tblGrid>
              <a:tr h="405875">
                <a:tc>
                  <a:txBody>
                    <a:bodyPr/>
                    <a:lstStyle/>
                    <a:p>
                      <a:pPr indent="0" lvl="0" marL="0" rtl="0" algn="l">
                        <a:lnSpc>
                          <a:spcPct val="115000"/>
                        </a:lnSpc>
                        <a:spcBef>
                          <a:spcPts val="0"/>
                        </a:spcBef>
                        <a:spcAft>
                          <a:spcPts val="0"/>
                        </a:spcAft>
                        <a:buNone/>
                      </a:pPr>
                      <a:r>
                        <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人材価値 (個人)</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(会社)</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技術価値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費用価値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創造価値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ブランド価値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顧客価値</a:t>
                      </a:r>
                      <a:endParaRPr b="1" sz="1200">
                        <a:solidFill>
                          <a:srgbClr val="FFFFFF"/>
                        </a:solidFill>
                      </a:endParaRPr>
                    </a:p>
                  </a:txBody>
                  <a:tcPr marT="91425" marB="91425" marR="91425" marL="91425">
                    <a:solidFill>
                      <a:schemeClr val="accent5"/>
                    </a:solidFill>
                  </a:tcPr>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65" name="Google Shape;165;p23"/>
          <p:cNvSpPr txBox="1"/>
          <p:nvPr/>
        </p:nvSpPr>
        <p:spPr>
          <a:xfrm rot="-5400000">
            <a:off x="-183800" y="1432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t>Leader</a:t>
            </a:r>
            <a:endParaRPr sz="1300"/>
          </a:p>
        </p:txBody>
      </p:sp>
      <p:sp>
        <p:nvSpPr>
          <p:cNvPr id="166" name="Google Shape;166;p23"/>
          <p:cNvSpPr txBox="1"/>
          <p:nvPr/>
        </p:nvSpPr>
        <p:spPr>
          <a:xfrm rot="-5400000">
            <a:off x="-183800" y="2321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Contributor</a:t>
            </a:r>
            <a:endParaRPr sz="1100"/>
          </a:p>
        </p:txBody>
      </p:sp>
      <p:sp>
        <p:nvSpPr>
          <p:cNvPr id="167" name="Google Shape;167;p23"/>
          <p:cNvSpPr txBox="1"/>
          <p:nvPr/>
        </p:nvSpPr>
        <p:spPr>
          <a:xfrm rot="-5400000">
            <a:off x="-183800" y="32117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Participant</a:t>
            </a:r>
            <a:endParaRPr sz="1100"/>
          </a:p>
        </p:txBody>
      </p:sp>
      <p:sp>
        <p:nvSpPr>
          <p:cNvPr id="168" name="Google Shape;168;p23"/>
          <p:cNvSpPr txBox="1"/>
          <p:nvPr/>
        </p:nvSpPr>
        <p:spPr>
          <a:xfrm rot="-5400000">
            <a:off x="-183800" y="4099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Consumer</a:t>
            </a:r>
            <a:endParaRPr sz="1100"/>
          </a:p>
        </p:txBody>
      </p:sp>
      <p:sp>
        <p:nvSpPr>
          <p:cNvPr id="169" name="Google Shape;169;p23"/>
          <p:cNvSpPr txBox="1"/>
          <p:nvPr/>
        </p:nvSpPr>
        <p:spPr>
          <a:xfrm>
            <a:off x="490400" y="1191525"/>
            <a:ext cx="8560500" cy="3066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自動的に集まる状態</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75" name="Google Shape;175;p2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コミュニティのリーダーシップを取るのが難しいのはなぜか？</a:t>
            </a:r>
            <a:endParaRPr/>
          </a:p>
        </p:txBody>
      </p:sp>
      <p:sp>
        <p:nvSpPr>
          <p:cNvPr id="176" name="Google Shape;176;p2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82" name="Google Shape;182;p2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183" name="Google Shape;183;p2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89" name="Google Shape;189;p26"/>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OSPOをどう進めればいいですか</a:t>
            </a:r>
            <a:endParaRPr/>
          </a:p>
        </p:txBody>
      </p:sp>
      <p:sp>
        <p:nvSpPr>
          <p:cNvPr id="190" name="Google Shape;190;p26"/>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96" name="Google Shape;196;p27"/>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197" name="Google Shape;197;p27"/>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8" name="Google Shape;48;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sp>
        <p:nvSpPr>
          <p:cNvPr id="49" name="Google Shape;49;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OSSを活用する、OSS活動のメリットは何ですか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03" name="Google Shape;203;p28"/>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204" name="Google Shape;204;p28"/>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210" name="Google Shape;210;p2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211" name="Google Shape;211;p2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217" name="Google Shape;217;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223" name="Google Shape;223;p31"/>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AutoNum type="arabicPeriod"/>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AutoNum type="arabicPeriod"/>
            </a:pPr>
            <a:r>
              <a:rPr lang="ja"/>
              <a:t>OSPOの組織構成やメンバ構成は？ </a:t>
            </a:r>
            <a:endParaRPr/>
          </a:p>
          <a:p>
            <a:pPr indent="-290830" lvl="1" marL="914400" rtl="0" algn="l">
              <a:lnSpc>
                <a:spcPct val="110000"/>
              </a:lnSpc>
              <a:spcBef>
                <a:spcPts val="0"/>
              </a:spcBef>
              <a:spcAft>
                <a:spcPts val="0"/>
              </a:spcAft>
              <a:buSzPct val="100000"/>
              <a:buAutoNum type="alphaLcPeriod"/>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AutoNum type="arabicPeriod"/>
            </a:pPr>
            <a:r>
              <a:rPr lang="ja"/>
              <a:t>OSPOの組織や権限はどうなっている？ </a:t>
            </a:r>
            <a:endParaRPr/>
          </a:p>
          <a:p>
            <a:pPr indent="-290830" lvl="1" marL="914400" rtl="0" algn="l">
              <a:lnSpc>
                <a:spcPct val="110000"/>
              </a:lnSpc>
              <a:spcBef>
                <a:spcPts val="0"/>
              </a:spcBef>
              <a:spcAft>
                <a:spcPts val="0"/>
              </a:spcAft>
              <a:buSzPct val="100000"/>
              <a:buAutoNum type="alphaLcPeriod"/>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AutoNum type="arabicPeriod"/>
            </a:pPr>
            <a:r>
              <a:rPr lang="ja"/>
              <a:t>SBOMをソフトウェア納入者に要求している？ </a:t>
            </a:r>
            <a:endParaRPr/>
          </a:p>
          <a:p>
            <a:pPr indent="-290830" lvl="1" marL="914400" rtl="0" algn="l">
              <a:lnSpc>
                <a:spcPct val="110000"/>
              </a:lnSpc>
              <a:spcBef>
                <a:spcPts val="0"/>
              </a:spcBef>
              <a:spcAft>
                <a:spcPts val="0"/>
              </a:spcAft>
              <a:buSzPct val="100000"/>
              <a:buAutoNum type="alphaLcPeriod"/>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AutoNum type="arabicPeriod"/>
            </a:pPr>
            <a:r>
              <a:rPr lang="ja"/>
              <a:t>SBOM管理のツールは足りてる？</a:t>
            </a:r>
            <a:endParaRPr/>
          </a:p>
          <a:p>
            <a:pPr indent="-290830" lvl="1" marL="914400" rtl="0" algn="l">
              <a:lnSpc>
                <a:spcPct val="110000"/>
              </a:lnSpc>
              <a:spcBef>
                <a:spcPts val="0"/>
              </a:spcBef>
              <a:spcAft>
                <a:spcPts val="0"/>
              </a:spcAft>
              <a:buSzPct val="100000"/>
              <a:buAutoNum type="alphaLcPeriod"/>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AutoNum type="arabicPeriod"/>
            </a:pPr>
            <a:r>
              <a:rPr lang="ja"/>
              <a:t>OSSの著作権は？</a:t>
            </a:r>
            <a:endParaRPr/>
          </a:p>
          <a:p>
            <a:pPr indent="-290830" lvl="1" marL="914400" rtl="0" algn="l">
              <a:lnSpc>
                <a:spcPct val="110000"/>
              </a:lnSpc>
              <a:spcBef>
                <a:spcPts val="0"/>
              </a:spcBef>
              <a:spcAft>
                <a:spcPts val="0"/>
              </a:spcAft>
              <a:buSzPct val="100000"/>
              <a:buAutoNum type="alphaLcPeriod"/>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AutoNum type="arabicPeriod"/>
            </a:pPr>
            <a:r>
              <a:rPr lang="ja"/>
              <a:t> OSSでOSSを管理している？</a:t>
            </a:r>
            <a:endParaRPr/>
          </a:p>
          <a:p>
            <a:pPr indent="-290830" lvl="1" marL="914400" rtl="0" algn="l">
              <a:lnSpc>
                <a:spcPct val="110000"/>
              </a:lnSpc>
              <a:spcBef>
                <a:spcPts val="0"/>
              </a:spcBef>
              <a:spcAft>
                <a:spcPts val="0"/>
              </a:spcAft>
              <a:buSzPct val="100000"/>
              <a:buAutoNum type="alphaLcPeriod"/>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AutoNum type="arabicPeriod"/>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AutoNum type="alphaLcPeriod"/>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AutoNum type="arabicPeriod"/>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AutoNum type="alphaLcPeriod"/>
            </a:pPr>
            <a:r>
              <a:rPr lang="ja"/>
              <a:t>法的判断の責任は？）</a:t>
            </a:r>
            <a:endParaRPr/>
          </a:p>
          <a:p>
            <a:pPr indent="-290830" lvl="0" marL="457200" rtl="0" algn="l">
              <a:lnSpc>
                <a:spcPct val="110000"/>
              </a:lnSpc>
              <a:spcBef>
                <a:spcPts val="0"/>
              </a:spcBef>
              <a:spcAft>
                <a:spcPts val="0"/>
              </a:spcAft>
              <a:buSzPct val="100000"/>
              <a:buAutoNum type="arabicPeriod"/>
            </a:pPr>
            <a:r>
              <a:rPr lang="ja"/>
              <a:t>【2/10提起】調達時のSBOM要求の責任は？</a:t>
            </a:r>
            <a:endParaRPr/>
          </a:p>
          <a:p>
            <a:pPr indent="-290830" lvl="1" marL="914400" rtl="0" algn="l">
              <a:lnSpc>
                <a:spcPct val="110000"/>
              </a:lnSpc>
              <a:spcBef>
                <a:spcPts val="0"/>
              </a:spcBef>
              <a:spcAft>
                <a:spcPts val="0"/>
              </a:spcAft>
              <a:buSzPct val="100000"/>
              <a:buAutoNum type="alphaLcPeriod"/>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2"/>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229" name="Google Shape;229;p32"/>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230" name="Google Shape;230;p32"/>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55" name="Google Shape;55;p1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6" name="Google Shape;56;p1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
        <p:nvSpPr>
          <p:cNvPr id="57" name="Google Shape;57;p11"/>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58" name="Google Shape;58;p11"/>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a:t>
            </a:r>
            <a:r>
              <a:rPr lang="ja" sz="1000">
                <a:solidFill>
                  <a:schemeClr val="dk1"/>
                </a:solidFill>
              </a:rPr>
              <a:t>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59" name="Google Shape;59;p11"/>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60" name="Google Shape;60;p11"/>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a:t>
            </a:r>
            <a:r>
              <a:rPr lang="ja" sz="1000"/>
              <a:t>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61" name="Google Shape;61;p11"/>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a:t>
            </a:r>
            <a:r>
              <a:rPr lang="ja" sz="1000"/>
              <a:t>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62" name="Google Shape;62;p11"/>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63" name="Google Shape;63;p11"/>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69" name="Google Shape;69;p12"/>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id="70" name="Google Shape;70;p12"/>
          <p:cNvSpPr/>
          <p:nvPr/>
        </p:nvSpPr>
        <p:spPr>
          <a:xfrm>
            <a:off x="39275" y="1918425"/>
            <a:ext cx="2293200" cy="861300"/>
          </a:xfrm>
          <a:prstGeom prst="wedgeRectCallout">
            <a:avLst>
              <a:gd fmla="val 71828" name="adj1"/>
              <a:gd fmla="val 17372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71" name="Google Shape;71;p12"/>
          <p:cNvSpPr/>
          <p:nvPr/>
        </p:nvSpPr>
        <p:spPr>
          <a:xfrm>
            <a:off x="3409525" y="729675"/>
            <a:ext cx="2476200" cy="1371600"/>
          </a:xfrm>
          <a:prstGeom prst="wedgeRectCallout">
            <a:avLst>
              <a:gd fmla="val -11885" name="adj1"/>
              <a:gd fmla="val 1625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72" name="Google Shape;72;p12"/>
          <p:cNvSpPr/>
          <p:nvPr/>
        </p:nvSpPr>
        <p:spPr>
          <a:xfrm>
            <a:off x="6823125" y="729675"/>
            <a:ext cx="2127600" cy="1316400"/>
          </a:xfrm>
          <a:prstGeom prst="wedgeRectCallout">
            <a:avLst>
              <a:gd fmla="val -4774" name="adj1"/>
              <a:gd fmla="val 1299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73" name="Google Shape;73;p12"/>
          <p:cNvSpPr/>
          <p:nvPr/>
        </p:nvSpPr>
        <p:spPr>
          <a:xfrm>
            <a:off x="1103350" y="912525"/>
            <a:ext cx="2181900" cy="1005900"/>
          </a:xfrm>
          <a:prstGeom prst="wedgeRectCallout">
            <a:avLst>
              <a:gd fmla="val 33029" name="adj1"/>
              <a:gd fmla="val 2424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74" name="Google Shape;74;p12"/>
          <p:cNvSpPr/>
          <p:nvPr/>
        </p:nvSpPr>
        <p:spPr>
          <a:xfrm>
            <a:off x="4811225" y="2202125"/>
            <a:ext cx="2127600" cy="921600"/>
          </a:xfrm>
          <a:prstGeom prst="wedgeRectCallout">
            <a:avLst>
              <a:gd fmla="val 17904" name="adj1"/>
              <a:gd fmla="val 7792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75" name="Google Shape;75;p12"/>
          <p:cNvSpPr/>
          <p:nvPr/>
        </p:nvSpPr>
        <p:spPr>
          <a:xfrm>
            <a:off x="7531350" y="1282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1" name="Google Shape;81;p13"/>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a:t>
            </a:r>
            <a:r>
              <a:rPr lang="ja"/>
              <a:t>上位概念として纏めてみる）</a:t>
            </a:r>
            <a:endParaRPr/>
          </a:p>
          <a:p>
            <a:pPr indent="-297497" lvl="0" marL="457200" rtl="0" algn="l">
              <a:spcBef>
                <a:spcPts val="0"/>
              </a:spcBef>
              <a:spcAft>
                <a:spcPts val="0"/>
              </a:spcAft>
              <a:buSzPct val="100000"/>
              <a:buChar char="●"/>
            </a:pPr>
            <a:r>
              <a:rPr lang="ja"/>
              <a:t>OSPOが取り組むこと</a:t>
            </a:r>
            <a:endParaRPr/>
          </a:p>
          <a:p>
            <a:pPr indent="-297497" lvl="1" marL="914400" rtl="0" algn="l">
              <a:spcBef>
                <a:spcPts val="0"/>
              </a:spcBef>
              <a:spcAft>
                <a:spcPts val="0"/>
              </a:spcAft>
              <a:buSzPct val="100000"/>
              <a:buChar char="○"/>
            </a:pPr>
            <a:r>
              <a:rPr lang="ja"/>
              <a:t>課題</a:t>
            </a:r>
            <a:endParaRPr/>
          </a:p>
          <a:p>
            <a:pPr indent="-297497" lvl="2" marL="1371600" rtl="0" algn="l">
              <a:spcBef>
                <a:spcPts val="0"/>
              </a:spcBef>
              <a:spcAft>
                <a:spcPts val="0"/>
              </a:spcAft>
              <a:buSzPct val="100000"/>
              <a:buChar char="■"/>
            </a:pPr>
            <a:r>
              <a:rPr lang="ja"/>
              <a:t>OSSが８０％以上使われている現状に対応する</a:t>
            </a:r>
            <a:endParaRPr/>
          </a:p>
          <a:p>
            <a:pPr indent="-297497" lvl="1" marL="914400" rtl="0" algn="l">
              <a:spcBef>
                <a:spcPts val="0"/>
              </a:spcBef>
              <a:spcAft>
                <a:spcPts val="0"/>
              </a:spcAft>
              <a:buSzPct val="100000"/>
              <a:buChar char="○"/>
            </a:pPr>
            <a:r>
              <a:rPr lang="ja"/>
              <a:t>取り組み</a:t>
            </a:r>
            <a:endParaRPr/>
          </a:p>
          <a:p>
            <a:pPr indent="-297497" lvl="2" marL="1371600" rtl="0" algn="l">
              <a:spcBef>
                <a:spcPts val="0"/>
              </a:spcBef>
              <a:spcAft>
                <a:spcPts val="0"/>
              </a:spcAft>
              <a:buSzPct val="100000"/>
              <a:buChar char="■"/>
            </a:pPr>
            <a:r>
              <a:rPr lang="ja"/>
              <a:t>OSS、OSSコミュニティと企業としてどうかかわると良いかを見つけ、推進</a:t>
            </a:r>
            <a:endParaRPr/>
          </a:p>
          <a:p>
            <a:pPr indent="-297497" lvl="0" marL="457200" rtl="0" algn="l">
              <a:spcBef>
                <a:spcPts val="0"/>
              </a:spcBef>
              <a:spcAft>
                <a:spcPts val="0"/>
              </a:spcAft>
              <a:buSzPct val="100000"/>
              <a:buChar char="●"/>
            </a:pPr>
            <a:r>
              <a:rPr lang="ja"/>
              <a:t>前にもチラッと書きましたが、OSPO=社内とOSSの文化のギャップを埋めるためのもの と感じています</a:t>
            </a:r>
            <a:endParaRPr/>
          </a:p>
          <a:p>
            <a:pPr indent="-297497" lvl="1" marL="914400" rtl="0" algn="l">
              <a:spcBef>
                <a:spcPts val="0"/>
              </a:spcBef>
              <a:spcAft>
                <a:spcPts val="0"/>
              </a:spcAft>
              <a:buSzPct val="100000"/>
              <a:buChar char="○"/>
            </a:pPr>
            <a:r>
              <a:rPr lang="ja"/>
              <a:t>追いつくだけのイメージなので、不十分な気がする</a:t>
            </a:r>
            <a:endParaRPr/>
          </a:p>
          <a:p>
            <a:pPr indent="-297497" lvl="0" marL="457200" rtl="0" algn="l">
              <a:spcBef>
                <a:spcPts val="0"/>
              </a:spcBef>
              <a:spcAft>
                <a:spcPts val="0"/>
              </a:spcAft>
              <a:buSzPct val="100000"/>
              <a:buChar char="●"/>
            </a:pPr>
            <a:r>
              <a:rPr lang="ja"/>
              <a:t>組織とOSSコミュニティをブリッジするのがOSPO</a:t>
            </a:r>
            <a:endParaRPr/>
          </a:p>
          <a:p>
            <a:pPr indent="-297497" lvl="0" marL="457200" rtl="0" algn="l">
              <a:spcBef>
                <a:spcPts val="0"/>
              </a:spcBef>
              <a:spcAft>
                <a:spcPts val="0"/>
              </a:spcAft>
              <a:buSzPct val="100000"/>
              <a:buChar char="●"/>
            </a:pPr>
            <a:r>
              <a:rPr lang="ja"/>
              <a:t>企業内の認識、マインドセットをStage upするように推進するのがOSPOの役割</a:t>
            </a:r>
            <a:endParaRPr/>
          </a:p>
          <a:p>
            <a:pPr indent="-297497" lvl="0" marL="457200" rtl="0" algn="l">
              <a:spcBef>
                <a:spcPts val="0"/>
              </a:spcBef>
              <a:spcAft>
                <a:spcPts val="0"/>
              </a:spcAft>
              <a:buSzPct val="100000"/>
              <a:buChar char="●"/>
            </a:pPr>
            <a:r>
              <a:rPr lang="ja"/>
              <a:t>エンジニアに限らず、OSS的な働き方（外部で当たり前になりつつあること）を自組織に浸透させる</a:t>
            </a:r>
            <a:endParaRPr/>
          </a:p>
          <a:p>
            <a:pPr indent="-297497" lvl="0" marL="457200" rtl="0" algn="l">
              <a:spcBef>
                <a:spcPts val="0"/>
              </a:spcBef>
              <a:spcAft>
                <a:spcPts val="0"/>
              </a:spcAft>
              <a:buSzPct val="100000"/>
              <a:buChar char="●"/>
            </a:pPr>
            <a:r>
              <a:rPr lang="ja"/>
              <a:t>規模が大きくなった開発をうまく行うために、OSSコミュニティで成功しているやり方を社内に導入しようとする取り組み</a:t>
            </a:r>
            <a:endParaRPr/>
          </a:p>
          <a:p>
            <a:pPr indent="-297497" lvl="0" marL="457200" rtl="0" algn="l">
              <a:spcBef>
                <a:spcPts val="0"/>
              </a:spcBef>
              <a:spcAft>
                <a:spcPts val="0"/>
              </a:spcAft>
              <a:buSzPct val="100000"/>
              <a:buChar char="●"/>
            </a:pPr>
            <a:r>
              <a:rPr lang="ja"/>
              <a:t>自社をOSSが生み出したエコシステムに組込む（一員になろうとする）取り組み</a:t>
            </a:r>
            <a:endParaRPr/>
          </a:p>
          <a:p>
            <a:pPr indent="-297497" lvl="0" marL="457200" rtl="0" algn="l">
              <a:spcBef>
                <a:spcPts val="0"/>
              </a:spcBef>
              <a:spcAft>
                <a:spcPts val="0"/>
              </a:spcAft>
              <a:buSzPct val="100000"/>
              <a:buChar char="●"/>
            </a:pPr>
            <a:r>
              <a:rPr lang="ja"/>
              <a:t>自社ビジネスをOSSエコシステムを活用して発展させる</a:t>
            </a:r>
            <a:endParaRPr/>
          </a:p>
          <a:p>
            <a:pPr indent="-297497" lvl="1" marL="914400" rtl="0" algn="l">
              <a:spcBef>
                <a:spcPts val="0"/>
              </a:spcBef>
              <a:spcAft>
                <a:spcPts val="0"/>
              </a:spcAft>
              <a:buSzPct val="100000"/>
              <a:buChar char="○"/>
            </a:pPr>
            <a:r>
              <a:rPr lang="ja"/>
              <a:t>企業の論理とOSSの論理の間を取り持って、双方の発展を目指す</a:t>
            </a:r>
            <a:endParaRPr/>
          </a:p>
          <a:p>
            <a:pPr indent="-297497" lvl="1" marL="914400" rtl="0" algn="l">
              <a:spcBef>
                <a:spcPts val="0"/>
              </a:spcBef>
              <a:spcAft>
                <a:spcPts val="0"/>
              </a:spcAft>
              <a:buSzPct val="100000"/>
              <a:buChar char="○"/>
            </a:pPr>
            <a:r>
              <a:rPr lang="ja"/>
              <a:t>OSSコミュニティで活動する企業エンジニアには、OSS活動に専念してもらうべき</a:t>
            </a:r>
            <a:endParaRPr/>
          </a:p>
          <a:p>
            <a:pPr indent="-297497" lvl="2" marL="1371600" rtl="0" algn="l">
              <a:spcBef>
                <a:spcPts val="0"/>
              </a:spcBef>
              <a:spcAft>
                <a:spcPts val="0"/>
              </a:spcAft>
              <a:buSzPct val="100000"/>
              <a:buChar char="■"/>
            </a:pPr>
            <a:r>
              <a:rPr lang="ja"/>
              <a:t>その人とは別に企業の論理側も考えて戦略を実践するのがOSPOのメンバー</a:t>
            </a:r>
            <a:endParaRPr/>
          </a:p>
          <a:p>
            <a:pPr indent="-297497" lvl="2" marL="1371600" rtl="0" algn="l">
              <a:spcBef>
                <a:spcPts val="0"/>
              </a:spcBef>
              <a:spcAft>
                <a:spcPts val="0"/>
              </a:spcAft>
              <a:buSzPct val="100000"/>
              <a:buChar char="■"/>
            </a:pPr>
            <a:r>
              <a:rPr lang="ja"/>
              <a:t>OSPOメンバーとOSS活動メンバーが混同されると活動メンバーが苦しくなる</a:t>
            </a:r>
            <a:endParaRPr/>
          </a:p>
          <a:p>
            <a:pPr indent="-297497" lvl="0" marL="457200" rtl="0" algn="l">
              <a:spcBef>
                <a:spcPts val="0"/>
              </a:spcBef>
              <a:spcAft>
                <a:spcPts val="0"/>
              </a:spcAft>
              <a:buSzPct val="100000"/>
              <a:buChar char="●"/>
            </a:pPr>
            <a:r>
              <a:rPr lang="ja"/>
              <a:t>OSPOの人の社内での位置づけ</a:t>
            </a:r>
            <a:endParaRPr/>
          </a:p>
          <a:p>
            <a:pPr indent="-297497" lvl="1" marL="914400" rtl="0" algn="l">
              <a:spcBef>
                <a:spcPts val="0"/>
              </a:spcBef>
              <a:spcAft>
                <a:spcPts val="0"/>
              </a:spcAft>
              <a:buSzPct val="100000"/>
              <a:buChar char="○"/>
            </a:pPr>
            <a:r>
              <a:rPr lang="ja"/>
              <a:t>事業部の人でもない、OSS活動エンジニアでもない。両方考えている。</a:t>
            </a:r>
            <a:endParaRPr/>
          </a:p>
          <a:p>
            <a:pPr indent="-297497" lvl="1" marL="914400" rtl="0" algn="l">
              <a:spcBef>
                <a:spcPts val="0"/>
              </a:spcBef>
              <a:spcAft>
                <a:spcPts val="0"/>
              </a:spcAft>
              <a:buSzPct val="100000"/>
              <a:buChar char="○"/>
            </a:pPr>
            <a:r>
              <a:rPr lang="ja"/>
              <a:t>複数の立場を使い分けている。（これがOSPOをやるときの難しさを生んでいる）</a:t>
            </a:r>
            <a:endParaRPr/>
          </a:p>
          <a:p>
            <a:pPr indent="-297497" lvl="0" marL="457200" rtl="0" algn="l">
              <a:spcBef>
                <a:spcPts val="0"/>
              </a:spcBef>
              <a:spcAft>
                <a:spcPts val="0"/>
              </a:spcAft>
              <a:buSzPct val="100000"/>
              <a:buChar char="●"/>
            </a:pPr>
            <a:r>
              <a:rPr lang="ja"/>
              <a:t>OSS活動が企業からもOSSコミュニティからも価値、メリットがある状態を目指す／作り上げる</a:t>
            </a:r>
            <a:endParaRPr/>
          </a:p>
          <a:p>
            <a:pPr indent="-297497" lvl="0" marL="457200" rtl="0" algn="l">
              <a:spcBef>
                <a:spcPts val="0"/>
              </a:spcBef>
              <a:spcAft>
                <a:spcPts val="0"/>
              </a:spcAft>
              <a:buSzPct val="100000"/>
              <a:buChar char="●"/>
            </a:pPr>
            <a:r>
              <a:rPr lang="ja"/>
              <a:t>Open Source Program Officeという名称の意味から議論してみてはどうか</a:t>
            </a:r>
            <a:endParaRPr/>
          </a:p>
          <a:p>
            <a:pPr indent="-297497" lvl="0" marL="457200" rtl="0" algn="l">
              <a:spcBef>
                <a:spcPts val="0"/>
              </a:spcBef>
              <a:spcAft>
                <a:spcPts val="0"/>
              </a:spcAft>
              <a:buSzPct val="100000"/>
              <a:buChar char="●"/>
            </a:pPr>
            <a:r>
              <a:rPr lang="ja"/>
              <a:t>Programの意味</a:t>
            </a:r>
            <a:endParaRPr/>
          </a:p>
          <a:p>
            <a:pPr indent="-297497" lvl="1" marL="914400" rtl="0" algn="l">
              <a:spcBef>
                <a:spcPts val="0"/>
              </a:spcBef>
              <a:spcAft>
                <a:spcPts val="0"/>
              </a:spcAft>
              <a:buSzPct val="100000"/>
              <a:buChar char="○"/>
            </a:pPr>
            <a:r>
              <a:rPr lang="ja"/>
              <a:t>プログラムオフィサー（program officer, PO）とは、研究機関やシンクタンク、財団などにおいて、研究や助成のプログラムの企画立案、運営管理などを行う人のこと。</a:t>
            </a:r>
            <a:endParaRPr/>
          </a:p>
          <a:p>
            <a:pPr indent="-297497" lvl="1" marL="914400" rtl="0" algn="l">
              <a:spcBef>
                <a:spcPts val="0"/>
              </a:spcBef>
              <a:spcAft>
                <a:spcPts val="0"/>
              </a:spcAft>
              <a:buSzPct val="100000"/>
              <a:buChar char="○"/>
            </a:pPr>
            <a:r>
              <a:rPr lang="ja"/>
              <a:t>継続的に行うことという見方もある</a:t>
            </a:r>
            <a:endParaRPr/>
          </a:p>
        </p:txBody>
      </p:sp>
      <p:sp>
        <p:nvSpPr>
          <p:cNvPr id="82" name="Google Shape;82;p13"/>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a:t>
            </a:r>
            <a:r>
              <a:rPr lang="ja"/>
              <a:t>論-次回12/22継続</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8" name="Google Shape;88;p14"/>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OSPOのメンバーに求めるスキルは</a:t>
            </a:r>
            <a:endParaRPr/>
          </a:p>
          <a:p>
            <a:pPr indent="-297497" lvl="1" marL="914400" rtl="0" algn="l">
              <a:spcBef>
                <a:spcPts val="0"/>
              </a:spcBef>
              <a:spcAft>
                <a:spcPts val="0"/>
              </a:spcAft>
              <a:buSzPct val="100000"/>
              <a:buChar char="○"/>
            </a:pPr>
            <a:r>
              <a:rPr lang="ja"/>
              <a:t>幅が広い？</a:t>
            </a:r>
            <a:endParaRPr/>
          </a:p>
          <a:p>
            <a:pPr indent="-297497" lvl="1" marL="914400" rtl="0" algn="l">
              <a:spcBef>
                <a:spcPts val="0"/>
              </a:spcBef>
              <a:spcAft>
                <a:spcPts val="0"/>
              </a:spcAft>
              <a:buSzPct val="100000"/>
              <a:buChar char="○"/>
            </a:pPr>
            <a:r>
              <a:rPr lang="ja"/>
              <a:t>ソフトウェアの開発技術（ある程度のレベル）</a:t>
            </a:r>
            <a:endParaRPr/>
          </a:p>
          <a:p>
            <a:pPr indent="-297497" lvl="1" marL="914400" rtl="0" algn="l">
              <a:spcBef>
                <a:spcPts val="0"/>
              </a:spcBef>
              <a:spcAft>
                <a:spcPts val="0"/>
              </a:spcAft>
              <a:buSzPct val="100000"/>
              <a:buChar char="○"/>
            </a:pPr>
            <a:r>
              <a:rPr lang="ja"/>
              <a:t>ライセンスに関する知識</a:t>
            </a:r>
            <a:endParaRPr/>
          </a:p>
          <a:p>
            <a:pPr indent="-297497" lvl="2" marL="1371600" rtl="0" algn="l">
              <a:spcBef>
                <a:spcPts val="0"/>
              </a:spcBef>
              <a:spcAft>
                <a:spcPts val="0"/>
              </a:spcAft>
              <a:buSzPct val="100000"/>
              <a:buChar char="■"/>
            </a:pPr>
            <a:r>
              <a:rPr lang="ja"/>
              <a:t>法務、知財の基礎知識</a:t>
            </a:r>
            <a:endParaRPr/>
          </a:p>
          <a:p>
            <a:pPr indent="-297497" lvl="2" marL="1371600" rtl="0" algn="l">
              <a:spcBef>
                <a:spcPts val="0"/>
              </a:spcBef>
              <a:spcAft>
                <a:spcPts val="0"/>
              </a:spcAft>
              <a:buSzPct val="100000"/>
              <a:buChar char="■"/>
            </a:pPr>
            <a:r>
              <a:rPr lang="ja"/>
              <a:t>コミュニティでの共通理解（意図、背景）</a:t>
            </a:r>
            <a:endParaRPr/>
          </a:p>
          <a:p>
            <a:pPr indent="-297497" lvl="1" marL="914400" rtl="0" algn="l">
              <a:spcBef>
                <a:spcPts val="0"/>
              </a:spcBef>
              <a:spcAft>
                <a:spcPts val="0"/>
              </a:spcAft>
              <a:buSzPct val="100000"/>
              <a:buChar char="○"/>
            </a:pPr>
            <a:r>
              <a:rPr lang="ja"/>
              <a:t>コミュニケーション能力</a:t>
            </a:r>
            <a:endParaRPr/>
          </a:p>
          <a:p>
            <a:pPr indent="-297497" lvl="2" marL="1371600" rtl="0" algn="l">
              <a:spcBef>
                <a:spcPts val="0"/>
              </a:spcBef>
              <a:spcAft>
                <a:spcPts val="0"/>
              </a:spcAft>
              <a:buSzPct val="100000"/>
              <a:buChar char="■"/>
            </a:pPr>
            <a:r>
              <a:rPr lang="ja"/>
              <a:t>英語力</a:t>
            </a:r>
            <a:endParaRPr/>
          </a:p>
          <a:p>
            <a:pPr indent="-297497" lvl="2" marL="1371600" rtl="0" algn="l">
              <a:spcBef>
                <a:spcPts val="0"/>
              </a:spcBef>
              <a:spcAft>
                <a:spcPts val="0"/>
              </a:spcAft>
              <a:buSzPct val="100000"/>
              <a:buChar char="■"/>
            </a:pPr>
            <a:r>
              <a:rPr lang="ja"/>
              <a:t>リスペクトの精神</a:t>
            </a:r>
            <a:endParaRPr/>
          </a:p>
          <a:p>
            <a:pPr indent="-297497" lvl="1" marL="914400" rtl="0" algn="l">
              <a:spcBef>
                <a:spcPts val="0"/>
              </a:spcBef>
              <a:spcAft>
                <a:spcPts val="0"/>
              </a:spcAft>
              <a:buSzPct val="100000"/>
              <a:buChar char="○"/>
            </a:pPr>
            <a:r>
              <a:rPr lang="ja"/>
              <a:t>やる気、逆風に耐えられるメンタル</a:t>
            </a:r>
            <a:endParaRPr/>
          </a:p>
          <a:p>
            <a:pPr indent="-297497" lvl="1" marL="914400" rtl="0" algn="l">
              <a:spcBef>
                <a:spcPts val="0"/>
              </a:spcBef>
              <a:spcAft>
                <a:spcPts val="0"/>
              </a:spcAft>
              <a:buSzPct val="100000"/>
              <a:buChar char="○"/>
            </a:pPr>
            <a:r>
              <a:rPr lang="ja"/>
              <a:t>説明能力</a:t>
            </a:r>
            <a:endParaRPr/>
          </a:p>
          <a:p>
            <a:pPr indent="-297497" lvl="2" marL="1371600" rtl="0" algn="l">
              <a:spcBef>
                <a:spcPts val="0"/>
              </a:spcBef>
              <a:spcAft>
                <a:spcPts val="0"/>
              </a:spcAft>
              <a:buSzPct val="100000"/>
              <a:buChar char="■"/>
            </a:pPr>
            <a:r>
              <a:rPr lang="ja"/>
              <a:t>教育者としてのスキル</a:t>
            </a:r>
            <a:endParaRPr/>
          </a:p>
          <a:p>
            <a:pPr indent="-297497" lvl="1" marL="914400" rtl="0" algn="l">
              <a:spcBef>
                <a:spcPts val="0"/>
              </a:spcBef>
              <a:spcAft>
                <a:spcPts val="0"/>
              </a:spcAft>
              <a:buSzPct val="100000"/>
              <a:buChar char="○"/>
            </a:pPr>
            <a:r>
              <a:rPr lang="ja"/>
              <a:t>コミュニティ活動の経験と適正</a:t>
            </a:r>
            <a:endParaRPr/>
          </a:p>
          <a:p>
            <a:pPr indent="-297497" lvl="2" marL="1371600" rtl="0" algn="l">
              <a:spcBef>
                <a:spcPts val="0"/>
              </a:spcBef>
              <a:spcAft>
                <a:spcPts val="0"/>
              </a:spcAft>
              <a:buSzPct val="100000"/>
              <a:buChar char="■"/>
            </a:pPr>
            <a:r>
              <a:rPr lang="ja"/>
              <a:t>OSSの開発手法・</a:t>
            </a:r>
            <a:r>
              <a:rPr lang="ja">
                <a:solidFill>
                  <a:schemeClr val="dk1"/>
                </a:solidFill>
              </a:rPr>
              <a:t>エコシステム・</a:t>
            </a:r>
            <a:r>
              <a:rPr lang="ja"/>
              <a:t>コミュニティに対する正しい理解</a:t>
            </a:r>
            <a:endParaRPr/>
          </a:p>
          <a:p>
            <a:pPr indent="-297497" lvl="2" marL="1371600" rtl="0" algn="l">
              <a:spcBef>
                <a:spcPts val="0"/>
              </a:spcBef>
              <a:spcAft>
                <a:spcPts val="0"/>
              </a:spcAft>
              <a:buClr>
                <a:schemeClr val="accent1"/>
              </a:buClr>
              <a:buSzPct val="100000"/>
              <a:buChar char="■"/>
            </a:pPr>
            <a:r>
              <a:rPr lang="ja"/>
              <a:t>OSS、コミュニティの文化の理解とリスペクト</a:t>
            </a:r>
            <a:endParaRPr/>
          </a:p>
          <a:p>
            <a:pPr indent="-297497" lvl="3" marL="1828800" rtl="0" algn="l">
              <a:spcBef>
                <a:spcPts val="0"/>
              </a:spcBef>
              <a:spcAft>
                <a:spcPts val="0"/>
              </a:spcAft>
              <a:buSzPct val="100000"/>
              <a:buChar char="●"/>
            </a:pPr>
            <a:r>
              <a:rPr lang="ja"/>
              <a:t>参加者の価値観</a:t>
            </a:r>
            <a:endParaRPr/>
          </a:p>
          <a:p>
            <a:pPr indent="-297497" lvl="0" marL="457200" rtl="0" algn="l">
              <a:spcBef>
                <a:spcPts val="0"/>
              </a:spcBef>
              <a:spcAft>
                <a:spcPts val="0"/>
              </a:spcAft>
              <a:buClr>
                <a:schemeClr val="accent1"/>
              </a:buClr>
              <a:buSzPct val="100000"/>
              <a:buChar char="●"/>
            </a:pPr>
            <a:r>
              <a:rPr lang="ja"/>
              <a:t>OSPOが果たすべき責任は何？</a:t>
            </a:r>
            <a:endParaRPr/>
          </a:p>
          <a:p>
            <a:pPr indent="-297497" lvl="1" marL="914400" rtl="0" algn="l">
              <a:spcBef>
                <a:spcPts val="0"/>
              </a:spcBef>
              <a:spcAft>
                <a:spcPts val="0"/>
              </a:spcAft>
              <a:buSzPct val="100000"/>
              <a:buChar char="○"/>
            </a:pPr>
            <a:r>
              <a:rPr lang="ja"/>
              <a:t>ライセンス管理</a:t>
            </a:r>
            <a:endParaRPr/>
          </a:p>
          <a:p>
            <a:pPr indent="-297497" lvl="1" marL="914400" rtl="0" algn="l">
              <a:spcBef>
                <a:spcPts val="0"/>
              </a:spcBef>
              <a:spcAft>
                <a:spcPts val="0"/>
              </a:spcAft>
              <a:buSzPct val="100000"/>
              <a:buChar char="○"/>
            </a:pPr>
            <a:r>
              <a:rPr lang="ja"/>
              <a:t>事業戦略へのOSS活用提案・アドバイス</a:t>
            </a:r>
            <a:endParaRPr/>
          </a:p>
          <a:p>
            <a:pPr indent="-297497" lvl="1" marL="914400" rtl="0" algn="l">
              <a:spcBef>
                <a:spcPts val="0"/>
              </a:spcBef>
              <a:spcAft>
                <a:spcPts val="0"/>
              </a:spcAft>
              <a:buSzPct val="100000"/>
              <a:buChar char="○"/>
            </a:pPr>
            <a:r>
              <a:rPr lang="ja"/>
              <a:t>OSSコミュニティでの活動の活性化</a:t>
            </a:r>
            <a:endParaRPr/>
          </a:p>
          <a:p>
            <a:pPr indent="-297497" lvl="1" marL="914400" rtl="0" algn="l">
              <a:spcBef>
                <a:spcPts val="0"/>
              </a:spcBef>
              <a:spcAft>
                <a:spcPts val="0"/>
              </a:spcAft>
              <a:buSzPct val="100000"/>
              <a:buChar char="○"/>
            </a:pPr>
            <a:r>
              <a:rPr lang="ja"/>
              <a:t>OSSに関する啓蒙</a:t>
            </a:r>
            <a:endParaRPr/>
          </a:p>
          <a:p>
            <a:pPr indent="-297497" lvl="2" marL="1371600" rtl="0" algn="l">
              <a:spcBef>
                <a:spcPts val="0"/>
              </a:spcBef>
              <a:spcAft>
                <a:spcPts val="0"/>
              </a:spcAft>
              <a:buSzPct val="100000"/>
              <a:buChar char="■"/>
            </a:pPr>
            <a:r>
              <a:rPr lang="ja"/>
              <a:t>OSS使用時のリスクの啓蒙</a:t>
            </a:r>
            <a:endParaRPr/>
          </a:p>
          <a:p>
            <a:pPr indent="-297497" lvl="2" marL="1371600" rtl="0" algn="l">
              <a:spcBef>
                <a:spcPts val="0"/>
              </a:spcBef>
              <a:spcAft>
                <a:spcPts val="0"/>
              </a:spcAft>
              <a:buSzPct val="100000"/>
              <a:buChar char="■"/>
            </a:pPr>
            <a:r>
              <a:rPr lang="ja"/>
              <a:t>OSSの利用価値、コミュニティ効果の啓蒙</a:t>
            </a:r>
            <a:endParaRPr/>
          </a:p>
          <a:p>
            <a:pPr indent="-297497" lvl="1" marL="914400" rtl="0" algn="l">
              <a:spcBef>
                <a:spcPts val="0"/>
              </a:spcBef>
              <a:spcAft>
                <a:spcPts val="0"/>
              </a:spcAft>
              <a:buSzPct val="100000"/>
              <a:buChar char="○"/>
            </a:pPr>
            <a:r>
              <a:rPr lang="ja"/>
              <a:t>CLAの管理：</a:t>
            </a:r>
            <a:endParaRPr/>
          </a:p>
          <a:p>
            <a:pPr indent="-297497" lvl="0" marL="457200" rtl="0" algn="l">
              <a:spcBef>
                <a:spcPts val="0"/>
              </a:spcBef>
              <a:spcAft>
                <a:spcPts val="0"/>
              </a:spcAft>
              <a:buClr>
                <a:schemeClr val="accent1"/>
              </a:buClr>
              <a:buSzPct val="100000"/>
              <a:buChar char="●"/>
            </a:pPr>
            <a:r>
              <a:rPr lang="ja"/>
              <a:t>OSPOに与えらえるべき社内の権限</a:t>
            </a:r>
            <a:endParaRPr/>
          </a:p>
          <a:p>
            <a:pPr indent="-297497" lvl="1" marL="914400" rtl="0" algn="l">
              <a:spcBef>
                <a:spcPts val="0"/>
              </a:spcBef>
              <a:spcAft>
                <a:spcPts val="0"/>
              </a:spcAft>
              <a:buSzPct val="100000"/>
              <a:buChar char="○"/>
            </a:pPr>
            <a:r>
              <a:rPr lang="ja"/>
              <a:t>Cレベルと話せるパス</a:t>
            </a:r>
            <a:endParaRPr/>
          </a:p>
          <a:p>
            <a:pPr indent="-297497" lvl="0" marL="457200" rtl="0" algn="l">
              <a:spcBef>
                <a:spcPts val="0"/>
              </a:spcBef>
              <a:spcAft>
                <a:spcPts val="0"/>
              </a:spcAft>
              <a:buSzPct val="100000"/>
              <a:buChar char="●"/>
            </a:pPr>
            <a:r>
              <a:t/>
            </a:r>
            <a:endParaRPr/>
          </a:p>
        </p:txBody>
      </p:sp>
      <p:sp>
        <p:nvSpPr>
          <p:cNvPr id="89" name="Google Shape;89;p14"/>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95" name="Google Shape;95;p15"/>
          <p:cNvSpPr txBox="1"/>
          <p:nvPr>
            <p:ph idx="1" type="body"/>
          </p:nvPr>
        </p:nvSpPr>
        <p:spPr>
          <a:xfrm>
            <a:off x="432000" y="724197"/>
            <a:ext cx="8280000" cy="3835800"/>
          </a:xfrm>
          <a:prstGeom prst="rect">
            <a:avLst/>
          </a:prstGeom>
          <a:noFill/>
          <a:ln>
            <a:noFill/>
          </a:ln>
        </p:spPr>
        <p:txBody>
          <a:bodyPr anchorCtr="0" anchor="ctr"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ja"/>
              <a:t>OSPOの最適なサイズは？</a:t>
            </a:r>
            <a:endParaRPr/>
          </a:p>
          <a:p>
            <a:pPr indent="-310832" lvl="1" marL="914400" rtl="0" algn="l">
              <a:spcBef>
                <a:spcPts val="0"/>
              </a:spcBef>
              <a:spcAft>
                <a:spcPts val="0"/>
              </a:spcAft>
              <a:buSzPct val="100000"/>
              <a:buChar char="○"/>
            </a:pPr>
            <a:r>
              <a:rPr lang="ja"/>
              <a:t>総エンジニアの何％ぐらい？</a:t>
            </a:r>
            <a:endParaRPr/>
          </a:p>
          <a:p>
            <a:pPr indent="-310832" lvl="2" marL="1371600" rtl="0" algn="l">
              <a:spcBef>
                <a:spcPts val="0"/>
              </a:spcBef>
              <a:spcAft>
                <a:spcPts val="0"/>
              </a:spcAft>
              <a:buSzPct val="100000"/>
              <a:buChar char="■"/>
            </a:pPr>
            <a:r>
              <a:rPr lang="ja"/>
              <a:t>OSSの成熟ステージで変わる（初期は大きく、次第に小さくなる）</a:t>
            </a:r>
            <a:endParaRPr/>
          </a:p>
          <a:p>
            <a:pPr indent="-310832" lvl="0" marL="457200" rtl="0" algn="l">
              <a:spcBef>
                <a:spcPts val="0"/>
              </a:spcBef>
              <a:spcAft>
                <a:spcPts val="0"/>
              </a:spcAft>
              <a:buClr>
                <a:schemeClr val="accent1"/>
              </a:buClr>
              <a:buSzPct val="100000"/>
              <a:buChar char="●"/>
            </a:pPr>
            <a:r>
              <a:rPr lang="ja"/>
              <a:t>OSPOに必要な社外との関わりは？</a:t>
            </a:r>
            <a:endParaRPr/>
          </a:p>
          <a:p>
            <a:pPr indent="-310832" lvl="1" marL="914400" rtl="0" algn="l">
              <a:spcBef>
                <a:spcPts val="0"/>
              </a:spcBef>
              <a:spcAft>
                <a:spcPts val="0"/>
              </a:spcAft>
              <a:buSzPct val="100000"/>
              <a:buChar char="○"/>
            </a:pPr>
            <a:r>
              <a:rPr lang="ja"/>
              <a:t>OSSイベントに参加、貢献、議論</a:t>
            </a:r>
            <a:endParaRPr/>
          </a:p>
          <a:p>
            <a:pPr indent="-310832" lvl="1" marL="914400" rtl="0" algn="l">
              <a:spcBef>
                <a:spcPts val="0"/>
              </a:spcBef>
              <a:spcAft>
                <a:spcPts val="0"/>
              </a:spcAft>
              <a:buSzPct val="100000"/>
              <a:buChar char="○"/>
            </a:pPr>
            <a:r>
              <a:rPr lang="ja"/>
              <a:t>社外の情報を吸収して社内に持ち帰る</a:t>
            </a:r>
            <a:endParaRPr/>
          </a:p>
          <a:p>
            <a:pPr indent="-310832" lvl="1" marL="914400" rtl="0" algn="l">
              <a:spcBef>
                <a:spcPts val="0"/>
              </a:spcBef>
              <a:spcAft>
                <a:spcPts val="0"/>
              </a:spcAft>
              <a:buSzPct val="100000"/>
              <a:buChar char="○"/>
            </a:pPr>
            <a:r>
              <a:rPr lang="ja"/>
              <a:t>会社（技術者）が社外に意見発信して、共通理解の形成をする支援</a:t>
            </a:r>
            <a:endParaRPr/>
          </a:p>
          <a:p>
            <a:pPr indent="-310832" lvl="1" marL="914400" rtl="0" algn="l">
              <a:spcBef>
                <a:spcPts val="0"/>
              </a:spcBef>
              <a:spcAft>
                <a:spcPts val="0"/>
              </a:spcAft>
              <a:buSzPct val="100000"/>
              <a:buChar char="○"/>
            </a:pPr>
            <a:r>
              <a:rPr lang="ja"/>
              <a:t>会社として自社の姿勢を示すことを推進（協力、仲間づくり、人材獲得）</a:t>
            </a:r>
            <a:endParaRPr/>
          </a:p>
          <a:p>
            <a:pPr indent="-310832" lvl="0" marL="457200" rtl="0" algn="l">
              <a:spcBef>
                <a:spcPts val="0"/>
              </a:spcBef>
              <a:spcAft>
                <a:spcPts val="0"/>
              </a:spcAft>
              <a:buSzPct val="100000"/>
              <a:buChar char="●"/>
            </a:pPr>
            <a:r>
              <a:rPr lang="ja"/>
              <a:t>OSSプロジェクトの運営</a:t>
            </a:r>
            <a:endParaRPr/>
          </a:p>
          <a:p>
            <a:pPr indent="-310832" lvl="1" marL="914400" rtl="0" algn="l">
              <a:spcBef>
                <a:spcPts val="0"/>
              </a:spcBef>
              <a:spcAft>
                <a:spcPts val="0"/>
              </a:spcAft>
              <a:buSzPct val="100000"/>
              <a:buChar char="○"/>
            </a:pPr>
            <a:r>
              <a:rPr lang="ja"/>
              <a:t>CLAの設定戦略、管理</a:t>
            </a:r>
            <a:endParaRPr/>
          </a:p>
          <a:p>
            <a:pPr indent="-310832" lvl="0" marL="457200" rtl="0" algn="l">
              <a:spcBef>
                <a:spcPts val="0"/>
              </a:spcBef>
              <a:spcAft>
                <a:spcPts val="0"/>
              </a:spcAft>
              <a:buSzPct val="100000"/>
              <a:buChar char="●"/>
            </a:pPr>
            <a:r>
              <a:rPr lang="ja"/>
              <a:t>M＆Aの視点</a:t>
            </a:r>
            <a:endParaRPr/>
          </a:p>
          <a:p>
            <a:pPr indent="-310832" lvl="1" marL="914400" rtl="0" algn="l">
              <a:spcBef>
                <a:spcPts val="0"/>
              </a:spcBef>
              <a:spcAft>
                <a:spcPts val="0"/>
              </a:spcAft>
              <a:buSzPct val="100000"/>
              <a:buChar char="○"/>
            </a:pPr>
            <a:r>
              <a:rPr lang="ja"/>
              <a:t>企業の買収だけでなく、プロジェクトの買収（？）の支援</a:t>
            </a:r>
            <a:endParaRPr/>
          </a:p>
          <a:p>
            <a:pPr indent="-310832" lvl="0" marL="457200" rtl="0" algn="l">
              <a:spcBef>
                <a:spcPts val="0"/>
              </a:spcBef>
              <a:spcAft>
                <a:spcPts val="0"/>
              </a:spcAft>
              <a:buSzPct val="100000"/>
              <a:buChar char="●"/>
            </a:pPr>
            <a:r>
              <a:rPr lang="ja"/>
              <a:t>OSPOのパフォーマンス評価方法</a:t>
            </a:r>
            <a:endParaRPr/>
          </a:p>
          <a:p>
            <a:pPr indent="-310832" lvl="1" marL="914400" rtl="0" algn="l">
              <a:spcBef>
                <a:spcPts val="0"/>
              </a:spcBef>
              <a:spcAft>
                <a:spcPts val="0"/>
              </a:spcAft>
              <a:buSzPct val="100000"/>
              <a:buChar char="○"/>
            </a:pPr>
            <a:r>
              <a:rPr lang="ja"/>
              <a:t>活動の正当化の方法</a:t>
            </a:r>
            <a:endParaRPr/>
          </a:p>
          <a:p>
            <a:pPr indent="-310832" lvl="1" marL="914400" rtl="0" algn="l">
              <a:spcBef>
                <a:spcPts val="0"/>
              </a:spcBef>
              <a:spcAft>
                <a:spcPts val="0"/>
              </a:spcAft>
              <a:buSzPct val="100000"/>
              <a:buChar char="○"/>
            </a:pPr>
            <a:r>
              <a:rPr lang="ja"/>
              <a:t>社内の理解者の割合</a:t>
            </a:r>
            <a:endParaRPr/>
          </a:p>
          <a:p>
            <a:pPr indent="-310832" lvl="1" marL="914400" rtl="0" algn="l">
              <a:spcBef>
                <a:spcPts val="0"/>
              </a:spcBef>
              <a:spcAft>
                <a:spcPts val="0"/>
              </a:spcAft>
              <a:buSzPct val="100000"/>
              <a:buChar char="○"/>
            </a:pPr>
            <a:r>
              <a:rPr lang="ja"/>
              <a:t>事業への貢献度の示し方</a:t>
            </a:r>
            <a:endParaRPr/>
          </a:p>
          <a:p>
            <a:pPr indent="-310832" lvl="1" marL="914400" rtl="0" algn="l">
              <a:spcBef>
                <a:spcPts val="0"/>
              </a:spcBef>
              <a:spcAft>
                <a:spcPts val="0"/>
              </a:spcAft>
              <a:buSzPct val="100000"/>
              <a:buChar char="○"/>
            </a:pPr>
            <a:r>
              <a:rPr lang="ja"/>
              <a:t>認知度</a:t>
            </a:r>
            <a:endParaRPr/>
          </a:p>
          <a:p>
            <a:pPr indent="-310832" lvl="0" marL="457200" rtl="0" algn="l">
              <a:spcBef>
                <a:spcPts val="0"/>
              </a:spcBef>
              <a:spcAft>
                <a:spcPts val="0"/>
              </a:spcAft>
              <a:buSzPct val="100000"/>
              <a:buChar char="●"/>
            </a:pPr>
            <a:r>
              <a:rPr lang="ja"/>
              <a:t>OSPOのスタートは何か</a:t>
            </a:r>
            <a:endParaRPr/>
          </a:p>
          <a:p>
            <a:pPr indent="-310832" lvl="1" marL="914400" rtl="0" algn="l">
              <a:spcBef>
                <a:spcPts val="0"/>
              </a:spcBef>
              <a:spcAft>
                <a:spcPts val="0"/>
              </a:spcAft>
              <a:buSzPct val="100000"/>
              <a:buChar char="○"/>
            </a:pPr>
            <a:r>
              <a:rPr lang="ja"/>
              <a:t>ライセンス遵守、教育</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rPr lang="ja"/>
              <a:t>参考：</a:t>
            </a:r>
            <a:r>
              <a:rPr lang="ja" u="sng">
                <a:solidFill>
                  <a:schemeClr val="hlink"/>
                </a:solidFill>
                <a:hlinkClick r:id="rId3"/>
              </a:rPr>
              <a:t>https://ospomindmap.todogroup.org/jp</a:t>
            </a:r>
            <a:endParaRPr/>
          </a:p>
          <a:p>
            <a:pPr indent="-310832" lvl="0" marL="457200" rtl="0" algn="l">
              <a:spcBef>
                <a:spcPts val="0"/>
              </a:spcBef>
              <a:spcAft>
                <a:spcPts val="0"/>
              </a:spcAft>
              <a:buSzPct val="100000"/>
              <a:buChar char="●"/>
            </a:pPr>
            <a:r>
              <a:t/>
            </a:r>
            <a:endParaRPr/>
          </a:p>
        </p:txBody>
      </p:sp>
      <p:sp>
        <p:nvSpPr>
          <p:cNvPr id="96" name="Google Shape;96;p15"/>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OSPOって何ですか？</a:t>
            </a:r>
            <a:endParaRPr/>
          </a:p>
        </p:txBody>
      </p:sp>
      <p:sp>
        <p:nvSpPr>
          <p:cNvPr id="102" name="Google Shape;102;p16"/>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62500" lnSpcReduction="20000"/>
          </a:bodyPr>
          <a:lstStyle/>
          <a:p>
            <a:pPr indent="-300037" lvl="0" marL="457200" rtl="0" algn="l">
              <a:spcBef>
                <a:spcPts val="0"/>
              </a:spcBef>
              <a:spcAft>
                <a:spcPts val="0"/>
              </a:spcAft>
              <a:buSzPct val="100000"/>
              <a:buChar char="•"/>
            </a:pPr>
            <a:r>
              <a:rPr lang="ja"/>
              <a:t>組織図上のどこにあるかは会社によって異なる</a:t>
            </a:r>
            <a:endParaRPr/>
          </a:p>
          <a:p>
            <a:pPr indent="-288131" lvl="1" marL="914400" rtl="0" algn="l">
              <a:spcBef>
                <a:spcPts val="0"/>
              </a:spcBef>
              <a:spcAft>
                <a:spcPts val="0"/>
              </a:spcAft>
              <a:buSzPct val="100000"/>
              <a:buChar char="•"/>
            </a:pPr>
            <a:r>
              <a:rPr lang="ja"/>
              <a:t>役割も様々</a:t>
            </a:r>
            <a:endParaRPr/>
          </a:p>
          <a:p>
            <a:pPr indent="-288131" lvl="1" marL="914400" rtl="0" algn="l">
              <a:spcBef>
                <a:spcPts val="0"/>
              </a:spcBef>
              <a:spcAft>
                <a:spcPts val="0"/>
              </a:spcAft>
              <a:buSzPct val="100000"/>
              <a:buChar char="•"/>
            </a:pPr>
            <a:r>
              <a:rPr lang="ja"/>
              <a:t>R＆Dの中、CTO室、セキュリティ室、リスクコンプライアンス、品証、法務知財</a:t>
            </a:r>
            <a:endParaRPr/>
          </a:p>
          <a:p>
            <a:pPr indent="-288131" lvl="1" marL="914400" rtl="0" algn="l">
              <a:spcBef>
                <a:spcPts val="0"/>
              </a:spcBef>
              <a:spcAft>
                <a:spcPts val="0"/>
              </a:spcAft>
              <a:buSzPct val="100000"/>
              <a:buChar char="•"/>
            </a:pPr>
            <a:r>
              <a:rPr lang="ja"/>
              <a:t>会社のいるステージが異なると、上記のどこに置くかが変わる</a:t>
            </a:r>
            <a:endParaRPr/>
          </a:p>
          <a:p>
            <a:pPr indent="-288131"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88131" lvl="1" marL="914400" rtl="0" algn="l">
              <a:spcBef>
                <a:spcPts val="0"/>
              </a:spcBef>
              <a:spcAft>
                <a:spcPts val="0"/>
              </a:spcAft>
              <a:buSzPct val="100000"/>
              <a:buChar char="•"/>
            </a:pPr>
            <a:r>
              <a:rPr lang="ja"/>
              <a:t>会社がOSPOのどの役割に重点を置いているかによっても変わる</a:t>
            </a:r>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Sourceという異なる文化に対して会社が協調してゆくための橋渡しをして、スムーズに利活用するフレームワークがOSPOである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Sourceという異なる文化を持つOSSコミュニティと団体、組織との協調を実現し、その活動がコミュニティの動きの中に自然に組込まれること目指す組織がOSPOである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OSSコミュニティを利活用するために、その文化を理解し社内で適切に行動できるようになるための準備室（これがステージ０，１辺りでの定義）</a:t>
            </a:r>
            <a:endParaRPr>
              <a:solidFill>
                <a:schemeClr val="accent1"/>
              </a:solidFill>
            </a:endParaRPr>
          </a:p>
          <a:p>
            <a:pPr indent="-288131" lvl="1" marL="914400" rtl="0" algn="l">
              <a:spcBef>
                <a:spcPts val="0"/>
              </a:spcBef>
              <a:spcAft>
                <a:spcPts val="0"/>
              </a:spcAft>
              <a:buSzPct val="100000"/>
              <a:buChar char="•"/>
            </a:pPr>
            <a:r>
              <a:rPr lang="ja"/>
              <a:t>ここから発展してゆく</a:t>
            </a:r>
            <a:endParaRPr/>
          </a:p>
          <a:p>
            <a:pPr indent="-300037" lvl="0" marL="457200" rtl="0" algn="l">
              <a:spcBef>
                <a:spcPts val="0"/>
              </a:spcBef>
              <a:spcAft>
                <a:spcPts val="0"/>
              </a:spcAft>
              <a:buSzPct val="100000"/>
              <a:buChar char="•"/>
            </a:pPr>
            <a:r>
              <a:rPr lang="ja"/>
              <a:t>OSPOのあり方も様々</a:t>
            </a:r>
            <a:endParaRPr/>
          </a:p>
          <a:p>
            <a:pPr indent="-288131" lvl="1" marL="914400" rtl="0" algn="l">
              <a:spcBef>
                <a:spcPts val="0"/>
              </a:spcBef>
              <a:spcAft>
                <a:spcPts val="0"/>
              </a:spcAft>
              <a:buSzPct val="100000"/>
              <a:buChar char="•"/>
            </a:pPr>
            <a:r>
              <a:rPr lang="ja"/>
              <a:t>バーチャル　ー　リアル</a:t>
            </a:r>
            <a:endParaRPr/>
          </a:p>
          <a:p>
            <a:pPr indent="-288131" lvl="1" marL="914400" rtl="0" algn="l">
              <a:spcBef>
                <a:spcPts val="0"/>
              </a:spcBef>
              <a:spcAft>
                <a:spcPts val="0"/>
              </a:spcAft>
              <a:buSzPct val="100000"/>
              <a:buChar char="•"/>
            </a:pPr>
            <a:r>
              <a:rPr lang="ja"/>
              <a:t>複数個所にある　ー　一か所集中</a:t>
            </a:r>
            <a:endParaRPr/>
          </a:p>
          <a:p>
            <a:pPr indent="-276225"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88131" lvl="1" marL="914400" rtl="0" algn="l">
              <a:spcBef>
                <a:spcPts val="0"/>
              </a:spcBef>
              <a:spcAft>
                <a:spcPts val="0"/>
              </a:spcAft>
              <a:buSzPct val="100000"/>
              <a:buChar char="•"/>
            </a:pPr>
            <a:r>
              <a:rPr lang="ja"/>
              <a:t>OSPOは一か所にまとまると機能しなくなる</a:t>
            </a:r>
            <a:endParaRPr/>
          </a:p>
          <a:p>
            <a:pPr indent="-276225" lvl="2" marL="1371600" rtl="0" algn="l">
              <a:spcBef>
                <a:spcPts val="0"/>
              </a:spcBef>
              <a:spcAft>
                <a:spcPts val="0"/>
              </a:spcAft>
              <a:buSzPct val="100000"/>
              <a:buChar char="•"/>
            </a:pPr>
            <a:r>
              <a:rPr lang="ja"/>
              <a:t>「ここに任せておけばよい」ということになって、うまくいかない</a:t>
            </a:r>
            <a:endParaRPr/>
          </a:p>
          <a:p>
            <a:pPr indent="-272256" lvl="3" marL="1828800" rtl="0" algn="l">
              <a:spcBef>
                <a:spcPts val="0"/>
              </a:spcBef>
              <a:spcAft>
                <a:spcPts val="0"/>
              </a:spcAft>
              <a:buSzPct val="100000"/>
              <a:buChar char="•"/>
            </a:pPr>
            <a:r>
              <a:rPr lang="ja"/>
              <a:t>OSS文化を学ぶことをやめてしまうことを危惧している</a:t>
            </a:r>
            <a:endParaRPr/>
          </a:p>
          <a:p>
            <a:pPr indent="-300037" lvl="0" marL="457200" rtl="0" algn="l">
              <a:spcBef>
                <a:spcPts val="0"/>
              </a:spcBef>
              <a:spcAft>
                <a:spcPts val="0"/>
              </a:spcAft>
              <a:buClr>
                <a:schemeClr val="accent1"/>
              </a:buClr>
              <a:buSzPct val="100000"/>
              <a:buChar char="•"/>
            </a:pPr>
            <a:r>
              <a:rPr lang="ja">
                <a:solidFill>
                  <a:schemeClr val="accent1"/>
                </a:solidFill>
              </a:rPr>
              <a:t>啓発して浸透させる役割を持つ</a:t>
            </a:r>
            <a:endParaRPr>
              <a:solidFill>
                <a:schemeClr val="accent1"/>
              </a:solidFill>
            </a:endParaRPr>
          </a:p>
          <a:p>
            <a:pPr indent="-300037" lvl="0" marL="457200" rtl="0" algn="l">
              <a:spcBef>
                <a:spcPts val="0"/>
              </a:spcBef>
              <a:spcAft>
                <a:spcPts val="0"/>
              </a:spcAft>
              <a:buSzPct val="100000"/>
              <a:buChar char="•"/>
            </a:pPr>
            <a:r>
              <a:rPr lang="ja">
                <a:solidFill>
                  <a:schemeClr val="accent1"/>
                </a:solidFill>
              </a:rPr>
              <a:t>ゆくゆくは、社外のOSSコミュニティに貢献できるように、まずは社内でのOSS情報共有をする、社内のOSSコミュニティを築いて交流を活発にする</a:t>
            </a:r>
            <a:r>
              <a:rPr lang="ja"/>
              <a:t>、</a:t>
            </a:r>
            <a:endParaRPr/>
          </a:p>
          <a:p>
            <a:pPr indent="-300037" lvl="0" marL="457200" rtl="0" algn="l">
              <a:spcBef>
                <a:spcPts val="0"/>
              </a:spcBef>
              <a:spcAft>
                <a:spcPts val="0"/>
              </a:spcAft>
              <a:buSzPct val="100000"/>
              <a:buChar char="•"/>
            </a:pPr>
            <a:r>
              <a:rPr lang="ja">
                <a:solidFill>
                  <a:schemeClr val="accent1"/>
                </a:solidFill>
              </a:rPr>
              <a:t>ライフサイクルがある：大きくなっていって、浸透したら小さくなる</a:t>
            </a:r>
            <a:r>
              <a:rPr lang="ja"/>
              <a:t>。</a:t>
            </a:r>
            <a:endParaRPr/>
          </a:p>
          <a:p>
            <a:pPr indent="-288131" lvl="1" marL="914400" rtl="0" algn="l">
              <a:spcBef>
                <a:spcPts val="0"/>
              </a:spcBef>
              <a:spcAft>
                <a:spcPts val="0"/>
              </a:spcAft>
              <a:buSzPct val="100000"/>
              <a:buChar char="•"/>
            </a:pPr>
            <a:r>
              <a:rPr lang="ja"/>
              <a:t>文化を浸透させる　→　ビジネス活用</a:t>
            </a:r>
            <a:endParaRPr/>
          </a:p>
          <a:p>
            <a:pPr indent="-300037" lvl="0" marL="457200" rtl="0" algn="l">
              <a:spcBef>
                <a:spcPts val="0"/>
              </a:spcBef>
              <a:spcAft>
                <a:spcPts val="0"/>
              </a:spcAft>
              <a:buClr>
                <a:schemeClr val="accent1"/>
              </a:buClr>
              <a:buSzPct val="100000"/>
              <a:buChar char="•"/>
            </a:pPr>
            <a:r>
              <a:rPr lang="ja">
                <a:solidFill>
                  <a:schemeClr val="accent1"/>
                </a:solidFill>
              </a:rPr>
              <a:t>「コミュニティ貢献＝会社の成功」を実現するのがOSPOの一つの姿</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業界の文化とトレンドの変化をキャッチして、社内の文化のアップデートを行うのがOSPOの役割？</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コミュニティの中のトレンドを把握し、事業に活かすのがOSPOの役割（文化もその一つ）【経営企画的な活動？】</a:t>
            </a:r>
            <a:endParaRPr>
              <a:solidFill>
                <a:schemeClr val="accent1"/>
              </a:solidFill>
            </a:endParaRPr>
          </a:p>
        </p:txBody>
      </p:sp>
      <p:sp>
        <p:nvSpPr>
          <p:cNvPr id="103" name="Google Shape;103;p16"/>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2023/8/25議論</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09" name="Google Shape;109;p17"/>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a:t>
            </a:r>
            <a:r>
              <a:rPr lang="ja">
                <a:solidFill>
                  <a:schemeClr val="dk1"/>
                </a:solidFill>
              </a:rPr>
              <a:t>SPOってなんですか</a:t>
            </a:r>
            <a:endParaRPr/>
          </a:p>
        </p:txBody>
      </p:sp>
      <p:sp>
        <p:nvSpPr>
          <p:cNvPr id="110" name="Google Shape;110;p17"/>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111" name="Google Shape;111;p17"/>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112" name="Google Shape;112;p17"/>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113" name="Google Shape;113;p17"/>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114" name="Google Shape;114;p17"/>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292100" lvl="0" marL="89999" rtl="0" algn="l">
              <a:spcBef>
                <a:spcPts val="0"/>
              </a:spcBef>
              <a:spcAft>
                <a:spcPts val="0"/>
              </a:spcAft>
              <a:buClr>
                <a:schemeClr val="dk1"/>
              </a:buClr>
              <a:buSzPts val="1000"/>
              <a:buChar char="●"/>
            </a:pPr>
            <a:r>
              <a:rPr lang="ja" sz="1000"/>
              <a:t>コミュニティの中のトレンドを把握し、さらに、コミュニティをリードし、トレンドを生み出して、事業に活かすのがOSPOの役割</a:t>
            </a:r>
            <a:endParaRPr sz="1000"/>
          </a:p>
          <a:p>
            <a:pPr indent="-292100" lvl="0" marL="89999" rtl="0" algn="l">
              <a:spcBef>
                <a:spcPts val="0"/>
              </a:spcBef>
              <a:spcAft>
                <a:spcPts val="0"/>
              </a:spcAft>
              <a:buSzPts val="1000"/>
              <a:buChar char="●"/>
            </a:pPr>
            <a:r>
              <a:rPr lang="ja" sz="1000"/>
              <a:t>上記が企業文化として定着するように活動する役割</a:t>
            </a:r>
            <a:endParaRPr sz="1000"/>
          </a:p>
        </p:txBody>
      </p:sp>
      <p:sp>
        <p:nvSpPr>
          <p:cNvPr id="115" name="Google Shape;115;p17"/>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116" name="Google Shape;116;p17"/>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117" name="Google Shape;117;p17"/>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118" name="Google Shape;118;p17"/>
          <p:cNvSpPr/>
          <p:nvPr/>
        </p:nvSpPr>
        <p:spPr>
          <a:xfrm>
            <a:off x="7553300" y="9842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a:t>
            </a:r>
            <a:endParaRPr/>
          </a:p>
          <a:p>
            <a:pPr indent="0" lvl="0" marL="0" rtl="0" algn="l">
              <a:spcBef>
                <a:spcPts val="0"/>
              </a:spcBef>
              <a:spcAft>
                <a:spcPts val="0"/>
              </a:spcAft>
              <a:buNone/>
            </a:pPr>
            <a:r>
              <a:rPr lang="ja"/>
              <a:t>ひとまずFix</a:t>
            </a:r>
            <a:endParaRPr/>
          </a:p>
        </p:txBody>
      </p:sp>
      <p:sp>
        <p:nvSpPr>
          <p:cNvPr id="119" name="Google Shape;119;p17"/>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120" name="Google Shape;120;p17"/>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
        <p:nvSpPr>
          <p:cNvPr id="121" name="Google Shape;121;p17"/>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Tree>
  </p:cSld>
  <p:clrMapOvr>
    <a:masterClrMapping/>
  </p:clrMapOvr>
</p:sld>
</file>

<file path=ppt/theme/theme1.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