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83" r:id="rId2"/>
    <p:sldId id="306" r:id="rId3"/>
    <p:sldId id="313" r:id="rId4"/>
    <p:sldId id="308" r:id="rId5"/>
    <p:sldId id="315" r:id="rId6"/>
    <p:sldId id="317" r:id="rId7"/>
    <p:sldId id="319" r:id="rId8"/>
    <p:sldId id="318" r:id="rId9"/>
    <p:sldId id="322" r:id="rId10"/>
  </p:sldIdLst>
  <p:sldSz cx="9144000" cy="5143500" type="screen16x9"/>
  <p:notesSz cx="6858000" cy="9144000"/>
  <p:embeddedFontLst>
    <p:embeddedFont>
      <p:font typeface="Open Sans Medium" panose="020B060007020508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 Light" pitchFamily="2" charset="0"/>
      <p:regular r:id="rId20"/>
      <p:bold r:id="rId21"/>
    </p:embeddedFont>
    <p:embeddedFont>
      <p:font typeface="游ゴシック" panose="020B0400000000000000" pitchFamily="50" charset="-128"/>
      <p:regular r:id="rId22"/>
      <p:bold r:id="rId23"/>
    </p:embeddedFont>
    <p:embeddedFont>
      <p:font typeface="游ゴシック Light" panose="020B0300000000000000" pitchFamily="50" charset="-128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727" autoAdjust="0"/>
  </p:normalViewPr>
  <p:slideViewPr>
    <p:cSldViewPr snapToGrid="0">
      <p:cViewPr varScale="1">
        <p:scale>
          <a:sx n="106" d="100"/>
          <a:sy n="106" d="100"/>
        </p:scale>
        <p:origin x="88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游ゴシック" panose="020B0400000000000000" pitchFamily="50" charset="-128"/>
        <a:ea typeface="游ゴシック" panose="020B0400000000000000" pitchFamily="50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100" y="3256956"/>
            <a:ext cx="4974881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dirty="0"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/>
              <a:t>aaa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+mj-lt"/>
          <a:ea typeface="Roboto Slab" panose="020B0604020202020204" pitchFamily="2" charset="0"/>
          <a:cs typeface="Roboto Slab" panose="020B0604020202020204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i.go.jp/shingikai/mono_info_service/sangyo_cyber/wg_seido/wg_bunyaodan/software/pdf/009_s01_00.pdf" TargetMode="External"/><Relationship Id="rId2" Type="http://schemas.openxmlformats.org/officeDocument/2006/relationships/hyperlink" Target="https://www.whitehouse.gov/briefing-room/presidential-actions/2021/05/12/executive-order-on-improving-the-nations-cybersecur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dx.github.io/spdx-spec/v2.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60905-EDAE-4381-8FB7-D697F19A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sz="5400" b="1" dirty="0">
                <a:latin typeface="+mj-ea"/>
                <a:ea typeface="+mj-ea"/>
              </a:rPr>
              <a:t>SPDX Lite</a:t>
            </a:r>
            <a:r>
              <a:rPr kumimoji="1" lang="ja-JP" altLang="en-US" sz="5400" b="1" dirty="0">
                <a:latin typeface="+mj-ea"/>
                <a:ea typeface="+mj-ea"/>
              </a:rPr>
              <a:t>は</a:t>
            </a:r>
            <a:br>
              <a:rPr kumimoji="1" lang="en-US" altLang="ja-JP" sz="5400" b="1" dirty="0">
                <a:latin typeface="+mj-ea"/>
                <a:ea typeface="+mj-ea"/>
              </a:rPr>
            </a:br>
            <a:r>
              <a:rPr kumimoji="1" lang="ja-JP" altLang="en-US" sz="5400" b="1" dirty="0">
                <a:latin typeface="+mj-ea"/>
                <a:ea typeface="+mj-ea"/>
              </a:rPr>
              <a:t>こわくない</a:t>
            </a:r>
            <a:r>
              <a:rPr kumimoji="1" lang="en-US" altLang="ja-JP" sz="5400" b="1" dirty="0">
                <a:latin typeface="+mj-ea"/>
                <a:ea typeface="+mj-ea"/>
              </a:rPr>
              <a:t>!!</a:t>
            </a:r>
            <a:br>
              <a:rPr kumimoji="1" lang="en-US" altLang="ja-JP" b="1" dirty="0">
                <a:latin typeface="+mj-ea"/>
                <a:ea typeface="+mj-ea"/>
              </a:rPr>
            </a:br>
            <a:endParaRPr kumimoji="1" lang="ja-JP" altLang="en-US" sz="1300" b="1" dirty="0">
              <a:latin typeface="+mj-ea"/>
              <a:ea typeface="+mj-ea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446F7D-159C-4C26-A06F-DD905AE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OpenChain JWG SBOM SG</a:t>
            </a:r>
            <a:r>
              <a:rPr kumimoji="1" lang="ja-JP" altLang="en-US" dirty="0"/>
              <a:t>　　小泉 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C24BBE-609C-4279-9C64-759DE4859F7A}"/>
              </a:ext>
            </a:extLst>
          </p:cNvPr>
          <p:cNvSpPr txBox="1"/>
          <p:nvPr/>
        </p:nvSpPr>
        <p:spPr>
          <a:xfrm>
            <a:off x="4015539" y="2784403"/>
            <a:ext cx="1765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latin typeface="+mj-ea"/>
                <a:ea typeface="+mj-ea"/>
              </a:rPr>
              <a:t>※</a:t>
            </a:r>
            <a:r>
              <a:rPr lang="ja-JP" altLang="en-US" sz="1200" dirty="0">
                <a:solidFill>
                  <a:schemeClr val="bg1"/>
                </a:solidFill>
                <a:latin typeface="+mj-ea"/>
                <a:ea typeface="+mj-ea"/>
              </a:rPr>
              <a:t>個人</a:t>
            </a:r>
            <a:r>
              <a:rPr kumimoji="1" lang="ja-JP" altLang="en-US" sz="1200" dirty="0">
                <a:solidFill>
                  <a:schemeClr val="bg1"/>
                </a:solidFill>
                <a:latin typeface="+mj-ea"/>
                <a:ea typeface="+mj-ea"/>
              </a:rPr>
              <a:t>の感想です。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ea typeface="+mn-ea"/>
              </a:rPr>
              <a:t>おことわり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549-6F57-1AD8-186A-7199A2B01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dirty="0">
                <a:latin typeface="+mn-ea"/>
                <a:ea typeface="+mn-ea"/>
              </a:rPr>
              <a:t>この文書の内容は、筆者が所属している会社・団体とは一切関わりがありません。いわゆる「自主的な研究の成果の発表」というものです。</a:t>
            </a: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dirty="0">
                <a:latin typeface="+mn-ea"/>
                <a:ea typeface="+mn-ea"/>
              </a:rPr>
              <a:t>ゲーム関係の歴史云々みたいになりたくないので、予防線を張らせてもらいました。</a:t>
            </a:r>
            <a:endParaRPr kumimoji="1"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1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ea typeface="+mn-ea"/>
              </a:rPr>
              <a:t>SPDX Lite</a:t>
            </a:r>
            <a:r>
              <a:rPr kumimoji="1" lang="ja-JP" altLang="en-US" dirty="0">
                <a:ea typeface="+mn-ea"/>
              </a:rPr>
              <a:t>とは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549-6F57-1AD8-186A-7199A2B01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kumimoji="1" lang="en-US" altLang="ja-JP" dirty="0">
                <a:latin typeface="+mn-ea"/>
                <a:ea typeface="+mn-ea"/>
              </a:rPr>
              <a:t>SBOM</a:t>
            </a:r>
            <a:r>
              <a:rPr kumimoji="1" lang="ja-JP" altLang="en-US" dirty="0">
                <a:latin typeface="+mn-ea"/>
                <a:ea typeface="+mn-ea"/>
              </a:rPr>
              <a:t>の一種です。厳密には、</a:t>
            </a:r>
            <a:r>
              <a:rPr kumimoji="1" lang="en-US" altLang="ja-JP" dirty="0">
                <a:latin typeface="+mn-ea"/>
                <a:ea typeface="+mn-ea"/>
              </a:rPr>
              <a:t>SBOM</a:t>
            </a:r>
            <a:r>
              <a:rPr kumimoji="1" lang="ja-JP" altLang="en-US" dirty="0">
                <a:latin typeface="+mn-ea"/>
                <a:ea typeface="+mn-ea"/>
              </a:rPr>
              <a:t>の一種として</a:t>
            </a:r>
            <a:r>
              <a:rPr kumimoji="1" lang="en-US" altLang="ja-JP" dirty="0">
                <a:latin typeface="+mn-ea"/>
                <a:ea typeface="+mn-ea"/>
              </a:rPr>
              <a:t>SPDX</a:t>
            </a:r>
            <a:r>
              <a:rPr kumimoji="1" lang="ja-JP" altLang="en-US" dirty="0">
                <a:latin typeface="+mn-ea"/>
                <a:ea typeface="+mn-ea"/>
              </a:rPr>
              <a:t>というものがありまして、</a:t>
            </a:r>
            <a:r>
              <a:rPr kumimoji="1" lang="en-US" altLang="ja-JP" dirty="0">
                <a:latin typeface="+mn-ea"/>
                <a:ea typeface="+mn-ea"/>
              </a:rPr>
              <a:t>SPDX Lite</a:t>
            </a:r>
            <a:r>
              <a:rPr kumimoji="1" lang="ja-JP" altLang="en-US" dirty="0">
                <a:latin typeface="+mn-ea"/>
                <a:ea typeface="+mn-ea"/>
              </a:rPr>
              <a:t>はその一部です（</a:t>
            </a:r>
            <a:r>
              <a:rPr kumimoji="1" lang="en-US" altLang="ja-JP" dirty="0">
                <a:latin typeface="+mn-ea"/>
                <a:ea typeface="+mn-ea"/>
              </a:rPr>
              <a:t>Lite</a:t>
            </a:r>
            <a:r>
              <a:rPr kumimoji="1" lang="ja-JP" altLang="en-US" dirty="0">
                <a:latin typeface="+mn-ea"/>
                <a:ea typeface="+mn-ea"/>
              </a:rPr>
              <a:t>版という位置付け）。</a:t>
            </a: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kumimoji="1" lang="en-US" altLang="ja-JP" dirty="0">
                <a:latin typeface="+mn-ea"/>
                <a:ea typeface="+mn-ea"/>
              </a:rPr>
              <a:t>SBOM</a:t>
            </a:r>
            <a:r>
              <a:rPr kumimoji="1" lang="ja-JP" altLang="en-US" dirty="0">
                <a:latin typeface="+mn-ea"/>
                <a:ea typeface="+mn-ea"/>
              </a:rPr>
              <a:t>は</a:t>
            </a:r>
            <a:r>
              <a:rPr kumimoji="1" lang="en-US" altLang="ja-JP" dirty="0">
                <a:latin typeface="+mn-ea"/>
                <a:ea typeface="+mn-ea"/>
              </a:rPr>
              <a:t>Software Bill Of Material(s)</a:t>
            </a:r>
            <a:r>
              <a:rPr kumimoji="1" lang="ja-JP" altLang="en-US" dirty="0">
                <a:latin typeface="+mn-ea"/>
                <a:ea typeface="+mn-ea"/>
              </a:rPr>
              <a:t>（ソフトウェア部品表）の略ですが、米国大統領令</a:t>
            </a:r>
            <a:r>
              <a:rPr kumimoji="1" lang="en-US" altLang="ja-JP" dirty="0">
                <a:latin typeface="+mn-ea"/>
                <a:ea typeface="+mn-ea"/>
              </a:rPr>
              <a:t>(*1)</a:t>
            </a:r>
            <a:r>
              <a:rPr kumimoji="1" lang="ja-JP" altLang="en-US" dirty="0">
                <a:latin typeface="+mn-ea"/>
                <a:ea typeface="+mn-ea"/>
              </a:rPr>
              <a:t>で言及されていたり、</a:t>
            </a:r>
            <a:r>
              <a:rPr lang="ja-JP" altLang="en-US" dirty="0">
                <a:latin typeface="+mn-ea"/>
                <a:ea typeface="+mn-ea"/>
              </a:rPr>
              <a:t>日本でも経済産業省が手引</a:t>
            </a:r>
            <a:r>
              <a:rPr kumimoji="1" lang="en-US" altLang="ja-JP" dirty="0">
                <a:latin typeface="+mn-ea"/>
                <a:ea typeface="+mn-ea"/>
              </a:rPr>
              <a:t>(*2)</a:t>
            </a:r>
            <a:r>
              <a:rPr lang="ja-JP" altLang="en-US" dirty="0">
                <a:latin typeface="+mn-ea"/>
                <a:ea typeface="+mn-ea"/>
              </a:rPr>
              <a:t>を出していたりと、「なんかちょっとこわそう」という印象があるのではないでしょうか。</a:t>
            </a:r>
            <a:endParaRPr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ja-JP" sz="900" dirty="0">
                <a:latin typeface="+mn-ea"/>
                <a:ea typeface="+mn-ea"/>
              </a:rPr>
              <a:t>*1) </a:t>
            </a:r>
            <a:r>
              <a:rPr lang="en-US" altLang="ja-JP" sz="900" dirty="0">
                <a:latin typeface="+mn-ea"/>
                <a:ea typeface="+mn-ea"/>
                <a:hlinkClick r:id="rId2"/>
              </a:rPr>
              <a:t>https://www.whitehouse.gov/briefing-room/presidential-actions/2021/05/12/executive-order-on-improving-the-nations-cybersecurity/</a:t>
            </a:r>
            <a:endParaRPr lang="en-US" altLang="ja-JP" sz="900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ja-JP" sz="900" dirty="0">
                <a:latin typeface="+mn-ea"/>
                <a:ea typeface="+mn-ea"/>
              </a:rPr>
              <a:t>*2) </a:t>
            </a:r>
            <a:r>
              <a:rPr lang="en-US" altLang="ja-JP" sz="900" dirty="0">
                <a:latin typeface="+mn-ea"/>
                <a:ea typeface="+mn-ea"/>
                <a:hlinkClick r:id="rId3"/>
              </a:rPr>
              <a:t>https://www.meti.go.jp/shingikai/mono_info_service/sangyo_cyber/wg_seido/wg_bunyaodan/software/pdf/009_s01_00.pdf</a:t>
            </a:r>
            <a:endParaRPr lang="en-US" altLang="ja-JP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9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ea typeface="+mn-ea"/>
              </a:rPr>
              <a:t>SPDX Lite</a:t>
            </a:r>
            <a:r>
              <a:rPr kumimoji="1" lang="ja-JP" altLang="en-US" dirty="0">
                <a:ea typeface="+mn-ea"/>
              </a:rPr>
              <a:t>はこわくない！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549-6F57-1AD8-186A-7199A2B01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kumimoji="1" lang="ja-JP" altLang="en-US" dirty="0">
                <a:latin typeface="+mn-ea"/>
                <a:ea typeface="+mn-ea"/>
              </a:rPr>
              <a:t>そんな</a:t>
            </a:r>
            <a:r>
              <a:rPr lang="en-US" altLang="ja-JP" dirty="0">
                <a:latin typeface="+mn-ea"/>
                <a:ea typeface="+mn-ea"/>
              </a:rPr>
              <a:t>SBOM</a:t>
            </a:r>
            <a:r>
              <a:rPr lang="ja-JP" altLang="en-US" dirty="0">
                <a:latin typeface="+mn-ea"/>
                <a:ea typeface="+mn-ea"/>
              </a:rPr>
              <a:t>ですが、</a:t>
            </a:r>
            <a:r>
              <a:rPr lang="en-US" altLang="ja-JP" dirty="0">
                <a:latin typeface="+mn-ea"/>
                <a:ea typeface="+mn-ea"/>
              </a:rPr>
              <a:t>SPDX Lite</a:t>
            </a:r>
            <a:r>
              <a:rPr lang="ja-JP" altLang="en-US" dirty="0">
                <a:latin typeface="+mn-ea"/>
                <a:ea typeface="+mn-ea"/>
              </a:rPr>
              <a:t>ならこわくありません。「こわくない」理由について、</a:t>
            </a:r>
            <a:r>
              <a:rPr lang="en-US" altLang="ja-JP" dirty="0">
                <a:latin typeface="+mn-ea"/>
                <a:ea typeface="+mn-ea"/>
              </a:rPr>
              <a:t>SPDX Lite</a:t>
            </a:r>
            <a:r>
              <a:rPr lang="ja-JP" altLang="en-US" dirty="0">
                <a:latin typeface="+mn-ea"/>
                <a:ea typeface="+mn-ea"/>
              </a:rPr>
              <a:t>ができた経緯と規格としての側面から説明します。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4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ea typeface="+mn-ea"/>
              </a:rPr>
              <a:t>SPDX Lite</a:t>
            </a:r>
            <a:r>
              <a:rPr kumimoji="1" lang="ja-JP" altLang="en-US" dirty="0">
                <a:ea typeface="+mn-ea"/>
              </a:rPr>
              <a:t>のできた経緯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549-6F57-1AD8-186A-7199A2B01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highlight>
                  <a:srgbClr val="FFFF00"/>
                </a:highlight>
                <a:latin typeface="+mn-ea"/>
                <a:ea typeface="+mn-ea"/>
              </a:rPr>
              <a:t>社内でコンプライアンスのために</a:t>
            </a:r>
            <a:r>
              <a:rPr kumimoji="1" lang="en-US" altLang="ja-JP" dirty="0">
                <a:highlight>
                  <a:srgbClr val="FFFF00"/>
                </a:highlight>
                <a:latin typeface="+mn-ea"/>
                <a:ea typeface="+mn-ea"/>
              </a:rPr>
              <a:t>OSS</a:t>
            </a:r>
            <a:r>
              <a:rPr kumimoji="1" lang="ja-JP" altLang="en-US" dirty="0">
                <a:highlight>
                  <a:srgbClr val="FFFF00"/>
                </a:highlight>
                <a:latin typeface="+mn-ea"/>
                <a:ea typeface="+mn-ea"/>
              </a:rPr>
              <a:t>を管理するのに使っている表</a:t>
            </a:r>
            <a:r>
              <a:rPr kumimoji="1" lang="ja-JP" altLang="en-US" dirty="0">
                <a:latin typeface="+mn-ea"/>
                <a:ea typeface="+mn-ea"/>
              </a:rPr>
              <a:t>の書式を</a:t>
            </a:r>
            <a:r>
              <a:rPr kumimoji="1" lang="en-US" altLang="ja-JP" dirty="0">
                <a:latin typeface="+mn-ea"/>
                <a:ea typeface="+mn-ea"/>
              </a:rPr>
              <a:t>OpenChain JWG</a:t>
            </a:r>
            <a:r>
              <a:rPr kumimoji="1" lang="ja-JP" altLang="en-US" dirty="0">
                <a:latin typeface="+mn-ea"/>
                <a:ea typeface="+mn-ea"/>
              </a:rPr>
              <a:t>に提供</a:t>
            </a:r>
            <a:endParaRPr kumimoji="1"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latin typeface="+mn-ea"/>
                <a:ea typeface="+mn-ea"/>
              </a:rPr>
              <a:t>それに続く会社がいくつか</a:t>
            </a:r>
            <a:endParaRPr kumimoji="1"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「いい感じにまとめたら国内で使えるものになるのでは」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latin typeface="+mn-ea"/>
                <a:ea typeface="+mn-ea"/>
              </a:rPr>
              <a:t>「そもそも国内に限定する意味ないよね」</a:t>
            </a:r>
            <a:r>
              <a:rPr lang="ja-JP" altLang="en-US" dirty="0">
                <a:latin typeface="+mn-ea"/>
                <a:ea typeface="+mn-ea"/>
              </a:rPr>
              <a:t>→ </a:t>
            </a:r>
            <a:r>
              <a:rPr lang="en-US" altLang="ja-JP" dirty="0">
                <a:latin typeface="+mn-ea"/>
                <a:ea typeface="+mn-ea"/>
              </a:rPr>
              <a:t>SPDX</a:t>
            </a:r>
            <a:r>
              <a:rPr lang="ja-JP" altLang="en-US" dirty="0">
                <a:latin typeface="+mn-ea"/>
                <a:ea typeface="+mn-ea"/>
              </a:rPr>
              <a:t>に提案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+mn-ea"/>
                <a:ea typeface="+mn-ea"/>
              </a:rPr>
              <a:t>SPDX Lite</a:t>
            </a:r>
            <a:r>
              <a:rPr kumimoji="1"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latin typeface="+mn-ea"/>
                <a:ea typeface="+mn-ea"/>
              </a:rPr>
              <a:t>して</a:t>
            </a:r>
            <a:r>
              <a:rPr lang="en-US" altLang="ja-JP" dirty="0">
                <a:latin typeface="+mn-ea"/>
                <a:ea typeface="+mn-ea"/>
              </a:rPr>
              <a:t>SPDX</a:t>
            </a:r>
            <a:r>
              <a:rPr lang="ja-JP" altLang="en-US" dirty="0">
                <a:latin typeface="+mn-ea"/>
                <a:ea typeface="+mn-ea"/>
              </a:rPr>
              <a:t>が採用🎉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+mn-ea"/>
                <a:ea typeface="+mn-ea"/>
              </a:rPr>
              <a:t>SPDX</a:t>
            </a:r>
            <a:r>
              <a:rPr kumimoji="1" lang="ja-JP" altLang="en-US" dirty="0">
                <a:latin typeface="+mn-ea"/>
                <a:ea typeface="+mn-ea"/>
              </a:rPr>
              <a:t>が</a:t>
            </a:r>
            <a:r>
              <a:rPr kumimoji="1" lang="en-US" altLang="ja-JP" dirty="0">
                <a:latin typeface="+mn-ea"/>
                <a:ea typeface="+mn-ea"/>
              </a:rPr>
              <a:t>ISO/IEC</a:t>
            </a:r>
            <a:r>
              <a:rPr lang="ja-JP" altLang="en-US" dirty="0">
                <a:latin typeface="+mn-ea"/>
                <a:ea typeface="+mn-ea"/>
              </a:rPr>
              <a:t>規格に（</a:t>
            </a:r>
            <a:r>
              <a:rPr lang="en-US" altLang="ja-JP" dirty="0">
                <a:latin typeface="+mn-ea"/>
                <a:ea typeface="+mn-ea"/>
              </a:rPr>
              <a:t>ISO/IEC 5962:2021</a:t>
            </a:r>
            <a:r>
              <a:rPr lang="ja-JP" altLang="en-US" dirty="0">
                <a:latin typeface="+mn-ea"/>
                <a:ea typeface="+mn-ea"/>
              </a:rPr>
              <a:t>）🎉🎉🎉</a:t>
            </a: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ja-JP" altLang="en-US" dirty="0">
                <a:latin typeface="+mn-ea"/>
                <a:ea typeface="+mn-ea"/>
              </a:rPr>
              <a:t>社内で</a:t>
            </a:r>
            <a:r>
              <a:rPr lang="en-US" altLang="ja-JP" dirty="0">
                <a:latin typeface="+mn-ea"/>
                <a:ea typeface="+mn-ea"/>
              </a:rPr>
              <a:t>OSS</a:t>
            </a:r>
            <a:r>
              <a:rPr lang="ja-JP" altLang="en-US" dirty="0">
                <a:latin typeface="+mn-ea"/>
                <a:ea typeface="+mn-ea"/>
              </a:rPr>
              <a:t>を管理するための表が元なのですから、「こわい」わけがありません！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ea typeface="+mn-ea"/>
              </a:rPr>
              <a:t>規格としての</a:t>
            </a:r>
            <a:r>
              <a:rPr kumimoji="1" lang="en-US" altLang="ja-JP" dirty="0">
                <a:ea typeface="+mn-ea"/>
              </a:rPr>
              <a:t>SPDX Lite</a:t>
            </a:r>
            <a:r>
              <a:rPr kumimoji="1" lang="ja-JP" altLang="en-US" dirty="0">
                <a:ea typeface="+mn-ea"/>
              </a:rPr>
              <a:t> 、その前に</a:t>
            </a:r>
            <a:r>
              <a:rPr lang="en-US" altLang="ja-JP" dirty="0">
                <a:ea typeface="+mn-ea"/>
              </a:rPr>
              <a:t>SPDX</a:t>
            </a:r>
            <a:endParaRPr kumimoji="1" lang="ja-JP" altLang="en-US" dirty="0">
              <a:ea typeface="+mn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04FB5DC-6FD5-4F85-8E01-EA800C9DB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60908"/>
              </p:ext>
            </p:extLst>
          </p:nvPr>
        </p:nvGraphicFramePr>
        <p:xfrm>
          <a:off x="383892" y="1124952"/>
          <a:ext cx="8170563" cy="333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942">
                  <a:extLst>
                    <a:ext uri="{9D8B030D-6E8A-4147-A177-3AD203B41FA5}">
                      <a16:colId xmlns:a16="http://schemas.microsoft.com/office/drawing/2014/main" val="2201572947"/>
                    </a:ext>
                  </a:extLst>
                </a:gridCol>
                <a:gridCol w="2135384">
                  <a:extLst>
                    <a:ext uri="{9D8B030D-6E8A-4147-A177-3AD203B41FA5}">
                      <a16:colId xmlns:a16="http://schemas.microsoft.com/office/drawing/2014/main" val="3578136190"/>
                    </a:ext>
                  </a:extLst>
                </a:gridCol>
                <a:gridCol w="2111855">
                  <a:extLst>
                    <a:ext uri="{9D8B030D-6E8A-4147-A177-3AD203B41FA5}">
                      <a16:colId xmlns:a16="http://schemas.microsoft.com/office/drawing/2014/main" val="1021390897"/>
                    </a:ext>
                  </a:extLst>
                </a:gridCol>
                <a:gridCol w="2010382">
                  <a:extLst>
                    <a:ext uri="{9D8B030D-6E8A-4147-A177-3AD203B41FA5}">
                      <a16:colId xmlns:a16="http://schemas.microsoft.com/office/drawing/2014/main" val="198843081"/>
                    </a:ext>
                  </a:extLst>
                </a:gridCol>
              </a:tblGrid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 SPDX version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7.10 Package checksum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8.3 File type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9.11 Snippet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91827795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6.2 Data license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7.11 Package home page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8.4 File checksum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10.1 License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349357690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6.3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7.12 Source information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8.5 Concluded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10.2 Extracted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85788133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6.4 Document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7.13 Concluded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8.6 License information in file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10.3 License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392202567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6.5 SPDX document namespace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7.14 All licenses information from files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8.7 Comments on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10.4 License cross reference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058175947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6.6 External document references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7.15 Declared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8.8 Copyright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10.5 License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77666178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6.7 License list version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7.16 Comments on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8.12 File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11.1 Relationship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81185760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6.8 Creator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7.17 Copyright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8.13 File notice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11.2 Relationship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821270104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6.9 Created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7.18 Package summary description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8.14 File contributor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12.1 Annotator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400836060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6.10 Creator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7.19 Package detailed description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8.15 File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12.2 Annotation date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292926761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6.11 Document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7.20 Package comment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 Snippet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12.3 Annotation type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262944460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 Package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7.21 External reference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9.2 Snippet from file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12.4 SPDX identifier reference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3768117902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 Package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7.22 External reference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9.3 Snippet byte range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12.5 Annotation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987028061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7.3 Package version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7.23 Package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9.4 Snippet line range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63320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7.4 Package file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7.24 Primary Package Purpose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9.5 Snippet concluded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40474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7.5 Package supplier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7.25 Release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9.6 License information in snippet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685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7.6 Package originator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7.26 Built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9.7 Snippet comments on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91902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7.7 Package download location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7.27 Valid Until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9.8 Snippet copyright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739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7.8 Files analyzed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 File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9.9 Snippet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2194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7.9 Package verification code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8.2 File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9.10 Snippet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0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4D05D7-B830-4F5E-9553-72F77A76B206}"/>
              </a:ext>
            </a:extLst>
          </p:cNvPr>
          <p:cNvSpPr txBox="1"/>
          <p:nvPr/>
        </p:nvSpPr>
        <p:spPr>
          <a:xfrm>
            <a:off x="5345030" y="4487279"/>
            <a:ext cx="2625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hlinkClick r:id="rId2"/>
              </a:rPr>
              <a:t>https://spdx.github.io/spdx-spec/v2.3/</a:t>
            </a:r>
            <a:r>
              <a:rPr lang="ja-JP" altLang="en-US" sz="1000" dirty="0"/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173244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ea typeface="+mn-ea"/>
              </a:rPr>
              <a:t>規格としての</a:t>
            </a:r>
            <a:r>
              <a:rPr kumimoji="1" lang="en-US" altLang="ja-JP" dirty="0">
                <a:ea typeface="+mn-ea"/>
              </a:rPr>
              <a:t>SPDX Lite</a:t>
            </a:r>
            <a:endParaRPr kumimoji="1" lang="ja-JP" altLang="en-US" dirty="0">
              <a:ea typeface="+mn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04FB5DC-6FD5-4F85-8E01-EA800C9DB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07218"/>
              </p:ext>
            </p:extLst>
          </p:nvPr>
        </p:nvGraphicFramePr>
        <p:xfrm>
          <a:off x="383892" y="1124952"/>
          <a:ext cx="8170563" cy="333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942">
                  <a:extLst>
                    <a:ext uri="{9D8B030D-6E8A-4147-A177-3AD203B41FA5}">
                      <a16:colId xmlns:a16="http://schemas.microsoft.com/office/drawing/2014/main" val="2201572947"/>
                    </a:ext>
                  </a:extLst>
                </a:gridCol>
                <a:gridCol w="2135384">
                  <a:extLst>
                    <a:ext uri="{9D8B030D-6E8A-4147-A177-3AD203B41FA5}">
                      <a16:colId xmlns:a16="http://schemas.microsoft.com/office/drawing/2014/main" val="3578136190"/>
                    </a:ext>
                  </a:extLst>
                </a:gridCol>
                <a:gridCol w="2111855">
                  <a:extLst>
                    <a:ext uri="{9D8B030D-6E8A-4147-A177-3AD203B41FA5}">
                      <a16:colId xmlns:a16="http://schemas.microsoft.com/office/drawing/2014/main" val="1021390897"/>
                    </a:ext>
                  </a:extLst>
                </a:gridCol>
                <a:gridCol w="2010382">
                  <a:extLst>
                    <a:ext uri="{9D8B030D-6E8A-4147-A177-3AD203B41FA5}">
                      <a16:colId xmlns:a16="http://schemas.microsoft.com/office/drawing/2014/main" val="198843081"/>
                    </a:ext>
                  </a:extLst>
                </a:gridCol>
              </a:tblGrid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6.1 SPDX version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7.10 Package checksum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8.3 File type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9.11 Snippet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91827795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6.2 Data license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7.11 Package home page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8.4 File checksum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10.1 License identifier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7690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6.3 SPDX identifier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7.12 Source information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8.5 Concluded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10.2 Extracted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8133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6.4 Document name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7.13 Concluded license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8.6 License information in file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10.3 License name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2567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6.5 SPDX document namespace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7.14 All licenses information from files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8.7 Comments on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10.4 License cross reference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058175947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6.6 External document references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7.15 Declared license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8.8 Copyright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10.5 License comment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6178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6.7 License list version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7.16 Comments on license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8.12 File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11.1 Relationship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81185760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6.8 Creator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7.17 Copyright text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8.13 File notice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11.2 Relationship comment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821270104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6.9 Created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7.18 Package summary description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8.14 File contributor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12.1 Annotator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4008360609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6.10 Creator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7.19 Package detailed description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8.15 File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12.2 Annotation date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292926761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6.11 Document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7.20 Package comment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 Snippet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12.3 Annotation type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262944460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7.1 Package name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7.21 External reference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9.2 Snippet from file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12.4 SPDX identifier reference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3768117902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7.2 Package SPDX identifier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7.22 External reference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9.3 Snippet byte range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12.5 Annotation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987028061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7.3 Package version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7.23 Package attribution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9.4 Snippet line range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63320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7.4 Package file name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7.24 Primary Package Purpose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9.5 Snippet concluded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40474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7.5 Package supplier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7.25 Release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9.6 License information in snippet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685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7.6 Package originator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7.26 Built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9.7 Snippet comments on license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91902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7.7 Package download location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7.27 Valid Until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9.8 Snippet copyright text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7395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7.8 Files analyzed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8.1 File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9.9 Snippet comment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21946"/>
                  </a:ext>
                </a:extLst>
              </a:tr>
              <a:tr h="166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7.9 Package verification code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8.2 File SPDX identifier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9.10 Snippet name field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637" marR="4637" marT="463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05"/>
                  </a:ext>
                </a:extLst>
              </a:tr>
            </a:tbl>
          </a:graphicData>
        </a:graphic>
      </p:graphicFrame>
      <p:sp>
        <p:nvSpPr>
          <p:cNvPr id="3" name="爆発: 14 pt 2">
            <a:extLst>
              <a:ext uri="{FF2B5EF4-FFF2-40B4-BE49-F238E27FC236}">
                <a16:creationId xmlns:a16="http://schemas.microsoft.com/office/drawing/2014/main" id="{8003D0F3-FE12-4949-8241-4136E7434D19}"/>
              </a:ext>
            </a:extLst>
          </p:cNvPr>
          <p:cNvSpPr/>
          <p:nvPr/>
        </p:nvSpPr>
        <p:spPr>
          <a:xfrm>
            <a:off x="3975316" y="2400300"/>
            <a:ext cx="5168684" cy="2592806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緑のところだけ</a:t>
            </a:r>
            <a:endParaRPr kumimoji="1" lang="en-US" altLang="ja-JP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書けばいい！！</a:t>
            </a:r>
            <a:endParaRPr kumimoji="1" lang="en-US" altLang="ja-JP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こわくない！！！</a:t>
            </a:r>
          </a:p>
        </p:txBody>
      </p:sp>
    </p:spTree>
    <p:extLst>
      <p:ext uri="{BB962C8B-B14F-4D97-AF65-F5344CB8AC3E}">
        <p14:creationId xmlns:p14="http://schemas.microsoft.com/office/powerpoint/2010/main" val="108584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7E6-01C9-09B8-FF07-4B3D6CE6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ea typeface="+mn-ea"/>
              </a:rPr>
              <a:t>SPDX Lite</a:t>
            </a:r>
            <a:r>
              <a:rPr kumimoji="1" lang="ja-JP" altLang="en-US" dirty="0">
                <a:ea typeface="+mn-ea"/>
              </a:rPr>
              <a:t>のこれから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549-6F57-1AD8-186A-7199A2B01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kumimoji="1" lang="en-US" altLang="ja-JP" dirty="0">
                <a:latin typeface="+mn-ea"/>
                <a:ea typeface="+mn-ea"/>
              </a:rPr>
              <a:t>Q. </a:t>
            </a:r>
            <a:r>
              <a:rPr kumimoji="1" lang="ja-JP" altLang="en-US" dirty="0">
                <a:latin typeface="+mn-ea"/>
                <a:ea typeface="+mn-ea"/>
              </a:rPr>
              <a:t> でも、今</a:t>
            </a:r>
            <a:r>
              <a:rPr kumimoji="1" lang="en-US" altLang="ja-JP" dirty="0">
                <a:latin typeface="+mn-ea"/>
                <a:ea typeface="+mn-ea"/>
              </a:rPr>
              <a:t>SBOM</a:t>
            </a:r>
            <a:r>
              <a:rPr kumimoji="1" lang="ja-JP" altLang="en-US" dirty="0">
                <a:latin typeface="+mn-ea"/>
                <a:ea typeface="+mn-ea"/>
              </a:rPr>
              <a:t>が盛り上がっているのってセキュリティ絡みですよね？</a:t>
            </a:r>
            <a:endParaRPr kumimoji="1"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AutoNum type="alphaUcPeriod"/>
            </a:pPr>
            <a:r>
              <a:rPr kumimoji="1" lang="ja-JP" altLang="en-US" dirty="0">
                <a:latin typeface="+mn-ea"/>
                <a:ea typeface="+mn-ea"/>
              </a:rPr>
              <a:t>はい、一方、</a:t>
            </a:r>
            <a:r>
              <a:rPr kumimoji="1" lang="en-US" altLang="ja-JP" dirty="0">
                <a:latin typeface="+mn-ea"/>
                <a:ea typeface="+mn-ea"/>
              </a:rPr>
              <a:t>SPDX</a:t>
            </a:r>
            <a:r>
              <a:rPr kumimoji="1" lang="ja-JP" altLang="en-US" dirty="0">
                <a:latin typeface="+mn-ea"/>
                <a:ea typeface="+mn-ea"/>
              </a:rPr>
              <a:t>はライセンス遵守に由来してます。ですが、</a:t>
            </a:r>
            <a:r>
              <a:rPr kumimoji="1" lang="en-US" altLang="ja-JP" dirty="0">
                <a:latin typeface="+mn-ea"/>
                <a:ea typeface="+mn-ea"/>
              </a:rPr>
              <a:t>v</a:t>
            </a:r>
            <a:r>
              <a:rPr lang="en-US" altLang="ja-JP" dirty="0">
                <a:latin typeface="+mn-ea"/>
                <a:ea typeface="+mn-ea"/>
              </a:rPr>
              <a:t>2.3</a:t>
            </a:r>
            <a:r>
              <a:rPr lang="ja-JP" altLang="en-US" dirty="0">
                <a:latin typeface="+mn-ea"/>
                <a:ea typeface="+mn-ea"/>
              </a:rPr>
              <a:t>からはセキュリティにも配慮してますよ。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AutoNum type="alphaUcPeriod"/>
            </a:pP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kumimoji="1" lang="en-US" altLang="ja-JP" dirty="0">
                <a:latin typeface="+mn-ea"/>
                <a:ea typeface="+mn-ea"/>
              </a:rPr>
              <a:t>Q. </a:t>
            </a:r>
            <a:r>
              <a:rPr kumimoji="1" lang="ja-JP" altLang="en-US" dirty="0">
                <a:latin typeface="+mn-ea"/>
                <a:ea typeface="+mn-ea"/>
              </a:rPr>
              <a:t> </a:t>
            </a:r>
            <a:r>
              <a:rPr kumimoji="1" lang="en-US" altLang="ja-JP" dirty="0">
                <a:latin typeface="+mn-ea"/>
                <a:ea typeface="+mn-ea"/>
              </a:rPr>
              <a:t>SPDX</a:t>
            </a:r>
            <a:r>
              <a:rPr kumimoji="1" lang="ja-JP" altLang="en-US" dirty="0">
                <a:latin typeface="+mn-ea"/>
                <a:ea typeface="+mn-ea"/>
              </a:rPr>
              <a:t>の最新は</a:t>
            </a:r>
            <a:r>
              <a:rPr kumimoji="1" lang="en-US" altLang="ja-JP" dirty="0">
                <a:latin typeface="+mn-ea"/>
                <a:ea typeface="+mn-ea"/>
              </a:rPr>
              <a:t>3.0</a:t>
            </a:r>
            <a:r>
              <a:rPr kumimoji="1" lang="ja-JP" altLang="en-US" dirty="0">
                <a:latin typeface="+mn-ea"/>
                <a:ea typeface="+mn-ea"/>
              </a:rPr>
              <a:t>では？</a:t>
            </a:r>
            <a:endParaRPr kumimoji="1"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AutoNum type="alphaUcPeriod"/>
            </a:pPr>
            <a:r>
              <a:rPr kumimoji="1" lang="ja-JP" altLang="en-US" dirty="0">
                <a:latin typeface="+mn-ea"/>
                <a:ea typeface="+mn-ea"/>
              </a:rPr>
              <a:t>はい、リリース候補が最近出たところです。</a:t>
            </a:r>
            <a:r>
              <a:rPr kumimoji="1" lang="en-US" altLang="ja-JP" dirty="0">
                <a:latin typeface="+mn-ea"/>
                <a:ea typeface="+mn-ea"/>
              </a:rPr>
              <a:t>SPDX v2.3</a:t>
            </a:r>
            <a:r>
              <a:rPr kumimoji="1" lang="ja-JP" altLang="en-US" dirty="0">
                <a:latin typeface="+mn-ea"/>
                <a:ea typeface="+mn-ea"/>
              </a:rPr>
              <a:t>より</a:t>
            </a:r>
            <a:r>
              <a:rPr lang="ja-JP" altLang="en-US" dirty="0">
                <a:latin typeface="+mn-ea"/>
                <a:ea typeface="+mn-ea"/>
              </a:rPr>
              <a:t>格段に難しくなってしまっているので、</a:t>
            </a:r>
            <a:r>
              <a:rPr lang="en-US" altLang="ja-JP" dirty="0">
                <a:latin typeface="+mn-ea"/>
                <a:ea typeface="+mn-ea"/>
              </a:rPr>
              <a:t>SPDX Lite v3.0</a:t>
            </a:r>
            <a:r>
              <a:rPr lang="ja-JP" altLang="en-US" dirty="0">
                <a:latin typeface="+mn-ea"/>
                <a:ea typeface="+mn-ea"/>
              </a:rPr>
              <a:t>を提案中です。</a:t>
            </a:r>
            <a:r>
              <a:rPr lang="en-US" altLang="ja-JP" dirty="0">
                <a:latin typeface="+mn-ea"/>
                <a:ea typeface="+mn-ea"/>
              </a:rPr>
              <a:t>v3.0</a:t>
            </a:r>
            <a:r>
              <a:rPr lang="ja-JP" altLang="en-US" dirty="0">
                <a:latin typeface="+mn-ea"/>
                <a:ea typeface="+mn-ea"/>
              </a:rPr>
              <a:t>の詳細は</a:t>
            </a:r>
            <a:r>
              <a:rPr kumimoji="1" lang="ja-JP" altLang="en-US" dirty="0">
                <a:latin typeface="+mn-ea"/>
                <a:ea typeface="+mn-ea"/>
              </a:rPr>
              <a:t>次で</a:t>
            </a:r>
            <a:r>
              <a:rPr lang="ja-JP" altLang="en-US" dirty="0">
                <a:latin typeface="+mn-ea"/>
                <a:ea typeface="+mn-ea"/>
              </a:rPr>
              <a:t>。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AutoNum type="alphaUcPeriod"/>
            </a:pP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kumimoji="1" lang="en-US" altLang="ja-JP" dirty="0">
              <a:latin typeface="+mn-ea"/>
              <a:ea typeface="+mn-ea"/>
            </a:endParaRPr>
          </a:p>
          <a:p>
            <a:pPr marL="114300" indent="0">
              <a:lnSpc>
                <a:spcPct val="150000"/>
              </a:lnSpc>
              <a:buNone/>
            </a:pP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50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60905-EDAE-4381-8FB7-D697F19A2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95" y="1737724"/>
            <a:ext cx="8275189" cy="18945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>
                <a:latin typeface="+mj-ea"/>
                <a:ea typeface="+mj-ea"/>
              </a:rPr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3818703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CJWG-Template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JWG-Template.potx" id="{C20B2CE1-4FCA-4575-9768-E0D663FF81C4}" vid="{D678F007-BB20-40E9-9E1A-243482967C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OpenChainJWG-Template</Template>
  <TotalTime>1165</TotalTime>
  <Words>1166</Words>
  <Application>Microsoft Office PowerPoint</Application>
  <PresentationFormat>画面に合わせる (16:9)</PresentationFormat>
  <Paragraphs>186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Roboto Slab Light</vt:lpstr>
      <vt:lpstr>Arial</vt:lpstr>
      <vt:lpstr>Roboto</vt:lpstr>
      <vt:lpstr>游ゴシック Light</vt:lpstr>
      <vt:lpstr>Open Sans Medium</vt:lpstr>
      <vt:lpstr>Linux Foundation EU Theme 2023</vt:lpstr>
      <vt:lpstr>SPDX Liteは こわくない!! </vt:lpstr>
      <vt:lpstr>おことわり</vt:lpstr>
      <vt:lpstr>SPDX Liteとは</vt:lpstr>
      <vt:lpstr>SPDX Liteはこわくない！</vt:lpstr>
      <vt:lpstr>SPDX Liteのできた経緯</vt:lpstr>
      <vt:lpstr>規格としてのSPDX Lite 、その前にSPDX</vt:lpstr>
      <vt:lpstr>規格としてのSPDX Lite</vt:lpstr>
      <vt:lpstr>SPDX Liteのこれから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Kobota, Norio (SGC)</dc:creator>
  <cp:lastModifiedBy>Satoru Koizumi (小泉　悟)</cp:lastModifiedBy>
  <cp:revision>11</cp:revision>
  <dcterms:created xsi:type="dcterms:W3CDTF">2023-05-16T23:32:01Z</dcterms:created>
  <dcterms:modified xsi:type="dcterms:W3CDTF">2023-07-10T02:00:43Z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2023-05-17T09:08:30Z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8eb382f4-54a0-4f87-bdb0-a46b4236ce26</vt:lpwstr>
  </property>
  <property fmtid="{D5CDD505-2E9C-101B-9397-08002B2CF9AE}" pid="8" name="MSIP_Label_1f8e20e6-048a-4bad-a26b-318dd1cd4d47_ContentBits">
    <vt:lpwstr>0</vt:lpwstr>
  </property>
</Properties>
</file>