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96" r:id="rId3"/>
    <p:sldId id="307" r:id="rId4"/>
    <p:sldId id="309" r:id="rId5"/>
  </p:sldIdLst>
  <p:sldSz cx="9144000" cy="5143500" type="screen16x9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08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8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8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8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8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5pPr>
    <a:lvl6pPr marL="2286000" algn="l" defTabSz="914400" rtl="0" eaLnBrk="1" latinLnBrk="0" hangingPunct="1">
      <a:defRPr kumimoji="1" sz="208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6pPr>
    <a:lvl7pPr marL="2743200" algn="l" defTabSz="914400" rtl="0" eaLnBrk="1" latinLnBrk="0" hangingPunct="1">
      <a:defRPr kumimoji="1" sz="208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7pPr>
    <a:lvl8pPr marL="3200400" algn="l" defTabSz="914400" rtl="0" eaLnBrk="1" latinLnBrk="0" hangingPunct="1">
      <a:defRPr kumimoji="1" sz="208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8pPr>
    <a:lvl9pPr marL="3657600" algn="l" defTabSz="914400" rtl="0" eaLnBrk="1" latinLnBrk="0" hangingPunct="1">
      <a:defRPr kumimoji="1" sz="2080" kern="1200">
        <a:solidFill>
          <a:schemeClr val="tx2"/>
        </a:solidFill>
        <a:latin typeface="HGPｺﾞｼｯｸE" pitchFamily="50" charset="-128"/>
        <a:ea typeface="HGPｺﾞｼｯｸE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DA6272"/>
    <a:srgbClr val="0086AB"/>
    <a:srgbClr val="FFFFE5"/>
    <a:srgbClr val="5A2781"/>
    <a:srgbClr val="006664"/>
    <a:srgbClr val="008080"/>
    <a:srgbClr val="009999"/>
    <a:srgbClr val="008000"/>
    <a:srgbClr val="E7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6761" autoAdjust="0"/>
  </p:normalViewPr>
  <p:slideViewPr>
    <p:cSldViewPr snapToGrid="0">
      <p:cViewPr varScale="1">
        <p:scale>
          <a:sx n="146" d="100"/>
          <a:sy n="146" d="100"/>
        </p:scale>
        <p:origin x="264" y="108"/>
      </p:cViewPr>
      <p:guideLst>
        <p:guide orient="horz" pos="1620"/>
        <p:guide pos="287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2880" y="-126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7938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379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3379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7938" y="937260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0C60A137-C4C4-4DD2-8B8F-B913C5F8C7F3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96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17938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96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81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375" y="739775"/>
            <a:ext cx="657701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7888"/>
            <a:ext cx="4938713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96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56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7938" y="937260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56" tIns="45379" rIns="90756" bIns="45379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96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8582B321-5692-4D8A-BC00-DF672CA085E7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960" kern="1200">
        <a:solidFill>
          <a:schemeClr val="tx1"/>
        </a:solidFill>
        <a:latin typeface="Times New Roman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960" kern="1200">
        <a:solidFill>
          <a:schemeClr val="tx1"/>
        </a:solidFill>
        <a:latin typeface="Times New Roman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960" kern="1200">
        <a:solidFill>
          <a:schemeClr val="tx1"/>
        </a:solidFill>
        <a:latin typeface="Times New Roman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960" kern="1200">
        <a:solidFill>
          <a:schemeClr val="tx1"/>
        </a:solidFill>
        <a:latin typeface="Times New Roman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960" kern="1200">
        <a:solidFill>
          <a:schemeClr val="tx1"/>
        </a:solidFill>
        <a:latin typeface="Times New Roman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96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96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96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9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266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11267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4D700-DCBA-4DD7-8C6A-63BE612C82F9}" type="slidenum">
              <a:rPr lang="en-US" altLang="ja-JP" smtClean="0"/>
              <a:pPr/>
              <a:t>0</a:t>
            </a:fld>
            <a:endParaRPr lang="en-US" altLang="ja-JP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0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17411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9F3153-0F41-40EE-9F41-E6F7E9DC1C60}" type="slidenum">
              <a:rPr lang="en-US" altLang="ja-JP" smtClean="0"/>
              <a:pPr/>
              <a:t>1</a:t>
            </a:fld>
            <a:endParaRPr lang="en-US" altLang="ja-JP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5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0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17411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9F3153-0F41-40EE-9F41-E6F7E9DC1C60}" type="slidenum">
              <a:rPr lang="en-US" altLang="ja-JP" smtClean="0"/>
              <a:pPr/>
              <a:t>2</a:t>
            </a:fld>
            <a:endParaRPr lang="en-US" altLang="ja-JP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066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0" name="ノート プレースホル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  <a:ea typeface="ＭＳ Ｐ明朝" pitchFamily="18" charset="-128"/>
            </a:endParaRPr>
          </a:p>
        </p:txBody>
      </p:sp>
      <p:sp>
        <p:nvSpPr>
          <p:cNvPr id="17411" name="スライド番号プレースホル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9F3153-0F41-40EE-9F41-E6F7E9DC1C60}" type="slidenum">
              <a:rPr lang="en-US" altLang="ja-JP" smtClean="0"/>
              <a:pPr/>
              <a:t>3</a:t>
            </a:fld>
            <a:endParaRPr lang="en-US" altLang="ja-JP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2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タイトル 1"/>
          <p:cNvSpPr>
            <a:spLocks noGrp="1"/>
          </p:cNvSpPr>
          <p:nvPr>
            <p:ph type="title"/>
          </p:nvPr>
        </p:nvSpPr>
        <p:spPr>
          <a:xfrm>
            <a:off x="2190367" y="2335279"/>
            <a:ext cx="3358612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192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49" name="テキスト プレースホルダ 48"/>
          <p:cNvSpPr>
            <a:spLocks noGrp="1"/>
          </p:cNvSpPr>
          <p:nvPr>
            <p:ph type="body" sz="quarter" idx="11"/>
          </p:nvPr>
        </p:nvSpPr>
        <p:spPr>
          <a:xfrm>
            <a:off x="2190366" y="2742133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buNone/>
              <a:defRPr sz="144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  <p:sp>
        <p:nvSpPr>
          <p:cNvPr id="37" name="スライド番号プレースホルダ 2"/>
          <p:cNvSpPr>
            <a:spLocks noGrp="1"/>
          </p:cNvSpPr>
          <p:nvPr>
            <p:ph type="sldNum" sz="quarter" idx="12"/>
          </p:nvPr>
        </p:nvSpPr>
        <p:spPr>
          <a:xfrm>
            <a:off x="8559800" y="4916488"/>
            <a:ext cx="488950" cy="228600"/>
          </a:xfrm>
          <a:prstGeom prst="rect">
            <a:avLst/>
          </a:prstGeom>
        </p:spPr>
        <p:txBody>
          <a:bodyPr/>
          <a:lstStyle>
            <a:lvl1pPr algn="r">
              <a:lnSpc>
                <a:spcPct val="90000"/>
              </a:lnSpc>
              <a:defRPr sz="88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B96B8E3-C1BE-4637-91F7-0F0D1BC8D8C5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6A15C661-0E5F-C64D-E737-ABB4CB5ECB7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2077360"/>
            <a:ext cx="9144000" cy="0"/>
          </a:xfrm>
          <a:prstGeom prst="line">
            <a:avLst/>
          </a:prstGeom>
          <a:noFill/>
          <a:ln w="82550" cap="flat" cmpd="sng" algn="ctr">
            <a:gradFill flip="none" rotWithShape="1"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12D52E3-2BC4-E8DE-3FF0-94B998BE550B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2077360"/>
            <a:ext cx="9144000" cy="0"/>
          </a:xfrm>
          <a:prstGeom prst="line">
            <a:avLst/>
          </a:prstGeom>
          <a:noFill/>
          <a:ln w="82550" cap="flat" cmpd="sng" algn="ctr">
            <a:gradFill flip="none" rotWithShape="1"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スライド番号プレースホルダ 2"/>
          <p:cNvSpPr>
            <a:spLocks noGrp="1"/>
          </p:cNvSpPr>
          <p:nvPr>
            <p:ph type="sldNum" sz="quarter" idx="10"/>
          </p:nvPr>
        </p:nvSpPr>
        <p:spPr>
          <a:xfrm>
            <a:off x="8559800" y="4916488"/>
            <a:ext cx="488950" cy="228600"/>
          </a:xfrm>
          <a:prstGeom prst="rect">
            <a:avLst/>
          </a:prstGeom>
        </p:spPr>
        <p:txBody>
          <a:bodyPr/>
          <a:lstStyle>
            <a:lvl1pPr algn="r">
              <a:lnSpc>
                <a:spcPct val="90000"/>
              </a:lnSpc>
              <a:defRPr sz="88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C1EDDBA-2F25-4A41-BE6B-A64A208A85B2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99DC4BD-A188-6D82-2E44-0BCDE2F1FC36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2077360"/>
            <a:ext cx="9144000" cy="0"/>
          </a:xfrm>
          <a:prstGeom prst="line">
            <a:avLst/>
          </a:prstGeom>
          <a:noFill/>
          <a:ln w="82550" cap="flat" cmpd="sng" algn="ctr">
            <a:gradFill flip="none" rotWithShape="1"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スライド番号プレースホルダ 2"/>
          <p:cNvSpPr txBox="1">
            <a:spLocks/>
          </p:cNvSpPr>
          <p:nvPr userDrawn="1"/>
        </p:nvSpPr>
        <p:spPr>
          <a:xfrm>
            <a:off x="8559800" y="4916488"/>
            <a:ext cx="488950" cy="228600"/>
          </a:xfrm>
          <a:prstGeom prst="rect">
            <a:avLst/>
          </a:prstGeom>
        </p:spPr>
        <p:txBody>
          <a:bodyPr/>
          <a:lstStyle>
            <a:lvl1pPr algn="r">
              <a:defRPr sz="88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lnSpc>
                <a:spcPct val="90000"/>
              </a:lnSpc>
              <a:defRPr/>
            </a:pPr>
            <a:fld id="{AF355A9A-6456-4B2C-85C3-CD6D9907A5C6}" type="slidenum">
              <a:rPr lang="en-US" altLang="ja-JP"/>
              <a:pPr>
                <a:lnSpc>
                  <a:spcPct val="90000"/>
                </a:lnSpc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66739" y="2365096"/>
            <a:ext cx="3094117" cy="397032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sz="176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E4755772-492E-5188-4461-1E88295801F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629560"/>
            <a:ext cx="9144000" cy="0"/>
          </a:xfrm>
          <a:prstGeom prst="line">
            <a:avLst/>
          </a:prstGeom>
          <a:noFill/>
          <a:ln w="82550" cap="flat" cmpd="sng" algn="ctr">
            <a:gradFill flip="none" rotWithShape="1"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スライド番号プレースホルダ 2"/>
          <p:cNvSpPr txBox="1">
            <a:spLocks/>
          </p:cNvSpPr>
          <p:nvPr userDrawn="1"/>
        </p:nvSpPr>
        <p:spPr>
          <a:xfrm>
            <a:off x="8559800" y="4916488"/>
            <a:ext cx="488950" cy="228600"/>
          </a:xfrm>
          <a:prstGeom prst="rect">
            <a:avLst/>
          </a:prstGeom>
        </p:spPr>
        <p:txBody>
          <a:bodyPr/>
          <a:lstStyle>
            <a:lvl1pPr algn="r">
              <a:defRPr sz="88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lnSpc>
                <a:spcPct val="90000"/>
              </a:lnSpc>
              <a:defRPr/>
            </a:pPr>
            <a:fld id="{BF1118D1-F1C7-4629-A5CF-7753F2E450BB}" type="slidenum">
              <a:rPr lang="en-US" altLang="ja-JP"/>
              <a:pPr>
                <a:lnSpc>
                  <a:spcPct val="90000"/>
                </a:lnSpc>
                <a:defRPr/>
              </a:pPr>
              <a:t>‹#›</a:t>
            </a:fld>
            <a:endParaRPr lang="en-US" altLang="ja-JP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192" y="134612"/>
            <a:ext cx="7227887" cy="33694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60" r:id="rId5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08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080">
          <a:solidFill>
            <a:schemeClr val="bg1"/>
          </a:solidFill>
          <a:latin typeface="Tw Cen MT" pitchFamily="34" charset="0"/>
          <a:ea typeface="HGPｺﾞｼｯｸE" pitchFamily="50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080">
          <a:solidFill>
            <a:schemeClr val="bg1"/>
          </a:solidFill>
          <a:latin typeface="Tw Cen MT" pitchFamily="34" charset="0"/>
          <a:ea typeface="HGPｺﾞｼｯｸE" pitchFamily="50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080">
          <a:solidFill>
            <a:schemeClr val="bg1"/>
          </a:solidFill>
          <a:latin typeface="Tw Cen MT" pitchFamily="34" charset="0"/>
          <a:ea typeface="HGPｺﾞｼｯｸE" pitchFamily="50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080">
          <a:solidFill>
            <a:schemeClr val="bg1"/>
          </a:solidFill>
          <a:latin typeface="Tw Cen MT" pitchFamily="34" charset="0"/>
          <a:ea typeface="HGPｺﾞｼｯｸE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080">
          <a:solidFill>
            <a:schemeClr val="bg1"/>
          </a:solidFill>
          <a:latin typeface="Arial" charset="0"/>
          <a:ea typeface="HGPｺﾞｼｯｸE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080">
          <a:solidFill>
            <a:schemeClr val="bg1"/>
          </a:solidFill>
          <a:latin typeface="Arial" charset="0"/>
          <a:ea typeface="HGPｺﾞｼｯｸE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080">
          <a:solidFill>
            <a:schemeClr val="bg1"/>
          </a:solidFill>
          <a:latin typeface="Arial" charset="0"/>
          <a:ea typeface="HGPｺﾞｼｯｸE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2080">
          <a:solidFill>
            <a:schemeClr val="bg1"/>
          </a:solidFill>
          <a:latin typeface="Arial" charset="0"/>
          <a:ea typeface="HGPｺﾞｼｯｸE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56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24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92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タイトル 28"/>
          <p:cNvSpPr>
            <a:spLocks noGrp="1"/>
          </p:cNvSpPr>
          <p:nvPr>
            <p:ph type="title"/>
          </p:nvPr>
        </p:nvSpPr>
        <p:spPr bwMode="auto">
          <a:xfrm>
            <a:off x="1585445" y="2377851"/>
            <a:ext cx="5734262" cy="387798"/>
          </a:xfrm>
          <a:noFill/>
          <a:ln>
            <a:miter lim="800000"/>
            <a:headEnd/>
            <a:tailEnd/>
          </a:ln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ja-JP" b="1" noProof="1"/>
              <a:t>SPDX v3.0: Let’s translate into Japanese!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F549DD-FCFA-AED0-A757-508F75C4F458}"/>
              </a:ext>
            </a:extLst>
          </p:cNvPr>
          <p:cNvSpPr txBox="1"/>
          <p:nvPr/>
        </p:nvSpPr>
        <p:spPr>
          <a:xfrm>
            <a:off x="6570617" y="4493623"/>
            <a:ext cx="2294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Original: Ayumi Watanabe-</a:t>
            </a:r>
            <a:r>
              <a:rPr kumimoji="1" lang="en-US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san</a:t>
            </a:r>
            <a:endParaRPr kumimoji="1" 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Translation: Kobota</a:t>
            </a:r>
            <a:endParaRPr kumimoji="1" 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タイトル 11"/>
          <p:cNvSpPr>
            <a:spLocks noGrp="1"/>
          </p:cNvSpPr>
          <p:nvPr>
            <p:ph type="title"/>
          </p:nvPr>
        </p:nvSpPr>
        <p:spPr bwMode="auto">
          <a:xfrm>
            <a:off x="112713" y="134938"/>
            <a:ext cx="7227887" cy="3365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noProof="1">
                <a:latin typeface="Meiryo UI" panose="020B0604030504040204" pitchFamily="50" charset="-128"/>
                <a:ea typeface="Meiryo UI" panose="020B0604030504040204" pitchFamily="50" charset="-128"/>
              </a:rPr>
              <a:t>1 </a:t>
            </a:r>
            <a:r>
              <a:rPr lang="en-US" altLang="ja-JP" noProof="1">
                <a:latin typeface="Meiryo UI" panose="020B0604030504040204" pitchFamily="50" charset="-128"/>
                <a:ea typeface="Meiryo UI" panose="020B0604030504040204" pitchFamily="50" charset="-128"/>
              </a:rPr>
              <a:t>S</a:t>
            </a:r>
            <a:r>
              <a:rPr lang="ja-JP" altLang="en-US" noProof="1">
                <a:latin typeface="Meiryo UI" panose="020B0604030504040204" pitchFamily="50" charset="-128"/>
                <a:ea typeface="Meiryo UI" panose="020B0604030504040204" pitchFamily="50" charset="-128"/>
              </a:rPr>
              <a:t>chedule (based on the </a:t>
            </a:r>
            <a:r>
              <a:rPr lang="en-US" altLang="ja-JP" noProof="1">
                <a:latin typeface="Meiryo UI" panose="020B0604030504040204" pitchFamily="50" charset="-128"/>
                <a:ea typeface="Meiryo UI" panose="020B0604030504040204" pitchFamily="50" charset="-128"/>
              </a:rPr>
              <a:t>meeting schedule </a:t>
            </a:r>
            <a:r>
              <a:rPr lang="ja-JP" altLang="en-US" noProof="1">
                <a:latin typeface="Meiryo UI" panose="020B0604030504040204" pitchFamily="50" charset="-128"/>
                <a:ea typeface="Meiryo UI" panose="020B0604030504040204" pitchFamily="50" charset="-128"/>
              </a:rPr>
              <a:t>of </a:t>
            </a:r>
            <a:r>
              <a:rPr lang="en-US" altLang="ja-JP" noProof="1"/>
              <a:t>Japan-</a:t>
            </a:r>
            <a:r>
              <a:rPr lang="ja-JP" altLang="en-US" noProof="1">
                <a:latin typeface="Meiryo UI" panose="020B0604030504040204" pitchFamily="50" charset="-128"/>
                <a:ea typeface="Meiryo UI" panose="020B0604030504040204" pitchFamily="50" charset="-128"/>
              </a:rPr>
              <a:t>sbom-s</a:t>
            </a:r>
            <a:r>
              <a:rPr lang="en-US" altLang="ja-JP" noProof="1">
                <a:latin typeface="Meiryo UI" panose="020B0604030504040204" pitchFamily="50" charset="-128"/>
                <a:ea typeface="Meiryo UI" panose="020B0604030504040204" pitchFamily="50" charset="-128"/>
              </a:rPr>
              <a:t>g</a:t>
            </a:r>
            <a:r>
              <a:rPr lang="ja-JP" altLang="en-US" noProof="1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810937-40AE-CE19-0BEC-E9EEB381E51F}"/>
              </a:ext>
            </a:extLst>
          </p:cNvPr>
          <p:cNvSpPr txBox="1"/>
          <p:nvPr/>
        </p:nvSpPr>
        <p:spPr>
          <a:xfrm>
            <a:off x="262466" y="992439"/>
            <a:ext cx="8627533" cy="289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kumimoji="1" lang="en-US" altLang="ja-JP" sz="96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Tuesday, May 14 </a:t>
            </a:r>
            <a:endParaRPr kumimoji="1" lang="en-US" altLang="ja-JP" sz="96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tabLst>
                <a:tab pos="266700" algn="l"/>
              </a:tabLst>
            </a:pPr>
            <a:r>
              <a:rPr lang="en-US" altLang="ja-JP" sz="96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96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Let's decide the direction</a:t>
            </a:r>
            <a:endParaRPr kumimoji="1" lang="en-US" altLang="ja-JP" sz="96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96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ja-JP" sz="96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Tuesday, June 11</a:t>
            </a:r>
          </a:p>
          <a:p>
            <a:pPr defTabSz="266700"/>
            <a:r>
              <a:rPr lang="en-US" altLang="ja-JP" sz="96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96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Kickoff (it’s better to unify the terms and share the understanding of the specification)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ja-JP" sz="96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kumimoji="1" lang="en-US" altLang="ja-JP" sz="96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Tuesday, July 9</a:t>
            </a:r>
          </a:p>
          <a:p>
            <a:pPr defTabSz="266700"/>
            <a:r>
              <a:rPr lang="en-US" altLang="ja-JP" sz="96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96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(Individual work progress check)</a:t>
            </a:r>
            <a:endParaRPr kumimoji="1" lang="en-US" altLang="ja-JP" sz="96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ja-JP" sz="96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kumimoji="1" lang="en-US" altLang="ja-JP" sz="96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Tuesday, August 13</a:t>
            </a:r>
          </a:p>
          <a:p>
            <a:pPr defTabSz="271463"/>
            <a:r>
              <a:rPr lang="en-US" altLang="ja-JP" sz="96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96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(Individual work progress check)</a:t>
            </a:r>
          </a:p>
          <a:p>
            <a:pPr defTabSz="271463"/>
            <a:endParaRPr lang="en-US" altLang="ja-JP" sz="96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kumimoji="1" lang="en-US" altLang="ja-JP" sz="96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Tuesday, September 10</a:t>
            </a:r>
          </a:p>
          <a:p>
            <a:pPr defTabSz="266700"/>
            <a:r>
              <a:rPr lang="en-US" altLang="ja-JP" sz="96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Individual</a:t>
            </a:r>
            <a:r>
              <a:rPr lang="en-US" altLang="ja-JP" sz="96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work Deadline ➡ Overall Review</a:t>
            </a:r>
            <a:endParaRPr lang="en-US" altLang="ja-JP" sz="96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kumimoji="1" lang="en-US" altLang="ja-JP" sz="96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kumimoji="1" lang="en-US" altLang="ja-JP" sz="96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Tuesday, October 8</a:t>
            </a:r>
          </a:p>
          <a:p>
            <a:pPr>
              <a:tabLst>
                <a:tab pos="266700" algn="l"/>
              </a:tabLst>
            </a:pPr>
            <a:r>
              <a:rPr lang="en-US" altLang="ja-JP" sz="96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96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Work FIX ➡ </a:t>
            </a:r>
            <a:r>
              <a:rPr lang="en-US" altLang="ja-JP" sz="960" b="1" noProof="1">
                <a:solidFill>
                  <a:srgbClr val="DA627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</a:t>
            </a:r>
            <a:endParaRPr kumimoji="1" lang="en-US" altLang="ja-JP" sz="960" b="1" dirty="0">
              <a:solidFill>
                <a:srgbClr val="DA627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lang="en-US" altLang="ja-JP" sz="96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kumimoji="1" lang="en-US" altLang="ja-JP" sz="96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Monday, October 28 ← </a:t>
            </a:r>
            <a:r>
              <a:rPr lang="en-US" altLang="ja-JP" sz="96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</a:t>
            </a:r>
            <a:r>
              <a:rPr kumimoji="1" lang="en-US" altLang="ja-JP" sz="96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ill publish</a:t>
            </a:r>
            <a:endParaRPr kumimoji="1" lang="en-US" altLang="ja-JP" sz="96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7A8CEFB0-1A7B-BCD6-BAF7-8CF31F54985C}"/>
              </a:ext>
            </a:extLst>
          </p:cNvPr>
          <p:cNvSpPr/>
          <p:nvPr/>
        </p:nvSpPr>
        <p:spPr bwMode="auto">
          <a:xfrm>
            <a:off x="6025619" y="1943100"/>
            <a:ext cx="2915907" cy="628650"/>
          </a:xfrm>
          <a:prstGeom prst="wedgeRoundRectCallout">
            <a:avLst>
              <a:gd name="adj1" fmla="val -79020"/>
              <a:gd name="adj2" fmla="val -55018"/>
              <a:gd name="adj3" fmla="val 16667"/>
            </a:avLst>
          </a:prstGeom>
          <a:solidFill>
            <a:srgbClr val="0086AB"/>
          </a:solidFill>
          <a:ln w="9525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kumimoji="1" lang="en-US" altLang="ja-JP" sz="880" b="1" noProof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June 27</a:t>
            </a:r>
          </a:p>
          <a:p>
            <a:r>
              <a:rPr lang="en-US" altLang="ja-JP" sz="880" b="1" noProof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#31 </a:t>
            </a:r>
            <a:r>
              <a:rPr kumimoji="1" lang="en-US" altLang="ja-JP" sz="880" b="1" noProof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OpenChain Japan AMM</a:t>
            </a:r>
          </a:p>
          <a:p>
            <a:r>
              <a:rPr lang="en-US" altLang="ja-JP" sz="880" b="1" noProof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Recruiting voluntees.(2</a:t>
            </a:r>
            <a:r>
              <a:rPr lang="en-US" altLang="ja-JP" sz="880" b="1" baseline="30000" noProof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nd</a:t>
            </a:r>
            <a:r>
              <a:rPr lang="en-US" altLang="ja-JP" sz="880" b="1" noProof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88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FE985AA7-116B-3D53-D10E-19FEAA15C7C7}"/>
              </a:ext>
            </a:extLst>
          </p:cNvPr>
          <p:cNvSpPr/>
          <p:nvPr/>
        </p:nvSpPr>
        <p:spPr bwMode="auto">
          <a:xfrm>
            <a:off x="2875293" y="843930"/>
            <a:ext cx="2770658" cy="628650"/>
          </a:xfrm>
          <a:prstGeom prst="wedgeRoundRectCallout">
            <a:avLst>
              <a:gd name="adj1" fmla="val -82611"/>
              <a:gd name="adj2" fmla="val 65502"/>
              <a:gd name="adj3" fmla="val 16667"/>
            </a:avLst>
          </a:prstGeom>
          <a:solidFill>
            <a:srgbClr val="0086AB"/>
          </a:solidFill>
          <a:ln w="9525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kumimoji="1" lang="en-US" altLang="ja-JP" sz="880" b="1" noProof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June 11</a:t>
            </a:r>
          </a:p>
          <a:p>
            <a:r>
              <a:rPr kumimoji="1" lang="ja-JP" altLang="en-US" sz="880" b="1" noProof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Deadline </a:t>
            </a:r>
            <a:r>
              <a:rPr lang="en-US" altLang="ja-JP" sz="880" b="1" noProof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recruiting</a:t>
            </a:r>
            <a:r>
              <a:rPr lang="ja-JP" altLang="en-US" sz="880" b="1" noProof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880" b="1" noProof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volunt</a:t>
            </a:r>
            <a:r>
              <a:rPr kumimoji="1" lang="en-US" altLang="ja-JP" sz="880" b="1" noProof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eers.</a:t>
            </a:r>
            <a:r>
              <a:rPr lang="en-US" altLang="ja-JP" sz="880" b="1" noProof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(1</a:t>
            </a:r>
            <a:r>
              <a:rPr lang="en-US" altLang="ja-JP" sz="880" b="1" baseline="30000" noProof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</a:t>
            </a:r>
            <a:r>
              <a:rPr lang="en-US" altLang="ja-JP" sz="880" b="1" noProof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880" b="1" noProof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880" b="1" noProof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Assign work</a:t>
            </a:r>
            <a:r>
              <a:rPr kumimoji="1" lang="ja-JP" altLang="en-US" sz="880" b="1" noProof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F54BB10-5CE4-4214-F9A4-3E2DFCC3070D}"/>
              </a:ext>
            </a:extLst>
          </p:cNvPr>
          <p:cNvSpPr txBox="1"/>
          <p:nvPr/>
        </p:nvSpPr>
        <p:spPr>
          <a:xfrm>
            <a:off x="541364" y="3957162"/>
            <a:ext cx="3468932" cy="387798"/>
          </a:xfrm>
          <a:prstGeom prst="rect">
            <a:avLst/>
          </a:prstGeom>
          <a:solidFill>
            <a:srgbClr val="DA627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960" b="1" noProof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October 28 - 29th Open Source Summit Japan</a:t>
            </a:r>
          </a:p>
          <a:p>
            <a:r>
              <a:rPr lang="en-US" altLang="ja-JP" sz="960" b="1" noProof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(Perfect timing for publication)</a:t>
            </a:r>
            <a:endParaRPr kumimoji="1" lang="ja-JP" altLang="en-US" sz="96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45BE75E0-F309-2644-EC95-62057D19E3BE}"/>
              </a:ext>
            </a:extLst>
          </p:cNvPr>
          <p:cNvSpPr/>
          <p:nvPr/>
        </p:nvSpPr>
        <p:spPr bwMode="auto">
          <a:xfrm>
            <a:off x="3357182" y="2257425"/>
            <a:ext cx="2076451" cy="628650"/>
          </a:xfrm>
          <a:prstGeom prst="wedgeRoundRectCallout">
            <a:avLst>
              <a:gd name="adj1" fmla="val -76337"/>
              <a:gd name="adj2" fmla="val -82031"/>
              <a:gd name="adj3" fmla="val 16667"/>
            </a:avLst>
          </a:prstGeom>
          <a:solidFill>
            <a:srgbClr val="0086AB"/>
          </a:solidFill>
          <a:ln w="9525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kumimoji="1" lang="en-US" altLang="ja-JP" sz="880" b="1" noProof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July 7 </a:t>
            </a:r>
          </a:p>
          <a:p>
            <a:r>
              <a:rPr kumimoji="1" lang="en-US" altLang="ja-JP" sz="880" b="1" noProof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CFP deadline for </a:t>
            </a:r>
            <a:r>
              <a:rPr lang="en-US" altLang="ja-JP" sz="880" b="1" noProof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OSSJ</a:t>
            </a:r>
            <a:endParaRPr kumimoji="1" lang="ja-JP" altLang="en-US" sz="88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A7C5B7D0-0463-E63E-D9C0-B2F92EEB5850}"/>
              </a:ext>
            </a:extLst>
          </p:cNvPr>
          <p:cNvSpPr/>
          <p:nvPr/>
        </p:nvSpPr>
        <p:spPr bwMode="auto">
          <a:xfrm>
            <a:off x="2863997" y="3172304"/>
            <a:ext cx="1531410" cy="338970"/>
          </a:xfrm>
          <a:prstGeom prst="wedgeRoundRectCallout">
            <a:avLst>
              <a:gd name="adj1" fmla="val -110307"/>
              <a:gd name="adj2" fmla="val -8360"/>
              <a:gd name="adj3" fmla="val 16667"/>
            </a:avLst>
          </a:prstGeom>
          <a:solidFill>
            <a:srgbClr val="DA6272"/>
          </a:solidFill>
          <a:ln w="9525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r>
              <a:rPr kumimoji="1" lang="ja-JP" altLang="en-US" sz="880" b="1" noProof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Will this be enough?</a:t>
            </a:r>
          </a:p>
        </p:txBody>
      </p:sp>
    </p:spTree>
    <p:extLst>
      <p:ext uri="{BB962C8B-B14F-4D97-AF65-F5344CB8AC3E}">
        <p14:creationId xmlns:p14="http://schemas.microsoft.com/office/powerpoint/2010/main" val="400302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タイトル 11"/>
          <p:cNvSpPr>
            <a:spLocks noGrp="1"/>
          </p:cNvSpPr>
          <p:nvPr>
            <p:ph type="title"/>
          </p:nvPr>
        </p:nvSpPr>
        <p:spPr bwMode="auto">
          <a:xfrm>
            <a:off x="112713" y="134938"/>
            <a:ext cx="7227887" cy="3365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noProof="1">
                <a:latin typeface="Meiryo UI" panose="020B0604030504040204" pitchFamily="50" charset="-128"/>
                <a:ea typeface="Meiryo UI" panose="020B0604030504040204" pitchFamily="50" charset="-128"/>
              </a:rPr>
              <a:t>2 </a:t>
            </a:r>
            <a:r>
              <a:rPr lang="en-US" altLang="ja-JP" noProof="1">
                <a:latin typeface="Meiryo UI" panose="020B0604030504040204" pitchFamily="50" charset="-128"/>
                <a:ea typeface="Meiryo UI" panose="020B0604030504040204" pitchFamily="50" charset="-128"/>
              </a:rPr>
              <a:t>Q</a:t>
            </a:r>
            <a:r>
              <a:rPr lang="ja-JP" altLang="en-US" noProof="1">
                <a:latin typeface="Meiryo UI" panose="020B0604030504040204" pitchFamily="50" charset="-128"/>
                <a:ea typeface="Meiryo UI" panose="020B0604030504040204" pitchFamily="50" charset="-128"/>
              </a:rPr>
              <a:t>uantity </a:t>
            </a:r>
            <a:r>
              <a:rPr lang="en-US" altLang="ja-JP" noProof="1">
                <a:latin typeface="Meiryo UI" panose="020B0604030504040204" pitchFamily="50" charset="-128"/>
                <a:ea typeface="Meiryo UI" panose="020B0604030504040204" pitchFamily="50" charset="-128"/>
              </a:rPr>
              <a:t>Estimation</a:t>
            </a:r>
            <a:endParaRPr lang="ja-JP" altLang="en-US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70FC588-3EA1-3B1F-2D43-DC522D552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82" y="723900"/>
            <a:ext cx="1082968" cy="4362198"/>
          </a:xfrm>
          <a:prstGeom prst="rect">
            <a:avLst/>
          </a:prstGeom>
          <a:ln w="19050">
            <a:solidFill>
              <a:srgbClr val="5F5F5F"/>
            </a:solidFill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6B7272-0313-C019-0261-ED1600E532C7}"/>
              </a:ext>
            </a:extLst>
          </p:cNvPr>
          <p:cNvSpPr txBox="1"/>
          <p:nvPr/>
        </p:nvSpPr>
        <p:spPr>
          <a:xfrm>
            <a:off x="1532467" y="723900"/>
            <a:ext cx="73292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GENERAL </a:t>
            </a:r>
            <a:r>
              <a:rPr lang="en-US" altLang="ja-JP" sz="800" b="1" noProof="1">
                <a:solidFill>
                  <a:srgbClr val="0086A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(2 people)</a:t>
            </a:r>
          </a:p>
          <a:p>
            <a:pPr lvl="1"/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Copyright (1)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		</a:t>
            </a:r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★(Almost no sentence)</a:t>
            </a:r>
          </a:p>
          <a:p>
            <a:pPr lvl="1"/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Introduction (1)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		</a:t>
            </a:r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endParaRPr lang="en-US" altLang="ja-JP" sz="8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Scope (1)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		</a:t>
            </a:r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endParaRPr lang="en-US" altLang="ja-JP" sz="8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Normative references (1)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	</a:t>
            </a:r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★(Almost no sentence)</a:t>
            </a:r>
          </a:p>
          <a:p>
            <a:pPr lvl="1"/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Terms and definitions (1)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	</a:t>
            </a:r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★(Almost no sentence)</a:t>
            </a:r>
          </a:p>
          <a:p>
            <a:pPr lvl="1"/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 and serializations (1)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	</a:t>
            </a:r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endParaRPr lang="en-US" altLang="ja-JP" sz="8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Bibliography(1)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★(Almost no sentence)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 </a:t>
            </a:r>
            <a:r>
              <a:rPr lang="en-US" altLang="ja-JP" sz="800" b="1" noProof="1">
                <a:solidFill>
                  <a:srgbClr val="0086A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(3 people)</a:t>
            </a:r>
            <a:endParaRPr lang="en-US" altLang="ja-JP" sz="8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Core(97)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★(almost no sentence)</a:t>
            </a:r>
          </a:p>
          <a:p>
            <a:pPr lvl="1"/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Software(30)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★(Almost no sentence)</a:t>
            </a:r>
          </a:p>
          <a:p>
            <a:pPr lvl="1"/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Security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(38)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★(Almost no sentence)</a:t>
            </a:r>
          </a:p>
          <a:p>
            <a:pPr lvl="1"/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Licensing(1)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★(Almost no sentence)</a:t>
            </a:r>
          </a:p>
          <a:p>
            <a:pPr lvl="1"/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SimpleLicensing(8)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★(Almost no sentence)</a:t>
            </a:r>
          </a:p>
          <a:p>
            <a:pPr lvl="1"/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ExpandedLicensing(32)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★(Almost no sentence)</a:t>
            </a:r>
          </a:p>
          <a:p>
            <a:pPr lvl="1"/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Dataset(20)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★(Almost no sentence)</a:t>
            </a:r>
          </a:p>
          <a:p>
            <a:pPr lvl="1"/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AI(27)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		</a:t>
            </a:r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★(Almost no sentence)</a:t>
            </a:r>
          </a:p>
          <a:p>
            <a:pPr lvl="1"/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Build(11)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★(Almost no sentence)</a:t>
            </a:r>
          </a:p>
          <a:p>
            <a:pPr lvl="1"/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Lite(1)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		</a:t>
            </a:r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★(Almost no sentence)</a:t>
            </a:r>
          </a:p>
          <a:p>
            <a:pPr lvl="1"/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Extension(7)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★(Almost no sentence)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ANNEXES </a:t>
            </a:r>
            <a:r>
              <a:rPr lang="en-US" altLang="ja-JP" sz="800" b="1" noProof="1">
                <a:solidFill>
                  <a:srgbClr val="0086A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(6 - 8 people)</a:t>
            </a:r>
            <a:endParaRPr lang="en-US" altLang="ja-JP" sz="8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Diffs(1)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 		</a:t>
            </a:r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★★</a:t>
            </a:r>
            <a:endParaRPr lang="en-US" altLang="ja-JP" sz="8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Getting started (1)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		</a:t>
            </a:r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★★★</a:t>
            </a:r>
            <a:endParaRPr lang="en-US" altLang="ja-JP" sz="8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RDF model (1)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		</a:t>
            </a:r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Figures only</a:t>
            </a:r>
            <a:endParaRPr lang="en-US" altLang="ja-JP" sz="8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SPDX License Expressions (1)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	</a:t>
            </a:r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★★</a:t>
            </a:r>
            <a:endParaRPr lang="en-US" altLang="ja-JP" sz="8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Using SPDX short identifiers (1)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	</a:t>
            </a:r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★★</a:t>
            </a:r>
            <a:endParaRPr lang="en-US" altLang="ja-JP" sz="8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Using SPDX (1)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		</a:t>
            </a:r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endParaRPr lang="en-US" altLang="ja-JP" sz="8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Including Security Info (1)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	</a:t>
            </a:r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★★</a:t>
            </a:r>
            <a:endParaRPr lang="en-US" altLang="ja-JP" sz="8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SPDX Lite (1)</a:t>
            </a:r>
            <a:r>
              <a:rPr lang="en-US" altLang="ja-JP" sz="80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		</a:t>
            </a:r>
            <a:r>
              <a:rPr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</a:t>
            </a:r>
            <a:endParaRPr lang="en-US" altLang="ja-JP" sz="8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endParaRPr kumimoji="1" lang="en-US" altLang="ja-JP" sz="8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kumimoji="1" lang="en-US" altLang="ja-JP" sz="80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LICENSES (2) ➡ No translation required</a:t>
            </a:r>
            <a:endParaRPr kumimoji="1" lang="en-US" altLang="ja-JP" sz="8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80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800" b="1" noProof="1">
                <a:solidFill>
                  <a:srgbClr val="0086AB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★Other than that, it might be okay if there is someone who is only responsible for the overall review.</a:t>
            </a:r>
            <a:endParaRPr lang="en-US" altLang="ja-JP" sz="800" b="1" dirty="0">
              <a:solidFill>
                <a:srgbClr val="0086AB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952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タイトル 11"/>
          <p:cNvSpPr>
            <a:spLocks noGrp="1"/>
          </p:cNvSpPr>
          <p:nvPr>
            <p:ph type="title"/>
          </p:nvPr>
        </p:nvSpPr>
        <p:spPr bwMode="auto">
          <a:xfrm>
            <a:off x="112713" y="134938"/>
            <a:ext cx="7227887" cy="3365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en-US" noProof="1">
                <a:latin typeface="Meiryo UI" panose="020B0604030504040204" pitchFamily="50" charset="-128"/>
                <a:ea typeface="Meiryo UI" panose="020B0604030504040204" pitchFamily="50" charset="-128"/>
              </a:rPr>
              <a:t>3. </a:t>
            </a:r>
            <a:r>
              <a:rPr lang="en-US" altLang="ja-JP" noProof="1">
                <a:latin typeface="Meiryo UI" panose="020B0604030504040204" pitchFamily="50" charset="-128"/>
                <a:ea typeface="Meiryo UI" panose="020B0604030504040204" pitchFamily="50" charset="-128"/>
              </a:rPr>
              <a:t>Questions</a:t>
            </a:r>
            <a:r>
              <a:rPr lang="ja-JP" altLang="en-US" noProof="1"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6B7272-0313-C019-0261-ED1600E532C7}"/>
              </a:ext>
            </a:extLst>
          </p:cNvPr>
          <p:cNvSpPr txBox="1"/>
          <p:nvPr/>
        </p:nvSpPr>
        <p:spPr>
          <a:xfrm>
            <a:off x="262467" y="749300"/>
            <a:ext cx="8620276" cy="3577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ja-JP" sz="105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Code of Conduct (SPDX Spec.)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ja-JP" altLang="en-US" sz="105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➡ It seems that you need to sign when you do PR (</a:t>
            </a:r>
            <a:r>
              <a:rPr lang="en-US" altLang="ja-JP" sz="105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Does DCO required for every person?</a:t>
            </a:r>
            <a:r>
              <a:rPr lang="ja-JP" altLang="en-US" sz="105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ja-JP" altLang="en-US" sz="105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➡ </a:t>
            </a:r>
            <a:r>
              <a:rPr lang="en-US" altLang="ja-JP" sz="105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How to PR? MODEL repository is separated from spdx-spec repo. </a:t>
            </a:r>
            <a:endParaRPr lang="en-US" altLang="ja-JP" sz="105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ja-JP" sz="105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How to ask or how to create issues for translation? (gituhb issues on spdx-spec?)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ja-JP" altLang="en-US" sz="105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➡ Let's check next week's APAC call.</a:t>
            </a:r>
            <a:endParaRPr lang="en-US" altLang="ja-JP" sz="105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ja-JP" sz="105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Are there any knowledge of tools for translation</a:t>
            </a:r>
            <a:r>
              <a:rPr lang="ja-JP" altLang="en-US" sz="105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  <a:endParaRPr lang="en-US" altLang="ja-JP" sz="105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ja-JP" altLang="en-US" sz="105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➡ Let's check on next week's APAC call.</a:t>
            </a:r>
            <a:endParaRPr lang="en-US" altLang="ja-JP" sz="105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endParaRPr lang="en-US" altLang="ja-JP" sz="1050" b="1" dirty="0">
              <a:solidFill>
                <a:srgbClr val="5F5F5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ja-JP" sz="105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Decision on May 14</a:t>
            </a:r>
            <a:br>
              <a:rPr lang="en-US" altLang="ja-JP" sz="105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sz="105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Start to translate “</a:t>
            </a:r>
            <a:r>
              <a:rPr lang="ja-JP" altLang="en-US" sz="105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Annex</a:t>
            </a:r>
            <a:r>
              <a:rPr lang="en-US" altLang="ja-JP" sz="105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” S</a:t>
            </a:r>
            <a:r>
              <a:rPr lang="ja-JP" altLang="en-US" sz="105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tart recruiting (Watanabe</a:t>
            </a:r>
            <a:r>
              <a:rPr lang="en-US" altLang="ja-JP" sz="105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-san</a:t>
            </a:r>
            <a:r>
              <a:rPr lang="ja-JP" altLang="en-US" sz="105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ja-JP" sz="105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Translator Candidates </a:t>
            </a:r>
            <a:br>
              <a:rPr lang="en-US" altLang="ja-JP" sz="1050" b="1" dirty="0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05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Taima-san, Hama-san, Koizumi-san, Tomita-san, Hosomi-san, Kohoda-san, Watanabe</a:t>
            </a:r>
            <a:br>
              <a:rPr lang="en-US" altLang="ja-JP" sz="105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050" b="1" noProof="1">
                <a:solidFill>
                  <a:srgbClr val="5F5F5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Fukuchi-san (Review)</a:t>
            </a:r>
          </a:p>
        </p:txBody>
      </p:sp>
    </p:spTree>
    <p:extLst>
      <p:ext uri="{BB962C8B-B14F-4D97-AF65-F5344CB8AC3E}">
        <p14:creationId xmlns:p14="http://schemas.microsoft.com/office/powerpoint/2010/main" val="124527417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>
          <a:solidFill>
            <a:schemeClr val="tx1"/>
          </a:solidFill>
          <a:miter lim="800000"/>
          <a:headEnd/>
          <a:tailEnd/>
        </a:ln>
        <a:effectLst/>
      </a:spPr>
      <a:bodyPr wrap="none" rtlCol="0" anchor="ctr" anchorCtr="0">
        <a:noAutofit/>
      </a:bodyPr>
      <a:lstStyle>
        <a:defPPr algn="ctr">
          <a:defRPr kumimoji="1" sz="1800" dirty="0"/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kumimoji="1" sz="2200" dirty="0"/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3424</TotalTime>
  <Words>626</Words>
  <Application>Microsoft Office PowerPoint</Application>
  <PresentationFormat>On-screen Show (16:9)</PresentationFormat>
  <Paragraphs>83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HGPｺﾞｼｯｸE</vt:lpstr>
      <vt:lpstr>Meiryo UI</vt:lpstr>
      <vt:lpstr>Arial</vt:lpstr>
      <vt:lpstr>Times New Roman</vt:lpstr>
      <vt:lpstr>Tw Cen MT</vt:lpstr>
      <vt:lpstr>Wingdings</vt:lpstr>
      <vt:lpstr>標準デザイン</vt:lpstr>
      <vt:lpstr>SPDX v3.0: Let’s translate into Japanese!</vt:lpstr>
      <vt:lpstr>1 Schedule (based on the meeting schedule of Japan-sbom-sg)</vt:lpstr>
      <vt:lpstr>2 Quantity Estimation</vt:lpstr>
      <vt:lpstr>3. Questions?</vt:lpstr>
    </vt:vector>
  </TitlesOfParts>
  <Company>(株)日立製作所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HIGIS 3/ﾌﾟﾚｾﾞﾝﾃｰｼｮﾝ資料/J_GrayA.ppt</dc:title>
  <dc:subject>HIGIS テンプレート</dc:subject>
  <dc:creator>(株)日立製作所　ブランド・コミュニケーション本部／デザイン本部</dc:creator>
  <cp:lastModifiedBy>Kobota, Norio (SGC)</cp:lastModifiedBy>
  <cp:revision>224</cp:revision>
  <dcterms:created xsi:type="dcterms:W3CDTF">2004-05-26T10:25:15Z</dcterms:created>
  <dcterms:modified xsi:type="dcterms:W3CDTF">2024-05-20T23:53:19Z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8e20e6-048a-4bad-a26b-318dd1cd4d47_Enabled">
    <vt:lpwstr>true</vt:lpwstr>
  </property>
  <property fmtid="{D5CDD505-2E9C-101B-9397-08002B2CF9AE}" pid="3" name="MSIP_Label_1f8e20e6-048a-4bad-a26b-318dd1cd4d47_SetDate">
    <vt:lpwstr>2024-05-20T23:26:44Z</vt:lpwstr>
  </property>
  <property fmtid="{D5CDD505-2E9C-101B-9397-08002B2CF9AE}" pid="4" name="MSIP_Label_1f8e20e6-048a-4bad-a26b-318dd1cd4d47_Method">
    <vt:lpwstr>Privileged</vt:lpwstr>
  </property>
  <property fmtid="{D5CDD505-2E9C-101B-9397-08002B2CF9AE}" pid="5" name="MSIP_Label_1f8e20e6-048a-4bad-a26b-318dd1cd4d47_Name">
    <vt:lpwstr>1f8e20e6-048a-4bad-a26b-318dd1cd4d47</vt:lpwstr>
  </property>
  <property fmtid="{D5CDD505-2E9C-101B-9397-08002B2CF9AE}" pid="6" name="MSIP_Label_1f8e20e6-048a-4bad-a26b-318dd1cd4d47_SiteId">
    <vt:lpwstr>66c65d8a-9158-4521-a2d8-664963db48e4</vt:lpwstr>
  </property>
  <property fmtid="{D5CDD505-2E9C-101B-9397-08002B2CF9AE}" pid="7" name="MSIP_Label_1f8e20e6-048a-4bad-a26b-318dd1cd4d47_ActionId">
    <vt:lpwstr>a3c032b3-1c71-47ec-91df-68a4fe3cb7ed</vt:lpwstr>
  </property>
  <property fmtid="{D5CDD505-2E9C-101B-9397-08002B2CF9AE}" pid="8" name="MSIP_Label_1f8e20e6-048a-4bad-a26b-318dd1cd4d47_ContentBits">
    <vt:lpwstr>0</vt:lpwstr>
  </property>
</Properties>
</file>