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1"/>
  </p:notesMasterIdLst>
  <p:sldIdLst>
    <p:sldId id="257" r:id="rId2"/>
    <p:sldId id="258" r:id="rId3"/>
    <p:sldId id="259" r:id="rId4"/>
    <p:sldId id="271" r:id="rId5"/>
    <p:sldId id="272" r:id="rId6"/>
    <p:sldId id="273" r:id="rId7"/>
    <p:sldId id="274" r:id="rId8"/>
    <p:sldId id="275" r:id="rId9"/>
    <p:sldId id="27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9F198-3590-4483-8408-2C296A1700D5}" type="datetimeFigureOut">
              <a:rPr kumimoji="1" lang="ja-JP" altLang="en-US" smtClean="0"/>
              <a:t>2023/8/31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E7770-311C-4A26-9E30-E21D700DECB4}" type="slidenum">
              <a:rPr kumimoji="1" lang="ja-JP" altLang="en-US" smtClean="0"/>
              <a:t>‹#›</a:t>
            </a:fld>
            <a:endParaRPr kumimoji="1" lang="ja-JP" altLang="en-US"/>
          </a:p>
        </p:txBody>
      </p:sp>
    </p:spTree>
    <p:extLst>
      <p:ext uri="{BB962C8B-B14F-4D97-AF65-F5344CB8AC3E}">
        <p14:creationId xmlns:p14="http://schemas.microsoft.com/office/powerpoint/2010/main" val="21396197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797467" y="1635171"/>
            <a:ext cx="7378000" cy="2526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5600">
                <a:solidFill>
                  <a:schemeClr val="lt1"/>
                </a:solidFill>
                <a:latin typeface="+mj-lt"/>
              </a:defRPr>
            </a:lvl1pPr>
            <a:lvl2pPr lvl="1" rtl="0">
              <a:spcBef>
                <a:spcPts val="0"/>
              </a:spcBef>
              <a:spcAft>
                <a:spcPts val="0"/>
              </a:spcAft>
              <a:buClr>
                <a:schemeClr val="lt1"/>
              </a:buClr>
              <a:buSzPts val="4200"/>
              <a:buNone/>
              <a:defRPr sz="5600">
                <a:solidFill>
                  <a:schemeClr val="lt1"/>
                </a:solidFill>
              </a:defRPr>
            </a:lvl2pPr>
            <a:lvl3pPr lvl="2" rtl="0">
              <a:spcBef>
                <a:spcPts val="0"/>
              </a:spcBef>
              <a:spcAft>
                <a:spcPts val="0"/>
              </a:spcAft>
              <a:buClr>
                <a:schemeClr val="lt1"/>
              </a:buClr>
              <a:buSzPts val="4200"/>
              <a:buNone/>
              <a:defRPr sz="5600">
                <a:solidFill>
                  <a:schemeClr val="lt1"/>
                </a:solidFill>
              </a:defRPr>
            </a:lvl3pPr>
            <a:lvl4pPr lvl="3" rtl="0">
              <a:spcBef>
                <a:spcPts val="0"/>
              </a:spcBef>
              <a:spcAft>
                <a:spcPts val="0"/>
              </a:spcAft>
              <a:buClr>
                <a:schemeClr val="lt1"/>
              </a:buClr>
              <a:buSzPts val="4200"/>
              <a:buNone/>
              <a:defRPr sz="5600">
                <a:solidFill>
                  <a:schemeClr val="lt1"/>
                </a:solidFill>
              </a:defRPr>
            </a:lvl4pPr>
            <a:lvl5pPr lvl="4" rtl="0">
              <a:spcBef>
                <a:spcPts val="0"/>
              </a:spcBef>
              <a:spcAft>
                <a:spcPts val="0"/>
              </a:spcAft>
              <a:buClr>
                <a:schemeClr val="lt1"/>
              </a:buClr>
              <a:buSzPts val="4200"/>
              <a:buNone/>
              <a:defRPr sz="5600">
                <a:solidFill>
                  <a:schemeClr val="lt1"/>
                </a:solidFill>
              </a:defRPr>
            </a:lvl5pPr>
            <a:lvl6pPr lvl="5" rtl="0">
              <a:spcBef>
                <a:spcPts val="0"/>
              </a:spcBef>
              <a:spcAft>
                <a:spcPts val="0"/>
              </a:spcAft>
              <a:buClr>
                <a:schemeClr val="lt1"/>
              </a:buClr>
              <a:buSzPts val="4200"/>
              <a:buNone/>
              <a:defRPr sz="5600">
                <a:solidFill>
                  <a:schemeClr val="lt1"/>
                </a:solidFill>
              </a:defRPr>
            </a:lvl6pPr>
            <a:lvl7pPr lvl="6" rtl="0">
              <a:spcBef>
                <a:spcPts val="0"/>
              </a:spcBef>
              <a:spcAft>
                <a:spcPts val="0"/>
              </a:spcAft>
              <a:buClr>
                <a:schemeClr val="lt1"/>
              </a:buClr>
              <a:buSzPts val="4200"/>
              <a:buNone/>
              <a:defRPr sz="5600">
                <a:solidFill>
                  <a:schemeClr val="lt1"/>
                </a:solidFill>
              </a:defRPr>
            </a:lvl7pPr>
            <a:lvl8pPr lvl="7" rtl="0">
              <a:spcBef>
                <a:spcPts val="0"/>
              </a:spcBef>
              <a:spcAft>
                <a:spcPts val="0"/>
              </a:spcAft>
              <a:buClr>
                <a:schemeClr val="lt1"/>
              </a:buClr>
              <a:buSzPts val="4200"/>
              <a:buNone/>
              <a:defRPr sz="5600">
                <a:solidFill>
                  <a:schemeClr val="lt1"/>
                </a:solidFill>
              </a:defRPr>
            </a:lvl8pPr>
            <a:lvl9pPr lvl="8" rtl="0">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30" name="Google Shape;30;p4"/>
          <p:cNvSpPr txBox="1">
            <a:spLocks noGrp="1"/>
          </p:cNvSpPr>
          <p:nvPr>
            <p:ph type="subTitle" idx="1"/>
          </p:nvPr>
        </p:nvSpPr>
        <p:spPr>
          <a:xfrm>
            <a:off x="797467" y="4342608"/>
            <a:ext cx="6633175" cy="577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800">
                <a:solidFill>
                  <a:schemeClr val="lt1"/>
                </a:solidFill>
                <a:latin typeface="+mj-lt"/>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n-US" altLang="ja-JP"/>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11083137" y="5735579"/>
            <a:ext cx="1126457" cy="1118400"/>
          </a:xfrm>
          <a:prstGeom prst="rect">
            <a:avLst/>
          </a:prstGeom>
          <a:noFill/>
          <a:ln>
            <a:noFill/>
          </a:ln>
        </p:spPr>
      </p:pic>
      <p:sp>
        <p:nvSpPr>
          <p:cNvPr id="32" name="Google Shape;32;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3" name="Google Shape;33;p4"/>
          <p:cNvSpPr/>
          <p:nvPr/>
        </p:nvSpPr>
        <p:spPr>
          <a:xfrm>
            <a:off x="10945200" y="0"/>
            <a:ext cx="1246800" cy="1246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9698400" y="4468"/>
            <a:ext cx="1246800" cy="1237881"/>
          </a:xfrm>
          <a:prstGeom prst="rect">
            <a:avLst/>
          </a:prstGeom>
          <a:noFill/>
          <a:ln>
            <a:noFill/>
          </a:ln>
        </p:spPr>
      </p:pic>
      <p:pic>
        <p:nvPicPr>
          <p:cNvPr id="35" name="Google Shape;35;p4"/>
          <p:cNvPicPr preferRelativeResize="0"/>
          <p:nvPr/>
        </p:nvPicPr>
        <p:blipFill>
          <a:blip r:embed="rId4">
            <a:alphaModFix/>
          </a:blip>
          <a:stretch>
            <a:fillRect/>
          </a:stretch>
        </p:blipFill>
        <p:spPr>
          <a:xfrm>
            <a:off x="940784" y="5646707"/>
            <a:ext cx="1592899" cy="5248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3046102" y="5496905"/>
            <a:ext cx="1440365" cy="824404"/>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7430642" y="4755764"/>
            <a:ext cx="3522133" cy="187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11243921" y="5908223"/>
            <a:ext cx="965600" cy="96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10268701" y="5908267"/>
            <a:ext cx="975200" cy="9740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a:t>Click to edit Master title style</a:t>
            </a:r>
            <a:endParaRPr dirty="0"/>
          </a:p>
        </p:txBody>
      </p:sp>
      <p:sp>
        <p:nvSpPr>
          <p:cNvPr id="64" name="Google Shape;64;p9"/>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5" name="Google Shape;65;p9"/>
          <p:cNvSpPr/>
          <p:nvPr/>
        </p:nvSpPr>
        <p:spPr>
          <a:xfrm>
            <a:off x="11224800" y="0"/>
            <a:ext cx="967200" cy="967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373800" y="1688600"/>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atin typeface="+mn-lt"/>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ltLang="ja-JP"/>
              <a:t>Click to edit Master text styles</a:t>
            </a:r>
          </a:p>
        </p:txBody>
      </p:sp>
      <p:pic>
        <p:nvPicPr>
          <p:cNvPr id="67" name="Google Shape;67;p9"/>
          <p:cNvPicPr preferRelativeResize="0"/>
          <p:nvPr/>
        </p:nvPicPr>
        <p:blipFill>
          <a:blip r:embed="rId2">
            <a:alphaModFix/>
          </a:blip>
          <a:stretch>
            <a:fillRect/>
          </a:stretch>
        </p:blipFill>
        <p:spPr>
          <a:xfrm>
            <a:off x="253780" y="6201600"/>
            <a:ext cx="1294373" cy="426467"/>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754458" y="6157912"/>
            <a:ext cx="897764" cy="5138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6" y="5504409"/>
            <a:ext cx="1353600" cy="1353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797467" y="2869796"/>
            <a:ext cx="10962800" cy="1118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5600">
                <a:solidFill>
                  <a:schemeClr val="lt1"/>
                </a:solidFill>
                <a:latin typeface="+mj-lt"/>
              </a:defRPr>
            </a:lvl1pPr>
            <a:lvl2pPr lvl="1">
              <a:spcBef>
                <a:spcPts val="0"/>
              </a:spcBef>
              <a:spcAft>
                <a:spcPts val="0"/>
              </a:spcAft>
              <a:buClr>
                <a:schemeClr val="lt1"/>
              </a:buClr>
              <a:buSzPts val="4200"/>
              <a:buNone/>
              <a:defRPr sz="5600">
                <a:solidFill>
                  <a:schemeClr val="lt1"/>
                </a:solidFill>
              </a:defRPr>
            </a:lvl2pPr>
            <a:lvl3pPr lvl="2">
              <a:spcBef>
                <a:spcPts val="0"/>
              </a:spcBef>
              <a:spcAft>
                <a:spcPts val="0"/>
              </a:spcAft>
              <a:buClr>
                <a:schemeClr val="lt1"/>
              </a:buClr>
              <a:buSzPts val="4200"/>
              <a:buNone/>
              <a:defRPr sz="5600">
                <a:solidFill>
                  <a:schemeClr val="lt1"/>
                </a:solidFill>
              </a:defRPr>
            </a:lvl3pPr>
            <a:lvl4pPr lvl="3">
              <a:spcBef>
                <a:spcPts val="0"/>
              </a:spcBef>
              <a:spcAft>
                <a:spcPts val="0"/>
              </a:spcAft>
              <a:buClr>
                <a:schemeClr val="lt1"/>
              </a:buClr>
              <a:buSzPts val="4200"/>
              <a:buNone/>
              <a:defRPr sz="5600">
                <a:solidFill>
                  <a:schemeClr val="lt1"/>
                </a:solidFill>
              </a:defRPr>
            </a:lvl4pPr>
            <a:lvl5pPr lvl="4">
              <a:spcBef>
                <a:spcPts val="0"/>
              </a:spcBef>
              <a:spcAft>
                <a:spcPts val="0"/>
              </a:spcAft>
              <a:buClr>
                <a:schemeClr val="lt1"/>
              </a:buClr>
              <a:buSzPts val="4200"/>
              <a:buNone/>
              <a:defRPr sz="5600">
                <a:solidFill>
                  <a:schemeClr val="lt1"/>
                </a:solidFill>
              </a:defRPr>
            </a:lvl5pPr>
            <a:lvl6pPr lvl="5">
              <a:spcBef>
                <a:spcPts val="0"/>
              </a:spcBef>
              <a:spcAft>
                <a:spcPts val="0"/>
              </a:spcAft>
              <a:buClr>
                <a:schemeClr val="lt1"/>
              </a:buClr>
              <a:buSzPts val="4200"/>
              <a:buNone/>
              <a:defRPr sz="5600">
                <a:solidFill>
                  <a:schemeClr val="lt1"/>
                </a:solidFill>
              </a:defRPr>
            </a:lvl6pPr>
            <a:lvl7pPr lvl="6">
              <a:spcBef>
                <a:spcPts val="0"/>
              </a:spcBef>
              <a:spcAft>
                <a:spcPts val="0"/>
              </a:spcAft>
              <a:buClr>
                <a:schemeClr val="lt1"/>
              </a:buClr>
              <a:buSzPts val="4200"/>
              <a:buNone/>
              <a:defRPr sz="5600">
                <a:solidFill>
                  <a:schemeClr val="lt1"/>
                </a:solidFill>
              </a:defRPr>
            </a:lvl7pPr>
            <a:lvl8pPr lvl="7">
              <a:spcBef>
                <a:spcPts val="0"/>
              </a:spcBef>
              <a:spcAft>
                <a:spcPts val="0"/>
              </a:spcAft>
              <a:buClr>
                <a:schemeClr val="lt1"/>
              </a:buClr>
              <a:buSzPts val="4200"/>
              <a:buNone/>
              <a:defRPr sz="5600">
                <a:solidFill>
                  <a:schemeClr val="lt1"/>
                </a:solidFill>
              </a:defRPr>
            </a:lvl8pPr>
            <a:lvl9pPr lvl="8">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53" name="Google Shape;53;p7"/>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4" name="Google Shape;54;p7"/>
          <p:cNvPicPr preferRelativeResize="0"/>
          <p:nvPr/>
        </p:nvPicPr>
        <p:blipFill>
          <a:blip r:embed="rId2">
            <a:alphaModFix/>
          </a:blip>
          <a:stretch>
            <a:fillRect/>
          </a:stretch>
        </p:blipFill>
        <p:spPr>
          <a:xfrm>
            <a:off x="10838400" y="1"/>
            <a:ext cx="1353600" cy="1343937"/>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7430642" y="4755764"/>
            <a:ext cx="3522133" cy="187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Roboto"/>
                <a:ea typeface="Roboto"/>
                <a:cs typeface="Roboto"/>
                <a:sym typeface="Roboto"/>
              </a:defRPr>
            </a:lvl1pPr>
            <a:lvl2pPr lvl="1" algn="r">
              <a:buNone/>
              <a:defRPr sz="1333">
                <a:solidFill>
                  <a:schemeClr val="lt1"/>
                </a:solidFill>
                <a:latin typeface="Roboto"/>
                <a:ea typeface="Roboto"/>
                <a:cs typeface="Roboto"/>
                <a:sym typeface="Roboto"/>
              </a:defRPr>
            </a:lvl2pPr>
            <a:lvl3pPr lvl="2" algn="r">
              <a:buNone/>
              <a:defRPr sz="1333">
                <a:solidFill>
                  <a:schemeClr val="lt1"/>
                </a:solidFill>
                <a:latin typeface="Roboto"/>
                <a:ea typeface="Roboto"/>
                <a:cs typeface="Roboto"/>
                <a:sym typeface="Roboto"/>
              </a:defRPr>
            </a:lvl3pPr>
            <a:lvl4pPr lvl="3" algn="r">
              <a:buNone/>
              <a:defRPr sz="1333">
                <a:solidFill>
                  <a:schemeClr val="lt1"/>
                </a:solidFill>
                <a:latin typeface="Roboto"/>
                <a:ea typeface="Roboto"/>
                <a:cs typeface="Roboto"/>
                <a:sym typeface="Roboto"/>
              </a:defRPr>
            </a:lvl4pPr>
            <a:lvl5pPr lvl="4" algn="r">
              <a:buNone/>
              <a:defRPr sz="1333">
                <a:solidFill>
                  <a:schemeClr val="lt1"/>
                </a:solidFill>
                <a:latin typeface="Roboto"/>
                <a:ea typeface="Roboto"/>
                <a:cs typeface="Roboto"/>
                <a:sym typeface="Roboto"/>
              </a:defRPr>
            </a:lvl5pPr>
            <a:lvl6pPr lvl="5" algn="r">
              <a:buNone/>
              <a:defRPr sz="1333">
                <a:solidFill>
                  <a:schemeClr val="lt1"/>
                </a:solidFill>
                <a:latin typeface="Roboto"/>
                <a:ea typeface="Roboto"/>
                <a:cs typeface="Roboto"/>
                <a:sym typeface="Roboto"/>
              </a:defRPr>
            </a:lvl6pPr>
            <a:lvl7pPr lvl="6" algn="r">
              <a:buNone/>
              <a:defRPr sz="1333">
                <a:solidFill>
                  <a:schemeClr val="lt1"/>
                </a:solidFill>
                <a:latin typeface="Roboto"/>
                <a:ea typeface="Roboto"/>
                <a:cs typeface="Roboto"/>
                <a:sym typeface="Roboto"/>
              </a:defRPr>
            </a:lvl7pPr>
            <a:lvl8pPr lvl="7" algn="r">
              <a:buNone/>
              <a:defRPr sz="1333">
                <a:solidFill>
                  <a:schemeClr val="lt1"/>
                </a:solidFill>
                <a:latin typeface="Roboto"/>
                <a:ea typeface="Roboto"/>
                <a:cs typeface="Roboto"/>
                <a:sym typeface="Roboto"/>
              </a:defRPr>
            </a:lvl8pPr>
            <a:lvl9pPr lvl="8" algn="r">
              <a:buNone/>
              <a:defRPr sz="1333">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vent.ospn.jp/odc2023/materials" TargetMode="External"/><Relationship Id="rId2" Type="http://schemas.openxmlformats.org/officeDocument/2006/relationships/hyperlink" Target="https://event.ospn.jp/odc202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r"/>
            <a:r>
              <a:rPr lang="en-US" altLang="ja-JP" sz="4800" dirty="0">
                <a:solidFill>
                  <a:schemeClr val="bg1"/>
                </a:solidFill>
                <a:latin typeface="BIZ UDPゴシック" panose="020B0400000000000000" pitchFamily="50" charset="-128"/>
                <a:ea typeface="BIZ UDPゴシック" panose="020B0400000000000000" pitchFamily="50" charset="-128"/>
              </a:rPr>
              <a:t>OpenChain JWG</a:t>
            </a:r>
            <a:br>
              <a:rPr lang="en-US" altLang="ja-JP" sz="4800" dirty="0">
                <a:solidFill>
                  <a:schemeClr val="bg1"/>
                </a:solidFill>
                <a:latin typeface="BIZ UDPゴシック" panose="020B0400000000000000" pitchFamily="50" charset="-128"/>
                <a:ea typeface="BIZ UDPゴシック" panose="020B0400000000000000" pitchFamily="50" charset="-128"/>
              </a:rPr>
            </a:br>
            <a:r>
              <a:rPr lang="ja-JP" altLang="en-US" sz="4800" dirty="0">
                <a:solidFill>
                  <a:schemeClr val="bg1"/>
                </a:solidFill>
                <a:latin typeface="BIZ UDPゴシック" panose="020B0400000000000000" pitchFamily="50" charset="-128"/>
                <a:ea typeface="BIZ UDPゴシック" panose="020B0400000000000000" pitchFamily="50" charset="-128"/>
              </a:rPr>
              <a:t>教育</a:t>
            </a:r>
            <a:r>
              <a:rPr kumimoji="1" lang="en-US" altLang="ja-JP" sz="4800" dirty="0">
                <a:solidFill>
                  <a:schemeClr val="bg1"/>
                </a:solidFill>
                <a:latin typeface="BIZ UDPゴシック" panose="020B0400000000000000" pitchFamily="50" charset="-128"/>
                <a:ea typeface="BIZ UDPゴシック" panose="020B0400000000000000" pitchFamily="50" charset="-128"/>
              </a:rPr>
              <a:t> SG</a:t>
            </a:r>
            <a:br>
              <a:rPr kumimoji="1" lang="en-US" altLang="ja-JP" sz="4800" dirty="0">
                <a:solidFill>
                  <a:schemeClr val="bg1"/>
                </a:solidFill>
                <a:latin typeface="BIZ UDPゴシック" panose="020B0400000000000000" pitchFamily="50" charset="-128"/>
                <a:ea typeface="BIZ UDPゴシック" panose="020B0400000000000000" pitchFamily="50" charset="-128"/>
              </a:rPr>
            </a:br>
            <a:r>
              <a:rPr kumimoji="1" lang="en-US" altLang="ja-JP" sz="4800" dirty="0">
                <a:solidFill>
                  <a:schemeClr val="bg1"/>
                </a:solidFill>
                <a:latin typeface="BIZ UDPゴシック" panose="020B0400000000000000" pitchFamily="50" charset="-128"/>
                <a:ea typeface="BIZ UDPゴシック" panose="020B0400000000000000" pitchFamily="50" charset="-128"/>
              </a:rPr>
              <a:t>9</a:t>
            </a:r>
            <a:r>
              <a:rPr kumimoji="1" lang="ja-JP" altLang="en-US" sz="4800" dirty="0">
                <a:solidFill>
                  <a:schemeClr val="bg1"/>
                </a:solidFill>
                <a:latin typeface="BIZ UDPゴシック" panose="020B0400000000000000" pitchFamily="50" charset="-128"/>
                <a:ea typeface="BIZ UDPゴシック" panose="020B0400000000000000" pitchFamily="50" charset="-128"/>
              </a:rPr>
              <a:t>月会合</a:t>
            </a:r>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a:solidFill>
                  <a:schemeClr val="bg1"/>
                </a:solidFill>
              </a:rPr>
              <a:t>2023/09/04</a:t>
            </a:r>
            <a:endParaRPr kumimoji="1" lang="ja-JP" altLang="en-US" dirty="0">
              <a:solidFill>
                <a:schemeClr val="bg1"/>
              </a:solidFill>
            </a:endParaRPr>
          </a:p>
        </p:txBody>
      </p:sp>
    </p:spTree>
    <p:extLst>
      <p:ext uri="{BB962C8B-B14F-4D97-AF65-F5344CB8AC3E}">
        <p14:creationId xmlns:p14="http://schemas.microsoft.com/office/powerpoint/2010/main" val="324650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en-US" sz="3200" dirty="0"/>
              <a:t>Anti-Trust Policy Notice</a:t>
            </a:r>
          </a:p>
        </p:txBody>
      </p:sp>
      <p:sp>
        <p:nvSpPr>
          <p:cNvPr id="158" name="Google Shape;158;p25"/>
          <p:cNvSpPr txBox="1">
            <a:spLocks noGrp="1"/>
          </p:cNvSpPr>
          <p:nvPr>
            <p:ph type="body" idx="1"/>
          </p:nvPr>
        </p:nvSpPr>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400"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sz="2400" dirty="0"/>
              <a:t>Examples of types of actions that are prohibited at Linux Foundation meetings and in connection with Linux Foundation activities are described in the Linux Foundation Antitrust Policy available at </a:t>
            </a:r>
            <a:r>
              <a:rPr lang="en-US" sz="2400" dirty="0">
                <a:hlinkClick r:id="rId3"/>
              </a:rPr>
              <a:t>http://www.linuxfoundation.org/</a:t>
            </a:r>
            <a:r>
              <a:rPr lang="en-US" sz="2400" dirty="0"/>
              <a:t> antitrust-policy. If you have questions about these matters, please contact your company counsel, or if you are a member of the Linux Foundation, feel free to contact Andrew </a:t>
            </a:r>
            <a:r>
              <a:rPr lang="en-US" sz="2400" dirty="0" err="1"/>
              <a:t>Updegrove</a:t>
            </a:r>
            <a:r>
              <a:rPr lang="en-US" sz="2400" dirty="0"/>
              <a:t> of the firm of </a:t>
            </a:r>
            <a:r>
              <a:rPr lang="en-US" sz="2400" dirty="0" err="1"/>
              <a:t>Gesmer</a:t>
            </a:r>
            <a:r>
              <a:rPr lang="en-US" sz="2400" dirty="0"/>
              <a:t> </a:t>
            </a:r>
            <a:r>
              <a:rPr lang="en-US" sz="2400" dirty="0" err="1"/>
              <a:t>Updegrove</a:t>
            </a:r>
            <a:r>
              <a:rPr lang="en-US" sz="2400"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ja-JP" altLang="en-US" sz="3200" dirty="0"/>
              <a:t>独占禁止法順守ポリシー </a:t>
            </a:r>
            <a:r>
              <a:rPr lang="en-US" altLang="ja-JP" sz="3200" dirty="0"/>
              <a:t>(</a:t>
            </a:r>
            <a:r>
              <a:rPr lang="en-US" sz="3200" dirty="0"/>
              <a:t>Antitrust Policy)</a:t>
            </a:r>
          </a:p>
        </p:txBody>
      </p:sp>
      <p:sp>
        <p:nvSpPr>
          <p:cNvPr id="158" name="Google Shape;158;p25"/>
          <p:cNvSpPr txBox="1">
            <a:spLocks noGrp="1"/>
          </p:cNvSpPr>
          <p:nvPr>
            <p:ph type="body"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altLang="ja-JP" sz="2400" dirty="0"/>
              <a:t>Linux Foundation (</a:t>
            </a:r>
            <a:r>
              <a:rPr lang="ja-JP" altLang="en-US" sz="2400" dirty="0"/>
              <a:t>以下</a:t>
            </a:r>
            <a:r>
              <a:rPr lang="en-US" altLang="ja-JP" sz="2400" dirty="0"/>
              <a:t>LF</a:t>
            </a:r>
            <a:r>
              <a:rPr lang="ja-JP" altLang="en-US" sz="2400" dirty="0"/>
              <a:t>と略す</a:t>
            </a:r>
            <a:r>
              <a:rPr lang="en-US" altLang="ja-JP" sz="2400" dirty="0"/>
              <a:t>) </a:t>
            </a:r>
            <a:r>
              <a:rPr lang="ja-JP" altLang="en-US" sz="2400" dirty="0"/>
              <a:t>の会議は、産業界で競合関係にある企業同士の参加が不可欠です。</a:t>
            </a:r>
            <a:r>
              <a:rPr lang="en-US" altLang="ja-JP" sz="2400" dirty="0"/>
              <a:t>LF</a:t>
            </a:r>
            <a:r>
              <a:rPr lang="ja-JP" altLang="en-US" sz="2400" dirty="0"/>
              <a:t>は、すべての活動を、適用されるべきすべての独占禁止法</a:t>
            </a:r>
            <a:r>
              <a:rPr lang="en-US" altLang="ja-JP" sz="2400" dirty="0"/>
              <a:t>/</a:t>
            </a:r>
            <a:r>
              <a:rPr lang="ja-JP" altLang="en-US" sz="2400" dirty="0"/>
              <a:t>競争法に則って運営します。従って、会議の出席者は、アジェンダに沿って会議を進め、国内外の独占禁止法</a:t>
            </a:r>
            <a:r>
              <a:rPr lang="en-US" altLang="ja-JP" sz="2400" dirty="0"/>
              <a:t>/</a:t>
            </a:r>
            <a:r>
              <a:rPr lang="ja-JP" altLang="en-US" sz="2400" dirty="0"/>
              <a:t>競争法の下で禁止されているいかなる活動にも参加しないよう、注意を払うことが非常に重要です。</a:t>
            </a:r>
          </a:p>
          <a:p>
            <a:r>
              <a:rPr lang="en-US" altLang="ja-JP" sz="2400" dirty="0"/>
              <a:t>LF</a:t>
            </a:r>
            <a:r>
              <a:rPr lang="ja-JP" altLang="en-US" sz="2400" dirty="0"/>
              <a:t>の会議において、また</a:t>
            </a:r>
            <a:r>
              <a:rPr lang="en-US" altLang="ja-JP" sz="2400" dirty="0"/>
              <a:t>LF</a:t>
            </a:r>
            <a:r>
              <a:rPr lang="ja-JP" altLang="en-US" sz="2400" dirty="0"/>
              <a:t>の活動に関連して、禁止されている行動の例は、</a:t>
            </a:r>
            <a:r>
              <a:rPr lang="en-US" altLang="ja-JP" sz="2400" dirty="0">
                <a:hlinkClick r:id="rId3"/>
              </a:rPr>
              <a:t>https://www.linuxfoundation.jp/antitrust-policy/</a:t>
            </a:r>
            <a:r>
              <a:rPr lang="ja-JP" altLang="en-US" sz="2400" dirty="0"/>
              <a:t> から入手できる</a:t>
            </a:r>
            <a:r>
              <a:rPr lang="en-US" altLang="ja-JP" sz="2400" dirty="0"/>
              <a:t>LF</a:t>
            </a:r>
            <a:r>
              <a:rPr lang="ja-JP" altLang="en-US" sz="2400" dirty="0"/>
              <a:t>独占禁止法順守ポリシーに記載されています。これらの事項について質問がある場合は、あなたの会社の法律顧問に問い合わせるか、もしあなたが</a:t>
            </a:r>
            <a:r>
              <a:rPr lang="en-US" altLang="ja-JP" sz="2400" dirty="0"/>
              <a:t>LF</a:t>
            </a:r>
            <a:r>
              <a:rPr lang="ja-JP" altLang="en-US" sz="2400" dirty="0"/>
              <a:t>のメンバーであるならば、</a:t>
            </a:r>
            <a:r>
              <a:rPr lang="en-US" altLang="ja-JP" sz="2400" dirty="0"/>
              <a:t>LF</a:t>
            </a:r>
            <a:r>
              <a:rPr lang="ja-JP" altLang="en-US" sz="2400" dirty="0"/>
              <a:t>の法律顧問である </a:t>
            </a:r>
            <a:r>
              <a:rPr lang="en-US" altLang="ja-JP" sz="2400" dirty="0" err="1"/>
              <a:t>Gesmer</a:t>
            </a:r>
            <a:r>
              <a:rPr lang="ja-JP" altLang="en-US" sz="2400" dirty="0"/>
              <a:t> </a:t>
            </a:r>
            <a:r>
              <a:rPr lang="en-US" altLang="ja-JP" sz="2400" dirty="0" err="1"/>
              <a:t>Updegrove</a:t>
            </a:r>
            <a:r>
              <a:rPr lang="ja-JP" altLang="en-US" sz="2400" dirty="0"/>
              <a:t> </a:t>
            </a:r>
            <a:r>
              <a:rPr lang="en-US" altLang="ja-JP" sz="2400" dirty="0"/>
              <a:t>LLP </a:t>
            </a:r>
            <a:r>
              <a:rPr lang="ja-JP" altLang="en-US" sz="2400" dirty="0"/>
              <a:t>の </a:t>
            </a:r>
            <a:r>
              <a:rPr lang="en-US" altLang="ja-JP" sz="2400" dirty="0"/>
              <a:t>Andrew </a:t>
            </a:r>
            <a:r>
              <a:rPr lang="en-US" altLang="ja-JP" sz="2400" dirty="0" err="1"/>
              <a:t>Updegrove</a:t>
            </a:r>
            <a:r>
              <a:rPr lang="ja-JP" altLang="en-US" sz="2400"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34679"/>
            <a:ext cx="147732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sz="2400" dirty="0">
                <a:latin typeface="游ゴシック Medium" panose="020B0500000000000000" pitchFamily="50" charset="-128"/>
                <a:ea typeface="游ゴシック Medium" panose="020B0500000000000000" pitchFamily="50" charset="-128"/>
              </a:rPr>
              <a:t>【</a:t>
            </a:r>
            <a:r>
              <a:rPr kumimoji="1" lang="ja-JP" altLang="en-US" sz="2400" dirty="0">
                <a:latin typeface="游ゴシック Medium" panose="020B0500000000000000" pitchFamily="50" charset="-128"/>
                <a:ea typeface="游ゴシック Medium" panose="020B0500000000000000" pitchFamily="50" charset="-128"/>
              </a:rPr>
              <a:t>参考</a:t>
            </a:r>
            <a:r>
              <a:rPr kumimoji="1" lang="en-US" altLang="ja-JP" sz="2400" dirty="0">
                <a:latin typeface="游ゴシック Medium" panose="020B0500000000000000" pitchFamily="50" charset="-128"/>
                <a:ea typeface="游ゴシック Medium" panose="020B0500000000000000" pitchFamily="50" charset="-128"/>
              </a:rPr>
              <a:t>】</a:t>
            </a:r>
            <a:endParaRPr kumimoji="1" lang="ja-JP" altLang="en-US" sz="24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0F21B-2A1A-AE7A-FFBD-32A64D59972F}"/>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目次</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3DA02B5D-3D44-64F3-68E9-B0656605EF17}"/>
              </a:ext>
            </a:extLst>
          </p:cNvPr>
          <p:cNvSpPr>
            <a:spLocks noGrp="1"/>
          </p:cNvSpPr>
          <p:nvPr>
            <p:ph type="body" idx="1"/>
          </p:nvPr>
        </p:nvSpPr>
        <p:spPr/>
        <p:txBody>
          <a:bodyPr/>
          <a:lstStyle/>
          <a:p>
            <a:pPr>
              <a:lnSpc>
                <a:spcPct val="200000"/>
              </a:lnSpc>
              <a:buFont typeface="+mj-lt"/>
              <a:buAutoNum type="arabicPeriod"/>
            </a:pPr>
            <a:r>
              <a:rPr kumimoji="1" lang="ja-JP" altLang="en-US" dirty="0">
                <a:latin typeface="BIZ UDPゴシック" panose="020B0400000000000000" pitchFamily="50" charset="-128"/>
                <a:ea typeface="BIZ UDPゴシック" panose="020B0400000000000000" pitchFamily="50" charset="-128"/>
              </a:rPr>
              <a:t>この会の進め方について</a:t>
            </a:r>
            <a:endParaRPr kumimoji="1" lang="en-US" altLang="ja-JP" dirty="0">
              <a:latin typeface="BIZ UDPゴシック" panose="020B0400000000000000" pitchFamily="50" charset="-128"/>
              <a:ea typeface="BIZ UDPゴシック" panose="020B0400000000000000" pitchFamily="50" charset="-128"/>
            </a:endParaRPr>
          </a:p>
          <a:p>
            <a:pPr>
              <a:lnSpc>
                <a:spcPct val="200000"/>
              </a:lnSpc>
              <a:buFont typeface="+mj-lt"/>
              <a:buAutoNum type="arabicPeriod"/>
            </a:pPr>
            <a:r>
              <a:rPr kumimoji="1" lang="en-US" altLang="ja-JP" dirty="0">
                <a:latin typeface="BIZ UDPゴシック" panose="020B0400000000000000" pitchFamily="50" charset="-128"/>
                <a:ea typeface="BIZ UDPゴシック" panose="020B0400000000000000" pitchFamily="50" charset="-128"/>
              </a:rPr>
              <a:t>Open</a:t>
            </a:r>
            <a:r>
              <a:rPr kumimoji="1" lang="ja-JP" altLang="en-US" dirty="0">
                <a:latin typeface="BIZ UDPゴシック" panose="020B0400000000000000" pitchFamily="50" charset="-128"/>
                <a:ea typeface="BIZ UDPゴシック" panose="020B0400000000000000" pitchFamily="50" charset="-128"/>
              </a:rPr>
              <a:t> </a:t>
            </a:r>
            <a:r>
              <a:rPr kumimoji="1" lang="en-US" altLang="ja-JP" dirty="0" err="1">
                <a:latin typeface="BIZ UDPゴシック" panose="020B0400000000000000" pitchFamily="50" charset="-128"/>
                <a:ea typeface="BIZ UDPゴシック" panose="020B0400000000000000" pitchFamily="50" charset="-128"/>
              </a:rPr>
              <a:t>Develpers</a:t>
            </a:r>
            <a:r>
              <a:rPr kumimoji="1" lang="ja-JP" altLang="en-US" dirty="0">
                <a:latin typeface="BIZ UDPゴシック" panose="020B0400000000000000" pitchFamily="50" charset="-128"/>
                <a:ea typeface="BIZ UDPゴシック" panose="020B0400000000000000" pitchFamily="50" charset="-128"/>
              </a:rPr>
              <a:t> </a:t>
            </a:r>
            <a:r>
              <a:rPr kumimoji="1" lang="en-US" altLang="ja-JP" dirty="0">
                <a:latin typeface="BIZ UDPゴシック" panose="020B0400000000000000" pitchFamily="50" charset="-128"/>
                <a:ea typeface="BIZ UDPゴシック" panose="020B0400000000000000" pitchFamily="50" charset="-128"/>
              </a:rPr>
              <a:t>Conference 2023</a:t>
            </a:r>
            <a:r>
              <a:rPr kumimoji="1" lang="ja-JP" altLang="en-US" dirty="0">
                <a:latin typeface="BIZ UDPゴシック" panose="020B0400000000000000" pitchFamily="50" charset="-128"/>
                <a:ea typeface="BIZ UDPゴシック" panose="020B0400000000000000" pitchFamily="50" charset="-128"/>
              </a:rPr>
              <a:t>参加報告</a:t>
            </a:r>
            <a:endParaRPr kumimoji="1" lang="en-US" altLang="ja-JP" dirty="0">
              <a:latin typeface="BIZ UDPゴシック" panose="020B0400000000000000" pitchFamily="50" charset="-128"/>
              <a:ea typeface="BIZ UDPゴシック" panose="020B0400000000000000" pitchFamily="50" charset="-128"/>
            </a:endParaRPr>
          </a:p>
          <a:p>
            <a:pPr>
              <a:lnSpc>
                <a:spcPct val="200000"/>
              </a:lnSpc>
              <a:buFont typeface="+mj-lt"/>
              <a:buAutoNum type="arabicPeriod"/>
            </a:pPr>
            <a:r>
              <a:rPr lang="ja-JP" altLang="en-US" dirty="0">
                <a:latin typeface="BIZ UDPゴシック" panose="020B0400000000000000" pitchFamily="50" charset="-128"/>
                <a:ea typeface="BIZ UDPゴシック" panose="020B0400000000000000" pitchFamily="50" charset="-128"/>
              </a:rPr>
              <a:t>新リード自己紹介</a:t>
            </a:r>
            <a:endParaRPr lang="en-US" altLang="ja-JP" dirty="0">
              <a:latin typeface="BIZ UDPゴシック" panose="020B0400000000000000" pitchFamily="50" charset="-128"/>
              <a:ea typeface="BIZ UDPゴシック" panose="020B0400000000000000" pitchFamily="50" charset="-128"/>
            </a:endParaRPr>
          </a:p>
          <a:p>
            <a:pPr>
              <a:lnSpc>
                <a:spcPct val="200000"/>
              </a:lnSpc>
              <a:buFont typeface="+mj-lt"/>
              <a:buAutoNum type="arabicPeriod"/>
            </a:pPr>
            <a:r>
              <a:rPr kumimoji="1" lang="ja-JP" altLang="en-US" dirty="0">
                <a:latin typeface="BIZ UDPゴシック" panose="020B0400000000000000" pitchFamily="50" charset="-128"/>
                <a:ea typeface="BIZ UDPゴシック" panose="020B0400000000000000" pitchFamily="50" charset="-128"/>
              </a:rPr>
              <a:t>教育資料応用編レビューなど議論</a:t>
            </a:r>
            <a:endParaRPr kumimoji="1" lang="en-US" altLang="ja-JP" dirty="0">
              <a:latin typeface="BIZ UDPゴシック" panose="020B0400000000000000" pitchFamily="50" charset="-128"/>
              <a:ea typeface="BIZ UDPゴシック" panose="020B0400000000000000" pitchFamily="50" charset="-128"/>
            </a:endParaRPr>
          </a:p>
          <a:p>
            <a:pPr>
              <a:buFont typeface="+mj-lt"/>
              <a:buAutoNum type="arabicPeriod"/>
            </a:pPr>
            <a:endParaRPr kumimoji="1" lang="ja-JP" altLang="en-US" dirty="0"/>
          </a:p>
        </p:txBody>
      </p:sp>
    </p:spTree>
    <p:extLst>
      <p:ext uri="{BB962C8B-B14F-4D97-AF65-F5344CB8AC3E}">
        <p14:creationId xmlns:p14="http://schemas.microsoft.com/office/powerpoint/2010/main" val="198647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この会の進め方について</a:t>
            </a: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以前にも言った通り、基本的に今までのやり方を踏襲します。</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オンライン会合が月に</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回</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時間程度。気が向いたらオフラインも、、、</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kumimoji="1" lang="ja-JP" altLang="en-US" dirty="0">
                <a:latin typeface="BIZ UDPゴシック" panose="020B0400000000000000" pitchFamily="50" charset="-128"/>
                <a:ea typeface="BIZ UDPゴシック" panose="020B0400000000000000" pitchFamily="50" charset="-128"/>
              </a:rPr>
              <a:t>チャタムハウスルール</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発言は発言者・会社名を伏せて扱います。「会社名を出してもいいよ</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むしろ出して」とかその逆の場合には、その都度最初に断ってください。</a:t>
            </a:r>
            <a:endParaRPr kumimoji="1"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議事録</a:t>
            </a:r>
            <a:r>
              <a:rPr kumimoji="1" lang="ja-JP" altLang="en-US" dirty="0">
                <a:latin typeface="BIZ UDPゴシック" panose="020B0400000000000000" pitchFamily="50" charset="-128"/>
                <a:ea typeface="BIZ UDPゴシック" panose="020B0400000000000000" pitchFamily="50" charset="-128"/>
              </a:rPr>
              <a:t>は私</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オリンパスから出します</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発言のみを記載し、発言者・会社名は書きません</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lang="ja-JP" altLang="en-US" dirty="0">
                <a:latin typeface="BIZ UDPゴシック" panose="020B0400000000000000" pitchFamily="50" charset="-128"/>
                <a:ea typeface="BIZ UDPゴシック" panose="020B0400000000000000" pitchFamily="50" charset="-128"/>
              </a:rPr>
              <a:t>メールでの展開とします（会社の</a:t>
            </a:r>
            <a:r>
              <a:rPr lang="en-US" altLang="ja-JP" dirty="0">
                <a:latin typeface="BIZ UDPゴシック" panose="020B0400000000000000" pitchFamily="50" charset="-128"/>
                <a:ea typeface="BIZ UDPゴシック" panose="020B0400000000000000" pitchFamily="50" charset="-128"/>
              </a:rPr>
              <a:t>PC</a:t>
            </a:r>
            <a:r>
              <a:rPr lang="ja-JP" altLang="en-US" dirty="0">
                <a:latin typeface="BIZ UDPゴシック" panose="020B0400000000000000" pitchFamily="50" charset="-128"/>
                <a:ea typeface="BIZ UDPゴシック" panose="020B0400000000000000" pitchFamily="50" charset="-128"/>
              </a:rPr>
              <a:t>からだと</a:t>
            </a:r>
            <a:r>
              <a:rPr lang="en-US" altLang="ja-JP" dirty="0">
                <a:latin typeface="BIZ UDPゴシック" panose="020B0400000000000000" pitchFamily="50" charset="-128"/>
                <a:ea typeface="BIZ UDPゴシック" panose="020B0400000000000000" pitchFamily="50" charset="-128"/>
              </a:rPr>
              <a:t>Slack</a:t>
            </a:r>
            <a:r>
              <a:rPr lang="ja-JP" altLang="en-US" dirty="0">
                <a:latin typeface="BIZ UDPゴシック" panose="020B0400000000000000" pitchFamily="50" charset="-128"/>
                <a:ea typeface="BIZ UDPゴシック" panose="020B0400000000000000" pitchFamily="50" charset="-128"/>
              </a:rPr>
              <a:t>でのファイルのやり取りができないため）</a:t>
            </a: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お願い</a:t>
            </a:r>
            <a:endParaRPr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メールアドレス教えてください（今回会議案内が直接は</a:t>
            </a:r>
            <a:r>
              <a:rPr lang="ja-JP" altLang="en-US" dirty="0">
                <a:latin typeface="BIZ UDPゴシック" panose="020B0400000000000000" pitchFamily="50" charset="-128"/>
                <a:ea typeface="BIZ UDPゴシック" panose="020B0400000000000000" pitchFamily="50" charset="-128"/>
              </a:rPr>
              <a:t>届かなかった</a:t>
            </a:r>
            <a:r>
              <a:rPr kumimoji="1" lang="ja-JP" altLang="en-US" dirty="0">
                <a:latin typeface="BIZ UDPゴシック" panose="020B0400000000000000" pitchFamily="50" charset="-128"/>
                <a:ea typeface="BIZ UDPゴシック" panose="020B0400000000000000" pitchFamily="50" charset="-128"/>
              </a:rPr>
              <a:t>方）</a:t>
            </a:r>
          </a:p>
          <a:p>
            <a:pPr lvl="1"/>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58098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73F91-36B2-1410-DBE3-CCC06072C2F3}"/>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Open Developers Conference 2023</a:t>
            </a:r>
            <a:r>
              <a:rPr kumimoji="1" lang="ja-JP" altLang="en-US" dirty="0">
                <a:latin typeface="BIZ UDPゴシック" panose="020B0400000000000000" pitchFamily="50" charset="-128"/>
                <a:ea typeface="BIZ UDPゴシック" panose="020B0400000000000000" pitchFamily="50" charset="-128"/>
              </a:rPr>
              <a:t>発表報告</a:t>
            </a:r>
          </a:p>
        </p:txBody>
      </p:sp>
      <p:sp>
        <p:nvSpPr>
          <p:cNvPr id="3" name="テキスト プレースホルダー 2">
            <a:extLst>
              <a:ext uri="{FF2B5EF4-FFF2-40B4-BE49-F238E27FC236}">
                <a16:creationId xmlns:a16="http://schemas.microsoft.com/office/drawing/2014/main" id="{6AE4D87D-35FA-95CB-1346-3F647A47DB20}"/>
              </a:ext>
            </a:extLst>
          </p:cNvPr>
          <p:cNvSpPr>
            <a:spLocks noGrp="1"/>
          </p:cNvSpPr>
          <p:nvPr>
            <p:ph type="body" idx="1"/>
          </p:nvPr>
        </p:nvSpPr>
        <p:spPr/>
        <p:txBody>
          <a:bodyPr/>
          <a:lstStyle/>
          <a:p>
            <a:r>
              <a:rPr kumimoji="1" lang="en-US" altLang="ja-JP" dirty="0">
                <a:latin typeface="BIZ UDPゴシック" panose="020B0400000000000000" pitchFamily="50" charset="-128"/>
                <a:ea typeface="BIZ UDPゴシック" panose="020B0400000000000000" pitchFamily="50" charset="-128"/>
              </a:rPr>
              <a:t>8/26</a:t>
            </a:r>
            <a:r>
              <a:rPr kumimoji="1" lang="ja-JP" altLang="en-US" dirty="0">
                <a:latin typeface="BIZ UDPゴシック" panose="020B0400000000000000" pitchFamily="50" charset="-128"/>
                <a:ea typeface="BIZ UDPゴシック" panose="020B0400000000000000" pitchFamily="50" charset="-128"/>
              </a:rPr>
              <a:t>に</a:t>
            </a:r>
            <a:r>
              <a:rPr kumimoji="1" lang="en-US" altLang="ja-JP" dirty="0">
                <a:latin typeface="BIZ UDPゴシック" panose="020B0400000000000000" pitchFamily="50" charset="-128"/>
                <a:ea typeface="BIZ UDPゴシック" panose="020B0400000000000000" pitchFamily="50" charset="-128"/>
              </a:rPr>
              <a:t>Open Developers Conference 2023</a:t>
            </a:r>
            <a:r>
              <a:rPr kumimoji="1" lang="ja-JP" altLang="en-US" dirty="0">
                <a:latin typeface="BIZ UDPゴシック" panose="020B0400000000000000" pitchFamily="50" charset="-128"/>
                <a:ea typeface="BIZ UDPゴシック" panose="020B0400000000000000" pitchFamily="50" charset="-128"/>
              </a:rPr>
              <a:t>で発表してきました。（＠</a:t>
            </a:r>
            <a:r>
              <a:rPr kumimoji="1" lang="en-US" altLang="ja-JP" dirty="0" err="1">
                <a:latin typeface="BIZ UDPゴシック" panose="020B0400000000000000" pitchFamily="50" charset="-128"/>
                <a:ea typeface="BIZ UDPゴシック" panose="020B0400000000000000" pitchFamily="50" charset="-128"/>
              </a:rPr>
              <a:t>docomo</a:t>
            </a:r>
            <a:r>
              <a:rPr kumimoji="1" lang="en-US" altLang="ja-JP" dirty="0">
                <a:latin typeface="BIZ UDPゴシック" panose="020B0400000000000000" pitchFamily="50" charset="-128"/>
                <a:ea typeface="BIZ UDPゴシック" panose="020B0400000000000000" pitchFamily="50" charset="-128"/>
              </a:rPr>
              <a:t> R&amp;D OPEN LAB ODAIBA </a:t>
            </a:r>
            <a:r>
              <a:rPr kumimoji="1" lang="ja-JP" altLang="en-US" dirty="0">
                <a:latin typeface="BIZ UDPゴシック" panose="020B0400000000000000" pitchFamily="50" charset="-128"/>
                <a:ea typeface="BIZ UDPゴシック" panose="020B0400000000000000" pitchFamily="50" charset="-128"/>
              </a:rPr>
              <a:t>（台場フロンティアビル </a:t>
            </a:r>
            <a:r>
              <a:rPr kumimoji="1" lang="en-US" altLang="ja-JP" dirty="0">
                <a:latin typeface="BIZ UDPゴシック" panose="020B0400000000000000" pitchFamily="50" charset="-128"/>
                <a:ea typeface="BIZ UDPゴシック" panose="020B0400000000000000" pitchFamily="50" charset="-128"/>
              </a:rPr>
              <a:t>12F</a:t>
            </a:r>
            <a:r>
              <a:rPr kumimoji="1" lang="ja-JP" altLang="en-US" dirty="0">
                <a:latin typeface="BIZ UDPゴシック" panose="020B0400000000000000" pitchFamily="50" charset="-128"/>
                <a:ea typeface="BIZ UDPゴシック" panose="020B0400000000000000" pitchFamily="50" charset="-128"/>
              </a:rPr>
              <a:t>））</a:t>
            </a:r>
            <a:endParaRPr kumimoji="1" lang="en-US" altLang="ja-JP" dirty="0">
              <a:latin typeface="BIZ UDPゴシック" panose="020B0400000000000000" pitchFamily="50" charset="-128"/>
              <a:ea typeface="BIZ UDPゴシック" panose="020B0400000000000000" pitchFamily="50" charset="-128"/>
            </a:endParaRPr>
          </a:p>
          <a:p>
            <a:pPr lvl="1"/>
            <a:r>
              <a:rPr kumimoji="1" lang="en-US" altLang="ja-JP" dirty="0">
                <a:latin typeface="BIZ UDPゴシック" panose="020B0400000000000000" pitchFamily="50" charset="-128"/>
                <a:ea typeface="BIZ UDPゴシック" panose="020B0400000000000000" pitchFamily="50" charset="-128"/>
                <a:hlinkClick r:id="rId2"/>
              </a:rPr>
              <a:t>https://event.ospn.jp/odc2023</a:t>
            </a:r>
            <a:endParaRPr kumimoji="1"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資料は公開されています。（</a:t>
            </a:r>
            <a:r>
              <a:rPr lang="en-US" altLang="ja-JP" dirty="0">
                <a:latin typeface="BIZ UDPゴシック" panose="020B0400000000000000" pitchFamily="50" charset="-128"/>
                <a:ea typeface="BIZ UDPゴシック" panose="020B0400000000000000" pitchFamily="50" charset="-128"/>
                <a:hlinkClick r:id="rId3"/>
              </a:rPr>
              <a:t>https://event.ospn.jp/odc2023/materials</a:t>
            </a:r>
            <a:r>
              <a:rPr lang="ja-JP" altLang="en-US" dirty="0">
                <a:latin typeface="BIZ UDPゴシック" panose="020B0400000000000000" pitchFamily="50" charset="-128"/>
                <a:ea typeface="BIZ UDPゴシック" panose="020B0400000000000000" pitchFamily="50" charset="-128"/>
              </a:rPr>
              <a:t> の</a:t>
            </a:r>
            <a:r>
              <a:rPr lang="en-US" altLang="ja-JP" dirty="0">
                <a:latin typeface="BIZ UDPゴシック" panose="020B0400000000000000" pitchFamily="50" charset="-128"/>
                <a:ea typeface="BIZ UDPゴシック" panose="020B0400000000000000" pitchFamily="50" charset="-128"/>
              </a:rPr>
              <a:t>3</a:t>
            </a:r>
            <a:r>
              <a:rPr lang="ja-JP" altLang="en-US" dirty="0">
                <a:latin typeface="BIZ UDPゴシック" panose="020B0400000000000000" pitchFamily="50" charset="-128"/>
                <a:ea typeface="BIZ UDPゴシック" panose="020B0400000000000000" pitchFamily="50" charset="-128"/>
              </a:rPr>
              <a:t>番目）</a:t>
            </a:r>
            <a:endParaRPr lang="en-US" altLang="ja-JP" dirty="0">
              <a:latin typeface="BIZ UDPゴシック" panose="020B0400000000000000" pitchFamily="50" charset="-128"/>
              <a:ea typeface="BIZ UDPゴシック" panose="020B0400000000000000" pitchFamily="50" charset="-128"/>
            </a:endParaRPr>
          </a:p>
          <a:p>
            <a:r>
              <a:rPr kumimoji="1" lang="ja-JP" altLang="en-US" dirty="0">
                <a:latin typeface="BIZ UDPゴシック" panose="020B0400000000000000" pitchFamily="50" charset="-128"/>
                <a:ea typeface="BIZ UDPゴシック" panose="020B0400000000000000" pitchFamily="50" charset="-128"/>
              </a:rPr>
              <a:t>聴衆は</a:t>
            </a:r>
            <a:r>
              <a:rPr kumimoji="1" lang="en-US" altLang="ja-JP" dirty="0">
                <a:latin typeface="BIZ UDPゴシック" panose="020B0400000000000000" pitchFamily="50" charset="-128"/>
                <a:ea typeface="BIZ UDPゴシック" panose="020B0400000000000000" pitchFamily="50" charset="-128"/>
              </a:rPr>
              <a:t>20</a:t>
            </a:r>
            <a:r>
              <a:rPr kumimoji="1" lang="ja-JP" altLang="en-US" dirty="0">
                <a:latin typeface="BIZ UDPゴシック" panose="020B0400000000000000" pitchFamily="50" charset="-128"/>
                <a:ea typeface="BIZ UDPゴシック" panose="020B0400000000000000" pitchFamily="50" charset="-128"/>
              </a:rPr>
              <a:t>名弱（</a:t>
            </a:r>
            <a:r>
              <a:rPr kumimoji="1" lang="en-US" altLang="ja-JP" dirty="0">
                <a:latin typeface="BIZ UDPゴシック" panose="020B0400000000000000" pitchFamily="50" charset="-128"/>
                <a:ea typeface="BIZ UDPゴシック" panose="020B0400000000000000" pitchFamily="50" charset="-128"/>
              </a:rPr>
              <a:t>NEC</a:t>
            </a:r>
            <a:r>
              <a:rPr kumimoji="1" lang="ja-JP" altLang="en-US" dirty="0">
                <a:latin typeface="BIZ UDPゴシック" panose="020B0400000000000000" pitchFamily="50" charset="-128"/>
                <a:ea typeface="BIZ UDPゴシック" panose="020B0400000000000000" pitchFamily="50" charset="-128"/>
              </a:rPr>
              <a:t>姉崎さんの次のコマで、姉崎さんのコマから継続して聴いている人がほとんど）</a:t>
            </a:r>
            <a:endParaRPr kumimoji="1"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質問・コメント</a:t>
            </a:r>
            <a:r>
              <a:rPr lang="en-US" altLang="ja-JP" dirty="0">
                <a:latin typeface="BIZ UDPゴシック" panose="020B0400000000000000" pitchFamily="50" charset="-128"/>
                <a:ea typeface="BIZ UDPゴシック" panose="020B0400000000000000" pitchFamily="50" charset="-128"/>
              </a:rPr>
              <a:t>2</a:t>
            </a:r>
            <a:r>
              <a:rPr lang="ja-JP" altLang="en-US" dirty="0">
                <a:latin typeface="BIZ UDPゴシック" panose="020B0400000000000000" pitchFamily="50" charset="-128"/>
                <a:ea typeface="BIZ UDPゴシック" panose="020B0400000000000000" pitchFamily="50" charset="-128"/>
              </a:rPr>
              <a:t>件（ただし、姉崎さんと宮原さん、、、）</a:t>
            </a:r>
            <a:endParaRPr lang="en-US" altLang="ja-JP" dirty="0">
              <a:latin typeface="BIZ UDPゴシック" panose="020B0400000000000000" pitchFamily="50" charset="-128"/>
              <a:ea typeface="BIZ UDPゴシック" panose="020B0400000000000000" pitchFamily="50" charset="-128"/>
            </a:endParaRPr>
          </a:p>
          <a:p>
            <a:r>
              <a:rPr kumimoji="1" lang="ja-JP" altLang="en-US" dirty="0">
                <a:latin typeface="BIZ UDPゴシック" panose="020B0400000000000000" pitchFamily="50" charset="-128"/>
                <a:ea typeface="BIZ UDPゴシック" panose="020B0400000000000000" pitchFamily="50" charset="-128"/>
              </a:rPr>
              <a:t>良かった点</a:t>
            </a:r>
            <a:endParaRPr kumimoji="1" lang="en-US" altLang="ja-JP" dirty="0">
              <a:latin typeface="BIZ UDPゴシック" panose="020B0400000000000000" pitchFamily="50" charset="-128"/>
              <a:ea typeface="BIZ UDPゴシック" panose="020B0400000000000000" pitchFamily="50" charset="-128"/>
            </a:endParaRPr>
          </a:p>
          <a:p>
            <a:pPr lvl="1"/>
            <a:r>
              <a:rPr kumimoji="1" lang="ja-JP" altLang="en-US" dirty="0">
                <a:latin typeface="BIZ UDPゴシック" panose="020B0400000000000000" pitchFamily="50" charset="-128"/>
                <a:ea typeface="BIZ UDPゴシック" panose="020B0400000000000000" pitchFamily="50" charset="-128"/>
              </a:rPr>
              <a:t>諸般の事情により練習不足だったものの、目標だった</a:t>
            </a:r>
            <a:r>
              <a:rPr kumimoji="1" lang="en-US" altLang="ja-JP" dirty="0">
                <a:latin typeface="BIZ UDPゴシック" panose="020B0400000000000000" pitchFamily="50" charset="-128"/>
                <a:ea typeface="BIZ UDPゴシック" panose="020B0400000000000000" pitchFamily="50" charset="-128"/>
              </a:rPr>
              <a:t>40</a:t>
            </a:r>
            <a:r>
              <a:rPr kumimoji="1" lang="ja-JP" altLang="en-US" dirty="0">
                <a:latin typeface="BIZ UDPゴシック" panose="020B0400000000000000" pitchFamily="50" charset="-128"/>
                <a:ea typeface="BIZ UDPゴシック" panose="020B0400000000000000" pitchFamily="50" charset="-128"/>
              </a:rPr>
              <a:t>分弱で収まりました（ぼく、がんばったよ）</a:t>
            </a:r>
            <a:endParaRPr kumimoji="1" lang="en-US" altLang="ja-JP" dirty="0">
              <a:latin typeface="BIZ UDPゴシック" panose="020B0400000000000000" pitchFamily="50" charset="-128"/>
              <a:ea typeface="BIZ UDPゴシック" panose="020B0400000000000000" pitchFamily="50" charset="-128"/>
            </a:endParaRPr>
          </a:p>
          <a:p>
            <a:pPr lvl="1"/>
            <a:r>
              <a:rPr lang="ja-JP" altLang="en-US" dirty="0">
                <a:latin typeface="BIZ UDPゴシック" panose="020B0400000000000000" pitchFamily="50" charset="-128"/>
                <a:ea typeface="BIZ UDPゴシック" panose="020B0400000000000000" pitchFamily="50" charset="-128"/>
              </a:rPr>
              <a:t>質問も出ました</a:t>
            </a:r>
            <a:endParaRPr lang="en-US" altLang="ja-JP" dirty="0">
              <a:latin typeface="BIZ UDPゴシック" panose="020B0400000000000000" pitchFamily="50" charset="-128"/>
              <a:ea typeface="BIZ UDPゴシック" panose="020B0400000000000000" pitchFamily="50" charset="-128"/>
            </a:endParaRPr>
          </a:p>
          <a:p>
            <a:pPr lvl="1"/>
            <a:r>
              <a:rPr kumimoji="1" lang="ja-JP" altLang="en-US" dirty="0">
                <a:latin typeface="BIZ UDPゴシック" panose="020B0400000000000000" pitchFamily="50" charset="-128"/>
                <a:ea typeface="BIZ UDPゴシック" panose="020B0400000000000000" pitchFamily="50" charset="-128"/>
              </a:rPr>
              <a:t>現地の様子を多少は話す内容に反映できました</a:t>
            </a:r>
            <a:endParaRPr kumimoji="1"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反省</a:t>
            </a:r>
            <a:r>
              <a:rPr kumimoji="1" lang="ja-JP" altLang="en-US" dirty="0">
                <a:latin typeface="BIZ UDPゴシック" panose="020B0400000000000000" pitchFamily="50" charset="-128"/>
                <a:ea typeface="BIZ UDPゴシック" panose="020B0400000000000000" pitchFamily="50" charset="-128"/>
              </a:rPr>
              <a:t>点</a:t>
            </a:r>
            <a:endParaRPr kumimoji="1" lang="en-US" altLang="ja-JP" dirty="0">
              <a:latin typeface="BIZ UDPゴシック" panose="020B0400000000000000" pitchFamily="50" charset="-128"/>
              <a:ea typeface="BIZ UDPゴシック" panose="020B0400000000000000" pitchFamily="50" charset="-128"/>
            </a:endParaRPr>
          </a:p>
          <a:p>
            <a:pPr lvl="1"/>
            <a:r>
              <a:rPr kumimoji="1" lang="ja-JP" altLang="en-US" dirty="0">
                <a:latin typeface="BIZ UDPゴシック" panose="020B0400000000000000" pitchFamily="50" charset="-128"/>
                <a:ea typeface="BIZ UDPゴシック" panose="020B0400000000000000" pitchFamily="50" charset="-128"/>
              </a:rPr>
              <a:t>マイクの使い方とかポインターの使い方はもうちょっとうまくやりたかった、、、（マイクの罠には姉崎さんもはまってましたが、、、）</a:t>
            </a:r>
            <a:endParaRPr kumimoji="1" lang="en-US" altLang="ja-JP" dirty="0">
              <a:latin typeface="BIZ UDPゴシック" panose="020B0400000000000000" pitchFamily="50" charset="-128"/>
              <a:ea typeface="BIZ UDPゴシック" panose="020B0400000000000000" pitchFamily="50" charset="-128"/>
            </a:endParaRPr>
          </a:p>
          <a:p>
            <a:pPr lvl="1"/>
            <a:r>
              <a:rPr lang="ja-JP" altLang="en-US" dirty="0">
                <a:latin typeface="BIZ UDPゴシック" panose="020B0400000000000000" pitchFamily="50" charset="-128"/>
                <a:ea typeface="BIZ UDPゴシック" panose="020B0400000000000000" pitchFamily="50" charset="-128"/>
              </a:rPr>
              <a:t>資料が最新動向といいながらも実はちょっと古い</a:t>
            </a:r>
            <a:endParaRPr lang="en-US" altLang="ja-JP" dirty="0">
              <a:latin typeface="BIZ UDPゴシック" panose="020B0400000000000000" pitchFamily="50" charset="-128"/>
              <a:ea typeface="BIZ UDPゴシック" panose="020B0400000000000000" pitchFamily="50" charset="-128"/>
            </a:endParaRPr>
          </a:p>
          <a:p>
            <a:pPr lvl="1"/>
            <a:r>
              <a:rPr lang="ja-JP" altLang="en-US" dirty="0">
                <a:latin typeface="BIZ UDPゴシック" panose="020B0400000000000000" pitchFamily="50" charset="-128"/>
                <a:ea typeface="BIZ UDPゴシック" panose="020B0400000000000000" pitchFamily="50" charset="-128"/>
              </a:rPr>
              <a:t>これで</a:t>
            </a:r>
            <a:r>
              <a:rPr lang="en-US" altLang="ja-JP" dirty="0">
                <a:latin typeface="BIZ UDPゴシック" panose="020B0400000000000000" pitchFamily="50" charset="-128"/>
                <a:ea typeface="BIZ UDPゴシック" panose="020B0400000000000000" pitchFamily="50" charset="-128"/>
              </a:rPr>
              <a:t>OpenChain</a:t>
            </a:r>
            <a:r>
              <a:rPr lang="ja-JP" altLang="en-US" dirty="0">
                <a:latin typeface="BIZ UDPゴシック" panose="020B0400000000000000" pitchFamily="50" charset="-128"/>
                <a:ea typeface="BIZ UDPゴシック" panose="020B0400000000000000" pitchFamily="50" charset="-128"/>
              </a:rPr>
              <a:t> </a:t>
            </a:r>
            <a:r>
              <a:rPr lang="en-US" altLang="ja-JP" dirty="0">
                <a:latin typeface="BIZ UDPゴシック" panose="020B0400000000000000" pitchFamily="50" charset="-128"/>
                <a:ea typeface="BIZ UDPゴシック" panose="020B0400000000000000" pitchFamily="50" charset="-128"/>
              </a:rPr>
              <a:t>JWG</a:t>
            </a:r>
            <a:r>
              <a:rPr lang="ja-JP" altLang="en-US" dirty="0">
                <a:latin typeface="BIZ UDPゴシック" panose="020B0400000000000000" pitchFamily="50" charset="-128"/>
                <a:ea typeface="BIZ UDPゴシック" panose="020B0400000000000000" pitchFamily="50" charset="-128"/>
              </a:rPr>
              <a:t>（教育</a:t>
            </a:r>
            <a:r>
              <a:rPr lang="en-US" altLang="ja-JP" dirty="0">
                <a:latin typeface="BIZ UDPゴシック" panose="020B0400000000000000" pitchFamily="50" charset="-128"/>
                <a:ea typeface="BIZ UDPゴシック" panose="020B0400000000000000" pitchFamily="50" charset="-128"/>
              </a:rPr>
              <a:t>SG</a:t>
            </a:r>
            <a:r>
              <a:rPr lang="ja-JP" altLang="en-US" dirty="0">
                <a:latin typeface="BIZ UDPゴシック" panose="020B0400000000000000" pitchFamily="50" charset="-128"/>
                <a:ea typeface="BIZ UDPゴシック" panose="020B0400000000000000" pitchFamily="50" charset="-128"/>
              </a:rPr>
              <a:t>）への参加者が増えるといいのですが、その場では、、、</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kumimoji="1" lang="en-US" altLang="ja-JP" dirty="0">
              <a:latin typeface="BIZ UDPゴシック" panose="020B0400000000000000" pitchFamily="50" charset="-128"/>
              <a:ea typeface="BIZ UDPゴシック" panose="020B0400000000000000" pitchFamily="50" charset="-128"/>
            </a:endParaRPr>
          </a:p>
          <a:p>
            <a:pPr lvl="1"/>
            <a:endParaRPr kumimoji="1" lang="ja-JP" altLang="en-US" dirty="0">
              <a:latin typeface="BIZ UDPゴシック" panose="020B0400000000000000" pitchFamily="50" charset="-128"/>
              <a:ea typeface="BIZ UDPゴシック" panose="020B0400000000000000" pitchFamily="50" charset="-128"/>
            </a:endParaRPr>
          </a:p>
          <a:p>
            <a:pPr lvl="1"/>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58969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新リードより自己紹介</a:t>
            </a: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別紙</a:t>
            </a:r>
          </a:p>
        </p:txBody>
      </p:sp>
    </p:spTree>
    <p:extLst>
      <p:ext uri="{BB962C8B-B14F-4D97-AF65-F5344CB8AC3E}">
        <p14:creationId xmlns:p14="http://schemas.microsoft.com/office/powerpoint/2010/main" val="143299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議論（教育資料応用編レビューなど）</a:t>
            </a: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（空白）</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96321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kumimoji="1" lang="ja-JP" altLang="en-US" dirty="0"/>
          </a:p>
        </p:txBody>
      </p:sp>
    </p:spTree>
    <p:extLst>
      <p:ext uri="{BB962C8B-B14F-4D97-AF65-F5344CB8AC3E}">
        <p14:creationId xmlns:p14="http://schemas.microsoft.com/office/powerpoint/2010/main" val="3044271733"/>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753</Words>
  <Application>Microsoft Office PowerPoint</Application>
  <PresentationFormat>ワイド画面</PresentationFormat>
  <Paragraphs>44</Paragraphs>
  <Slides>9</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BIZ UDPゴシック</vt:lpstr>
      <vt:lpstr>Open Sans Medium</vt:lpstr>
      <vt:lpstr>游ゴシック</vt:lpstr>
      <vt:lpstr>游ゴシック Light</vt:lpstr>
      <vt:lpstr>游ゴシック Medium</vt:lpstr>
      <vt:lpstr>Arial</vt:lpstr>
      <vt:lpstr>Roboto</vt:lpstr>
      <vt:lpstr>Roboto Slab Light</vt:lpstr>
      <vt:lpstr>Linux Foundation EU Theme 2023</vt:lpstr>
      <vt:lpstr>OpenChain JWG 教育 SG 9月会合</vt:lpstr>
      <vt:lpstr>Anti-Trust Policy Notice</vt:lpstr>
      <vt:lpstr>独占禁止法順守ポリシー (Antitrust Policy)</vt:lpstr>
      <vt:lpstr>目次</vt:lpstr>
      <vt:lpstr>この会の進め方について</vt:lpstr>
      <vt:lpstr>Open Developers Conference 2023発表報告</vt:lpstr>
      <vt:lpstr>新リードより自己紹介</vt:lpstr>
      <vt:lpstr>議論（教育資料応用編レビューなど）</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JWG 教育 SG 9月会合</dc:title>
  <dc:creator>Satoru Koizumi</dc:creator>
  <cp:lastModifiedBy>Satoru Koizumi</cp:lastModifiedBy>
  <cp:revision>2</cp:revision>
  <dcterms:created xsi:type="dcterms:W3CDTF">2023-08-30T04:38:36Z</dcterms:created>
  <dcterms:modified xsi:type="dcterms:W3CDTF">2023-08-31T01:37:32Z</dcterms:modified>
</cp:coreProperties>
</file>