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648" r:id="rId1"/>
  </p:sldMasterIdLst>
  <p:notesMasterIdLst>
    <p:notesMasterId r:id="rId26"/>
  </p:notesMasterIdLst>
  <p:handoutMasterIdLst>
    <p:handoutMasterId r:id="rId27"/>
  </p:handoutMasterIdLst>
  <p:sldIdLst>
    <p:sldId id="256" r:id="rId2"/>
    <p:sldId id="296" r:id="rId3"/>
    <p:sldId id="309" r:id="rId4"/>
    <p:sldId id="467" r:id="rId5"/>
    <p:sldId id="468" r:id="rId6"/>
    <p:sldId id="469" r:id="rId7"/>
    <p:sldId id="470" r:id="rId8"/>
    <p:sldId id="471" r:id="rId9"/>
    <p:sldId id="317" r:id="rId10"/>
    <p:sldId id="454" r:id="rId11"/>
    <p:sldId id="456" r:id="rId12"/>
    <p:sldId id="457" r:id="rId13"/>
    <p:sldId id="458" r:id="rId14"/>
    <p:sldId id="455" r:id="rId15"/>
    <p:sldId id="459" r:id="rId16"/>
    <p:sldId id="460" r:id="rId17"/>
    <p:sldId id="462" r:id="rId18"/>
    <p:sldId id="461" r:id="rId19"/>
    <p:sldId id="463" r:id="rId20"/>
    <p:sldId id="464" r:id="rId21"/>
    <p:sldId id="466" r:id="rId22"/>
    <p:sldId id="465" r:id="rId23"/>
    <p:sldId id="306" r:id="rId24"/>
    <p:sldId id="307" r:id="rId25"/>
  </p:sldIdLst>
  <p:sldSz cx="9144000" cy="5143500" type="screen16x9"/>
  <p:notesSz cx="6735763" cy="9866313"/>
  <p:defaultTextStyle>
    <a:defPPr>
      <a:defRPr lang="ja-JP"/>
    </a:defPPr>
    <a:lvl1pPr algn="l" rtl="0" fontAlgn="base">
      <a:spcBef>
        <a:spcPct val="0"/>
      </a:spcBef>
      <a:spcAft>
        <a:spcPct val="0"/>
      </a:spcAft>
      <a:defRPr kumimoji="1" sz="2600" kern="1200">
        <a:solidFill>
          <a:schemeClr val="tx2"/>
        </a:solidFill>
        <a:latin typeface="HGPｺﾞｼｯｸE" pitchFamily="50" charset="-128"/>
        <a:ea typeface="HGPｺﾞｼｯｸE" pitchFamily="50" charset="-128"/>
        <a:cs typeface="+mn-cs"/>
      </a:defRPr>
    </a:lvl1pPr>
    <a:lvl2pPr marL="457200" algn="l" rtl="0" fontAlgn="base">
      <a:spcBef>
        <a:spcPct val="0"/>
      </a:spcBef>
      <a:spcAft>
        <a:spcPct val="0"/>
      </a:spcAft>
      <a:defRPr kumimoji="1" sz="2600" kern="1200">
        <a:solidFill>
          <a:schemeClr val="tx2"/>
        </a:solidFill>
        <a:latin typeface="HGPｺﾞｼｯｸE" pitchFamily="50" charset="-128"/>
        <a:ea typeface="HGPｺﾞｼｯｸE" pitchFamily="50" charset="-128"/>
        <a:cs typeface="+mn-cs"/>
      </a:defRPr>
    </a:lvl2pPr>
    <a:lvl3pPr marL="914400" algn="l" rtl="0" fontAlgn="base">
      <a:spcBef>
        <a:spcPct val="0"/>
      </a:spcBef>
      <a:spcAft>
        <a:spcPct val="0"/>
      </a:spcAft>
      <a:defRPr kumimoji="1" sz="2600" kern="1200">
        <a:solidFill>
          <a:schemeClr val="tx2"/>
        </a:solidFill>
        <a:latin typeface="HGPｺﾞｼｯｸE" pitchFamily="50" charset="-128"/>
        <a:ea typeface="HGPｺﾞｼｯｸE" pitchFamily="50" charset="-128"/>
        <a:cs typeface="+mn-cs"/>
      </a:defRPr>
    </a:lvl3pPr>
    <a:lvl4pPr marL="1371600" algn="l" rtl="0" fontAlgn="base">
      <a:spcBef>
        <a:spcPct val="0"/>
      </a:spcBef>
      <a:spcAft>
        <a:spcPct val="0"/>
      </a:spcAft>
      <a:defRPr kumimoji="1" sz="2600" kern="1200">
        <a:solidFill>
          <a:schemeClr val="tx2"/>
        </a:solidFill>
        <a:latin typeface="HGPｺﾞｼｯｸE" pitchFamily="50" charset="-128"/>
        <a:ea typeface="HGPｺﾞｼｯｸE" pitchFamily="50" charset="-128"/>
        <a:cs typeface="+mn-cs"/>
      </a:defRPr>
    </a:lvl4pPr>
    <a:lvl5pPr marL="1828800" algn="l" rtl="0" fontAlgn="base">
      <a:spcBef>
        <a:spcPct val="0"/>
      </a:spcBef>
      <a:spcAft>
        <a:spcPct val="0"/>
      </a:spcAft>
      <a:defRPr kumimoji="1" sz="2600" kern="1200">
        <a:solidFill>
          <a:schemeClr val="tx2"/>
        </a:solidFill>
        <a:latin typeface="HGPｺﾞｼｯｸE" pitchFamily="50" charset="-128"/>
        <a:ea typeface="HGPｺﾞｼｯｸE" pitchFamily="50" charset="-128"/>
        <a:cs typeface="+mn-cs"/>
      </a:defRPr>
    </a:lvl5pPr>
    <a:lvl6pPr marL="22860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6pPr>
    <a:lvl7pPr marL="27432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7pPr>
    <a:lvl8pPr marL="32004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8pPr>
    <a:lvl9pPr marL="36576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9pPr>
  </p:defaultTextStyle>
  <p:extLst>
    <p:ext uri="{EFAFB233-063F-42B5-8137-9DF3F51BA10A}">
      <p15:sldGuideLst xmlns:p15="http://schemas.microsoft.com/office/powerpoint/2012/main">
        <p15:guide id="1" orient="horz" pos="1620">
          <p15:clr>
            <a:srgbClr val="A4A3A4"/>
          </p15:clr>
        </p15:guide>
        <p15:guide id="2" pos="2879">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FF"/>
    <a:srgbClr val="C9C9FF"/>
    <a:srgbClr val="FFFFE5"/>
    <a:srgbClr val="5A2781"/>
    <a:srgbClr val="006664"/>
    <a:srgbClr val="008080"/>
    <a:srgbClr val="009999"/>
    <a:srgbClr val="008000"/>
    <a:srgbClr val="99CCFF"/>
    <a:srgbClr val="A7E1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4" autoAdjust="0"/>
    <p:restoredTop sz="96761" autoAdjust="0"/>
  </p:normalViewPr>
  <p:slideViewPr>
    <p:cSldViewPr snapToGrid="0">
      <p:cViewPr varScale="1">
        <p:scale>
          <a:sx n="164" d="100"/>
          <a:sy n="164" d="100"/>
        </p:scale>
        <p:origin x="294" y="114"/>
      </p:cViewPr>
      <p:guideLst>
        <p:guide orient="horz" pos="1620"/>
        <p:guide pos="2879"/>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1" d="100"/>
          <a:sy n="91" d="100"/>
        </p:scale>
        <p:origin x="-2880" y="-126"/>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pPr>
              <a:defRPr/>
            </a:pPr>
            <a:endParaRPr lang="en-US" altLang="ja-JP" dirty="0"/>
          </a:p>
        </p:txBody>
      </p:sp>
      <p:sp>
        <p:nvSpPr>
          <p:cNvPr id="33795" name="Rectangle 1027"/>
          <p:cNvSpPr>
            <a:spLocks noGrp="1" noChangeArrowheads="1"/>
          </p:cNvSpPr>
          <p:nvPr>
            <p:ph type="dt" sz="quarter" idx="1"/>
          </p:nvPr>
        </p:nvSpPr>
        <p:spPr bwMode="auto">
          <a:xfrm>
            <a:off x="3817938" y="0"/>
            <a:ext cx="2917825" cy="493713"/>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pPr>
              <a:defRPr/>
            </a:pPr>
            <a:endParaRPr lang="en-US" altLang="ja-JP" dirty="0"/>
          </a:p>
        </p:txBody>
      </p:sp>
      <p:sp>
        <p:nvSpPr>
          <p:cNvPr id="33796" name="Rectangle 1028"/>
          <p:cNvSpPr>
            <a:spLocks noGrp="1" noChangeArrowheads="1"/>
          </p:cNvSpPr>
          <p:nvPr>
            <p:ph type="ftr" sz="quarter" idx="2"/>
          </p:nvPr>
        </p:nvSpPr>
        <p:spPr bwMode="auto">
          <a:xfrm>
            <a:off x="0" y="9372600"/>
            <a:ext cx="2917825" cy="493713"/>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pPr>
              <a:defRPr/>
            </a:pPr>
            <a:endParaRPr lang="en-US" altLang="ja-JP" dirty="0"/>
          </a:p>
        </p:txBody>
      </p:sp>
      <p:sp>
        <p:nvSpPr>
          <p:cNvPr id="33797" name="Rectangle 1029"/>
          <p:cNvSpPr>
            <a:spLocks noGrp="1" noChangeArrowheads="1"/>
          </p:cNvSpPr>
          <p:nvPr>
            <p:ph type="sldNum" sz="quarter" idx="3"/>
          </p:nvPr>
        </p:nvSpPr>
        <p:spPr bwMode="auto">
          <a:xfrm>
            <a:off x="3817938" y="9372600"/>
            <a:ext cx="2917825" cy="493713"/>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pPr>
              <a:defRPr/>
            </a:pPr>
            <a:fld id="{0C60A137-C4C4-4DD2-8B8F-B913C5F8C7F3}" type="slidenum">
              <a:rPr lang="en-US" altLang="ja-JP"/>
              <a:pPr>
                <a:defRPr/>
              </a:pPr>
              <a:t>‹#›</a:t>
            </a:fld>
            <a:endParaRPr lang="en-US" altLang="ja-JP"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pPr>
              <a:defRPr/>
            </a:pPr>
            <a:endParaRPr lang="en-US" altLang="ja-JP" dirty="0"/>
          </a:p>
        </p:txBody>
      </p:sp>
      <p:sp>
        <p:nvSpPr>
          <p:cNvPr id="25603" name="Rectangle 1027"/>
          <p:cNvSpPr>
            <a:spLocks noGrp="1" noChangeArrowheads="1"/>
          </p:cNvSpPr>
          <p:nvPr>
            <p:ph type="dt" idx="1"/>
          </p:nvPr>
        </p:nvSpPr>
        <p:spPr bwMode="auto">
          <a:xfrm>
            <a:off x="3817938" y="0"/>
            <a:ext cx="2917825" cy="493713"/>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pPr>
              <a:defRPr/>
            </a:pPr>
            <a:endParaRPr lang="en-US" altLang="ja-JP" dirty="0"/>
          </a:p>
        </p:txBody>
      </p:sp>
      <p:sp>
        <p:nvSpPr>
          <p:cNvPr id="8196" name="Rectangle 1028"/>
          <p:cNvSpPr>
            <a:spLocks noGrp="1" noRot="1" noChangeAspect="1" noChangeArrowheads="1" noTextEdit="1"/>
          </p:cNvSpPr>
          <p:nvPr>
            <p:ph type="sldImg" idx="2"/>
          </p:nvPr>
        </p:nvSpPr>
        <p:spPr bwMode="auto">
          <a:xfrm>
            <a:off x="79375" y="739775"/>
            <a:ext cx="6577013" cy="3700463"/>
          </a:xfrm>
          <a:prstGeom prst="rect">
            <a:avLst/>
          </a:prstGeom>
          <a:noFill/>
          <a:ln w="9525">
            <a:solidFill>
              <a:srgbClr val="000000"/>
            </a:solidFill>
            <a:miter lim="800000"/>
            <a:headEnd/>
            <a:tailEnd/>
          </a:ln>
        </p:spPr>
      </p:sp>
      <p:sp>
        <p:nvSpPr>
          <p:cNvPr id="25605" name="Rectangle 1029"/>
          <p:cNvSpPr>
            <a:spLocks noGrp="1" noChangeArrowheads="1"/>
          </p:cNvSpPr>
          <p:nvPr>
            <p:ph type="body" sz="quarter" idx="3"/>
          </p:nvPr>
        </p:nvSpPr>
        <p:spPr bwMode="auto">
          <a:xfrm>
            <a:off x="898525" y="4687888"/>
            <a:ext cx="4938713" cy="4438650"/>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1030"/>
          <p:cNvSpPr>
            <a:spLocks noGrp="1" noChangeArrowheads="1"/>
          </p:cNvSpPr>
          <p:nvPr>
            <p:ph type="ftr" sz="quarter" idx="4"/>
          </p:nvPr>
        </p:nvSpPr>
        <p:spPr bwMode="auto">
          <a:xfrm>
            <a:off x="0" y="9372600"/>
            <a:ext cx="2917825" cy="493713"/>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pPr>
              <a:defRPr/>
            </a:pPr>
            <a:endParaRPr lang="en-US" altLang="ja-JP" dirty="0"/>
          </a:p>
        </p:txBody>
      </p:sp>
      <p:sp>
        <p:nvSpPr>
          <p:cNvPr id="25607" name="Rectangle 1031"/>
          <p:cNvSpPr>
            <a:spLocks noGrp="1" noChangeArrowheads="1"/>
          </p:cNvSpPr>
          <p:nvPr>
            <p:ph type="sldNum" sz="quarter" idx="5"/>
          </p:nvPr>
        </p:nvSpPr>
        <p:spPr bwMode="auto">
          <a:xfrm>
            <a:off x="3817938" y="9372600"/>
            <a:ext cx="2917825" cy="493713"/>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pPr>
              <a:defRPr/>
            </a:pPr>
            <a:fld id="{8582B321-5692-4D8A-BC00-DF672CA085E7}" type="slidenum">
              <a:rPr lang="en-US" altLang="ja-JP"/>
              <a:pPr>
                <a:defRPr/>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スライド イメージ プレースホルダ 1"/>
          <p:cNvSpPr>
            <a:spLocks noGrp="1" noRot="1" noChangeAspect="1"/>
          </p:cNvSpPr>
          <p:nvPr>
            <p:ph type="sldImg"/>
          </p:nvPr>
        </p:nvSpPr>
        <p:spPr>
          <a:ln/>
        </p:spPr>
      </p:sp>
      <p:sp>
        <p:nvSpPr>
          <p:cNvPr id="11266" name="ノート プレースホルダ 2"/>
          <p:cNvSpPr>
            <a:spLocks noGrp="1"/>
          </p:cNvSpPr>
          <p:nvPr>
            <p:ph type="body" idx="1"/>
          </p:nvPr>
        </p:nvSpPr>
        <p:spPr>
          <a:noFill/>
          <a:ln/>
        </p:spPr>
        <p:txBody>
          <a:bodyPr/>
          <a:lstStyle/>
          <a:p>
            <a:pPr eaLnBrk="1" hangingPunct="1"/>
            <a:endParaRPr lang="ja-JP" altLang="en-US">
              <a:latin typeface="Times New Roman" pitchFamily="18" charset="0"/>
              <a:ea typeface="ＭＳ Ｐ明朝" pitchFamily="18" charset="-128"/>
            </a:endParaRPr>
          </a:p>
        </p:txBody>
      </p:sp>
      <p:sp>
        <p:nvSpPr>
          <p:cNvPr id="11267" name="スライド番号プレースホルダ 3"/>
          <p:cNvSpPr>
            <a:spLocks noGrp="1"/>
          </p:cNvSpPr>
          <p:nvPr>
            <p:ph type="sldNum" sz="quarter" idx="5"/>
          </p:nvPr>
        </p:nvSpPr>
        <p:spPr>
          <a:noFill/>
        </p:spPr>
        <p:txBody>
          <a:bodyPr/>
          <a:lstStyle/>
          <a:p>
            <a:fld id="{8A64D700-DCBA-4DD7-8C6A-63BE612C82F9}" type="slidenum">
              <a:rPr lang="en-US" altLang="ja-JP" smtClean="0">
                <a:latin typeface="Times New Roman" pitchFamily="18" charset="0"/>
              </a:rPr>
              <a:pPr/>
              <a:t>0</a:t>
            </a:fld>
            <a:endParaRPr lang="en-US" altLang="ja-JP" dirty="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スライド イメージ プレースホルダ 1"/>
          <p:cNvSpPr>
            <a:spLocks noGrp="1" noRot="1" noChangeAspect="1"/>
          </p:cNvSpPr>
          <p:nvPr>
            <p:ph type="sldImg"/>
          </p:nvPr>
        </p:nvSpPr>
        <p:spPr>
          <a:ln/>
        </p:spPr>
      </p:sp>
      <p:sp>
        <p:nvSpPr>
          <p:cNvPr id="17410" name="ノート プレースホルダ 2"/>
          <p:cNvSpPr>
            <a:spLocks noGrp="1"/>
          </p:cNvSpPr>
          <p:nvPr>
            <p:ph type="body" idx="1"/>
          </p:nvPr>
        </p:nvSpPr>
        <p:spPr>
          <a:noFill/>
          <a:ln/>
        </p:spPr>
        <p:txBody>
          <a:bodyPr/>
          <a:lstStyle/>
          <a:p>
            <a:pPr eaLnBrk="1" hangingPunct="1"/>
            <a:endParaRPr lang="ja-JP" altLang="en-US">
              <a:latin typeface="Times New Roman" pitchFamily="18" charset="0"/>
              <a:ea typeface="ＭＳ Ｐ明朝" pitchFamily="18" charset="-128"/>
            </a:endParaRPr>
          </a:p>
        </p:txBody>
      </p:sp>
      <p:sp>
        <p:nvSpPr>
          <p:cNvPr id="17411" name="スライド番号プレースホルダ 3"/>
          <p:cNvSpPr>
            <a:spLocks noGrp="1"/>
          </p:cNvSpPr>
          <p:nvPr>
            <p:ph type="sldNum" sz="quarter" idx="5"/>
          </p:nvPr>
        </p:nvSpPr>
        <p:spPr>
          <a:noFill/>
        </p:spPr>
        <p:txBody>
          <a:bodyPr/>
          <a:lstStyle/>
          <a:p>
            <a:fld id="{739F3153-0F41-40EE-9F41-E6F7E9DC1C60}" type="slidenum">
              <a:rPr lang="en-US" altLang="ja-JP" smtClean="0">
                <a:latin typeface="Times New Roman" pitchFamily="18" charset="0"/>
              </a:rPr>
              <a:pPr/>
              <a:t>23</a:t>
            </a:fld>
            <a:endParaRPr lang="en-US" altLang="ja-JP" dirty="0">
              <a:latin typeface="Times New Roman" pitchFamily="18" charset="0"/>
            </a:endParaRPr>
          </a:p>
        </p:txBody>
      </p:sp>
    </p:spTree>
    <p:extLst>
      <p:ext uri="{BB962C8B-B14F-4D97-AF65-F5344CB8AC3E}">
        <p14:creationId xmlns:p14="http://schemas.microsoft.com/office/powerpoint/2010/main" val="857098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スライド イメージ プレースホルダ 1"/>
          <p:cNvSpPr>
            <a:spLocks noGrp="1" noRot="1" noChangeAspect="1"/>
          </p:cNvSpPr>
          <p:nvPr>
            <p:ph type="sldImg"/>
          </p:nvPr>
        </p:nvSpPr>
        <p:spPr>
          <a:ln/>
        </p:spPr>
      </p:sp>
      <p:sp>
        <p:nvSpPr>
          <p:cNvPr id="17410" name="ノート プレースホルダ 2"/>
          <p:cNvSpPr>
            <a:spLocks noGrp="1"/>
          </p:cNvSpPr>
          <p:nvPr>
            <p:ph type="body" idx="1"/>
          </p:nvPr>
        </p:nvSpPr>
        <p:spPr>
          <a:noFill/>
          <a:ln/>
        </p:spPr>
        <p:txBody>
          <a:bodyPr/>
          <a:lstStyle/>
          <a:p>
            <a:pPr eaLnBrk="1" hangingPunct="1"/>
            <a:endParaRPr lang="ja-JP" altLang="en-US">
              <a:latin typeface="Times New Roman" pitchFamily="18" charset="0"/>
              <a:ea typeface="ＭＳ Ｐ明朝" pitchFamily="18" charset="-128"/>
            </a:endParaRPr>
          </a:p>
        </p:txBody>
      </p:sp>
      <p:sp>
        <p:nvSpPr>
          <p:cNvPr id="17411" name="スライド番号プレースホルダ 3"/>
          <p:cNvSpPr>
            <a:spLocks noGrp="1"/>
          </p:cNvSpPr>
          <p:nvPr>
            <p:ph type="sldNum" sz="quarter" idx="5"/>
          </p:nvPr>
        </p:nvSpPr>
        <p:spPr>
          <a:noFill/>
        </p:spPr>
        <p:txBody>
          <a:bodyPr/>
          <a:lstStyle/>
          <a:p>
            <a:fld id="{739F3153-0F41-40EE-9F41-E6F7E9DC1C60}" type="slidenum">
              <a:rPr lang="en-US" altLang="ja-JP" smtClean="0">
                <a:latin typeface="Times New Roman" pitchFamily="18" charset="0"/>
              </a:rPr>
              <a:pPr/>
              <a:t>1</a:t>
            </a:fld>
            <a:endParaRPr lang="en-US" altLang="ja-JP" dirty="0">
              <a:latin typeface="Times New Roman" pitchFamily="18" charset="0"/>
            </a:endParaRPr>
          </a:p>
        </p:txBody>
      </p:sp>
    </p:spTree>
    <p:extLst>
      <p:ext uri="{BB962C8B-B14F-4D97-AF65-F5344CB8AC3E}">
        <p14:creationId xmlns:p14="http://schemas.microsoft.com/office/powerpoint/2010/main" val="184750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スライド イメージ プレースホルダ 1"/>
          <p:cNvSpPr>
            <a:spLocks noGrp="1" noRot="1" noChangeAspect="1"/>
          </p:cNvSpPr>
          <p:nvPr>
            <p:ph type="sldImg"/>
          </p:nvPr>
        </p:nvSpPr>
        <p:spPr>
          <a:ln/>
        </p:spPr>
      </p:sp>
      <p:sp>
        <p:nvSpPr>
          <p:cNvPr id="17410" name="ノート プレースホルダ 2"/>
          <p:cNvSpPr>
            <a:spLocks noGrp="1"/>
          </p:cNvSpPr>
          <p:nvPr>
            <p:ph type="body" idx="1"/>
          </p:nvPr>
        </p:nvSpPr>
        <p:spPr>
          <a:noFill/>
          <a:ln/>
        </p:spPr>
        <p:txBody>
          <a:bodyPr/>
          <a:lstStyle/>
          <a:p>
            <a:pPr eaLnBrk="1" hangingPunct="1"/>
            <a:endParaRPr lang="ja-JP" altLang="en-US">
              <a:latin typeface="Times New Roman" pitchFamily="18" charset="0"/>
              <a:ea typeface="ＭＳ Ｐ明朝" pitchFamily="18" charset="-128"/>
            </a:endParaRPr>
          </a:p>
        </p:txBody>
      </p:sp>
      <p:sp>
        <p:nvSpPr>
          <p:cNvPr id="17411" name="スライド番号プレースホルダ 3"/>
          <p:cNvSpPr>
            <a:spLocks noGrp="1"/>
          </p:cNvSpPr>
          <p:nvPr>
            <p:ph type="sldNum" sz="quarter" idx="5"/>
          </p:nvPr>
        </p:nvSpPr>
        <p:spPr>
          <a:noFill/>
        </p:spPr>
        <p:txBody>
          <a:bodyPr/>
          <a:lstStyle/>
          <a:p>
            <a:fld id="{739F3153-0F41-40EE-9F41-E6F7E9DC1C60}" type="slidenum">
              <a:rPr lang="en-US" altLang="ja-JP" smtClean="0">
                <a:latin typeface="Times New Roman" pitchFamily="18" charset="0"/>
              </a:rPr>
              <a:pPr/>
              <a:t>2</a:t>
            </a:fld>
            <a:endParaRPr lang="en-US" altLang="ja-JP" dirty="0">
              <a:latin typeface="Times New Roman" pitchFamily="18" charset="0"/>
            </a:endParaRPr>
          </a:p>
        </p:txBody>
      </p:sp>
    </p:spTree>
    <p:extLst>
      <p:ext uri="{BB962C8B-B14F-4D97-AF65-F5344CB8AC3E}">
        <p14:creationId xmlns:p14="http://schemas.microsoft.com/office/powerpoint/2010/main" val="391639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スライド イメージ プレースホルダ 1"/>
          <p:cNvSpPr>
            <a:spLocks noGrp="1" noRot="1" noChangeAspect="1"/>
          </p:cNvSpPr>
          <p:nvPr>
            <p:ph type="sldImg"/>
          </p:nvPr>
        </p:nvSpPr>
        <p:spPr>
          <a:ln/>
        </p:spPr>
      </p:sp>
      <p:sp>
        <p:nvSpPr>
          <p:cNvPr id="17410" name="ノート プレースホルダ 2"/>
          <p:cNvSpPr>
            <a:spLocks noGrp="1"/>
          </p:cNvSpPr>
          <p:nvPr>
            <p:ph type="body" idx="1"/>
          </p:nvPr>
        </p:nvSpPr>
        <p:spPr>
          <a:noFill/>
          <a:ln/>
        </p:spPr>
        <p:txBody>
          <a:bodyPr/>
          <a:lstStyle/>
          <a:p>
            <a:pPr eaLnBrk="1" hangingPunct="1"/>
            <a:endParaRPr lang="ja-JP" altLang="en-US">
              <a:latin typeface="Times New Roman" pitchFamily="18" charset="0"/>
              <a:ea typeface="ＭＳ Ｐ明朝" pitchFamily="18" charset="-128"/>
            </a:endParaRPr>
          </a:p>
        </p:txBody>
      </p:sp>
      <p:sp>
        <p:nvSpPr>
          <p:cNvPr id="17411" name="スライド番号プレースホルダ 3"/>
          <p:cNvSpPr>
            <a:spLocks noGrp="1"/>
          </p:cNvSpPr>
          <p:nvPr>
            <p:ph type="sldNum" sz="quarter" idx="5"/>
          </p:nvPr>
        </p:nvSpPr>
        <p:spPr>
          <a:noFill/>
        </p:spPr>
        <p:txBody>
          <a:bodyPr/>
          <a:lstStyle/>
          <a:p>
            <a:fld id="{739F3153-0F41-40EE-9F41-E6F7E9DC1C60}" type="slidenum">
              <a:rPr lang="en-US" altLang="ja-JP" smtClean="0">
                <a:latin typeface="Times New Roman" pitchFamily="18" charset="0"/>
              </a:rPr>
              <a:pPr/>
              <a:t>3</a:t>
            </a:fld>
            <a:endParaRPr lang="en-US" altLang="ja-JP" dirty="0">
              <a:latin typeface="Times New Roman" pitchFamily="18" charset="0"/>
            </a:endParaRPr>
          </a:p>
        </p:txBody>
      </p:sp>
    </p:spTree>
    <p:extLst>
      <p:ext uri="{BB962C8B-B14F-4D97-AF65-F5344CB8AC3E}">
        <p14:creationId xmlns:p14="http://schemas.microsoft.com/office/powerpoint/2010/main" val="372007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スライド イメージ プレースホルダ 1"/>
          <p:cNvSpPr>
            <a:spLocks noGrp="1" noRot="1" noChangeAspect="1"/>
          </p:cNvSpPr>
          <p:nvPr>
            <p:ph type="sldImg"/>
          </p:nvPr>
        </p:nvSpPr>
        <p:spPr>
          <a:ln/>
        </p:spPr>
      </p:sp>
      <p:sp>
        <p:nvSpPr>
          <p:cNvPr id="17410" name="ノート プレースホルダ 2"/>
          <p:cNvSpPr>
            <a:spLocks noGrp="1"/>
          </p:cNvSpPr>
          <p:nvPr>
            <p:ph type="body" idx="1"/>
          </p:nvPr>
        </p:nvSpPr>
        <p:spPr>
          <a:noFill/>
          <a:ln/>
        </p:spPr>
        <p:txBody>
          <a:bodyPr/>
          <a:lstStyle/>
          <a:p>
            <a:pPr eaLnBrk="1" hangingPunct="1"/>
            <a:endParaRPr lang="ja-JP" altLang="en-US">
              <a:latin typeface="Times New Roman" pitchFamily="18" charset="0"/>
              <a:ea typeface="ＭＳ Ｐ明朝" pitchFamily="18" charset="-128"/>
            </a:endParaRPr>
          </a:p>
        </p:txBody>
      </p:sp>
      <p:sp>
        <p:nvSpPr>
          <p:cNvPr id="17411" name="スライド番号プレースホルダ 3"/>
          <p:cNvSpPr>
            <a:spLocks noGrp="1"/>
          </p:cNvSpPr>
          <p:nvPr>
            <p:ph type="sldNum" sz="quarter" idx="5"/>
          </p:nvPr>
        </p:nvSpPr>
        <p:spPr>
          <a:noFill/>
        </p:spPr>
        <p:txBody>
          <a:bodyPr/>
          <a:lstStyle/>
          <a:p>
            <a:fld id="{739F3153-0F41-40EE-9F41-E6F7E9DC1C60}" type="slidenum">
              <a:rPr lang="en-US" altLang="ja-JP" smtClean="0">
                <a:latin typeface="Times New Roman" pitchFamily="18" charset="0"/>
              </a:rPr>
              <a:pPr/>
              <a:t>4</a:t>
            </a:fld>
            <a:endParaRPr lang="en-US" altLang="ja-JP" dirty="0">
              <a:latin typeface="Times New Roman" pitchFamily="18" charset="0"/>
            </a:endParaRPr>
          </a:p>
        </p:txBody>
      </p:sp>
    </p:spTree>
    <p:extLst>
      <p:ext uri="{BB962C8B-B14F-4D97-AF65-F5344CB8AC3E}">
        <p14:creationId xmlns:p14="http://schemas.microsoft.com/office/powerpoint/2010/main" val="135631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スライド イメージ プレースホルダ 1"/>
          <p:cNvSpPr>
            <a:spLocks noGrp="1" noRot="1" noChangeAspect="1"/>
          </p:cNvSpPr>
          <p:nvPr>
            <p:ph type="sldImg"/>
          </p:nvPr>
        </p:nvSpPr>
        <p:spPr>
          <a:ln/>
        </p:spPr>
      </p:sp>
      <p:sp>
        <p:nvSpPr>
          <p:cNvPr id="17410" name="ノート プレースホルダ 2"/>
          <p:cNvSpPr>
            <a:spLocks noGrp="1"/>
          </p:cNvSpPr>
          <p:nvPr>
            <p:ph type="body" idx="1"/>
          </p:nvPr>
        </p:nvSpPr>
        <p:spPr>
          <a:noFill/>
          <a:ln/>
        </p:spPr>
        <p:txBody>
          <a:bodyPr/>
          <a:lstStyle/>
          <a:p>
            <a:pPr eaLnBrk="1" hangingPunct="1"/>
            <a:endParaRPr lang="ja-JP" altLang="en-US">
              <a:latin typeface="Times New Roman" pitchFamily="18" charset="0"/>
              <a:ea typeface="ＭＳ Ｐ明朝" pitchFamily="18" charset="-128"/>
            </a:endParaRPr>
          </a:p>
        </p:txBody>
      </p:sp>
      <p:sp>
        <p:nvSpPr>
          <p:cNvPr id="17411" name="スライド番号プレースホルダ 3"/>
          <p:cNvSpPr>
            <a:spLocks noGrp="1"/>
          </p:cNvSpPr>
          <p:nvPr>
            <p:ph type="sldNum" sz="quarter" idx="5"/>
          </p:nvPr>
        </p:nvSpPr>
        <p:spPr>
          <a:noFill/>
        </p:spPr>
        <p:txBody>
          <a:bodyPr/>
          <a:lstStyle/>
          <a:p>
            <a:fld id="{739F3153-0F41-40EE-9F41-E6F7E9DC1C60}" type="slidenum">
              <a:rPr lang="en-US" altLang="ja-JP" smtClean="0">
                <a:latin typeface="Times New Roman" pitchFamily="18" charset="0"/>
              </a:rPr>
              <a:pPr/>
              <a:t>5</a:t>
            </a:fld>
            <a:endParaRPr lang="en-US" altLang="ja-JP" dirty="0">
              <a:latin typeface="Times New Roman" pitchFamily="18" charset="0"/>
            </a:endParaRPr>
          </a:p>
        </p:txBody>
      </p:sp>
    </p:spTree>
    <p:extLst>
      <p:ext uri="{BB962C8B-B14F-4D97-AF65-F5344CB8AC3E}">
        <p14:creationId xmlns:p14="http://schemas.microsoft.com/office/powerpoint/2010/main" val="162595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スライド イメージ プレースホルダ 1"/>
          <p:cNvSpPr>
            <a:spLocks noGrp="1" noRot="1" noChangeAspect="1"/>
          </p:cNvSpPr>
          <p:nvPr>
            <p:ph type="sldImg"/>
          </p:nvPr>
        </p:nvSpPr>
        <p:spPr>
          <a:ln/>
        </p:spPr>
      </p:sp>
      <p:sp>
        <p:nvSpPr>
          <p:cNvPr id="17410" name="ノート プレースホルダ 2"/>
          <p:cNvSpPr>
            <a:spLocks noGrp="1"/>
          </p:cNvSpPr>
          <p:nvPr>
            <p:ph type="body" idx="1"/>
          </p:nvPr>
        </p:nvSpPr>
        <p:spPr>
          <a:noFill/>
          <a:ln/>
        </p:spPr>
        <p:txBody>
          <a:bodyPr/>
          <a:lstStyle/>
          <a:p>
            <a:pPr eaLnBrk="1" hangingPunct="1"/>
            <a:endParaRPr lang="ja-JP" altLang="en-US">
              <a:latin typeface="Times New Roman" pitchFamily="18" charset="0"/>
              <a:ea typeface="ＭＳ Ｐ明朝" pitchFamily="18" charset="-128"/>
            </a:endParaRPr>
          </a:p>
        </p:txBody>
      </p:sp>
      <p:sp>
        <p:nvSpPr>
          <p:cNvPr id="17411" name="スライド番号プレースホルダ 3"/>
          <p:cNvSpPr>
            <a:spLocks noGrp="1"/>
          </p:cNvSpPr>
          <p:nvPr>
            <p:ph type="sldNum" sz="quarter" idx="5"/>
          </p:nvPr>
        </p:nvSpPr>
        <p:spPr>
          <a:noFill/>
        </p:spPr>
        <p:txBody>
          <a:bodyPr/>
          <a:lstStyle/>
          <a:p>
            <a:fld id="{739F3153-0F41-40EE-9F41-E6F7E9DC1C60}" type="slidenum">
              <a:rPr lang="en-US" altLang="ja-JP" smtClean="0">
                <a:latin typeface="Times New Roman" pitchFamily="18" charset="0"/>
              </a:rPr>
              <a:pPr/>
              <a:t>6</a:t>
            </a:fld>
            <a:endParaRPr lang="en-US" altLang="ja-JP" dirty="0">
              <a:latin typeface="Times New Roman" pitchFamily="18" charset="0"/>
            </a:endParaRPr>
          </a:p>
        </p:txBody>
      </p:sp>
    </p:spTree>
    <p:extLst>
      <p:ext uri="{BB962C8B-B14F-4D97-AF65-F5344CB8AC3E}">
        <p14:creationId xmlns:p14="http://schemas.microsoft.com/office/powerpoint/2010/main" val="303905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スライド イメージ プレースホルダ 1"/>
          <p:cNvSpPr>
            <a:spLocks noGrp="1" noRot="1" noChangeAspect="1"/>
          </p:cNvSpPr>
          <p:nvPr>
            <p:ph type="sldImg"/>
          </p:nvPr>
        </p:nvSpPr>
        <p:spPr>
          <a:ln/>
        </p:spPr>
      </p:sp>
      <p:sp>
        <p:nvSpPr>
          <p:cNvPr id="17410" name="ノート プレースホルダ 2"/>
          <p:cNvSpPr>
            <a:spLocks noGrp="1"/>
          </p:cNvSpPr>
          <p:nvPr>
            <p:ph type="body" idx="1"/>
          </p:nvPr>
        </p:nvSpPr>
        <p:spPr>
          <a:noFill/>
          <a:ln/>
        </p:spPr>
        <p:txBody>
          <a:bodyPr/>
          <a:lstStyle/>
          <a:p>
            <a:pPr eaLnBrk="1" hangingPunct="1"/>
            <a:endParaRPr lang="ja-JP" altLang="en-US">
              <a:latin typeface="Times New Roman" pitchFamily="18" charset="0"/>
              <a:ea typeface="ＭＳ Ｐ明朝" pitchFamily="18" charset="-128"/>
            </a:endParaRPr>
          </a:p>
        </p:txBody>
      </p:sp>
      <p:sp>
        <p:nvSpPr>
          <p:cNvPr id="17411" name="スライド番号プレースホルダ 3"/>
          <p:cNvSpPr>
            <a:spLocks noGrp="1"/>
          </p:cNvSpPr>
          <p:nvPr>
            <p:ph type="sldNum" sz="quarter" idx="5"/>
          </p:nvPr>
        </p:nvSpPr>
        <p:spPr>
          <a:noFill/>
        </p:spPr>
        <p:txBody>
          <a:bodyPr/>
          <a:lstStyle/>
          <a:p>
            <a:fld id="{739F3153-0F41-40EE-9F41-E6F7E9DC1C60}" type="slidenum">
              <a:rPr lang="en-US" altLang="ja-JP" smtClean="0">
                <a:latin typeface="Times New Roman" pitchFamily="18" charset="0"/>
              </a:rPr>
              <a:pPr/>
              <a:t>7</a:t>
            </a:fld>
            <a:endParaRPr lang="en-US" altLang="ja-JP" dirty="0">
              <a:latin typeface="Times New Roman" pitchFamily="18" charset="0"/>
            </a:endParaRPr>
          </a:p>
        </p:txBody>
      </p:sp>
    </p:spTree>
    <p:extLst>
      <p:ext uri="{BB962C8B-B14F-4D97-AF65-F5344CB8AC3E}">
        <p14:creationId xmlns:p14="http://schemas.microsoft.com/office/powerpoint/2010/main" val="67793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スライド イメージ プレースホルダ 1"/>
          <p:cNvSpPr>
            <a:spLocks noGrp="1" noRot="1" noChangeAspect="1"/>
          </p:cNvSpPr>
          <p:nvPr>
            <p:ph type="sldImg"/>
          </p:nvPr>
        </p:nvSpPr>
        <p:spPr>
          <a:ln/>
        </p:spPr>
      </p:sp>
      <p:sp>
        <p:nvSpPr>
          <p:cNvPr id="17410" name="ノート プレースホルダ 2"/>
          <p:cNvSpPr>
            <a:spLocks noGrp="1"/>
          </p:cNvSpPr>
          <p:nvPr>
            <p:ph type="body" idx="1"/>
          </p:nvPr>
        </p:nvSpPr>
        <p:spPr>
          <a:noFill/>
          <a:ln/>
        </p:spPr>
        <p:txBody>
          <a:bodyPr/>
          <a:lstStyle/>
          <a:p>
            <a:pPr eaLnBrk="1" hangingPunct="1"/>
            <a:endParaRPr lang="ja-JP" altLang="en-US">
              <a:latin typeface="Times New Roman" pitchFamily="18" charset="0"/>
              <a:ea typeface="ＭＳ Ｐ明朝" pitchFamily="18" charset="-128"/>
            </a:endParaRPr>
          </a:p>
        </p:txBody>
      </p:sp>
      <p:sp>
        <p:nvSpPr>
          <p:cNvPr id="17411" name="スライド番号プレースホルダ 3"/>
          <p:cNvSpPr>
            <a:spLocks noGrp="1"/>
          </p:cNvSpPr>
          <p:nvPr>
            <p:ph type="sldNum" sz="quarter" idx="5"/>
          </p:nvPr>
        </p:nvSpPr>
        <p:spPr>
          <a:noFill/>
        </p:spPr>
        <p:txBody>
          <a:bodyPr/>
          <a:lstStyle/>
          <a:p>
            <a:fld id="{739F3153-0F41-40EE-9F41-E6F7E9DC1C60}" type="slidenum">
              <a:rPr lang="en-US" altLang="ja-JP" smtClean="0">
                <a:latin typeface="Times New Roman" pitchFamily="18" charset="0"/>
              </a:rPr>
              <a:pPr/>
              <a:t>8</a:t>
            </a:fld>
            <a:endParaRPr lang="en-US" altLang="ja-JP" dirty="0">
              <a:latin typeface="Times New Roman" pitchFamily="18" charset="0"/>
            </a:endParaRPr>
          </a:p>
        </p:txBody>
      </p:sp>
    </p:spTree>
    <p:extLst>
      <p:ext uri="{BB962C8B-B14F-4D97-AF65-F5344CB8AC3E}">
        <p14:creationId xmlns:p14="http://schemas.microsoft.com/office/powerpoint/2010/main" val="4240760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タイトルのみ">
    <p:spTree>
      <p:nvGrpSpPr>
        <p:cNvPr id="1" name=""/>
        <p:cNvGrpSpPr/>
        <p:nvPr/>
      </p:nvGrpSpPr>
      <p:grpSpPr>
        <a:xfrm>
          <a:off x="0" y="0"/>
          <a:ext cx="0" cy="0"/>
          <a:chOff x="0" y="0"/>
          <a:chExt cx="0" cy="0"/>
        </a:xfrm>
      </p:grpSpPr>
      <p:sp>
        <p:nvSpPr>
          <p:cNvPr id="43" name="タイトル 1"/>
          <p:cNvSpPr>
            <a:spLocks noGrp="1"/>
          </p:cNvSpPr>
          <p:nvPr>
            <p:ph type="title"/>
          </p:nvPr>
        </p:nvSpPr>
        <p:spPr>
          <a:xfrm>
            <a:off x="2190367" y="2335279"/>
            <a:ext cx="3358612" cy="461665"/>
          </a:xfrm>
          <a:prstGeom prst="rect">
            <a:avLst/>
          </a:prstGeom>
        </p:spPr>
        <p:txBody>
          <a:bodyPr wrap="none">
            <a:spAutoFit/>
          </a:bodyPr>
          <a:lstStyle>
            <a:lvl1pPr>
              <a:lnSpc>
                <a:spcPct val="100000"/>
              </a:lnSpc>
              <a:defRPr sz="2400">
                <a:solidFill>
                  <a:schemeClr val="tx1"/>
                </a:solidFill>
                <a:latin typeface="Meiryo UI" panose="020B0604030504040204" pitchFamily="50" charset="-128"/>
                <a:ea typeface="Meiryo UI" panose="020B0604030504040204" pitchFamily="50" charset="-128"/>
              </a:defRPr>
            </a:lvl1pPr>
          </a:lstStyle>
          <a:p>
            <a:r>
              <a:rPr lang="ja-JP" altLang="en-US" dirty="0"/>
              <a:t>マスタ タイトルの書式設定</a:t>
            </a:r>
          </a:p>
        </p:txBody>
      </p:sp>
      <p:sp>
        <p:nvSpPr>
          <p:cNvPr id="49" name="テキスト プレースホルダ 48"/>
          <p:cNvSpPr>
            <a:spLocks noGrp="1"/>
          </p:cNvSpPr>
          <p:nvPr>
            <p:ph type="body" sz="quarter" idx="11"/>
          </p:nvPr>
        </p:nvSpPr>
        <p:spPr>
          <a:xfrm>
            <a:off x="2190366" y="2742133"/>
            <a:ext cx="2592376" cy="369332"/>
          </a:xfrm>
          <a:prstGeom prst="rect">
            <a:avLst/>
          </a:prstGeom>
        </p:spPr>
        <p:txBody>
          <a:bodyPr wrap="none">
            <a:spAutoFit/>
          </a:bodyPr>
          <a:lstStyle>
            <a:lvl1pPr>
              <a:buNone/>
              <a:defRPr sz="1800">
                <a:latin typeface="Meiryo UI" panose="020B0604030504040204" pitchFamily="50" charset="-128"/>
                <a:ea typeface="Meiryo UI" panose="020B0604030504040204" pitchFamily="50" charset="-128"/>
              </a:defRPr>
            </a:lvl1pPr>
          </a:lstStyle>
          <a:p>
            <a:pPr lvl="0"/>
            <a:r>
              <a:rPr lang="ja-JP" altLang="en-US" dirty="0"/>
              <a:t>マスタ テキストの書式設定</a:t>
            </a:r>
          </a:p>
        </p:txBody>
      </p:sp>
      <p:sp>
        <p:nvSpPr>
          <p:cNvPr id="37" name="スライド番号プレースホルダ 2"/>
          <p:cNvSpPr>
            <a:spLocks noGrp="1"/>
          </p:cNvSpPr>
          <p:nvPr>
            <p:ph type="sldNum" sz="quarter" idx="12"/>
          </p:nvPr>
        </p:nvSpPr>
        <p:spPr>
          <a:xfrm>
            <a:off x="8559800" y="4916488"/>
            <a:ext cx="488950" cy="228600"/>
          </a:xfrm>
          <a:prstGeom prst="rect">
            <a:avLst/>
          </a:prstGeom>
        </p:spPr>
        <p:txBody>
          <a:bodyPr/>
          <a:lstStyle>
            <a:lvl1pPr algn="r">
              <a:lnSpc>
                <a:spcPct val="90000"/>
              </a:lnSpc>
              <a:defRPr sz="1100" smtClean="0">
                <a:latin typeface="Arial" pitchFamily="34" charset="0"/>
                <a:cs typeface="Arial" pitchFamily="34" charset="0"/>
              </a:defRPr>
            </a:lvl1pPr>
          </a:lstStyle>
          <a:p>
            <a:pPr>
              <a:defRPr/>
            </a:pPr>
            <a:fld id="{EB96B8E3-C1BE-4637-91F7-0F0D1BC8D8C5}" type="slidenum">
              <a:rPr lang="en-US" altLang="ja-JP"/>
              <a:pPr>
                <a:defRPr/>
              </a:pPr>
              <a:t>‹#›</a:t>
            </a:fld>
            <a:endParaRPr lang="en-US" altLang="ja-JP" dirty="0"/>
          </a:p>
        </p:txBody>
      </p:sp>
      <p:cxnSp>
        <p:nvCxnSpPr>
          <p:cNvPr id="38" name="直線コネクタ 37">
            <a:extLst>
              <a:ext uri="{FF2B5EF4-FFF2-40B4-BE49-F238E27FC236}">
                <a16:creationId xmlns:a16="http://schemas.microsoft.com/office/drawing/2014/main" id="{6A15C661-0E5F-C64D-E737-ABB4CB5ECB76}"/>
              </a:ext>
            </a:extLst>
          </p:cNvPr>
          <p:cNvCxnSpPr>
            <a:cxnSpLocks/>
          </p:cNvCxnSpPr>
          <p:nvPr userDrawn="1"/>
        </p:nvCxnSpPr>
        <p:spPr bwMode="auto">
          <a:xfrm>
            <a:off x="0" y="2077360"/>
            <a:ext cx="9144000" cy="0"/>
          </a:xfrm>
          <a:prstGeom prst="line">
            <a:avLst/>
          </a:prstGeom>
          <a:noFill/>
          <a:ln w="82550" cap="flat" cmpd="sng" algn="ctr">
            <a:gradFill flip="none" rotWithShape="1">
              <a:gsLst>
                <a:gs pos="100000">
                  <a:schemeClr val="tx1">
                    <a:lumMod val="50000"/>
                    <a:lumOff val="50000"/>
                  </a:schemeClr>
                </a:gs>
                <a:gs pos="0">
                  <a:schemeClr val="bg1">
                    <a:lumMod val="85000"/>
                  </a:schemeClr>
                </a:gs>
              </a:gsLst>
              <a:lin ang="10800000" scaled="1"/>
              <a:tileRect/>
            </a:gradFill>
            <a:prstDash val="solid"/>
            <a:round/>
            <a:headEnd type="none" w="med" len="med"/>
            <a:tailEnd type="none" w="med" len="med"/>
          </a:ln>
          <a:effectLst/>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タイトルのみ">
    <p:spTree>
      <p:nvGrpSpPr>
        <p:cNvPr id="1" name=""/>
        <p:cNvGrpSpPr/>
        <p:nvPr/>
      </p:nvGrpSpPr>
      <p:grpSpPr>
        <a:xfrm>
          <a:off x="0" y="0"/>
          <a:ext cx="0" cy="0"/>
          <a:chOff x="0" y="0"/>
          <a:chExt cx="0" cy="0"/>
        </a:xfrm>
      </p:grpSpPr>
      <p:cxnSp>
        <p:nvCxnSpPr>
          <p:cNvPr id="35" name="直線コネクタ 34">
            <a:extLst>
              <a:ext uri="{FF2B5EF4-FFF2-40B4-BE49-F238E27FC236}">
                <a16:creationId xmlns:a16="http://schemas.microsoft.com/office/drawing/2014/main" id="{B12D52E3-2BC4-E8DE-3FF0-94B998BE550B}"/>
              </a:ext>
            </a:extLst>
          </p:cNvPr>
          <p:cNvCxnSpPr>
            <a:cxnSpLocks/>
          </p:cNvCxnSpPr>
          <p:nvPr userDrawn="1"/>
        </p:nvCxnSpPr>
        <p:spPr bwMode="auto">
          <a:xfrm>
            <a:off x="0" y="2077360"/>
            <a:ext cx="9144000" cy="0"/>
          </a:xfrm>
          <a:prstGeom prst="line">
            <a:avLst/>
          </a:prstGeom>
          <a:noFill/>
          <a:ln w="82550" cap="flat" cmpd="sng" algn="ctr">
            <a:gradFill flip="none" rotWithShape="1">
              <a:gsLst>
                <a:gs pos="100000">
                  <a:schemeClr val="tx1">
                    <a:lumMod val="50000"/>
                    <a:lumOff val="50000"/>
                  </a:schemeClr>
                </a:gs>
                <a:gs pos="0">
                  <a:schemeClr val="bg1">
                    <a:lumMod val="85000"/>
                  </a:schemeClr>
                </a:gs>
              </a:gsLst>
              <a:lin ang="10800000" scaled="1"/>
              <a:tileRect/>
            </a:gradFill>
            <a:prstDash val="solid"/>
            <a:round/>
            <a:headEnd type="none" w="med" len="med"/>
            <a:tailEnd type="none" w="med" len="med"/>
          </a:ln>
          <a:effectLst/>
        </p:spPr>
      </p:cxnSp>
      <p:sp>
        <p:nvSpPr>
          <p:cNvPr id="32" name="スライド番号プレースホルダ 2"/>
          <p:cNvSpPr>
            <a:spLocks noGrp="1"/>
          </p:cNvSpPr>
          <p:nvPr>
            <p:ph type="sldNum" sz="quarter" idx="10"/>
          </p:nvPr>
        </p:nvSpPr>
        <p:spPr>
          <a:xfrm>
            <a:off x="8559800" y="4916488"/>
            <a:ext cx="488950" cy="228600"/>
          </a:xfrm>
          <a:prstGeom prst="rect">
            <a:avLst/>
          </a:prstGeom>
        </p:spPr>
        <p:txBody>
          <a:bodyPr/>
          <a:lstStyle>
            <a:lvl1pPr algn="r">
              <a:lnSpc>
                <a:spcPct val="90000"/>
              </a:lnSpc>
              <a:defRPr sz="1100" smtClean="0">
                <a:latin typeface="Arial" pitchFamily="34" charset="0"/>
                <a:cs typeface="Arial" pitchFamily="34" charset="0"/>
              </a:defRPr>
            </a:lvl1pPr>
          </a:lstStyle>
          <a:p>
            <a:pPr>
              <a:defRPr/>
            </a:pPr>
            <a:fld id="{BC1EDDBA-2F25-4A41-BE6B-A64A208A85B2}" type="slidenum">
              <a:rPr lang="en-US" altLang="ja-JP"/>
              <a:pPr>
                <a:defRPr/>
              </a:pPr>
              <a:t>‹#›</a:t>
            </a:fld>
            <a:endParaRPr lang="en-US" altLang="ja-JP"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cxnSp>
        <p:nvCxnSpPr>
          <p:cNvPr id="35" name="直線コネクタ 34">
            <a:extLst>
              <a:ext uri="{FF2B5EF4-FFF2-40B4-BE49-F238E27FC236}">
                <a16:creationId xmlns:a16="http://schemas.microsoft.com/office/drawing/2014/main" id="{199DC4BD-A188-6D82-2E44-0BCDE2F1FC36}"/>
              </a:ext>
            </a:extLst>
          </p:cNvPr>
          <p:cNvCxnSpPr>
            <a:cxnSpLocks/>
          </p:cNvCxnSpPr>
          <p:nvPr userDrawn="1"/>
        </p:nvCxnSpPr>
        <p:spPr bwMode="auto">
          <a:xfrm>
            <a:off x="0" y="2077360"/>
            <a:ext cx="9144000" cy="0"/>
          </a:xfrm>
          <a:prstGeom prst="line">
            <a:avLst/>
          </a:prstGeom>
          <a:noFill/>
          <a:ln w="82550" cap="flat" cmpd="sng" algn="ctr">
            <a:gradFill flip="none" rotWithShape="1">
              <a:gsLst>
                <a:gs pos="100000">
                  <a:schemeClr val="tx1">
                    <a:lumMod val="50000"/>
                    <a:lumOff val="50000"/>
                  </a:schemeClr>
                </a:gs>
                <a:gs pos="0">
                  <a:schemeClr val="bg1">
                    <a:lumMod val="85000"/>
                  </a:schemeClr>
                </a:gs>
              </a:gsLst>
              <a:lin ang="10800000" scaled="1"/>
              <a:tileRect/>
            </a:gradFill>
            <a:prstDash val="solid"/>
            <a:round/>
            <a:headEnd type="none" w="med" len="med"/>
            <a:tailEnd type="none" w="med" len="med"/>
          </a:ln>
          <a:effectLst/>
        </p:spPr>
      </p:cxnSp>
      <p:sp>
        <p:nvSpPr>
          <p:cNvPr id="4" name="スライド番号プレースホルダ 2"/>
          <p:cNvSpPr txBox="1">
            <a:spLocks/>
          </p:cNvSpPr>
          <p:nvPr userDrawn="1"/>
        </p:nvSpPr>
        <p:spPr>
          <a:xfrm>
            <a:off x="8559800" y="4916488"/>
            <a:ext cx="488950" cy="228600"/>
          </a:xfrm>
          <a:prstGeom prst="rect">
            <a:avLst/>
          </a:prstGeom>
        </p:spPr>
        <p:txBody>
          <a:bodyPr/>
          <a:lstStyle>
            <a:lvl1pPr algn="r">
              <a:defRPr sz="1100" smtClean="0">
                <a:latin typeface="Arial" pitchFamily="34" charset="0"/>
                <a:cs typeface="Arial" pitchFamily="34" charset="0"/>
              </a:defRPr>
            </a:lvl1pPr>
          </a:lstStyle>
          <a:p>
            <a:pPr>
              <a:lnSpc>
                <a:spcPct val="90000"/>
              </a:lnSpc>
              <a:defRPr/>
            </a:pPr>
            <a:fld id="{AF355A9A-6456-4B2C-85C3-CD6D9907A5C6}" type="slidenum">
              <a:rPr lang="en-US" altLang="ja-JP"/>
              <a:pPr>
                <a:lnSpc>
                  <a:spcPct val="90000"/>
                </a:lnSpc>
                <a:defRPr/>
              </a:pPr>
              <a:t>‹#›</a:t>
            </a:fld>
            <a:endParaRPr lang="en-US" altLang="ja-JP" dirty="0"/>
          </a:p>
        </p:txBody>
      </p:sp>
      <p:sp>
        <p:nvSpPr>
          <p:cNvPr id="2" name="タイトル 1"/>
          <p:cNvSpPr>
            <a:spLocks noGrp="1"/>
          </p:cNvSpPr>
          <p:nvPr>
            <p:ph type="title"/>
          </p:nvPr>
        </p:nvSpPr>
        <p:spPr>
          <a:xfrm>
            <a:off x="566739" y="2365096"/>
            <a:ext cx="3094117" cy="397032"/>
          </a:xfrm>
          <a:prstGeom prst="rect">
            <a:avLst/>
          </a:prstGeom>
        </p:spPr>
        <p:txBody>
          <a:bodyPr wrap="none">
            <a:spAutoFit/>
          </a:bodyPr>
          <a:lstStyle>
            <a:lvl1pPr>
              <a:defRPr sz="2200">
                <a:solidFill>
                  <a:schemeClr val="tx1"/>
                </a:solidFill>
                <a:latin typeface="Meiryo UI" panose="020B0604030504040204" pitchFamily="50" charset="-128"/>
                <a:ea typeface="Meiryo UI" panose="020B0604030504040204" pitchFamily="50" charset="-128"/>
              </a:defRPr>
            </a:lvl1pPr>
          </a:lstStyle>
          <a:p>
            <a:r>
              <a:rPr lang="ja-JP" altLang="en-US" dirty="0"/>
              <a:t>マスタ タイトルの書式設定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cxnSp>
        <p:nvCxnSpPr>
          <p:cNvPr id="36" name="直線コネクタ 35">
            <a:extLst>
              <a:ext uri="{FF2B5EF4-FFF2-40B4-BE49-F238E27FC236}">
                <a16:creationId xmlns:a16="http://schemas.microsoft.com/office/drawing/2014/main" id="{E4755772-492E-5188-4461-1E88295801F2}"/>
              </a:ext>
            </a:extLst>
          </p:cNvPr>
          <p:cNvCxnSpPr>
            <a:cxnSpLocks/>
          </p:cNvCxnSpPr>
          <p:nvPr userDrawn="1"/>
        </p:nvCxnSpPr>
        <p:spPr bwMode="auto">
          <a:xfrm>
            <a:off x="0" y="629560"/>
            <a:ext cx="9144000" cy="0"/>
          </a:xfrm>
          <a:prstGeom prst="line">
            <a:avLst/>
          </a:prstGeom>
          <a:noFill/>
          <a:ln w="82550" cap="flat" cmpd="sng" algn="ctr">
            <a:gradFill flip="none" rotWithShape="1">
              <a:gsLst>
                <a:gs pos="100000">
                  <a:schemeClr val="tx1">
                    <a:lumMod val="50000"/>
                    <a:lumOff val="50000"/>
                  </a:schemeClr>
                </a:gs>
                <a:gs pos="0">
                  <a:schemeClr val="bg1">
                    <a:lumMod val="85000"/>
                  </a:schemeClr>
                </a:gs>
              </a:gsLst>
              <a:lin ang="10800000" scaled="1"/>
              <a:tileRect/>
            </a:gradFill>
            <a:prstDash val="solid"/>
            <a:round/>
            <a:headEnd type="none" w="med" len="med"/>
            <a:tailEnd type="none" w="med" len="med"/>
          </a:ln>
          <a:effectLst/>
        </p:spPr>
      </p:cxnSp>
      <p:sp>
        <p:nvSpPr>
          <p:cNvPr id="8" name="スライド番号プレースホルダ 2"/>
          <p:cNvSpPr txBox="1">
            <a:spLocks/>
          </p:cNvSpPr>
          <p:nvPr userDrawn="1"/>
        </p:nvSpPr>
        <p:spPr>
          <a:xfrm>
            <a:off x="8559800" y="4916488"/>
            <a:ext cx="488950" cy="228600"/>
          </a:xfrm>
          <a:prstGeom prst="rect">
            <a:avLst/>
          </a:prstGeom>
        </p:spPr>
        <p:txBody>
          <a:bodyPr/>
          <a:lstStyle>
            <a:lvl1pPr algn="r">
              <a:defRPr sz="1100" smtClean="0">
                <a:latin typeface="Arial" pitchFamily="34" charset="0"/>
                <a:cs typeface="Arial" pitchFamily="34" charset="0"/>
              </a:defRPr>
            </a:lvl1pPr>
          </a:lstStyle>
          <a:p>
            <a:pPr>
              <a:lnSpc>
                <a:spcPct val="90000"/>
              </a:lnSpc>
              <a:defRPr/>
            </a:pPr>
            <a:fld id="{BF1118D1-F1C7-4629-A5CF-7753F2E450BB}" type="slidenum">
              <a:rPr lang="en-US" altLang="ja-JP"/>
              <a:pPr>
                <a:lnSpc>
                  <a:spcPct val="90000"/>
                </a:lnSpc>
                <a:defRPr/>
              </a:pPr>
              <a:t>‹#›</a:t>
            </a:fld>
            <a:endParaRPr lang="en-US" altLang="ja-JP" dirty="0"/>
          </a:p>
        </p:txBody>
      </p:sp>
      <p:sp>
        <p:nvSpPr>
          <p:cNvPr id="2" name="タイトル 1"/>
          <p:cNvSpPr>
            <a:spLocks noGrp="1"/>
          </p:cNvSpPr>
          <p:nvPr>
            <p:ph type="title"/>
          </p:nvPr>
        </p:nvSpPr>
        <p:spPr>
          <a:xfrm>
            <a:off x="113192" y="134612"/>
            <a:ext cx="7227887" cy="336947"/>
          </a:xfrm>
          <a:prstGeom prst="rect">
            <a:avLst/>
          </a:prstGeom>
        </p:spPr>
        <p:txBody>
          <a:bodyPr/>
          <a:lstStyle>
            <a:lvl1pPr>
              <a:defRPr sz="2000">
                <a:solidFill>
                  <a:schemeClr val="tx1"/>
                </a:solidFill>
                <a:latin typeface="Meiryo UI" panose="020B0604030504040204" pitchFamily="50" charset="-128"/>
                <a:ea typeface="Meiryo UI" panose="020B0604030504040204" pitchFamily="50" charset="-128"/>
              </a:defRPr>
            </a:lvl1pPr>
          </a:lstStyle>
          <a:p>
            <a:r>
              <a:rPr lang="ja-JP" altLang="en-US" dirty="0"/>
              <a:t>マスタ タイトルの書式設定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cxnSp>
        <p:nvCxnSpPr>
          <p:cNvPr id="36" name="直線コネクタ 35">
            <a:extLst>
              <a:ext uri="{FF2B5EF4-FFF2-40B4-BE49-F238E27FC236}">
                <a16:creationId xmlns:a16="http://schemas.microsoft.com/office/drawing/2014/main" id="{E4755772-492E-5188-4461-1E88295801F2}"/>
              </a:ext>
            </a:extLst>
          </p:cNvPr>
          <p:cNvCxnSpPr>
            <a:cxnSpLocks/>
          </p:cNvCxnSpPr>
          <p:nvPr userDrawn="1"/>
        </p:nvCxnSpPr>
        <p:spPr bwMode="auto">
          <a:xfrm>
            <a:off x="0" y="629560"/>
            <a:ext cx="9144000" cy="0"/>
          </a:xfrm>
          <a:prstGeom prst="line">
            <a:avLst/>
          </a:prstGeom>
          <a:noFill/>
          <a:ln w="82550" cap="flat" cmpd="sng" algn="ctr">
            <a:gradFill flip="none" rotWithShape="1">
              <a:gsLst>
                <a:gs pos="100000">
                  <a:schemeClr val="tx1">
                    <a:lumMod val="50000"/>
                    <a:lumOff val="50000"/>
                  </a:schemeClr>
                </a:gs>
                <a:gs pos="0">
                  <a:schemeClr val="bg1">
                    <a:lumMod val="85000"/>
                  </a:schemeClr>
                </a:gs>
              </a:gsLst>
              <a:lin ang="10800000" scaled="1"/>
              <a:tileRect/>
            </a:gradFill>
            <a:prstDash val="solid"/>
            <a:round/>
            <a:headEnd type="none" w="med" len="med"/>
            <a:tailEnd type="none" w="med" len="med"/>
          </a:ln>
          <a:effectLst/>
        </p:spPr>
      </p:cxnSp>
      <p:sp>
        <p:nvSpPr>
          <p:cNvPr id="8" name="スライド番号プレースホルダ 2"/>
          <p:cNvSpPr txBox="1">
            <a:spLocks/>
          </p:cNvSpPr>
          <p:nvPr userDrawn="1"/>
        </p:nvSpPr>
        <p:spPr>
          <a:xfrm>
            <a:off x="8559800" y="4916488"/>
            <a:ext cx="488950" cy="228600"/>
          </a:xfrm>
          <a:prstGeom prst="rect">
            <a:avLst/>
          </a:prstGeom>
        </p:spPr>
        <p:txBody>
          <a:bodyPr/>
          <a:lstStyle>
            <a:lvl1pPr algn="r">
              <a:defRPr sz="1100" smtClean="0">
                <a:latin typeface="Arial" pitchFamily="34" charset="0"/>
                <a:cs typeface="Arial" pitchFamily="34" charset="0"/>
              </a:defRPr>
            </a:lvl1pPr>
          </a:lstStyle>
          <a:p>
            <a:pPr>
              <a:lnSpc>
                <a:spcPct val="90000"/>
              </a:lnSpc>
              <a:defRPr/>
            </a:pPr>
            <a:fld id="{BF1118D1-F1C7-4629-A5CF-7753F2E450BB}" type="slidenum">
              <a:rPr lang="en-US" altLang="ja-JP"/>
              <a:pPr>
                <a:lnSpc>
                  <a:spcPct val="90000"/>
                </a:lnSpc>
                <a:defRPr/>
              </a:pPr>
              <a:t>‹#›</a:t>
            </a:fld>
            <a:endParaRPr lang="en-US" altLang="ja-JP" dirty="0"/>
          </a:p>
        </p:txBody>
      </p:sp>
      <p:sp>
        <p:nvSpPr>
          <p:cNvPr id="2" name="タイトル 1"/>
          <p:cNvSpPr>
            <a:spLocks noGrp="1"/>
          </p:cNvSpPr>
          <p:nvPr>
            <p:ph type="title"/>
          </p:nvPr>
        </p:nvSpPr>
        <p:spPr>
          <a:xfrm>
            <a:off x="113192" y="134612"/>
            <a:ext cx="7227887" cy="336947"/>
          </a:xfrm>
          <a:prstGeom prst="rect">
            <a:avLst/>
          </a:prstGeom>
        </p:spPr>
        <p:txBody>
          <a:bodyPr/>
          <a:lstStyle>
            <a:lvl1pPr>
              <a:defRPr sz="2000">
                <a:solidFill>
                  <a:schemeClr val="tx1"/>
                </a:solidFill>
                <a:latin typeface="Meiryo UI" panose="020B0604030504040204" pitchFamily="50" charset="-128"/>
                <a:ea typeface="Meiryo UI" panose="020B0604030504040204" pitchFamily="50" charset="-128"/>
              </a:defRPr>
            </a:lvl1pPr>
          </a:lstStyle>
          <a:p>
            <a:r>
              <a:rPr lang="ja-JP" altLang="en-US" dirty="0"/>
              <a:t>マスタ タイトルの書式設定</a:t>
            </a:r>
          </a:p>
        </p:txBody>
      </p:sp>
      <p:sp>
        <p:nvSpPr>
          <p:cNvPr id="5" name="コンテンツ プレースホルダー 4">
            <a:extLst>
              <a:ext uri="{FF2B5EF4-FFF2-40B4-BE49-F238E27FC236}">
                <a16:creationId xmlns:a16="http://schemas.microsoft.com/office/drawing/2014/main" id="{96AB71DD-D23E-4D93-B199-1FE7C3325DA5}"/>
              </a:ext>
            </a:extLst>
          </p:cNvPr>
          <p:cNvSpPr>
            <a:spLocks noGrp="1"/>
          </p:cNvSpPr>
          <p:nvPr>
            <p:ph sz="quarter" idx="10"/>
          </p:nvPr>
        </p:nvSpPr>
        <p:spPr>
          <a:xfrm>
            <a:off x="432000" y="792369"/>
            <a:ext cx="8280000" cy="3835891"/>
          </a:xfrm>
          <a:prstGeom prst="rect">
            <a:avLst/>
          </a:prstGeom>
        </p:spPr>
        <p:txBody>
          <a:bodyPr lIns="66191" tIns="33182" rIns="66191" bIns="33182">
            <a:normAutofit/>
          </a:bodyPr>
          <a:lstStyle>
            <a:lvl1pPr marL="96724" indent="-96724">
              <a:lnSpc>
                <a:spcPct val="120000"/>
              </a:lnSpc>
              <a:spcBef>
                <a:spcPts val="0"/>
              </a:spcBef>
              <a:buFont typeface="Wingdings" panose="05000000000000000000" pitchFamily="2" charset="2"/>
              <a:buChar char="n"/>
              <a:defRPr sz="1800">
                <a:solidFill>
                  <a:schemeClr val="tx1"/>
                </a:solidFill>
                <a:latin typeface="Meiryo UI" panose="020B0604030504040204" pitchFamily="50" charset="-128"/>
                <a:ea typeface="Meiryo UI" panose="020B0604030504040204" pitchFamily="50" charset="-128"/>
              </a:defRPr>
            </a:lvl1pPr>
            <a:lvl2pPr marL="245241" indent="-100174">
              <a:lnSpc>
                <a:spcPct val="120000"/>
              </a:lnSpc>
              <a:spcBef>
                <a:spcPts val="0"/>
              </a:spcBef>
              <a:buFont typeface="Arial" pitchFamily="34" charset="0"/>
              <a:buChar char="•"/>
              <a:defRPr sz="1500">
                <a:solidFill>
                  <a:schemeClr val="tx1"/>
                </a:solidFill>
                <a:latin typeface="Meiryo UI" panose="020B0604030504040204" pitchFamily="50" charset="-128"/>
                <a:ea typeface="Meiryo UI" panose="020B0604030504040204" pitchFamily="50" charset="-128"/>
              </a:defRPr>
            </a:lvl2pPr>
            <a:lvl3pPr marL="387760" indent="-93305">
              <a:lnSpc>
                <a:spcPct val="120000"/>
              </a:lnSpc>
              <a:spcBef>
                <a:spcPts val="0"/>
              </a:spcBef>
              <a:buFont typeface="Segoe UI Symbol" panose="020B0502040204020203" pitchFamily="34" charset="0"/>
              <a:buChar char="-"/>
              <a:defRPr sz="1200">
                <a:solidFill>
                  <a:schemeClr val="tx1"/>
                </a:solidFill>
                <a:latin typeface="Meiryo UI" panose="020B0604030504040204" pitchFamily="50" charset="-128"/>
                <a:ea typeface="Meiryo UI" panose="020B0604030504040204" pitchFamily="50" charset="-128"/>
              </a:defRPr>
            </a:lvl3pPr>
            <a:lvl4pPr marL="536303" indent="-96724">
              <a:lnSpc>
                <a:spcPct val="120000"/>
              </a:lnSpc>
              <a:spcBef>
                <a:spcPts val="0"/>
              </a:spcBef>
              <a:buFont typeface="Arial" pitchFamily="34" charset="0"/>
              <a:buChar char="•"/>
              <a:defRPr sz="1050">
                <a:solidFill>
                  <a:schemeClr val="tx1"/>
                </a:solidFill>
                <a:latin typeface="Meiryo UI" panose="020B0604030504040204" pitchFamily="50" charset="-128"/>
                <a:ea typeface="Meiryo UI" panose="020B0604030504040204" pitchFamily="50" charset="-128"/>
              </a:defRPr>
            </a:lvl4pPr>
            <a:lvl5pPr marL="684846" indent="-100174">
              <a:lnSpc>
                <a:spcPct val="120000"/>
              </a:lnSpc>
              <a:spcBef>
                <a:spcPts val="0"/>
              </a:spcBef>
              <a:buFont typeface="Arial" pitchFamily="34" charset="0"/>
              <a:buChar char="•"/>
              <a:defRPr sz="1050">
                <a:solidFill>
                  <a:schemeClr val="tx1"/>
                </a:solidFill>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24624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白紙">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62" r:id="rId5"/>
    <p:sldLayoutId id="2147483660" r:id="rId6"/>
  </p:sldLayoutIdLst>
  <p:hf hdr="0" ftr="0" dt="0"/>
  <p:txStyles>
    <p:titleStyle>
      <a:lvl1pPr algn="l" rtl="0" eaLnBrk="0" fontAlgn="base" hangingPunct="0">
        <a:lnSpc>
          <a:spcPct val="90000"/>
        </a:lnSpc>
        <a:spcBef>
          <a:spcPct val="0"/>
        </a:spcBef>
        <a:spcAft>
          <a:spcPct val="0"/>
        </a:spcAft>
        <a:defRPr kumimoji="1" sz="2600">
          <a:solidFill>
            <a:schemeClr val="bg1"/>
          </a:solidFill>
          <a:latin typeface="+mj-lt"/>
          <a:ea typeface="+mj-ea"/>
          <a:cs typeface="+mj-cs"/>
        </a:defRPr>
      </a:lvl1pPr>
      <a:lvl2pPr algn="l" rtl="0" eaLnBrk="0" fontAlgn="base" hangingPunct="0">
        <a:lnSpc>
          <a:spcPct val="90000"/>
        </a:lnSpc>
        <a:spcBef>
          <a:spcPct val="0"/>
        </a:spcBef>
        <a:spcAft>
          <a:spcPct val="0"/>
        </a:spcAft>
        <a:defRPr kumimoji="1" sz="2600">
          <a:solidFill>
            <a:schemeClr val="bg1"/>
          </a:solidFill>
          <a:latin typeface="Tw Cen MT" pitchFamily="34" charset="0"/>
          <a:ea typeface="HGPｺﾞｼｯｸE" pitchFamily="50" charset="-128"/>
        </a:defRPr>
      </a:lvl2pPr>
      <a:lvl3pPr algn="l" rtl="0" eaLnBrk="0" fontAlgn="base" hangingPunct="0">
        <a:lnSpc>
          <a:spcPct val="90000"/>
        </a:lnSpc>
        <a:spcBef>
          <a:spcPct val="0"/>
        </a:spcBef>
        <a:spcAft>
          <a:spcPct val="0"/>
        </a:spcAft>
        <a:defRPr kumimoji="1" sz="2600">
          <a:solidFill>
            <a:schemeClr val="bg1"/>
          </a:solidFill>
          <a:latin typeface="Tw Cen MT" pitchFamily="34" charset="0"/>
          <a:ea typeface="HGPｺﾞｼｯｸE" pitchFamily="50" charset="-128"/>
        </a:defRPr>
      </a:lvl3pPr>
      <a:lvl4pPr algn="l" rtl="0" eaLnBrk="0" fontAlgn="base" hangingPunct="0">
        <a:lnSpc>
          <a:spcPct val="90000"/>
        </a:lnSpc>
        <a:spcBef>
          <a:spcPct val="0"/>
        </a:spcBef>
        <a:spcAft>
          <a:spcPct val="0"/>
        </a:spcAft>
        <a:defRPr kumimoji="1" sz="2600">
          <a:solidFill>
            <a:schemeClr val="bg1"/>
          </a:solidFill>
          <a:latin typeface="Tw Cen MT" pitchFamily="34" charset="0"/>
          <a:ea typeface="HGPｺﾞｼｯｸE" pitchFamily="50" charset="-128"/>
        </a:defRPr>
      </a:lvl4pPr>
      <a:lvl5pPr algn="l" rtl="0" eaLnBrk="0" fontAlgn="base" hangingPunct="0">
        <a:lnSpc>
          <a:spcPct val="90000"/>
        </a:lnSpc>
        <a:spcBef>
          <a:spcPct val="0"/>
        </a:spcBef>
        <a:spcAft>
          <a:spcPct val="0"/>
        </a:spcAft>
        <a:defRPr kumimoji="1" sz="2600">
          <a:solidFill>
            <a:schemeClr val="bg1"/>
          </a:solidFill>
          <a:latin typeface="Tw Cen MT" pitchFamily="34" charset="0"/>
          <a:ea typeface="HGPｺﾞｼｯｸE" pitchFamily="50" charset="-128"/>
        </a:defRPr>
      </a:lvl5pPr>
      <a:lvl6pPr marL="4572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6pPr>
      <a:lvl7pPr marL="9144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7pPr>
      <a:lvl8pPr marL="13716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8pPr>
      <a:lvl9pPr marL="18288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タイトル 28"/>
          <p:cNvSpPr>
            <a:spLocks noGrp="1"/>
          </p:cNvSpPr>
          <p:nvPr>
            <p:ph type="title"/>
          </p:nvPr>
        </p:nvSpPr>
        <p:spPr bwMode="auto">
          <a:xfrm>
            <a:off x="2190750" y="2335213"/>
            <a:ext cx="6486071" cy="738664"/>
          </a:xfrm>
          <a:noFill/>
          <a:ln>
            <a:miter lim="800000"/>
            <a:headEnd/>
            <a:tailEnd/>
          </a:ln>
        </p:spPr>
        <p:txBody>
          <a:bodyPr vert="horz" lIns="91440" tIns="45720" rIns="91440" bIns="45720" numCol="1" anchor="t" anchorCtr="0" compatLnSpc="1">
            <a:prstTxWarp prst="textNoShape">
              <a:avLst/>
            </a:prstTxWarp>
          </a:bodyPr>
          <a:lstStyle/>
          <a:p>
            <a:pPr eaLnBrk="1" hangingPunct="1"/>
            <a:r>
              <a:rPr lang="en-US" altLang="ja-JP" u="sng" dirty="0"/>
              <a:t>Open Source Good Governance Handbook</a:t>
            </a:r>
            <a:br>
              <a:rPr lang="en-US" altLang="ja-JP" u="sng" dirty="0"/>
            </a:br>
            <a:r>
              <a:rPr lang="en-US" altLang="ja-JP" sz="1800" dirty="0"/>
              <a:t>(</a:t>
            </a:r>
            <a:r>
              <a:rPr lang="ja-JP" altLang="en-US" sz="1800" dirty="0"/>
              <a:t>予習メモ</a:t>
            </a:r>
            <a:r>
              <a:rPr lang="en-US" altLang="ja-JP" sz="1800" dirty="0"/>
              <a:t>)</a:t>
            </a:r>
            <a:endParaRPr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82C07-0961-4CE6-8D28-B97969D2243F}"/>
              </a:ext>
            </a:extLst>
          </p:cNvPr>
          <p:cNvSpPr>
            <a:spLocks noGrp="1"/>
          </p:cNvSpPr>
          <p:nvPr>
            <p:ph type="title"/>
          </p:nvPr>
        </p:nvSpPr>
        <p:spPr/>
        <p:txBody>
          <a:bodyPr/>
          <a:lstStyle/>
          <a:p>
            <a:r>
              <a:rPr lang="en-US" altLang="ja-JP" dirty="0"/>
              <a:t>5</a:t>
            </a:r>
            <a:r>
              <a:rPr lang="ja-JP" altLang="en-US" dirty="0"/>
              <a:t> </a:t>
            </a:r>
            <a:r>
              <a:rPr lang="en-US" altLang="ja-JP" dirty="0"/>
              <a:t>Trust Goal Activities</a:t>
            </a:r>
            <a:r>
              <a:rPr lang="ja-JP" altLang="en-US" dirty="0"/>
              <a:t>概要</a:t>
            </a:r>
          </a:p>
        </p:txBody>
      </p:sp>
      <p:sp>
        <p:nvSpPr>
          <p:cNvPr id="3" name="コンテンツ プレースホルダー 2">
            <a:extLst>
              <a:ext uri="{FF2B5EF4-FFF2-40B4-BE49-F238E27FC236}">
                <a16:creationId xmlns:a16="http://schemas.microsoft.com/office/drawing/2014/main" id="{2C877E4A-DF7A-48F3-9C49-90098E3A502F}"/>
              </a:ext>
            </a:extLst>
          </p:cNvPr>
          <p:cNvSpPr>
            <a:spLocks noGrp="1"/>
          </p:cNvSpPr>
          <p:nvPr>
            <p:ph sz="quarter" idx="10"/>
          </p:nvPr>
        </p:nvSpPr>
        <p:spPr/>
        <p:txBody>
          <a:bodyPr>
            <a:normAutofit fontScale="92500" lnSpcReduction="10000"/>
          </a:bodyPr>
          <a:lstStyle/>
          <a:p>
            <a:pPr>
              <a:lnSpc>
                <a:spcPct val="130000"/>
              </a:lnSpc>
            </a:pPr>
            <a:r>
              <a:rPr kumimoji="1" lang="ja-JP" altLang="en-US" dirty="0">
                <a:latin typeface="Meiryo UI" panose="020B0604030504040204" pitchFamily="50" charset="-128"/>
                <a:ea typeface="Meiryo UI" panose="020B0604030504040204" pitchFamily="50" charset="-128"/>
              </a:rPr>
              <a:t>５．１法令順守</a:t>
            </a:r>
          </a:p>
          <a:p>
            <a:pPr lvl="1">
              <a:lnSpc>
                <a:spcPct val="130000"/>
              </a:lnSpc>
            </a:pPr>
            <a:r>
              <a:rPr kumimoji="1" lang="ja-JP" altLang="en-US" dirty="0">
                <a:latin typeface="Meiryo UI" panose="020B0604030504040204" pitchFamily="50" charset="-128"/>
                <a:ea typeface="Meiryo UI" panose="020B0604030504040204" pitchFamily="50" charset="-128"/>
              </a:rPr>
              <a:t>活動スコープ：</a:t>
            </a:r>
          </a:p>
          <a:p>
            <a:pPr lvl="1">
              <a:lnSpc>
                <a:spcPct val="130000"/>
              </a:lnSpc>
            </a:pPr>
            <a:r>
              <a:rPr kumimoji="1" lang="ja-JP" altLang="en-US" dirty="0">
                <a:latin typeface="Meiryo UI" panose="020B0604030504040204" pitchFamily="50" charset="-128"/>
                <a:ea typeface="Meiryo UI" panose="020B0604030504040204" pitchFamily="50" charset="-128"/>
              </a:rPr>
              <a:t>オープンソースプロジェクトの利用と参加を安全に行うために、法令遵守プロセスを実装</a:t>
            </a:r>
          </a:p>
          <a:p>
            <a:pPr lvl="2">
              <a:lnSpc>
                <a:spcPct val="130000"/>
              </a:lnSpc>
            </a:pPr>
            <a:r>
              <a:rPr kumimoji="1" lang="ja-JP" altLang="en-US" dirty="0">
                <a:latin typeface="Meiryo UI" panose="020B0604030504040204" pitchFamily="50" charset="-128"/>
                <a:ea typeface="Meiryo UI" panose="020B0604030504040204" pitchFamily="50" charset="-128"/>
              </a:rPr>
              <a:t>ソフトウェア構成分析 </a:t>
            </a:r>
            <a:r>
              <a:rPr kumimoji="1" lang="en-US" altLang="ja-JP" dirty="0">
                <a:latin typeface="Meiryo UI" panose="020B0604030504040204" pitchFamily="50" charset="-128"/>
                <a:ea typeface="Meiryo UI" panose="020B0604030504040204" pitchFamily="50" charset="-128"/>
              </a:rPr>
              <a:t>(SCA)</a:t>
            </a:r>
            <a:r>
              <a:rPr kumimoji="1" lang="ja-JP" altLang="en-US" dirty="0">
                <a:latin typeface="Meiryo UI" panose="020B0604030504040204" pitchFamily="50" charset="-128"/>
                <a:ea typeface="Meiryo UI" panose="020B0604030504040204" pitchFamily="50" charset="-128"/>
              </a:rPr>
              <a:t>：知的財産の徹底的な分析</a:t>
            </a:r>
          </a:p>
          <a:p>
            <a:pPr lvl="2">
              <a:lnSpc>
                <a:spcPct val="130000"/>
              </a:lnSpc>
            </a:pPr>
            <a:r>
              <a:rPr kumimoji="1" lang="ja-JP" altLang="en-US" dirty="0">
                <a:latin typeface="Meiryo UI" panose="020B0604030504040204" pitchFamily="50" charset="-128"/>
                <a:ea typeface="Meiryo UI" panose="020B0604030504040204" pitchFamily="50" charset="-128"/>
              </a:rPr>
              <a:t>ライセンスチェック</a:t>
            </a:r>
          </a:p>
          <a:p>
            <a:pPr lvl="2">
              <a:lnSpc>
                <a:spcPct val="130000"/>
              </a:lnSpc>
            </a:pPr>
            <a:r>
              <a:rPr kumimoji="1" lang="ja-JP" altLang="en-US" dirty="0">
                <a:latin typeface="Meiryo UI" panose="020B0604030504040204" pitchFamily="50" charset="-128"/>
                <a:ea typeface="Meiryo UI" panose="020B0604030504040204" pitchFamily="50" charset="-128"/>
              </a:rPr>
              <a:t>ユースケース適合確認</a:t>
            </a:r>
          </a:p>
          <a:p>
            <a:pPr lvl="3">
              <a:lnSpc>
                <a:spcPct val="130000"/>
              </a:lnSpc>
            </a:pPr>
            <a:r>
              <a:rPr kumimoji="1" lang="ja-JP" altLang="en-US" dirty="0">
                <a:latin typeface="Meiryo UI" panose="020B0604030504040204" pitchFamily="50" charset="-128"/>
                <a:ea typeface="Meiryo UI" panose="020B0604030504040204" pitchFamily="50" charset="-128"/>
              </a:rPr>
              <a:t> オープンソースのコンポーネントの安全な使用、統合、修正、再配布</a:t>
            </a:r>
          </a:p>
          <a:p>
            <a:pPr lvl="3">
              <a:lnSpc>
                <a:spcPct val="130000"/>
              </a:lnSpc>
            </a:pPr>
            <a:r>
              <a:rPr kumimoji="1" lang="ja-JP" altLang="en-US" dirty="0">
                <a:latin typeface="Meiryo UI" panose="020B0604030504040204" pitchFamily="50" charset="-128"/>
                <a:ea typeface="Meiryo UI" panose="020B0604030504040204" pitchFamily="50" charset="-128"/>
              </a:rPr>
              <a:t> オープンソースソフトウェアの作成方法や貢献方法</a:t>
            </a:r>
          </a:p>
          <a:p>
            <a:pPr lvl="1">
              <a:lnSpc>
                <a:spcPct val="130000"/>
              </a:lnSpc>
            </a:pPr>
            <a:endParaRPr kumimoji="1" lang="en-US" altLang="ja-JP" dirty="0">
              <a:latin typeface="Meiryo UI" panose="020B0604030504040204" pitchFamily="50" charset="-128"/>
              <a:ea typeface="Meiryo UI" panose="020B0604030504040204" pitchFamily="50" charset="-128"/>
            </a:endParaRPr>
          </a:p>
          <a:p>
            <a:pPr lvl="1">
              <a:lnSpc>
                <a:spcPct val="130000"/>
              </a:lnSpc>
            </a:pPr>
            <a:r>
              <a:rPr kumimoji="1" lang="ja-JP" altLang="en-US" dirty="0">
                <a:latin typeface="Meiryo UI" panose="020B0604030504040204" pitchFamily="50" charset="-128"/>
                <a:ea typeface="Meiryo UI" panose="020B0604030504040204" pitchFamily="50" charset="-128"/>
              </a:rPr>
              <a:t>重要性：</a:t>
            </a:r>
          </a:p>
          <a:p>
            <a:pPr lvl="1">
              <a:lnSpc>
                <a:spcPct val="130000"/>
              </a:lnSpc>
            </a:pPr>
            <a:r>
              <a:rPr kumimoji="1" lang="ja-JP" altLang="en-US" dirty="0">
                <a:latin typeface="Meiryo UI" panose="020B0604030504040204" pitchFamily="50" charset="-128"/>
                <a:ea typeface="Meiryo UI" panose="020B0604030504040204" pitchFamily="50" charset="-128"/>
              </a:rPr>
              <a:t>情報システムで</a:t>
            </a:r>
            <a:r>
              <a:rPr kumimoji="1" lang="en-US" altLang="ja-JP" dirty="0">
                <a:latin typeface="Meiryo UI" panose="020B0604030504040204" pitchFamily="50" charset="-128"/>
                <a:ea typeface="Meiryo UI" panose="020B0604030504040204" pitchFamily="50" charset="-128"/>
              </a:rPr>
              <a:t>OSS</a:t>
            </a:r>
            <a:r>
              <a:rPr kumimoji="1" lang="ja-JP" altLang="en-US" dirty="0">
                <a:latin typeface="Meiryo UI" panose="020B0604030504040204" pitchFamily="50" charset="-128"/>
                <a:ea typeface="Meiryo UI" panose="020B0604030504040204" pitchFamily="50" charset="-128"/>
              </a:rPr>
              <a:t>がますます使用されるようになっているため、潜在的な法的リスクを評価し、管理することが不可欠</a:t>
            </a:r>
          </a:p>
          <a:p>
            <a:pPr lvl="2">
              <a:lnSpc>
                <a:spcPct val="130000"/>
              </a:lnSpc>
            </a:pPr>
            <a:r>
              <a:rPr kumimoji="1" lang="ja-JP" altLang="en-US" dirty="0">
                <a:latin typeface="Meiryo UI" panose="020B0604030504040204" pitchFamily="50" charset="-128"/>
                <a:ea typeface="Meiryo UI" panose="020B0604030504040204" pitchFamily="50" charset="-128"/>
              </a:rPr>
              <a:t>知的財産や法的問題に特化したチームと役員が重要</a:t>
            </a:r>
          </a:p>
          <a:p>
            <a:pPr lvl="3">
              <a:lnSpc>
                <a:spcPct val="130000"/>
              </a:lnSpc>
            </a:pPr>
            <a:r>
              <a:rPr kumimoji="1" lang="ja-JP" altLang="en-US" dirty="0">
                <a:latin typeface="Meiryo UI" panose="020B0604030504040204" pitchFamily="50" charset="-128"/>
                <a:ea typeface="Meiryo UI" panose="020B0604030504040204" pitchFamily="50" charset="-128"/>
              </a:rPr>
              <a:t>法的問題のプロアクティブで一貫性のある管理を保証</a:t>
            </a:r>
          </a:p>
          <a:p>
            <a:pPr lvl="3">
              <a:lnSpc>
                <a:spcPct val="130000"/>
              </a:lnSpc>
            </a:pPr>
            <a:r>
              <a:rPr kumimoji="1" lang="ja-JP" altLang="en-US" dirty="0">
                <a:latin typeface="Meiryo UI" panose="020B0604030504040204" pitchFamily="50" charset="-128"/>
                <a:ea typeface="Meiryo UI" panose="020B0604030504040204" pitchFamily="50" charset="-128"/>
              </a:rPr>
              <a:t>オープンソースコンポーネントの使用と貢献の安全性を確保</a:t>
            </a:r>
          </a:p>
          <a:p>
            <a:pPr lvl="3">
              <a:lnSpc>
                <a:spcPct val="130000"/>
              </a:lnSpc>
            </a:pPr>
            <a:r>
              <a:rPr kumimoji="1" lang="ja-JP" altLang="en-US" dirty="0">
                <a:latin typeface="Meiryo UI" panose="020B0604030504040204" pitchFamily="50" charset="-128"/>
                <a:ea typeface="Meiryo UI" panose="020B0604030504040204" pitchFamily="50" charset="-128"/>
              </a:rPr>
              <a:t>明確な戦略的ビジョンを提供</a:t>
            </a:r>
          </a:p>
          <a:p>
            <a:pPr marL="0" indent="0">
              <a:lnSpc>
                <a:spcPct val="130000"/>
              </a:lnSpc>
              <a:buNone/>
            </a:pP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4970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BA43F4-00F7-4592-A66A-3F41E533FF3D}"/>
              </a:ext>
            </a:extLst>
          </p:cNvPr>
          <p:cNvSpPr>
            <a:spLocks noGrp="1"/>
          </p:cNvSpPr>
          <p:nvPr>
            <p:ph type="title"/>
          </p:nvPr>
        </p:nvSpPr>
        <p:spPr/>
        <p:txBody>
          <a:bodyPr/>
          <a:lstStyle/>
          <a:p>
            <a:r>
              <a:rPr lang="en-US" altLang="ja-JP" dirty="0"/>
              <a:t>5</a:t>
            </a:r>
            <a:r>
              <a:rPr lang="ja-JP" altLang="en-US" dirty="0"/>
              <a:t> 信頼目標のための活動（</a:t>
            </a:r>
            <a:r>
              <a:rPr lang="en-US" altLang="ja-JP" dirty="0"/>
              <a:t>Trust Goal Activities</a:t>
            </a:r>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37C48880-FEA4-4081-8478-F5A7FDF9F84B}"/>
              </a:ext>
            </a:extLst>
          </p:cNvPr>
          <p:cNvSpPr>
            <a:spLocks noGrp="1"/>
          </p:cNvSpPr>
          <p:nvPr>
            <p:ph sz="quarter" idx="10"/>
          </p:nvPr>
        </p:nvSpPr>
        <p:spPr/>
        <p:txBody>
          <a:bodyPr/>
          <a:lstStyle/>
          <a:p>
            <a:r>
              <a:rPr kumimoji="1" lang="ja-JP" altLang="en-US" dirty="0">
                <a:latin typeface="Meiryo UI" panose="020B0604030504040204" pitchFamily="50" charset="-128"/>
                <a:ea typeface="Meiryo UI" panose="020B0604030504040204" pitchFamily="50" charset="-128"/>
              </a:rPr>
              <a:t>５．１法令順守</a:t>
            </a:r>
            <a:r>
              <a:rPr lang="ja-JP" altLang="en-US" dirty="0">
                <a:latin typeface="Meiryo UI" panose="020B0604030504040204" pitchFamily="50" charset="-128"/>
                <a:ea typeface="Meiryo UI" panose="020B0604030504040204" pitchFamily="50" charset="-128"/>
              </a:rPr>
              <a:t>（続き）</a:t>
            </a:r>
            <a:endParaRPr kumimoji="1" lang="ja-JP" altLang="en-US" dirty="0">
              <a:latin typeface="Meiryo UI" panose="020B0604030504040204" pitchFamily="50" charset="-128"/>
              <a:ea typeface="Meiryo UI" panose="020B0604030504040204" pitchFamily="50" charset="-128"/>
            </a:endParaRPr>
          </a:p>
          <a:p>
            <a:pPr lvl="1"/>
            <a:r>
              <a:rPr kumimoji="1" lang="ja-JP" altLang="en-US" dirty="0">
                <a:latin typeface="Meiryo UI" panose="020B0604030504040204" pitchFamily="50" charset="-128"/>
                <a:ea typeface="Meiryo UI" panose="020B0604030504040204" pitchFamily="50" charset="-128"/>
              </a:rPr>
              <a:t>チェックリスト</a:t>
            </a:r>
          </a:p>
          <a:p>
            <a:pPr lvl="2"/>
            <a:r>
              <a:rPr kumimoji="1" lang="ja-JP" altLang="en-US" dirty="0">
                <a:latin typeface="Meiryo UI" panose="020B0604030504040204" pitchFamily="50" charset="-128"/>
                <a:ea typeface="Meiryo UI" panose="020B0604030504040204" pitchFamily="50" charset="-128"/>
              </a:rPr>
              <a:t>使いやすいライセンスチェックプロセスがあるか</a:t>
            </a:r>
          </a:p>
          <a:p>
            <a:pPr lvl="2"/>
            <a:r>
              <a:rPr kumimoji="1" lang="ja-JP" altLang="en-US" dirty="0">
                <a:latin typeface="Meiryo UI" panose="020B0604030504040204" pitchFamily="50" charset="-128"/>
                <a:ea typeface="Meiryo UI" panose="020B0604030504040204" pitchFamily="50" charset="-128"/>
              </a:rPr>
              <a:t>使いやすい</a:t>
            </a:r>
            <a:r>
              <a:rPr kumimoji="1" lang="en-US" altLang="ja-JP" dirty="0">
                <a:latin typeface="Meiryo UI" panose="020B0604030504040204" pitchFamily="50" charset="-128"/>
                <a:ea typeface="Meiryo UI" panose="020B0604030504040204" pitchFamily="50" charset="-128"/>
              </a:rPr>
              <a:t>IP</a:t>
            </a:r>
            <a:r>
              <a:rPr kumimoji="1" lang="ja-JP" altLang="en-US" dirty="0">
                <a:latin typeface="Meiryo UI" panose="020B0604030504040204" pitchFamily="50" charset="-128"/>
                <a:ea typeface="Meiryo UI" panose="020B0604030504040204" pitchFamily="50" charset="-128"/>
              </a:rPr>
              <a:t>チェックプロセスがあるか</a:t>
            </a:r>
          </a:p>
          <a:p>
            <a:pPr lvl="2"/>
            <a:r>
              <a:rPr kumimoji="1" lang="ja-JP" altLang="en-US" dirty="0">
                <a:latin typeface="Meiryo UI" panose="020B0604030504040204" pitchFamily="50" charset="-128"/>
                <a:ea typeface="Meiryo UI" panose="020B0604030504040204" pitchFamily="50" charset="-128"/>
              </a:rPr>
              <a:t>法令遵守に責任を持つチームまたは個人（役員）が存在するか</a:t>
            </a:r>
          </a:p>
          <a:p>
            <a:pPr lvl="2"/>
            <a:r>
              <a:rPr kumimoji="1" lang="en-US" altLang="ja-JP" dirty="0">
                <a:latin typeface="Meiryo UI" panose="020B0604030504040204" pitchFamily="50" charset="-128"/>
                <a:ea typeface="Meiryo UI" panose="020B0604030504040204" pitchFamily="50" charset="-128"/>
              </a:rPr>
              <a:t>IP</a:t>
            </a:r>
            <a:r>
              <a:rPr kumimoji="1" lang="ja-JP" altLang="en-US" dirty="0">
                <a:latin typeface="Meiryo UI" panose="020B0604030504040204" pitchFamily="50" charset="-128"/>
                <a:ea typeface="Meiryo UI" panose="020B0604030504040204" pitchFamily="50" charset="-128"/>
              </a:rPr>
              <a:t>とライセンスに関して質問しやすい専用のチーム</a:t>
            </a:r>
          </a:p>
          <a:p>
            <a:pPr lvl="2"/>
            <a:r>
              <a:rPr kumimoji="1" lang="ja-JP" altLang="en-US" dirty="0">
                <a:latin typeface="Meiryo UI" panose="020B0604030504040204" pitchFamily="50" charset="-128"/>
                <a:ea typeface="Meiryo UI" panose="020B0604030504040204" pitchFamily="50" charset="-128"/>
              </a:rPr>
              <a:t>定期的に法令遵守状況の監査を実施しているか</a:t>
            </a:r>
          </a:p>
          <a:p>
            <a:pPr lvl="1"/>
            <a:r>
              <a:rPr kumimoji="1" lang="ja-JP" altLang="en-US" dirty="0">
                <a:latin typeface="Meiryo UI" panose="020B0604030504040204" pitchFamily="50" charset="-128"/>
                <a:ea typeface="Meiryo UI" panose="020B0604030504040204" pitchFamily="50" charset="-128"/>
              </a:rPr>
              <a:t>ツール</a:t>
            </a:r>
          </a:p>
          <a:p>
            <a:pPr lvl="2"/>
            <a:r>
              <a:rPr kumimoji="1" lang="en-US" altLang="ja-JP" dirty="0" err="1">
                <a:latin typeface="Meiryo UI" panose="020B0604030504040204" pitchFamily="50" charset="-128"/>
                <a:ea typeface="Meiryo UI" panose="020B0604030504040204" pitchFamily="50" charset="-128"/>
              </a:rPr>
              <a:t>ScanCode</a:t>
            </a:r>
            <a:endParaRPr kumimoji="1" lang="en-US" altLang="ja-JP" dirty="0">
              <a:latin typeface="Meiryo UI" panose="020B0604030504040204" pitchFamily="50" charset="-128"/>
              <a:ea typeface="Meiryo UI" panose="020B0604030504040204" pitchFamily="50" charset="-128"/>
            </a:endParaRPr>
          </a:p>
          <a:p>
            <a:pPr lvl="2"/>
            <a:r>
              <a:rPr kumimoji="1" lang="en-US" altLang="ja-JP" dirty="0" err="1">
                <a:latin typeface="Meiryo UI" panose="020B0604030504040204" pitchFamily="50" charset="-128"/>
                <a:ea typeface="Meiryo UI" panose="020B0604030504040204" pitchFamily="50" charset="-128"/>
              </a:rPr>
              <a:t>Fossology</a:t>
            </a:r>
            <a:endParaRPr kumimoji="1" lang="en-US" altLang="ja-JP" dirty="0">
              <a:latin typeface="Meiryo UI" panose="020B0604030504040204" pitchFamily="50" charset="-128"/>
              <a:ea typeface="Meiryo UI" panose="020B0604030504040204" pitchFamily="50" charset="-128"/>
            </a:endParaRPr>
          </a:p>
          <a:p>
            <a:pPr lvl="2"/>
            <a:r>
              <a:rPr kumimoji="1" lang="en-US" altLang="ja-JP" dirty="0">
                <a:latin typeface="Meiryo UI" panose="020B0604030504040204" pitchFamily="50" charset="-128"/>
                <a:ea typeface="Meiryo UI" panose="020B0604030504040204" pitchFamily="50" charset="-128"/>
              </a:rPr>
              <a:t>SW360</a:t>
            </a:r>
          </a:p>
          <a:p>
            <a:pPr lvl="2"/>
            <a:r>
              <a:rPr kumimoji="1" lang="en-US" altLang="ja-JP" dirty="0">
                <a:latin typeface="Meiryo UI" panose="020B0604030504040204" pitchFamily="50" charset="-128"/>
                <a:ea typeface="Meiryo UI" panose="020B0604030504040204" pitchFamily="50" charset="-128"/>
              </a:rPr>
              <a:t>Fossa</a:t>
            </a:r>
          </a:p>
          <a:p>
            <a:pPr lvl="2"/>
            <a:r>
              <a:rPr kumimoji="1" lang="en-US" altLang="ja-JP" dirty="0">
                <a:latin typeface="Meiryo UI" panose="020B0604030504040204" pitchFamily="50" charset="-128"/>
                <a:ea typeface="Meiryo UI" panose="020B0604030504040204" pitchFamily="50" charset="-128"/>
              </a:rPr>
              <a:t>OSS Review Toolkit</a:t>
            </a:r>
          </a:p>
          <a:p>
            <a:pPr lvl="1"/>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12376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BA43F4-00F7-4592-A66A-3F41E533FF3D}"/>
              </a:ext>
            </a:extLst>
          </p:cNvPr>
          <p:cNvSpPr>
            <a:spLocks noGrp="1"/>
          </p:cNvSpPr>
          <p:nvPr>
            <p:ph type="title"/>
          </p:nvPr>
        </p:nvSpPr>
        <p:spPr/>
        <p:txBody>
          <a:bodyPr/>
          <a:lstStyle/>
          <a:p>
            <a:pPr>
              <a:lnSpc>
                <a:spcPct val="120000"/>
              </a:lnSpc>
            </a:pPr>
            <a:r>
              <a:rPr lang="en-US" altLang="ja-JP" dirty="0"/>
              <a:t>5</a:t>
            </a:r>
            <a:r>
              <a:rPr lang="ja-JP" altLang="en-US" dirty="0"/>
              <a:t> 信頼目標のための活動（</a:t>
            </a:r>
            <a:r>
              <a:rPr lang="en-US" altLang="ja-JP" dirty="0"/>
              <a:t>Trust Goal Activities</a:t>
            </a:r>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37C48880-FEA4-4081-8478-F5A7FDF9F84B}"/>
              </a:ext>
            </a:extLst>
          </p:cNvPr>
          <p:cNvSpPr>
            <a:spLocks noGrp="1"/>
          </p:cNvSpPr>
          <p:nvPr>
            <p:ph sz="quarter" idx="10"/>
          </p:nvPr>
        </p:nvSpPr>
        <p:spPr/>
        <p:txBody>
          <a:bodyPr/>
          <a:lstStyle/>
          <a:p>
            <a:pPr>
              <a:lnSpc>
                <a:spcPct val="120000"/>
              </a:lnSpc>
            </a:pPr>
            <a:r>
              <a:rPr kumimoji="1" lang="ja-JP" altLang="en-US" dirty="0">
                <a:latin typeface="Meiryo UI" panose="020B0604030504040204" pitchFamily="50" charset="-128"/>
                <a:ea typeface="Meiryo UI" panose="020B0604030504040204" pitchFamily="50" charset="-128"/>
              </a:rPr>
              <a:t>５．１法令順守</a:t>
            </a:r>
            <a:r>
              <a:rPr lang="ja-JP" altLang="en-US" dirty="0">
                <a:latin typeface="Meiryo UI" panose="020B0604030504040204" pitchFamily="50" charset="-128"/>
                <a:ea typeface="Meiryo UI" panose="020B0604030504040204" pitchFamily="50" charset="-128"/>
              </a:rPr>
              <a:t>（続き）</a:t>
            </a:r>
            <a:endParaRPr kumimoji="1" lang="ja-JP" altLang="en-US" dirty="0">
              <a:latin typeface="Meiryo UI" panose="020B0604030504040204" pitchFamily="50" charset="-128"/>
              <a:ea typeface="Meiryo UI" panose="020B0604030504040204" pitchFamily="50" charset="-128"/>
            </a:endParaRPr>
          </a:p>
          <a:p>
            <a:pPr lvl="1">
              <a:lnSpc>
                <a:spcPct val="120000"/>
              </a:lnSpc>
            </a:pPr>
            <a:r>
              <a:rPr kumimoji="1" lang="ja-JP" altLang="en-US" dirty="0">
                <a:latin typeface="Meiryo UI" panose="020B0604030504040204" pitchFamily="50" charset="-128"/>
                <a:ea typeface="Meiryo UI" panose="020B0604030504040204" pitchFamily="50" charset="-128"/>
              </a:rPr>
              <a:t>推奨事項</a:t>
            </a:r>
          </a:p>
          <a:p>
            <a:pPr lvl="2">
              <a:lnSpc>
                <a:spcPct val="120000"/>
              </a:lnSpc>
            </a:pPr>
            <a:r>
              <a:rPr kumimoji="1" lang="ja-JP" altLang="en-US" dirty="0">
                <a:latin typeface="Meiryo UI" panose="020B0604030504040204" pitchFamily="50" charset="-128"/>
                <a:ea typeface="Meiryo UI" panose="020B0604030504040204" pitchFamily="50" charset="-128"/>
              </a:rPr>
              <a:t>ビジネス目標と矛盾するライセンスリスクを説明</a:t>
            </a:r>
            <a:endParaRPr kumimoji="1" lang="en-US" altLang="ja-JP" dirty="0">
              <a:latin typeface="Meiryo UI" panose="020B0604030504040204" pitchFamily="50" charset="-128"/>
              <a:ea typeface="Meiryo UI" panose="020B0604030504040204" pitchFamily="50" charset="-128"/>
            </a:endParaRPr>
          </a:p>
          <a:p>
            <a:pPr lvl="2">
              <a:lnSpc>
                <a:spcPct val="120000"/>
              </a:lnSpc>
            </a:pPr>
            <a:r>
              <a:rPr kumimoji="1" lang="ja-JP" altLang="en-US" dirty="0">
                <a:latin typeface="Meiryo UI" panose="020B0604030504040204" pitchFamily="50" charset="-128"/>
                <a:ea typeface="Meiryo UI" panose="020B0604030504040204" pitchFamily="50" charset="-128"/>
              </a:rPr>
              <a:t>社内コードベースのライセンスチェックの効率化の仕組み提供</a:t>
            </a:r>
          </a:p>
          <a:p>
            <a:pPr lvl="3">
              <a:lnSpc>
                <a:spcPct val="120000"/>
              </a:lnSpc>
            </a:pPr>
            <a:r>
              <a:rPr kumimoji="1" lang="en-US" altLang="ja-JP" dirty="0">
                <a:latin typeface="Meiryo UI" panose="020B0604030504040204" pitchFamily="50" charset="-128"/>
                <a:ea typeface="Meiryo UI" panose="020B0604030504040204" pitchFamily="50" charset="-128"/>
              </a:rPr>
              <a:t>CI</a:t>
            </a:r>
            <a:r>
              <a:rPr kumimoji="1" lang="ja-JP" altLang="en-US" dirty="0">
                <a:latin typeface="Meiryo UI" panose="020B0604030504040204" pitchFamily="50" charset="-128"/>
                <a:ea typeface="Meiryo UI" panose="020B0604030504040204" pitchFamily="50" charset="-128"/>
              </a:rPr>
              <a:t>システム利用支援</a:t>
            </a:r>
          </a:p>
          <a:p>
            <a:pPr lvl="3">
              <a:lnSpc>
                <a:spcPct val="120000"/>
              </a:lnSpc>
            </a:pPr>
            <a:r>
              <a:rPr kumimoji="1" lang="ja-JP" altLang="en-US" dirty="0">
                <a:latin typeface="Meiryo UI" panose="020B0604030504040204" pitchFamily="50" charset="-128"/>
                <a:ea typeface="Meiryo UI" panose="020B0604030504040204" pitchFamily="50" charset="-128"/>
              </a:rPr>
              <a:t>プロジェクト構造のテンプレートまたは公式ガイドライン</a:t>
            </a:r>
          </a:p>
          <a:p>
            <a:pPr lvl="4">
              <a:lnSpc>
                <a:spcPct val="120000"/>
              </a:lnSpc>
            </a:pPr>
            <a:r>
              <a:rPr kumimoji="1" lang="ja-JP" altLang="en-US" dirty="0">
                <a:latin typeface="Meiryo UI" panose="020B0604030504040204" pitchFamily="50" charset="-128"/>
                <a:ea typeface="Meiryo UI" panose="020B0604030504040204" pitchFamily="50" charset="-128"/>
              </a:rPr>
              <a:t>ガイドライン準拠の自動チェック</a:t>
            </a:r>
          </a:p>
          <a:p>
            <a:pPr lvl="2">
              <a:lnSpc>
                <a:spcPct val="120000"/>
              </a:lnSpc>
            </a:pPr>
            <a:r>
              <a:rPr kumimoji="1" lang="ja-JP" altLang="en-US" dirty="0">
                <a:latin typeface="Meiryo UI" panose="020B0604030504040204" pitchFamily="50" charset="-128"/>
                <a:ea typeface="Meiryo UI" panose="020B0604030504040204" pitchFamily="50" charset="-128"/>
              </a:rPr>
              <a:t>社内インフラストラクチャのライセンスを特定するための内部監査</a:t>
            </a:r>
          </a:p>
          <a:p>
            <a:pPr lvl="2">
              <a:lnSpc>
                <a:spcPct val="120000"/>
              </a:lnSpc>
            </a:pPr>
            <a:r>
              <a:rPr kumimoji="1" lang="en-US" altLang="ja-JP" dirty="0">
                <a:latin typeface="Meiryo UI" panose="020B0604030504040204" pitchFamily="50" charset="-128"/>
                <a:ea typeface="Meiryo UI" panose="020B0604030504040204" pitchFamily="50" charset="-128"/>
              </a:rPr>
              <a:t>IP</a:t>
            </a:r>
            <a:r>
              <a:rPr kumimoji="1" lang="ja-JP" altLang="en-US" dirty="0">
                <a:latin typeface="Meiryo UI" panose="020B0604030504040204" pitchFamily="50" charset="-128"/>
                <a:ea typeface="Meiryo UI" panose="020B0604030504040204" pitchFamily="50" charset="-128"/>
              </a:rPr>
              <a:t>およびライセンスに関するトレーニング</a:t>
            </a:r>
          </a:p>
          <a:p>
            <a:pPr lvl="3">
              <a:lnSpc>
                <a:spcPct val="120000"/>
              </a:lnSpc>
            </a:pPr>
            <a:r>
              <a:rPr kumimoji="1" lang="ja-JP" altLang="en-US" dirty="0">
                <a:latin typeface="Meiryo UI" panose="020B0604030504040204" pitchFamily="50" charset="-128"/>
                <a:ea typeface="Meiryo UI" panose="020B0604030504040204" pitchFamily="50" charset="-128"/>
              </a:rPr>
              <a:t>基本トレーニングをチームごとに少なくとも</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人に実施</a:t>
            </a:r>
          </a:p>
          <a:p>
            <a:pPr lvl="3">
              <a:lnSpc>
                <a:spcPct val="120000"/>
              </a:lnSpc>
            </a:pPr>
            <a:r>
              <a:rPr kumimoji="1" lang="ja-JP" altLang="en-US" dirty="0">
                <a:latin typeface="Meiryo UI" panose="020B0604030504040204" pitchFamily="50" charset="-128"/>
                <a:ea typeface="Meiryo UI" panose="020B0604030504040204" pitchFamily="50" charset="-128"/>
              </a:rPr>
              <a:t>完全なトレーニングを責任担当者（役員）が受講</a:t>
            </a:r>
          </a:p>
          <a:p>
            <a:pPr lvl="2">
              <a:lnSpc>
                <a:spcPct val="120000"/>
              </a:lnSpc>
            </a:pPr>
            <a:r>
              <a:rPr kumimoji="1" lang="en-US" altLang="ja-JP" dirty="0">
                <a:latin typeface="Meiryo UI" panose="020B0604030504040204" pitchFamily="50" charset="-128"/>
                <a:ea typeface="Meiryo UI" panose="020B0604030504040204" pitchFamily="50" charset="-128"/>
              </a:rPr>
              <a:t>IP</a:t>
            </a:r>
            <a:r>
              <a:rPr kumimoji="1" lang="ja-JP" altLang="en-US" dirty="0">
                <a:latin typeface="Meiryo UI" panose="020B0604030504040204" pitchFamily="50" charset="-128"/>
                <a:ea typeface="Meiryo UI" panose="020B0604030504040204" pitchFamily="50" charset="-128"/>
              </a:rPr>
              <a:t>およびライセンスの問題を責任担当者（役員）にエスカレーションするプロセス</a:t>
            </a:r>
          </a:p>
          <a:p>
            <a:pPr lvl="1">
              <a:lnSpc>
                <a:spcPct val="120000"/>
              </a:lnSpc>
            </a:pP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05691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BA43F4-00F7-4592-A66A-3F41E533FF3D}"/>
              </a:ext>
            </a:extLst>
          </p:cNvPr>
          <p:cNvSpPr>
            <a:spLocks noGrp="1"/>
          </p:cNvSpPr>
          <p:nvPr>
            <p:ph type="title"/>
          </p:nvPr>
        </p:nvSpPr>
        <p:spPr/>
        <p:txBody>
          <a:bodyPr/>
          <a:lstStyle/>
          <a:p>
            <a:pPr>
              <a:lnSpc>
                <a:spcPct val="120000"/>
              </a:lnSpc>
            </a:pPr>
            <a:r>
              <a:rPr lang="en-US" altLang="ja-JP" dirty="0"/>
              <a:t>5</a:t>
            </a:r>
            <a:r>
              <a:rPr lang="ja-JP" altLang="en-US" dirty="0"/>
              <a:t> 信頼目標のための活動（</a:t>
            </a:r>
            <a:r>
              <a:rPr lang="en-US" altLang="ja-JP" dirty="0"/>
              <a:t>Trust Goal Activities</a:t>
            </a:r>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37C48880-FEA4-4081-8478-F5A7FDF9F84B}"/>
              </a:ext>
            </a:extLst>
          </p:cNvPr>
          <p:cNvSpPr>
            <a:spLocks noGrp="1"/>
          </p:cNvSpPr>
          <p:nvPr>
            <p:ph sz="quarter" idx="10"/>
          </p:nvPr>
        </p:nvSpPr>
        <p:spPr/>
        <p:txBody>
          <a:bodyPr/>
          <a:lstStyle/>
          <a:p>
            <a:pPr>
              <a:lnSpc>
                <a:spcPct val="120000"/>
              </a:lnSpc>
            </a:pPr>
            <a:r>
              <a:rPr kumimoji="1" lang="ja-JP" altLang="en-US" dirty="0">
                <a:latin typeface="Meiryo UI" panose="020B0604030504040204" pitchFamily="50" charset="-128"/>
                <a:ea typeface="Meiryo UI" panose="020B0604030504040204" pitchFamily="50" charset="-128"/>
              </a:rPr>
              <a:t>５．１法令順守</a:t>
            </a:r>
            <a:r>
              <a:rPr lang="ja-JP" altLang="en-US" dirty="0">
                <a:latin typeface="Meiryo UI" panose="020B0604030504040204" pitchFamily="50" charset="-128"/>
                <a:ea typeface="Meiryo UI" panose="020B0604030504040204" pitchFamily="50" charset="-128"/>
              </a:rPr>
              <a:t>（続き）</a:t>
            </a:r>
            <a:endParaRPr kumimoji="1" lang="ja-JP" altLang="en-US" dirty="0">
              <a:latin typeface="Meiryo UI" panose="020B0604030504040204" pitchFamily="50" charset="-128"/>
              <a:ea typeface="Meiryo UI" panose="020B0604030504040204" pitchFamily="50" charset="-128"/>
            </a:endParaRPr>
          </a:p>
          <a:p>
            <a:pPr lvl="1">
              <a:lnSpc>
                <a:spcPct val="120000"/>
              </a:lnSpc>
            </a:pPr>
            <a:r>
              <a:rPr kumimoji="1" lang="ja-JP" altLang="en-US" dirty="0">
                <a:latin typeface="Meiryo UI" panose="020B0604030504040204" pitchFamily="50" charset="-128"/>
                <a:ea typeface="Meiryo UI" panose="020B0604030504040204" pitchFamily="50" charset="-128"/>
              </a:rPr>
              <a:t>考慮すべきポイント</a:t>
            </a:r>
          </a:p>
          <a:p>
            <a:pPr lvl="2">
              <a:lnSpc>
                <a:spcPct val="120000"/>
              </a:lnSpc>
            </a:pPr>
            <a:r>
              <a:rPr kumimoji="1" lang="ja-JP" altLang="en-US" dirty="0">
                <a:latin typeface="Meiryo UI" panose="020B0604030504040204" pitchFamily="50" charset="-128"/>
                <a:ea typeface="Meiryo UI" panose="020B0604030504040204" pitchFamily="50" charset="-128"/>
              </a:rPr>
              <a:t>ライセンス条件を尊重せずにオープンソースのコンポーネントを配布する場合は、ライセンス侵害　</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法務的問題</a:t>
            </a:r>
          </a:p>
          <a:p>
            <a:pPr lvl="2">
              <a:lnSpc>
                <a:spcPct val="120000"/>
              </a:lnSpc>
            </a:pPr>
            <a:r>
              <a:rPr kumimoji="1" lang="ja-JP" altLang="en-US" dirty="0">
                <a:latin typeface="Meiryo UI" panose="020B0604030504040204" pitchFamily="50" charset="-128"/>
                <a:ea typeface="Meiryo UI" panose="020B0604030504040204" pitchFamily="50" charset="-128"/>
              </a:rPr>
              <a:t>オープンソースにしたくないコード要素の可視性（ソースコードの開示、リバースエンジニアリング許可など）を義務付ける可能性があり、その場合、会社の戦術的優位性の喪失やサードパーティとの間の守秘義務違反　</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法務的問題</a:t>
            </a:r>
          </a:p>
          <a:p>
            <a:pPr lvl="2">
              <a:lnSpc>
                <a:spcPct val="120000"/>
              </a:lnSpc>
            </a:pPr>
            <a:r>
              <a:rPr kumimoji="1" lang="ja-JP" altLang="en-US" dirty="0">
                <a:latin typeface="Meiryo UI" panose="020B0604030504040204" pitchFamily="50" charset="-128"/>
                <a:ea typeface="Meiryo UI" panose="020B0604030504040204" pitchFamily="50" charset="-128"/>
              </a:rPr>
              <a:t>オープンソースライセンスを使用して、関連する</a:t>
            </a:r>
            <a:r>
              <a:rPr kumimoji="1" lang="en-US" altLang="ja-JP" dirty="0">
                <a:latin typeface="Meiryo UI" panose="020B0604030504040204" pitchFamily="50" charset="-128"/>
                <a:ea typeface="Meiryo UI" panose="020B0604030504040204" pitchFamily="50" charset="-128"/>
              </a:rPr>
              <a:t>IP</a:t>
            </a:r>
            <a:r>
              <a:rPr kumimoji="1" lang="ja-JP" altLang="en-US" dirty="0">
                <a:latin typeface="Meiryo UI" panose="020B0604030504040204" pitchFamily="50" charset="-128"/>
                <a:ea typeface="Meiryo UI" panose="020B0604030504040204" pitchFamily="50" charset="-128"/>
              </a:rPr>
              <a:t>を許諾するかどうかの議論　</a:t>
            </a:r>
            <a:r>
              <a:rPr kumimoji="1" lang="en-US" altLang="ja-JP" dirty="0">
                <a:latin typeface="Meiryo UI" panose="020B0604030504040204" pitchFamily="50" charset="-128"/>
                <a:ea typeface="Meiryo UI" panose="020B0604030504040204" pitchFamily="50" charset="-128"/>
              </a:rPr>
              <a:t>--</a:t>
            </a:r>
            <a:r>
              <a:rPr lang="en-US" altLang="ja-JP" dirty="0"/>
              <a:t>IP</a:t>
            </a:r>
            <a:r>
              <a:rPr kumimoji="1" lang="ja-JP" altLang="en-US" dirty="0">
                <a:latin typeface="Meiryo UI" panose="020B0604030504040204" pitchFamily="50" charset="-128"/>
                <a:ea typeface="Meiryo UI" panose="020B0604030504040204" pitchFamily="50" charset="-128"/>
              </a:rPr>
              <a:t>的問題</a:t>
            </a:r>
          </a:p>
          <a:p>
            <a:pPr lvl="2"/>
            <a:r>
              <a:rPr kumimoji="1" lang="ja-JP" altLang="en-US" dirty="0">
                <a:latin typeface="Meiryo UI" panose="020B0604030504040204" pitchFamily="50" charset="-128"/>
                <a:ea typeface="Meiryo UI" panose="020B0604030504040204" pitchFamily="50" charset="-128"/>
              </a:rPr>
              <a:t>特許プロセスの前にプロジェクトをオープンソース化した場合、そのプロジェクトに関する特許取得は不可能かもしれない　</a:t>
            </a:r>
            <a:r>
              <a:rPr kumimoji="1" lang="en-US" altLang="ja-JP" dirty="0">
                <a:latin typeface="Meiryo UI" panose="020B0604030504040204" pitchFamily="50" charset="-128"/>
                <a:ea typeface="Meiryo UI" panose="020B0604030504040204" pitchFamily="50" charset="-128"/>
              </a:rPr>
              <a:t>--</a:t>
            </a:r>
            <a:r>
              <a:rPr lang="en-US" altLang="ja-JP" dirty="0"/>
              <a:t>IP</a:t>
            </a:r>
            <a:r>
              <a:rPr kumimoji="1" lang="ja-JP" altLang="en-US" dirty="0">
                <a:latin typeface="Meiryo UI" panose="020B0604030504040204" pitchFamily="50" charset="-128"/>
                <a:ea typeface="Meiryo UI" panose="020B0604030504040204" pitchFamily="50" charset="-128"/>
              </a:rPr>
              <a:t>的問題</a:t>
            </a:r>
          </a:p>
          <a:p>
            <a:pPr lvl="2"/>
            <a:r>
              <a:rPr kumimoji="1" lang="ja-JP" altLang="en-US" dirty="0">
                <a:latin typeface="Meiryo UI" panose="020B0604030504040204" pitchFamily="50" charset="-128"/>
                <a:ea typeface="Meiryo UI" panose="020B0604030504040204" pitchFamily="50" charset="-128"/>
              </a:rPr>
              <a:t>特許手続きの後にプロジェクトをオープンソース化すれば、そのプロジェクトに関する </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防御的な</a:t>
            </a:r>
            <a:r>
              <a:rPr kumimoji="1" lang="en-US" altLang="ja-JP" dirty="0">
                <a:latin typeface="Meiryo UI" panose="020B0604030504040204" pitchFamily="50" charset="-128"/>
                <a:ea typeface="Meiryo UI" panose="020B0604030504040204" pitchFamily="50" charset="-128"/>
              </a:rPr>
              <a:t>) </a:t>
            </a:r>
            <a:r>
              <a:rPr kumimoji="1" lang="ja-JP" altLang="en-US" dirty="0">
                <a:latin typeface="Meiryo UI" panose="020B0604030504040204" pitchFamily="50" charset="-128"/>
                <a:ea typeface="Meiryo UI" panose="020B0604030504040204" pitchFamily="50" charset="-128"/>
              </a:rPr>
              <a:t>特許の作成が可能かもしれない　</a:t>
            </a:r>
            <a:r>
              <a:rPr kumimoji="1" lang="en-US" altLang="ja-JP" dirty="0">
                <a:latin typeface="Meiryo UI" panose="020B0604030504040204" pitchFamily="50" charset="-128"/>
                <a:ea typeface="Meiryo UI" panose="020B0604030504040204" pitchFamily="50" charset="-128"/>
              </a:rPr>
              <a:t>--</a:t>
            </a:r>
            <a:r>
              <a:rPr lang="en-US" altLang="ja-JP" dirty="0"/>
              <a:t>IP</a:t>
            </a:r>
            <a:r>
              <a:rPr kumimoji="1" lang="ja-JP" altLang="en-US" dirty="0">
                <a:latin typeface="Meiryo UI" panose="020B0604030504040204" pitchFamily="50" charset="-128"/>
                <a:ea typeface="Meiryo UI" panose="020B0604030504040204" pitchFamily="50" charset="-128"/>
              </a:rPr>
              <a:t>的問題</a:t>
            </a:r>
          </a:p>
          <a:p>
            <a:pPr lvl="2">
              <a:lnSpc>
                <a:spcPct val="120000"/>
              </a:lnSpc>
            </a:pPr>
            <a:r>
              <a:rPr kumimoji="1" lang="ja-JP" altLang="en-US" dirty="0">
                <a:latin typeface="Meiryo UI" panose="020B0604030504040204" pitchFamily="50" charset="-128"/>
                <a:ea typeface="Meiryo UI" panose="020B0604030504040204" pitchFamily="50" charset="-128"/>
              </a:rPr>
              <a:t>多数のオープンソースライセンスがライセンス間の非互換性を示す可能性がある　</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法務的問題</a:t>
            </a:r>
          </a:p>
          <a:p>
            <a:pPr lvl="1">
              <a:lnSpc>
                <a:spcPct val="120000"/>
              </a:lnSpc>
            </a:pPr>
            <a:endParaRPr kumimoji="1" lang="ja-JP" altLang="en-US" dirty="0">
              <a:latin typeface="Meiryo UI" panose="020B0604030504040204" pitchFamily="50" charset="-128"/>
              <a:ea typeface="Meiryo UI" panose="020B0604030504040204" pitchFamily="50" charset="-128"/>
            </a:endParaRPr>
          </a:p>
        </p:txBody>
      </p:sp>
      <p:sp>
        <p:nvSpPr>
          <p:cNvPr id="4" name="吹き出し: 角を丸めた四角形 3">
            <a:extLst>
              <a:ext uri="{FF2B5EF4-FFF2-40B4-BE49-F238E27FC236}">
                <a16:creationId xmlns:a16="http://schemas.microsoft.com/office/drawing/2014/main" id="{C9FC76F2-0401-4434-8997-297562457C73}"/>
              </a:ext>
            </a:extLst>
          </p:cNvPr>
          <p:cNvSpPr/>
          <p:nvPr/>
        </p:nvSpPr>
        <p:spPr bwMode="auto">
          <a:xfrm>
            <a:off x="4299921" y="3599358"/>
            <a:ext cx="3701812" cy="954724"/>
          </a:xfrm>
          <a:prstGeom prst="wedgeRoundRectCallout">
            <a:avLst>
              <a:gd name="adj1" fmla="val -24423"/>
              <a:gd name="adj2" fmla="val -84757"/>
              <a:gd name="adj3" fmla="val 16667"/>
            </a:avLst>
          </a:prstGeom>
          <a:solidFill>
            <a:srgbClr val="FFCCFF"/>
          </a:solidFill>
          <a:ln w="9525">
            <a:solidFill>
              <a:schemeClr val="tx1"/>
            </a:solidFill>
            <a:miter lim="800000"/>
            <a:headEnd/>
            <a:tailEnd/>
          </a:ln>
          <a:effectLst/>
        </p:spPr>
        <p:txBody>
          <a:bodyPr wrap="square" rtlCol="0" anchor="ctr" anchorCtr="0">
            <a:noAutofit/>
          </a:bodyPr>
          <a:lstStyle/>
          <a:p>
            <a:pPr marL="171450" indent="-171450">
              <a:buFont typeface="Arial" panose="020B0604020202020204" pitchFamily="34" charset="0"/>
              <a:buChar char="•"/>
            </a:pPr>
            <a:r>
              <a:rPr kumimoji="1" lang="ja-JP" altLang="en-US" sz="1050" dirty="0">
                <a:solidFill>
                  <a:schemeClr val="tx1"/>
                </a:solidFill>
                <a:latin typeface="Meiryo UI" panose="020B0604030504040204" pitchFamily="50" charset="-128"/>
                <a:ea typeface="Meiryo UI" panose="020B0604030504040204" pitchFamily="50" charset="-128"/>
              </a:rPr>
              <a:t>原文には、法的問題と</a:t>
            </a:r>
            <a:r>
              <a:rPr kumimoji="1" lang="en-US" altLang="ja-JP" sz="1050" dirty="0">
                <a:solidFill>
                  <a:schemeClr val="tx1"/>
                </a:solidFill>
                <a:latin typeface="Meiryo UI" panose="020B0604030504040204" pitchFamily="50" charset="-128"/>
                <a:ea typeface="Meiryo UI" panose="020B0604030504040204" pitchFamily="50" charset="-128"/>
              </a:rPr>
              <a:t>IP</a:t>
            </a:r>
            <a:r>
              <a:rPr kumimoji="1" lang="ja-JP" altLang="en-US" sz="1050" dirty="0">
                <a:solidFill>
                  <a:schemeClr val="tx1"/>
                </a:solidFill>
                <a:latin typeface="Meiryo UI" panose="020B0604030504040204" pitchFamily="50" charset="-128"/>
                <a:ea typeface="Meiryo UI" panose="020B0604030504040204" pitchFamily="50" charset="-128"/>
              </a:rPr>
              <a:t>の問題の区別のマークがされていることが重要</a:t>
            </a:r>
            <a:endParaRPr kumimoji="1" lang="en-US" altLang="ja-JP" sz="1050" dirty="0">
              <a:solidFill>
                <a:schemeClr val="tx1"/>
              </a:solidFill>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lang="ja-JP" altLang="en-US" sz="1050" dirty="0">
                <a:solidFill>
                  <a:schemeClr val="tx1"/>
                </a:solidFill>
                <a:latin typeface="Meiryo UI" panose="020B0604030504040204" pitchFamily="50" charset="-128"/>
                <a:ea typeface="Meiryo UI" panose="020B0604030504040204" pitchFamily="50" charset="-128"/>
              </a:rPr>
              <a:t>法務と知財の両方の視点が必要であることを示している</a:t>
            </a:r>
            <a:endParaRPr kumimoji="1" lang="en-US" altLang="ja-JP" sz="105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92918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BA43F4-00F7-4592-A66A-3F41E533FF3D}"/>
              </a:ext>
            </a:extLst>
          </p:cNvPr>
          <p:cNvSpPr>
            <a:spLocks noGrp="1"/>
          </p:cNvSpPr>
          <p:nvPr>
            <p:ph type="title"/>
          </p:nvPr>
        </p:nvSpPr>
        <p:spPr/>
        <p:txBody>
          <a:bodyPr/>
          <a:lstStyle/>
          <a:p>
            <a:r>
              <a:rPr lang="en-US" altLang="ja-JP" dirty="0"/>
              <a:t>5</a:t>
            </a:r>
            <a:r>
              <a:rPr lang="ja-JP" altLang="en-US" dirty="0"/>
              <a:t> 信頼目標のための活動（</a:t>
            </a:r>
            <a:r>
              <a:rPr lang="en-US" altLang="ja-JP" dirty="0"/>
              <a:t>Trust Goal Activities</a:t>
            </a:r>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37C48880-FEA4-4081-8478-F5A7FDF9F84B}"/>
              </a:ext>
            </a:extLst>
          </p:cNvPr>
          <p:cNvSpPr>
            <a:spLocks noGrp="1"/>
          </p:cNvSpPr>
          <p:nvPr>
            <p:ph sz="quarter" idx="10"/>
          </p:nvPr>
        </p:nvSpPr>
        <p:spPr/>
        <p:txBody>
          <a:bodyPr>
            <a:normAutofit fontScale="92500" lnSpcReduction="20000"/>
          </a:bodyPr>
          <a:lstStyle/>
          <a:p>
            <a:pPr>
              <a:lnSpc>
                <a:spcPct val="120000"/>
              </a:lnSpc>
            </a:pPr>
            <a:r>
              <a:rPr kumimoji="1" lang="ja-JP" altLang="en-US" dirty="0">
                <a:latin typeface="Meiryo UI" panose="020B0604030504040204" pitchFamily="50" charset="-128"/>
                <a:ea typeface="Meiryo UI" panose="020B0604030504040204" pitchFamily="50" charset="-128"/>
              </a:rPr>
              <a:t>５．２脆弱性の管理</a:t>
            </a:r>
          </a:p>
          <a:p>
            <a:pPr lvl="1"/>
            <a:r>
              <a:rPr kumimoji="1" lang="ja-JP" altLang="en-US" dirty="0">
                <a:latin typeface="Meiryo UI" panose="020B0604030504040204" pitchFamily="50" charset="-128"/>
                <a:ea typeface="Meiryo UI" panose="020B0604030504040204" pitchFamily="50" charset="-128"/>
              </a:rPr>
              <a:t>活動スコープ：</a:t>
            </a:r>
          </a:p>
          <a:p>
            <a:pPr lvl="1"/>
            <a:r>
              <a:rPr kumimoji="1" lang="ja-JP" altLang="en-US" dirty="0">
                <a:latin typeface="Meiryo UI" panose="020B0604030504040204" pitchFamily="50" charset="-128"/>
                <a:ea typeface="Meiryo UI" panose="020B0604030504040204" pitchFamily="50" charset="-128"/>
              </a:rPr>
              <a:t>コードベースとその依存関係の両方の脆弱性を、クローズドかオープンソースであるかに関係なく、より適切に管理</a:t>
            </a:r>
          </a:p>
          <a:p>
            <a:pPr lvl="2"/>
            <a:r>
              <a:rPr kumimoji="1" lang="ja-JP" altLang="en-US" dirty="0">
                <a:latin typeface="Meiryo UI" panose="020B0604030504040204" pitchFamily="50" charset="-128"/>
                <a:ea typeface="Meiryo UI" panose="020B0604030504040204" pitchFamily="50" charset="-128"/>
              </a:rPr>
              <a:t>ソフトウェア資産の評価プログラムを設定</a:t>
            </a:r>
          </a:p>
          <a:p>
            <a:pPr lvl="2"/>
            <a:r>
              <a:rPr kumimoji="1" lang="ja-JP" altLang="en-US" dirty="0">
                <a:latin typeface="Meiryo UI" panose="020B0604030504040204" pitchFamily="50" charset="-128"/>
                <a:ea typeface="Meiryo UI" panose="020B0604030504040204" pitchFamily="50" charset="-128"/>
              </a:rPr>
              <a:t>脆弱性チェックプロセスを定期的に実行</a:t>
            </a:r>
          </a:p>
          <a:p>
            <a:pPr lvl="2"/>
            <a:r>
              <a:rPr kumimoji="1" lang="ja-JP" altLang="en-US" dirty="0">
                <a:latin typeface="Meiryo UI" panose="020B0604030504040204" pitchFamily="50" charset="-128"/>
                <a:ea typeface="Meiryo UI" panose="020B0604030504040204" pitchFamily="50" charset="-128"/>
              </a:rPr>
              <a:t>影響を受けるチームに警告し、既知の脆弱性を管理し、ソフトウェア依存関係による脅威を防止するツールを実装</a:t>
            </a:r>
          </a:p>
          <a:p>
            <a:pPr lvl="1"/>
            <a:endParaRPr kumimoji="1" lang="en-US" altLang="ja-JP" dirty="0">
              <a:latin typeface="Meiryo UI" panose="020B0604030504040204" pitchFamily="50" charset="-128"/>
              <a:ea typeface="Meiryo UI" panose="020B0604030504040204" pitchFamily="50" charset="-128"/>
            </a:endParaRPr>
          </a:p>
          <a:p>
            <a:pPr lvl="1"/>
            <a:r>
              <a:rPr kumimoji="1" lang="ja-JP" altLang="en-US" dirty="0">
                <a:latin typeface="Meiryo UI" panose="020B0604030504040204" pitchFamily="50" charset="-128"/>
                <a:ea typeface="Meiryo UI" panose="020B0604030504040204" pitchFamily="50" charset="-128"/>
              </a:rPr>
              <a:t>重要性：</a:t>
            </a:r>
          </a:p>
          <a:p>
            <a:pPr lvl="1"/>
            <a:r>
              <a:rPr kumimoji="1" lang="en-US" altLang="ja-JP" dirty="0">
                <a:latin typeface="Meiryo UI" panose="020B0604030504040204" pitchFamily="50" charset="-128"/>
                <a:ea typeface="Meiryo UI" panose="020B0604030504040204" pitchFamily="50" charset="-128"/>
              </a:rPr>
              <a:t>OSS</a:t>
            </a:r>
            <a:r>
              <a:rPr kumimoji="1" lang="ja-JP" altLang="en-US" dirty="0">
                <a:latin typeface="Meiryo UI" panose="020B0604030504040204" pitchFamily="50" charset="-128"/>
                <a:ea typeface="Meiryo UI" panose="020B0604030504040204" pitchFamily="50" charset="-128"/>
              </a:rPr>
              <a:t>ソフトウェアの脆弱性を管理することは、組織内のシステムとサービスのセキュリティにグローバルに取り組む、より大きなサイバーセキュリティプロセスの一部</a:t>
            </a:r>
          </a:p>
          <a:p>
            <a:pPr lvl="2"/>
            <a:r>
              <a:rPr kumimoji="1" lang="ja-JP" altLang="en-US" dirty="0">
                <a:latin typeface="Meiryo UI" panose="020B0604030504040204" pitchFamily="50" charset="-128"/>
                <a:ea typeface="Meiryo UI" panose="020B0604030504040204" pitchFamily="50" charset="-128"/>
              </a:rPr>
              <a:t>コード全体の安全性は最も安全性の低い部分で決まる</a:t>
            </a:r>
          </a:p>
          <a:p>
            <a:pPr lvl="3"/>
            <a:r>
              <a:rPr kumimoji="1" lang="ja-JP" altLang="en-US" dirty="0">
                <a:latin typeface="Meiryo UI" panose="020B0604030504040204" pitchFamily="50" charset="-128"/>
                <a:ea typeface="Meiryo UI" panose="020B0604030504040204" pitchFamily="50" charset="-128"/>
              </a:rPr>
              <a:t>オープンソースソフトウェアは、プロプライエタリなソフトウェアよりも脆弱性管理に優れている</a:t>
            </a:r>
          </a:p>
          <a:p>
            <a:pPr lvl="4"/>
            <a:r>
              <a:rPr kumimoji="1" lang="ja-JP" altLang="en-US" dirty="0">
                <a:latin typeface="Meiryo UI" panose="020B0604030504040204" pitchFamily="50" charset="-128"/>
                <a:ea typeface="Meiryo UI" panose="020B0604030504040204" pitchFamily="50" charset="-128"/>
              </a:rPr>
              <a:t>問題を見つけて修正しようとする目が増加</a:t>
            </a:r>
          </a:p>
          <a:p>
            <a:pPr lvl="4"/>
            <a:r>
              <a:rPr kumimoji="1" lang="ja-JP" altLang="en-US" dirty="0">
                <a:latin typeface="Meiryo UI" panose="020B0604030504040204" pitchFamily="50" charset="-128"/>
                <a:ea typeface="Meiryo UI" panose="020B0604030504040204" pitchFamily="50" charset="-128"/>
              </a:rPr>
              <a:t>脆弱性を修正し、パッチや新バージョンを迅速にリリース</a:t>
            </a:r>
          </a:p>
          <a:p>
            <a:pPr lvl="5"/>
            <a:r>
              <a:rPr kumimoji="1" lang="ja-JP" altLang="en-US" sz="1100" dirty="0">
                <a:latin typeface="Meiryo UI" panose="020B0604030504040204" pitchFamily="50" charset="-128"/>
                <a:ea typeface="Meiryo UI" panose="020B0604030504040204" pitchFamily="50" charset="-128"/>
              </a:rPr>
              <a:t>見つかった脆弱性の</a:t>
            </a:r>
            <a:r>
              <a:rPr kumimoji="1" lang="en-US" altLang="ja-JP" sz="1100" dirty="0">
                <a:latin typeface="Meiryo UI" panose="020B0604030504040204" pitchFamily="50" charset="-128"/>
                <a:ea typeface="Meiryo UI" panose="020B0604030504040204" pitchFamily="50" charset="-128"/>
              </a:rPr>
              <a:t>95%</a:t>
            </a:r>
            <a:r>
              <a:rPr kumimoji="1" lang="ja-JP" altLang="en-US" sz="1100" dirty="0">
                <a:latin typeface="Meiryo UI" panose="020B0604030504040204" pitchFamily="50" charset="-128"/>
                <a:ea typeface="Meiryo UI" panose="020B0604030504040204" pitchFamily="50" charset="-128"/>
              </a:rPr>
              <a:t>が、分析の時点ですでに修正プログラムをリリース</a:t>
            </a:r>
          </a:p>
          <a:p>
            <a:pPr lvl="2"/>
            <a:r>
              <a:rPr kumimoji="1" lang="ja-JP" altLang="en-US" dirty="0">
                <a:latin typeface="Meiryo UI" panose="020B0604030504040204" pitchFamily="50" charset="-128"/>
                <a:ea typeface="Meiryo UI" panose="020B0604030504040204" pitchFamily="50" charset="-128"/>
              </a:rPr>
              <a:t>何か悪いことが起こるまで、脆弱性の</a:t>
            </a:r>
            <a:r>
              <a:rPr kumimoji="1" lang="en-US" altLang="ja-JP" dirty="0">
                <a:latin typeface="Meiryo UI" panose="020B0604030504040204" pitchFamily="50" charset="-128"/>
                <a:ea typeface="Meiryo UI" panose="020B0604030504040204" pitchFamily="50" charset="-128"/>
              </a:rPr>
              <a:t>ROI</a:t>
            </a:r>
            <a:r>
              <a:rPr kumimoji="1" lang="ja-JP" altLang="en-US" dirty="0">
                <a:latin typeface="Meiryo UI" panose="020B0604030504040204" pitchFamily="50" charset="-128"/>
                <a:ea typeface="Meiryo UI" panose="020B0604030504040204" pitchFamily="50" charset="-128"/>
              </a:rPr>
              <a:t>はほとんどわからない</a:t>
            </a:r>
          </a:p>
          <a:p>
            <a:pPr lvl="3"/>
            <a:r>
              <a:rPr kumimoji="1" lang="ja-JP" altLang="en-US" dirty="0">
                <a:latin typeface="Meiryo UI" panose="020B0604030504040204" pitchFamily="50" charset="-128"/>
                <a:ea typeface="Meiryo UI" panose="020B0604030504040204" pitchFamily="50" charset="-128"/>
              </a:rPr>
              <a:t>脆弱性の本当のコストを見積もるには、大規模なデータ侵害やサービスの利用不能の影響を考慮する必要がある</a:t>
            </a:r>
          </a:p>
          <a:p>
            <a:pPr lvl="2"/>
            <a:r>
              <a:rPr kumimoji="1" lang="ja-JP" altLang="en-US" dirty="0">
                <a:latin typeface="Meiryo UI" panose="020B0604030504040204" pitchFamily="50" charset="-128"/>
                <a:ea typeface="Meiryo UI" panose="020B0604030504040204" pitchFamily="50" charset="-128"/>
              </a:rPr>
              <a:t>脆弱性の状態に関する情報を共有し、開発者から</a:t>
            </a:r>
            <a:r>
              <a:rPr kumimoji="1" lang="en-US" altLang="ja-JP" dirty="0">
                <a:latin typeface="Meiryo UI" panose="020B0604030504040204" pitchFamily="50" charset="-128"/>
                <a:ea typeface="Meiryo UI" panose="020B0604030504040204" pitchFamily="50" charset="-128"/>
              </a:rPr>
              <a:t>C</a:t>
            </a:r>
            <a:r>
              <a:rPr kumimoji="1" lang="ja-JP" altLang="en-US" dirty="0">
                <a:latin typeface="Meiryo UI" panose="020B0604030504040204" pitchFamily="50" charset="-128"/>
                <a:ea typeface="Meiryo UI" panose="020B0604030504040204" pitchFamily="50" charset="-128"/>
              </a:rPr>
              <a:t>レベルの幹部まで、適切な人々から最善の答えを見つけるために議論する必要がある</a:t>
            </a:r>
          </a:p>
          <a:p>
            <a:pPr lvl="3"/>
            <a:r>
              <a:rPr kumimoji="1" lang="ja-JP" altLang="en-US" dirty="0">
                <a:latin typeface="Meiryo UI" panose="020B0604030504040204" pitchFamily="50" charset="-128"/>
                <a:ea typeface="Meiryo UI" panose="020B0604030504040204" pitchFamily="50" charset="-128"/>
              </a:rPr>
              <a:t>企業内のセキュリティ関連の問題について、秘密を守り、隠れるという文化は、何としてでも避けなければならない。</a:t>
            </a:r>
          </a:p>
        </p:txBody>
      </p:sp>
    </p:spTree>
    <p:extLst>
      <p:ext uri="{BB962C8B-B14F-4D97-AF65-F5344CB8AC3E}">
        <p14:creationId xmlns:p14="http://schemas.microsoft.com/office/powerpoint/2010/main" val="1271119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BA43F4-00F7-4592-A66A-3F41E533FF3D}"/>
              </a:ext>
            </a:extLst>
          </p:cNvPr>
          <p:cNvSpPr>
            <a:spLocks noGrp="1"/>
          </p:cNvSpPr>
          <p:nvPr>
            <p:ph type="title"/>
          </p:nvPr>
        </p:nvSpPr>
        <p:spPr/>
        <p:txBody>
          <a:bodyPr/>
          <a:lstStyle/>
          <a:p>
            <a:r>
              <a:rPr lang="en-US" altLang="ja-JP" dirty="0"/>
              <a:t>5</a:t>
            </a:r>
            <a:r>
              <a:rPr lang="ja-JP" altLang="en-US" dirty="0"/>
              <a:t> 信頼目標のための活動（</a:t>
            </a:r>
            <a:r>
              <a:rPr lang="en-US" altLang="ja-JP" dirty="0"/>
              <a:t>Trust Goal Activities</a:t>
            </a:r>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37C48880-FEA4-4081-8478-F5A7FDF9F84B}"/>
              </a:ext>
            </a:extLst>
          </p:cNvPr>
          <p:cNvSpPr>
            <a:spLocks noGrp="1"/>
          </p:cNvSpPr>
          <p:nvPr>
            <p:ph sz="quarter" idx="10"/>
          </p:nvPr>
        </p:nvSpPr>
        <p:spPr/>
        <p:txBody>
          <a:bodyPr>
            <a:normAutofit/>
          </a:bodyPr>
          <a:lstStyle/>
          <a:p>
            <a:pPr>
              <a:lnSpc>
                <a:spcPct val="120000"/>
              </a:lnSpc>
            </a:pPr>
            <a:r>
              <a:rPr kumimoji="1" lang="ja-JP" altLang="en-US" dirty="0">
                <a:latin typeface="Meiryo UI" panose="020B0604030504040204" pitchFamily="50" charset="-128"/>
                <a:ea typeface="Meiryo UI" panose="020B0604030504040204" pitchFamily="50" charset="-128"/>
              </a:rPr>
              <a:t>５．２脆弱性の管理</a:t>
            </a:r>
            <a:r>
              <a:rPr lang="ja-JP" altLang="en-US" dirty="0"/>
              <a:t>（続き）</a:t>
            </a:r>
            <a:endParaRPr kumimoji="1" lang="ja-JP" altLang="en-US" dirty="0">
              <a:latin typeface="Meiryo UI" panose="020B0604030504040204" pitchFamily="50" charset="-128"/>
              <a:ea typeface="Meiryo UI" panose="020B0604030504040204" pitchFamily="50" charset="-128"/>
            </a:endParaRPr>
          </a:p>
          <a:p>
            <a:pPr lvl="1"/>
            <a:r>
              <a:rPr kumimoji="1" lang="ja-JP" altLang="en-US" dirty="0">
                <a:latin typeface="Meiryo UI" panose="020B0604030504040204" pitchFamily="50" charset="-128"/>
                <a:ea typeface="Meiryo UI" panose="020B0604030504040204" pitchFamily="50" charset="-128"/>
              </a:rPr>
              <a:t>チェックリスト</a:t>
            </a:r>
          </a:p>
          <a:p>
            <a:pPr lvl="2"/>
            <a:r>
              <a:rPr kumimoji="1" lang="ja-JP" altLang="en-US" dirty="0">
                <a:latin typeface="Meiryo UI" panose="020B0604030504040204" pitchFamily="50" charset="-128"/>
                <a:ea typeface="Meiryo UI" panose="020B0604030504040204" pitchFamily="50" charset="-128"/>
              </a:rPr>
              <a:t>社内のすべてのソフトウェアとサービスに対し、脆弱性の有無が、評価され、監視されていること</a:t>
            </a:r>
          </a:p>
          <a:p>
            <a:pPr lvl="2"/>
            <a:r>
              <a:rPr kumimoji="1" lang="ja-JP" altLang="en-US" dirty="0">
                <a:latin typeface="Meiryo UI" panose="020B0604030504040204" pitchFamily="50" charset="-128"/>
                <a:ea typeface="Meiryo UI" panose="020B0604030504040204" pitchFamily="50" charset="-128"/>
              </a:rPr>
              <a:t>専用のツールとプロセスがソフトウェア開発チェーンに実装されていること</a:t>
            </a:r>
          </a:p>
          <a:p>
            <a:pPr lvl="2"/>
            <a:r>
              <a:rPr kumimoji="1" lang="ja-JP" altLang="en-US" dirty="0">
                <a:latin typeface="Meiryo UI" panose="020B0604030504040204" pitchFamily="50" charset="-128"/>
                <a:ea typeface="Meiryo UI" panose="020B0604030504040204" pitchFamily="50" charset="-128"/>
              </a:rPr>
              <a:t>発覚時に対する</a:t>
            </a:r>
            <a:r>
              <a:rPr kumimoji="1" lang="en-US" altLang="ja-JP" dirty="0">
                <a:latin typeface="Meiryo UI" panose="020B0604030504040204" pitchFamily="50" charset="-128"/>
                <a:ea typeface="Meiryo UI" panose="020B0604030504040204" pitchFamily="50" charset="-128"/>
              </a:rPr>
              <a:t>CVE/</a:t>
            </a:r>
            <a:r>
              <a:rPr kumimoji="1" lang="ja-JP" altLang="en-US" dirty="0">
                <a:latin typeface="Meiryo UI" panose="020B0604030504040204" pitchFamily="50" charset="-128"/>
                <a:ea typeface="Meiryo UI" panose="020B0604030504040204" pitchFamily="50" charset="-128"/>
              </a:rPr>
              <a:t>脆弱性リスクを評価する責任を持つ個人またはチームが存在すること</a:t>
            </a:r>
          </a:p>
          <a:p>
            <a:pPr lvl="2"/>
            <a:r>
              <a:rPr kumimoji="1" lang="ja-JP" altLang="en-US" dirty="0">
                <a:latin typeface="Meiryo UI" panose="020B0604030504040204" pitchFamily="50" charset="-128"/>
                <a:ea typeface="Meiryo UI" panose="020B0604030504040204" pitchFamily="50" charset="-128"/>
              </a:rPr>
              <a:t>関係者</a:t>
            </a:r>
            <a:r>
              <a:rPr kumimoji="1" lang="en-US" altLang="ja-JP" dirty="0">
                <a:latin typeface="Meiryo UI" panose="020B0604030504040204" pitchFamily="50" charset="-128"/>
                <a:ea typeface="Meiryo UI" panose="020B0604030504040204" pitchFamily="50" charset="-128"/>
              </a:rPr>
              <a:t>(</a:t>
            </a:r>
            <a:r>
              <a:rPr kumimoji="1" lang="en-US" altLang="ja-JP" dirty="0" err="1">
                <a:latin typeface="Meiryo UI" panose="020B0604030504040204" pitchFamily="50" charset="-128"/>
                <a:ea typeface="Meiryo UI" panose="020B0604030504040204" pitchFamily="50" charset="-128"/>
              </a:rPr>
              <a:t>SysOps</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DevOps</a:t>
            </a:r>
            <a:r>
              <a:rPr kumimoji="1" lang="ja-JP" altLang="en-US" dirty="0">
                <a:latin typeface="Meiryo UI" panose="020B0604030504040204" pitchFamily="50" charset="-128"/>
                <a:ea typeface="Meiryo UI" panose="020B0604030504040204" pitchFamily="50" charset="-128"/>
              </a:rPr>
              <a:t>、開発者など。</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に</a:t>
            </a:r>
            <a:r>
              <a:rPr kumimoji="1" lang="en-US" altLang="ja-JP" dirty="0">
                <a:latin typeface="Meiryo UI" panose="020B0604030504040204" pitchFamily="50" charset="-128"/>
                <a:ea typeface="Meiryo UI" panose="020B0604030504040204" pitchFamily="50" charset="-128"/>
              </a:rPr>
              <a:t>CVE/</a:t>
            </a:r>
            <a:r>
              <a:rPr kumimoji="1" lang="ja-JP" altLang="en-US" dirty="0">
                <a:latin typeface="Meiryo UI" panose="020B0604030504040204" pitchFamily="50" charset="-128"/>
                <a:ea typeface="Meiryo UI" panose="020B0604030504040204" pitchFamily="50" charset="-128"/>
              </a:rPr>
              <a:t>脆弱性情報を発信する責任を持つ個人またはチームが存在すること</a:t>
            </a:r>
          </a:p>
          <a:p>
            <a:pPr lvl="1"/>
            <a:r>
              <a:rPr kumimoji="1" lang="ja-JP" altLang="en-US" dirty="0">
                <a:latin typeface="Meiryo UI" panose="020B0604030504040204" pitchFamily="50" charset="-128"/>
                <a:ea typeface="Meiryo UI" panose="020B0604030504040204" pitchFamily="50" charset="-128"/>
              </a:rPr>
              <a:t>ツール</a:t>
            </a:r>
          </a:p>
          <a:p>
            <a:pPr lvl="2"/>
            <a:r>
              <a:rPr kumimoji="1" lang="en-US" altLang="ja-JP" dirty="0">
                <a:latin typeface="Meiryo UI" panose="020B0604030504040204" pitchFamily="50" charset="-128"/>
                <a:ea typeface="Meiryo UI" panose="020B0604030504040204" pitchFamily="50" charset="-128"/>
              </a:rPr>
              <a:t>GitHub</a:t>
            </a:r>
            <a:r>
              <a:rPr kumimoji="1" lang="ja-JP" altLang="en-US" dirty="0">
                <a:latin typeface="Meiryo UI" panose="020B0604030504040204" pitchFamily="50" charset="-128"/>
                <a:ea typeface="Meiryo UI" panose="020B0604030504040204" pitchFamily="50" charset="-128"/>
              </a:rPr>
              <a:t>ツール</a:t>
            </a:r>
          </a:p>
          <a:p>
            <a:pPr lvl="2"/>
            <a:r>
              <a:rPr kumimoji="1" lang="en-US" altLang="ja-JP" dirty="0">
                <a:latin typeface="Meiryo UI" panose="020B0604030504040204" pitchFamily="50" charset="-128"/>
                <a:ea typeface="Meiryo UI" panose="020B0604030504040204" pitchFamily="50" charset="-128"/>
              </a:rPr>
              <a:t>Eclipse Steady</a:t>
            </a:r>
          </a:p>
          <a:p>
            <a:pPr lvl="2"/>
            <a:r>
              <a:rPr kumimoji="1" lang="en-US" altLang="ja-JP" dirty="0">
                <a:latin typeface="Meiryo UI" panose="020B0604030504040204" pitchFamily="50" charset="-128"/>
                <a:ea typeface="Meiryo UI" panose="020B0604030504040204" pitchFamily="50" charset="-128"/>
              </a:rPr>
              <a:t>OWASP dependency-check</a:t>
            </a:r>
          </a:p>
          <a:p>
            <a:pPr lvl="2"/>
            <a:r>
              <a:rPr kumimoji="1" lang="en-US" altLang="ja-JP" dirty="0">
                <a:latin typeface="Meiryo UI" panose="020B0604030504040204" pitchFamily="50" charset="-128"/>
                <a:ea typeface="Meiryo UI" panose="020B0604030504040204" pitchFamily="50" charset="-128"/>
              </a:rPr>
              <a:t>OSS Review Toolkit</a:t>
            </a:r>
          </a:p>
          <a:p>
            <a:pPr lvl="1">
              <a:lnSpc>
                <a:spcPct val="120000"/>
              </a:lnSpc>
            </a:pP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14599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BA43F4-00F7-4592-A66A-3F41E533FF3D}"/>
              </a:ext>
            </a:extLst>
          </p:cNvPr>
          <p:cNvSpPr>
            <a:spLocks noGrp="1"/>
          </p:cNvSpPr>
          <p:nvPr>
            <p:ph type="title"/>
          </p:nvPr>
        </p:nvSpPr>
        <p:spPr/>
        <p:txBody>
          <a:bodyPr/>
          <a:lstStyle/>
          <a:p>
            <a:r>
              <a:rPr lang="en-US" altLang="ja-JP" dirty="0"/>
              <a:t>5</a:t>
            </a:r>
            <a:r>
              <a:rPr lang="ja-JP" altLang="en-US" dirty="0"/>
              <a:t> 信頼目標のための活動（</a:t>
            </a:r>
            <a:r>
              <a:rPr lang="en-US" altLang="ja-JP" dirty="0"/>
              <a:t>Trust Goal Activities</a:t>
            </a:r>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37C48880-FEA4-4081-8478-F5A7FDF9F84B}"/>
              </a:ext>
            </a:extLst>
          </p:cNvPr>
          <p:cNvSpPr>
            <a:spLocks noGrp="1"/>
          </p:cNvSpPr>
          <p:nvPr>
            <p:ph sz="quarter" idx="10"/>
          </p:nvPr>
        </p:nvSpPr>
        <p:spPr/>
        <p:txBody>
          <a:bodyPr>
            <a:normAutofit/>
          </a:bodyPr>
          <a:lstStyle/>
          <a:p>
            <a:pPr>
              <a:lnSpc>
                <a:spcPct val="120000"/>
              </a:lnSpc>
            </a:pPr>
            <a:r>
              <a:rPr kumimoji="1" lang="ja-JP" altLang="en-US" dirty="0">
                <a:latin typeface="Meiryo UI" panose="020B0604030504040204" pitchFamily="50" charset="-128"/>
                <a:ea typeface="Meiryo UI" panose="020B0604030504040204" pitchFamily="50" charset="-128"/>
              </a:rPr>
              <a:t>５．３依存関係の管理</a:t>
            </a:r>
          </a:p>
          <a:p>
            <a:pPr lvl="1"/>
            <a:r>
              <a:rPr kumimoji="1" lang="ja-JP" altLang="en-US" dirty="0">
                <a:latin typeface="Meiryo UI" panose="020B0604030504040204" pitchFamily="50" charset="-128"/>
                <a:ea typeface="Meiryo UI" panose="020B0604030504040204" pitchFamily="50" charset="-128"/>
              </a:rPr>
              <a:t>活動スコープ：</a:t>
            </a:r>
          </a:p>
          <a:p>
            <a:pPr lvl="1"/>
            <a:r>
              <a:rPr kumimoji="1" lang="ja-JP" altLang="en-US" dirty="0">
                <a:latin typeface="Meiryo UI" panose="020B0604030504040204" pitchFamily="50" charset="-128"/>
                <a:ea typeface="Meiryo UI" panose="020B0604030504040204" pitchFamily="50" charset="-128"/>
              </a:rPr>
              <a:t>コード・ベース内で実際に使用されている依存関係を検索</a:t>
            </a:r>
          </a:p>
          <a:p>
            <a:pPr lvl="2"/>
            <a:r>
              <a:rPr kumimoji="1" lang="ja-JP" altLang="en-US" dirty="0">
                <a:latin typeface="Meiryo UI" panose="020B0604030504040204" pitchFamily="50" charset="-128"/>
                <a:ea typeface="Meiryo UI" panose="020B0604030504040204" pitchFamily="50" charset="-128"/>
              </a:rPr>
              <a:t>コードベースの既知の依存関係のリストを確立して維持</a:t>
            </a:r>
          </a:p>
          <a:p>
            <a:pPr lvl="2"/>
            <a:r>
              <a:rPr kumimoji="1" lang="ja-JP" altLang="en-US" dirty="0">
                <a:latin typeface="Meiryo UI" panose="020B0604030504040204" pitchFamily="50" charset="-128"/>
                <a:ea typeface="Meiryo UI" panose="020B0604030504040204" pitchFamily="50" charset="-128"/>
              </a:rPr>
              <a:t>特定されたプロバイダーの進化を監視</a:t>
            </a:r>
            <a:endParaRPr kumimoji="1" lang="en-US" altLang="ja-JP" dirty="0">
              <a:latin typeface="Meiryo UI" panose="020B0604030504040204" pitchFamily="50" charset="-128"/>
              <a:ea typeface="Meiryo UI" panose="020B0604030504040204" pitchFamily="50" charset="-128"/>
            </a:endParaRPr>
          </a:p>
          <a:p>
            <a:pPr lvl="1"/>
            <a:endParaRPr kumimoji="1" lang="ja-JP" altLang="en-US" dirty="0">
              <a:latin typeface="Meiryo UI" panose="020B0604030504040204" pitchFamily="50" charset="-128"/>
              <a:ea typeface="Meiryo UI" panose="020B0604030504040204" pitchFamily="50" charset="-128"/>
            </a:endParaRPr>
          </a:p>
          <a:p>
            <a:pPr lvl="1"/>
            <a:r>
              <a:rPr kumimoji="1" lang="ja-JP" altLang="en-US" dirty="0">
                <a:latin typeface="Meiryo UI" panose="020B0604030504040204" pitchFamily="50" charset="-128"/>
                <a:ea typeface="Meiryo UI" panose="020B0604030504040204" pitchFamily="50" charset="-128"/>
              </a:rPr>
              <a:t>重要性：</a:t>
            </a:r>
          </a:p>
          <a:p>
            <a:pPr lvl="1"/>
            <a:r>
              <a:rPr kumimoji="1" lang="ja-JP" altLang="en-US" dirty="0">
                <a:latin typeface="Meiryo UI" panose="020B0604030504040204" pitchFamily="50" charset="-128"/>
                <a:ea typeface="Meiryo UI" panose="020B0604030504040204" pitchFamily="50" charset="-128"/>
              </a:rPr>
              <a:t>次のことを可能にするために必須</a:t>
            </a:r>
          </a:p>
          <a:p>
            <a:pPr lvl="2"/>
            <a:r>
              <a:rPr kumimoji="1" lang="en-US" altLang="ja-JP" dirty="0">
                <a:latin typeface="Meiryo UI" panose="020B0604030504040204" pitchFamily="50" charset="-128"/>
                <a:ea typeface="Meiryo UI" panose="020B0604030504040204" pitchFamily="50" charset="-128"/>
              </a:rPr>
              <a:t>IP</a:t>
            </a:r>
            <a:r>
              <a:rPr kumimoji="1" lang="ja-JP" altLang="en-US" dirty="0">
                <a:latin typeface="Meiryo UI" panose="020B0604030504040204" pitchFamily="50" charset="-128"/>
                <a:ea typeface="Meiryo UI" panose="020B0604030504040204" pitchFamily="50" charset="-128"/>
              </a:rPr>
              <a:t>とライセンスのチェック</a:t>
            </a:r>
            <a:r>
              <a:rPr kumimoji="1" lang="en-US" altLang="ja-JP" dirty="0">
                <a:latin typeface="Meiryo UI" panose="020B0604030504040204" pitchFamily="50" charset="-128"/>
                <a:ea typeface="Meiryo UI" panose="020B0604030504040204" pitchFamily="50" charset="-128"/>
              </a:rPr>
              <a:t>: </a:t>
            </a:r>
            <a:r>
              <a:rPr kumimoji="1" lang="ja-JP" altLang="en-US" dirty="0">
                <a:latin typeface="Meiryo UI" panose="020B0604030504040204" pitchFamily="50" charset="-128"/>
                <a:ea typeface="Meiryo UI" panose="020B0604030504040204" pitchFamily="50" charset="-128"/>
              </a:rPr>
              <a:t>一部のライセンスは、依存関係としても混在できない</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関連する法的リスクを評価</a:t>
            </a:r>
            <a:r>
              <a:rPr kumimoji="1" lang="en-US" altLang="ja-JP" dirty="0">
                <a:latin typeface="Meiryo UI" panose="020B0604030504040204" pitchFamily="50" charset="-128"/>
                <a:ea typeface="Meiryo UI" panose="020B0604030504040204" pitchFamily="50" charset="-128"/>
              </a:rPr>
              <a:t>】</a:t>
            </a:r>
          </a:p>
          <a:p>
            <a:pPr lvl="2"/>
            <a:r>
              <a:rPr kumimoji="1" lang="ja-JP" altLang="en-US" dirty="0">
                <a:latin typeface="Meiryo UI" panose="020B0604030504040204" pitchFamily="50" charset="-128"/>
                <a:ea typeface="Meiryo UI" panose="020B0604030504040204" pitchFamily="50" charset="-128"/>
              </a:rPr>
              <a:t>脆弱性の管理</a:t>
            </a:r>
            <a:r>
              <a:rPr kumimoji="1" lang="en-US" altLang="ja-JP" dirty="0">
                <a:latin typeface="Meiryo UI" panose="020B0604030504040204" pitchFamily="50" charset="-128"/>
                <a:ea typeface="Meiryo UI" panose="020B0604030504040204" pitchFamily="50" charset="-128"/>
              </a:rPr>
              <a:t>: </a:t>
            </a:r>
            <a:r>
              <a:rPr kumimoji="1" lang="ja-JP" altLang="en-US" dirty="0">
                <a:latin typeface="Meiryo UI" panose="020B0604030504040204" pitchFamily="50" charset="-128"/>
                <a:ea typeface="Meiryo UI" panose="020B0604030504040204" pitchFamily="50" charset="-128"/>
              </a:rPr>
              <a:t>コード全体の安全性は最も安全性の低い部分で決まる</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関連するセキュリティリスクを評価</a:t>
            </a:r>
            <a:r>
              <a:rPr kumimoji="1" lang="en-US" altLang="ja-JP" dirty="0">
                <a:latin typeface="Meiryo UI" panose="020B0604030504040204" pitchFamily="50" charset="-128"/>
                <a:ea typeface="Meiryo UI" panose="020B0604030504040204" pitchFamily="50" charset="-128"/>
              </a:rPr>
              <a:t>】</a:t>
            </a:r>
          </a:p>
          <a:p>
            <a:pPr lvl="2"/>
            <a:r>
              <a:rPr kumimoji="1" lang="ja-JP" altLang="en-US" dirty="0">
                <a:latin typeface="Meiryo UI" panose="020B0604030504040204" pitchFamily="50" charset="-128"/>
                <a:ea typeface="Meiryo UI" panose="020B0604030504040204" pitchFamily="50" charset="-128"/>
              </a:rPr>
              <a:t>ライフサイクルと持続可能性</a:t>
            </a:r>
            <a:r>
              <a:rPr kumimoji="1" lang="en-US" altLang="ja-JP" dirty="0">
                <a:latin typeface="Meiryo UI" panose="020B0604030504040204" pitchFamily="50" charset="-128"/>
                <a:ea typeface="Meiryo UI" panose="020B0604030504040204" pitchFamily="50" charset="-128"/>
              </a:rPr>
              <a:t>:  </a:t>
            </a:r>
            <a:r>
              <a:rPr kumimoji="1" lang="ja-JP" altLang="en-US" dirty="0">
                <a:latin typeface="Meiryo UI" panose="020B0604030504040204" pitchFamily="50" charset="-128"/>
                <a:ea typeface="Meiryo UI" panose="020B0604030504040204" pitchFamily="50" charset="-128"/>
              </a:rPr>
              <a:t>依存しているプロジェクトが活発なコミュニティで行われていることは、バグ修正、最適化、新機能の明るい兆候</a:t>
            </a:r>
          </a:p>
          <a:p>
            <a:pPr lvl="2"/>
            <a:r>
              <a:rPr kumimoji="1" lang="ja-JP" altLang="en-US" dirty="0">
                <a:latin typeface="Meiryo UI" panose="020B0604030504040204" pitchFamily="50" charset="-128"/>
                <a:ea typeface="Meiryo UI" panose="020B0604030504040204" pitchFamily="50" charset="-128"/>
              </a:rPr>
              <a:t>「成熟度」 の基準に従った、使用されている依存関係の慎重な選択</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安全なオープンソースコンポーネントを使用すること</a:t>
            </a:r>
          </a:p>
          <a:p>
            <a:pPr lvl="3"/>
            <a:r>
              <a:rPr kumimoji="1" lang="ja-JP" altLang="en-US" dirty="0">
                <a:latin typeface="Meiryo UI" panose="020B0604030504040204" pitchFamily="50" charset="-128"/>
                <a:ea typeface="Meiryo UI" panose="020B0604030504040204" pitchFamily="50" charset="-128"/>
              </a:rPr>
              <a:t>健全でよく管理されたコードベース</a:t>
            </a:r>
          </a:p>
          <a:p>
            <a:pPr lvl="3"/>
            <a:r>
              <a:rPr kumimoji="1" lang="ja-JP" altLang="en-US" dirty="0">
                <a:latin typeface="Meiryo UI" panose="020B0604030504040204" pitchFamily="50" charset="-128"/>
                <a:ea typeface="Meiryo UI" panose="020B0604030504040204" pitchFamily="50" charset="-128"/>
              </a:rPr>
              <a:t>外部からのコントリビューションを受け入れるなど、活動が活発でリアクティブなコミュニティ</a:t>
            </a:r>
          </a:p>
          <a:p>
            <a:pPr lvl="1">
              <a:lnSpc>
                <a:spcPct val="120000"/>
              </a:lnSpc>
            </a:pPr>
            <a:endParaRPr kumimoji="1" lang="ja-JP" altLang="en-US" dirty="0">
              <a:latin typeface="Meiryo UI" panose="020B0604030504040204" pitchFamily="50" charset="-128"/>
              <a:ea typeface="Meiryo UI" panose="020B0604030504040204" pitchFamily="50" charset="-128"/>
            </a:endParaRPr>
          </a:p>
        </p:txBody>
      </p:sp>
      <p:sp>
        <p:nvSpPr>
          <p:cNvPr id="4" name="吹き出し: 角を丸めた四角形 3">
            <a:extLst>
              <a:ext uri="{FF2B5EF4-FFF2-40B4-BE49-F238E27FC236}">
                <a16:creationId xmlns:a16="http://schemas.microsoft.com/office/drawing/2014/main" id="{C94374A6-7B32-4430-BCEE-6BEED800CCFB}"/>
              </a:ext>
            </a:extLst>
          </p:cNvPr>
          <p:cNvSpPr/>
          <p:nvPr/>
        </p:nvSpPr>
        <p:spPr bwMode="auto">
          <a:xfrm>
            <a:off x="4812452" y="1986052"/>
            <a:ext cx="3701812" cy="591521"/>
          </a:xfrm>
          <a:prstGeom prst="wedgeRoundRectCallout">
            <a:avLst>
              <a:gd name="adj1" fmla="val -94909"/>
              <a:gd name="adj2" fmla="val -37612"/>
              <a:gd name="adj3" fmla="val 16667"/>
            </a:avLst>
          </a:prstGeom>
          <a:solidFill>
            <a:srgbClr val="FFCCFF"/>
          </a:solidFill>
          <a:ln w="9525">
            <a:solidFill>
              <a:schemeClr val="tx1"/>
            </a:solidFill>
            <a:miter lim="800000"/>
            <a:headEnd/>
            <a:tailEnd/>
          </a:ln>
          <a:effectLst/>
        </p:spPr>
        <p:txBody>
          <a:bodyPr wrap="square" rtlCol="0" anchor="ctr" anchorCtr="0">
            <a:noAutofit/>
          </a:bodyPr>
          <a:lstStyle/>
          <a:p>
            <a:pPr marL="171450" indent="-171450">
              <a:buFont typeface="Arial" panose="020B0604020202020204" pitchFamily="34" charset="0"/>
              <a:buChar char="•"/>
            </a:pPr>
            <a:r>
              <a:rPr kumimoji="1" lang="ja-JP" altLang="en-US" sz="1050" dirty="0">
                <a:solidFill>
                  <a:schemeClr val="tx1"/>
                </a:solidFill>
                <a:latin typeface="Meiryo UI" panose="020B0604030504040204" pitchFamily="50" charset="-128"/>
                <a:ea typeface="Meiryo UI" panose="020B0604030504040204" pitchFamily="50" charset="-128"/>
              </a:rPr>
              <a:t>プロバイダーというのは、依存しているソフトの提供者であり、</a:t>
            </a:r>
            <a:br>
              <a:rPr kumimoji="1" lang="en-US" altLang="ja-JP" sz="1050" dirty="0">
                <a:solidFill>
                  <a:schemeClr val="tx1"/>
                </a:solidFill>
                <a:latin typeface="Meiryo UI" panose="020B0604030504040204" pitchFamily="50" charset="-128"/>
                <a:ea typeface="Meiryo UI" panose="020B0604030504040204" pitchFamily="50" charset="-128"/>
              </a:rPr>
            </a:br>
            <a:r>
              <a:rPr kumimoji="1" lang="en-US" altLang="ja-JP" sz="1050" dirty="0">
                <a:solidFill>
                  <a:schemeClr val="tx1"/>
                </a:solidFill>
                <a:latin typeface="Meiryo UI" panose="020B0604030504040204" pitchFamily="50" charset="-128"/>
                <a:ea typeface="Meiryo UI" panose="020B0604030504040204" pitchFamily="50" charset="-128"/>
              </a:rPr>
              <a:t>OSS</a:t>
            </a:r>
            <a:r>
              <a:rPr kumimoji="1" lang="ja-JP" altLang="en-US" sz="1050" dirty="0">
                <a:solidFill>
                  <a:schemeClr val="tx1"/>
                </a:solidFill>
                <a:latin typeface="Meiryo UI" panose="020B0604030504040204" pitchFamily="50" charset="-128"/>
                <a:ea typeface="Meiryo UI" panose="020B0604030504040204" pitchFamily="50" charset="-128"/>
              </a:rPr>
              <a:t>コミュニティの場合もあれば、</a:t>
            </a:r>
            <a:r>
              <a:rPr kumimoji="1" lang="en-US" altLang="ja-JP" sz="1050" dirty="0">
                <a:solidFill>
                  <a:schemeClr val="tx1"/>
                </a:solidFill>
                <a:latin typeface="Meiryo UI" panose="020B0604030504040204" pitchFamily="50" charset="-128"/>
                <a:ea typeface="Meiryo UI" panose="020B0604030504040204" pitchFamily="50" charset="-128"/>
              </a:rPr>
              <a:t>Proprietary</a:t>
            </a:r>
            <a:r>
              <a:rPr kumimoji="1" lang="ja-JP" altLang="en-US" sz="1050" dirty="0">
                <a:solidFill>
                  <a:schemeClr val="tx1"/>
                </a:solidFill>
                <a:latin typeface="Meiryo UI" panose="020B0604030504040204" pitchFamily="50" charset="-128"/>
                <a:ea typeface="Meiryo UI" panose="020B0604030504040204" pitchFamily="50" charset="-128"/>
              </a:rPr>
              <a:t>モジュールの販売者の場合もある</a:t>
            </a:r>
            <a:endParaRPr kumimoji="1" lang="en-US" altLang="ja-JP" sz="1050" dirty="0">
              <a:solidFill>
                <a:schemeClr val="tx1"/>
              </a:solidFill>
              <a:latin typeface="Meiryo UI" panose="020B0604030504040204" pitchFamily="50" charset="-128"/>
              <a:ea typeface="Meiryo UI" panose="020B0604030504040204" pitchFamily="50" charset="-128"/>
            </a:endParaRPr>
          </a:p>
        </p:txBody>
      </p:sp>
      <p:sp>
        <p:nvSpPr>
          <p:cNvPr id="5" name="吹き出し: 角を丸めた四角形 4">
            <a:extLst>
              <a:ext uri="{FF2B5EF4-FFF2-40B4-BE49-F238E27FC236}">
                <a16:creationId xmlns:a16="http://schemas.microsoft.com/office/drawing/2014/main" id="{F46B1E8E-5DA3-41FB-A8E8-C814AD13B680}"/>
              </a:ext>
            </a:extLst>
          </p:cNvPr>
          <p:cNvSpPr/>
          <p:nvPr/>
        </p:nvSpPr>
        <p:spPr bwMode="auto">
          <a:xfrm>
            <a:off x="6182111" y="4126157"/>
            <a:ext cx="2612437" cy="591521"/>
          </a:xfrm>
          <a:prstGeom prst="wedgeRoundRectCallout">
            <a:avLst>
              <a:gd name="adj1" fmla="val -94909"/>
              <a:gd name="adj2" fmla="val -37612"/>
              <a:gd name="adj3" fmla="val 16667"/>
            </a:avLst>
          </a:prstGeom>
          <a:solidFill>
            <a:srgbClr val="FFCCFF"/>
          </a:solidFill>
          <a:ln w="9525">
            <a:solidFill>
              <a:schemeClr val="tx1"/>
            </a:solidFill>
            <a:miter lim="800000"/>
            <a:headEnd/>
            <a:tailEnd/>
          </a:ln>
          <a:effectLst/>
        </p:spPr>
        <p:txBody>
          <a:bodyPr wrap="square" rtlCol="0" anchor="ctr" anchorCtr="0">
            <a:noAutofit/>
          </a:bodyPr>
          <a:lstStyle/>
          <a:p>
            <a:pPr marL="171450" indent="-171450">
              <a:buFont typeface="Arial" panose="020B0604020202020204" pitchFamily="34" charset="0"/>
              <a:buChar char="•"/>
            </a:pPr>
            <a:r>
              <a:rPr kumimoji="1" lang="ja-JP" altLang="en-US" sz="1050" dirty="0">
                <a:solidFill>
                  <a:schemeClr val="tx1"/>
                </a:solidFill>
                <a:latin typeface="Meiryo UI" panose="020B0604030504040204" pitchFamily="50" charset="-128"/>
                <a:ea typeface="Meiryo UI" panose="020B0604030504040204" pitchFamily="50" charset="-128"/>
              </a:rPr>
              <a:t>依存先の開発者、活動の良しあしまで気にしているところが重要</a:t>
            </a:r>
            <a:endParaRPr kumimoji="1" lang="en-US" altLang="ja-JP" sz="105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33084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BA43F4-00F7-4592-A66A-3F41E533FF3D}"/>
              </a:ext>
            </a:extLst>
          </p:cNvPr>
          <p:cNvSpPr>
            <a:spLocks noGrp="1"/>
          </p:cNvSpPr>
          <p:nvPr>
            <p:ph type="title"/>
          </p:nvPr>
        </p:nvSpPr>
        <p:spPr/>
        <p:txBody>
          <a:bodyPr/>
          <a:lstStyle/>
          <a:p>
            <a:r>
              <a:rPr lang="en-US" altLang="ja-JP" dirty="0"/>
              <a:t>5</a:t>
            </a:r>
            <a:r>
              <a:rPr lang="ja-JP" altLang="en-US" dirty="0"/>
              <a:t> 信頼目標のための活動（</a:t>
            </a:r>
            <a:r>
              <a:rPr lang="en-US" altLang="ja-JP" dirty="0"/>
              <a:t>Trust Goal Activities</a:t>
            </a:r>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37C48880-FEA4-4081-8478-F5A7FDF9F84B}"/>
              </a:ext>
            </a:extLst>
          </p:cNvPr>
          <p:cNvSpPr>
            <a:spLocks noGrp="1"/>
          </p:cNvSpPr>
          <p:nvPr>
            <p:ph sz="quarter" idx="10"/>
          </p:nvPr>
        </p:nvSpPr>
        <p:spPr/>
        <p:txBody>
          <a:bodyPr>
            <a:normAutofit/>
          </a:bodyPr>
          <a:lstStyle/>
          <a:p>
            <a:pPr>
              <a:lnSpc>
                <a:spcPct val="120000"/>
              </a:lnSpc>
            </a:pPr>
            <a:r>
              <a:rPr kumimoji="1" lang="ja-JP" altLang="en-US" dirty="0">
                <a:latin typeface="Meiryo UI" panose="020B0604030504040204" pitchFamily="50" charset="-128"/>
                <a:ea typeface="Meiryo UI" panose="020B0604030504040204" pitchFamily="50" charset="-128"/>
              </a:rPr>
              <a:t>５．３依存関係の管理（続き）</a:t>
            </a:r>
          </a:p>
          <a:p>
            <a:pPr lvl="1"/>
            <a:r>
              <a:rPr kumimoji="1" lang="ja-JP" altLang="en-US" dirty="0">
                <a:latin typeface="Meiryo UI" panose="020B0604030504040204" pitchFamily="50" charset="-128"/>
                <a:ea typeface="Meiryo UI" panose="020B0604030504040204" pitchFamily="50" charset="-128"/>
              </a:rPr>
              <a:t>チェックリスト</a:t>
            </a:r>
          </a:p>
          <a:p>
            <a:pPr lvl="2"/>
            <a:r>
              <a:rPr kumimoji="1" lang="ja-JP" altLang="en-US" dirty="0">
                <a:latin typeface="Meiryo UI" panose="020B0604030504040204" pitchFamily="50" charset="-128"/>
                <a:ea typeface="Meiryo UI" panose="020B0604030504040204" pitchFamily="50" charset="-128"/>
              </a:rPr>
              <a:t>すべての社内開発コード内の依存関係が把握されている</a:t>
            </a:r>
          </a:p>
          <a:p>
            <a:pPr lvl="2"/>
            <a:r>
              <a:rPr kumimoji="1" lang="ja-JP" altLang="en-US" dirty="0">
                <a:latin typeface="Meiryo UI" panose="020B0604030504040204" pitchFamily="50" charset="-128"/>
                <a:ea typeface="Meiryo UI" panose="020B0604030504040204" pitchFamily="50" charset="-128"/>
              </a:rPr>
              <a:t>社内で実行されるすべての外部コード内の依存関係が把握されている</a:t>
            </a:r>
          </a:p>
          <a:p>
            <a:pPr lvl="2"/>
            <a:r>
              <a:rPr kumimoji="1" lang="ja-JP" altLang="en-US" dirty="0">
                <a:latin typeface="Meiryo UI" panose="020B0604030504040204" pitchFamily="50" charset="-128"/>
                <a:ea typeface="Meiryo UI" panose="020B0604030504040204" pitchFamily="50" charset="-128"/>
              </a:rPr>
              <a:t>プロジェクトの継続的インテグレーション・プロセスに、ソフトウェア構成分析または依存関係識別手順を簡単に追加できる</a:t>
            </a:r>
          </a:p>
          <a:p>
            <a:pPr lvl="2"/>
            <a:r>
              <a:rPr kumimoji="1" lang="ja-JP" altLang="en-US" dirty="0">
                <a:latin typeface="Meiryo UI" panose="020B0604030504040204" pitchFamily="50" charset="-128"/>
                <a:ea typeface="Meiryo UI" panose="020B0604030504040204" pitchFamily="50" charset="-128"/>
              </a:rPr>
              <a:t>依存関係分析ツールが使用されている</a:t>
            </a:r>
          </a:p>
          <a:p>
            <a:pPr lvl="1"/>
            <a:r>
              <a:rPr kumimoji="1" lang="ja-JP" altLang="en-US" dirty="0">
                <a:latin typeface="Meiryo UI" panose="020B0604030504040204" pitchFamily="50" charset="-128"/>
                <a:ea typeface="Meiryo UI" panose="020B0604030504040204" pitchFamily="50" charset="-128"/>
              </a:rPr>
              <a:t>ツール</a:t>
            </a:r>
          </a:p>
          <a:p>
            <a:pPr lvl="2"/>
            <a:r>
              <a:rPr kumimoji="1" lang="en-US" altLang="ja-JP" dirty="0">
                <a:latin typeface="Meiryo UI" panose="020B0604030504040204" pitchFamily="50" charset="-128"/>
                <a:ea typeface="Meiryo UI" panose="020B0604030504040204" pitchFamily="50" charset="-128"/>
              </a:rPr>
              <a:t>OWASP Dependency check</a:t>
            </a:r>
          </a:p>
          <a:p>
            <a:pPr lvl="2"/>
            <a:r>
              <a:rPr kumimoji="1" lang="en-US" altLang="ja-JP" dirty="0">
                <a:latin typeface="Meiryo UI" panose="020B0604030504040204" pitchFamily="50" charset="-128"/>
                <a:ea typeface="Meiryo UI" panose="020B0604030504040204" pitchFamily="50" charset="-128"/>
              </a:rPr>
              <a:t>[OSS Review Toolkit</a:t>
            </a:r>
          </a:p>
          <a:p>
            <a:pPr lvl="2"/>
            <a:r>
              <a:rPr kumimoji="1" lang="en-US" altLang="ja-JP" dirty="0">
                <a:latin typeface="Meiryo UI" panose="020B0604030504040204" pitchFamily="50" charset="-128"/>
                <a:ea typeface="Meiryo UI" panose="020B0604030504040204" pitchFamily="50" charset="-128"/>
              </a:rPr>
              <a:t>Fossa</a:t>
            </a:r>
          </a:p>
          <a:p>
            <a:pPr lvl="2"/>
            <a:r>
              <a:rPr kumimoji="1" lang="en-US" altLang="ja-JP" dirty="0">
                <a:latin typeface="Meiryo UI" panose="020B0604030504040204" pitchFamily="50" charset="-128"/>
                <a:ea typeface="Meiryo UI" panose="020B0604030504040204" pitchFamily="50" charset="-128"/>
              </a:rPr>
              <a:t>Software 360</a:t>
            </a:r>
          </a:p>
          <a:p>
            <a:pPr lvl="2"/>
            <a:r>
              <a:rPr kumimoji="1" lang="en-US" altLang="ja-JP" dirty="0">
                <a:latin typeface="Meiryo UI" panose="020B0604030504040204" pitchFamily="50" charset="-128"/>
                <a:ea typeface="Meiryo UI" panose="020B0604030504040204" pitchFamily="50" charset="-128"/>
              </a:rPr>
              <a:t>Eclipse Dash license tool</a:t>
            </a:r>
          </a:p>
          <a:p>
            <a:pPr lvl="1">
              <a:lnSpc>
                <a:spcPct val="120000"/>
              </a:lnSpc>
            </a:pP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76324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BA43F4-00F7-4592-A66A-3F41E533FF3D}"/>
              </a:ext>
            </a:extLst>
          </p:cNvPr>
          <p:cNvSpPr>
            <a:spLocks noGrp="1"/>
          </p:cNvSpPr>
          <p:nvPr>
            <p:ph type="title"/>
          </p:nvPr>
        </p:nvSpPr>
        <p:spPr/>
        <p:txBody>
          <a:bodyPr/>
          <a:lstStyle/>
          <a:p>
            <a:r>
              <a:rPr lang="en-US" altLang="ja-JP" dirty="0"/>
              <a:t>5</a:t>
            </a:r>
            <a:r>
              <a:rPr lang="ja-JP" altLang="en-US" dirty="0"/>
              <a:t> 信頼目標のための活動（</a:t>
            </a:r>
            <a:r>
              <a:rPr lang="en-US" altLang="ja-JP" dirty="0"/>
              <a:t>Trust Goal Activities</a:t>
            </a:r>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37C48880-FEA4-4081-8478-F5A7FDF9F84B}"/>
              </a:ext>
            </a:extLst>
          </p:cNvPr>
          <p:cNvSpPr>
            <a:spLocks noGrp="1"/>
          </p:cNvSpPr>
          <p:nvPr>
            <p:ph sz="quarter" idx="10"/>
          </p:nvPr>
        </p:nvSpPr>
        <p:spPr/>
        <p:txBody>
          <a:bodyPr>
            <a:normAutofit/>
          </a:bodyPr>
          <a:lstStyle/>
          <a:p>
            <a:pPr>
              <a:lnSpc>
                <a:spcPct val="120000"/>
              </a:lnSpc>
            </a:pPr>
            <a:r>
              <a:rPr kumimoji="1" lang="ja-JP" altLang="en-US" dirty="0">
                <a:latin typeface="Meiryo UI" panose="020B0604030504040204" pitchFamily="50" charset="-128"/>
                <a:ea typeface="Meiryo UI" panose="020B0604030504040204" pitchFamily="50" charset="-128"/>
              </a:rPr>
              <a:t>５．３依存関係の管理（続き）</a:t>
            </a:r>
            <a:endParaRPr kumimoji="1" lang="en-US" altLang="ja-JP" dirty="0">
              <a:latin typeface="Meiryo UI" panose="020B0604030504040204" pitchFamily="50" charset="-128"/>
              <a:ea typeface="Meiryo UI" panose="020B0604030504040204" pitchFamily="50" charset="-128"/>
            </a:endParaRPr>
          </a:p>
          <a:p>
            <a:pPr lvl="1"/>
            <a:r>
              <a:rPr kumimoji="1" lang="ja-JP" altLang="en-US" dirty="0">
                <a:latin typeface="Meiryo UI" panose="020B0604030504040204" pitchFamily="50" charset="-128"/>
                <a:ea typeface="Meiryo UI" panose="020B0604030504040204" pitchFamily="50" charset="-128"/>
              </a:rPr>
              <a:t>推奨事項</a:t>
            </a:r>
          </a:p>
          <a:p>
            <a:pPr lvl="2"/>
            <a:r>
              <a:rPr kumimoji="1" lang="ja-JP" altLang="en-US" dirty="0">
                <a:latin typeface="Meiryo UI" panose="020B0604030504040204" pitchFamily="50" charset="-128"/>
                <a:ea typeface="Meiryo UI" panose="020B0604030504040204" pitchFamily="50" charset="-128"/>
              </a:rPr>
              <a:t> 法的リスクを軽減するために、依存関係と</a:t>
            </a:r>
            <a:r>
              <a:rPr kumimoji="1" lang="en-US" altLang="ja-JP" dirty="0">
                <a:latin typeface="Meiryo UI" panose="020B0604030504040204" pitchFamily="50" charset="-128"/>
                <a:ea typeface="Meiryo UI" panose="020B0604030504040204" pitchFamily="50" charset="-128"/>
              </a:rPr>
              <a:t>IP</a:t>
            </a:r>
            <a:r>
              <a:rPr kumimoji="1" lang="ja-JP" altLang="en-US" dirty="0">
                <a:latin typeface="Meiryo UI" panose="020B0604030504040204" pitchFamily="50" charset="-128"/>
                <a:ea typeface="Meiryo UI" panose="020B0604030504040204" pitchFamily="50" charset="-128"/>
              </a:rPr>
              <a:t>要件に関する定期的な</a:t>
            </a:r>
            <a:r>
              <a:rPr kumimoji="1" lang="ja-JP" altLang="en-US" dirty="0">
                <a:solidFill>
                  <a:srgbClr val="FF0000"/>
                </a:solidFill>
                <a:latin typeface="Meiryo UI" panose="020B0604030504040204" pitchFamily="50" charset="-128"/>
                <a:ea typeface="Meiryo UI" panose="020B0604030504040204" pitchFamily="50" charset="-128"/>
              </a:rPr>
              <a:t>監査</a:t>
            </a:r>
            <a:r>
              <a:rPr kumimoji="1" lang="ja-JP" altLang="en-US" dirty="0">
                <a:latin typeface="Meiryo UI" panose="020B0604030504040204" pitchFamily="50" charset="-128"/>
                <a:ea typeface="Meiryo UI" panose="020B0604030504040204" pitchFamily="50" charset="-128"/>
              </a:rPr>
              <a:t>を実施</a:t>
            </a:r>
          </a:p>
          <a:p>
            <a:pPr lvl="3"/>
            <a:r>
              <a:rPr kumimoji="1" lang="ja-JP" altLang="en-US" dirty="0">
                <a:latin typeface="Meiryo UI" panose="020B0604030504040204" pitchFamily="50" charset="-128"/>
                <a:ea typeface="Meiryo UI" panose="020B0604030504040204" pitchFamily="50" charset="-128"/>
              </a:rPr>
              <a:t>理想的には、問題</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新しい依存関係、ライセンスの非互換性</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をできるだけ早く特定して修正できるように、継続的インテグレーションプロセスに依存関係管理を統合</a:t>
            </a:r>
          </a:p>
          <a:p>
            <a:pPr lvl="2"/>
            <a:r>
              <a:rPr kumimoji="1" lang="ja-JP" altLang="en-US" dirty="0">
                <a:latin typeface="Meiryo UI" panose="020B0604030504040204" pitchFamily="50" charset="-128"/>
                <a:ea typeface="Meiryo UI" panose="020B0604030504040204" pitchFamily="50" charset="-128"/>
              </a:rPr>
              <a:t>依存関係に関連する脆弱性を追跡し、ユーザーと開発者に情報を提供</a:t>
            </a:r>
          </a:p>
          <a:p>
            <a:pPr lvl="3"/>
            <a:r>
              <a:rPr kumimoji="1" lang="ja-JP" altLang="en-US" dirty="0">
                <a:latin typeface="Meiryo UI" panose="020B0604030504040204" pitchFamily="50" charset="-128"/>
                <a:ea typeface="Meiryo UI" panose="020B0604030504040204" pitchFamily="50" charset="-128"/>
              </a:rPr>
              <a:t>不正なライセンスに関連するリスクについて人々に通知</a:t>
            </a:r>
          </a:p>
          <a:p>
            <a:pPr lvl="2"/>
            <a:r>
              <a:rPr kumimoji="1" lang="ja-JP" altLang="en-US" dirty="0">
                <a:latin typeface="Meiryo UI" panose="020B0604030504040204" pitchFamily="50" charset="-128"/>
                <a:ea typeface="Meiryo UI" panose="020B0604030504040204" pitchFamily="50" charset="-128"/>
              </a:rPr>
              <a:t>プロジェクトのコードベースにライセンスチェックを設定するための簡単なソリューションを提案</a:t>
            </a:r>
          </a:p>
          <a:p>
            <a:pPr lvl="3"/>
            <a:r>
              <a:rPr kumimoji="1" lang="ja-JP" altLang="en-US" dirty="0">
                <a:latin typeface="Meiryo UI" panose="020B0604030504040204" pitchFamily="50" charset="-128"/>
                <a:ea typeface="Meiryo UI" panose="020B0604030504040204" pitchFamily="50" charset="-128"/>
              </a:rPr>
              <a:t>その重要性を伝え、プロジェクトが</a:t>
            </a:r>
            <a:r>
              <a:rPr kumimoji="1" lang="en-US" altLang="ja-JP" dirty="0">
                <a:latin typeface="Meiryo UI" panose="020B0604030504040204" pitchFamily="50" charset="-128"/>
                <a:ea typeface="Meiryo UI" panose="020B0604030504040204" pitchFamily="50" charset="-128"/>
              </a:rPr>
              <a:t>CI</a:t>
            </a:r>
            <a:r>
              <a:rPr kumimoji="1" lang="ja-JP" altLang="en-US" dirty="0">
                <a:latin typeface="Meiryo UI" panose="020B0604030504040204" pitchFamily="50" charset="-128"/>
                <a:ea typeface="Meiryo UI" panose="020B0604030504040204" pitchFamily="50" charset="-128"/>
              </a:rPr>
              <a:t>システムに追加できるように支援</a:t>
            </a:r>
          </a:p>
          <a:p>
            <a:pPr lvl="2"/>
            <a:r>
              <a:rPr kumimoji="1" lang="ja-JP" altLang="en-US" dirty="0">
                <a:latin typeface="Meiryo UI" panose="020B0604030504040204" pitchFamily="50" charset="-128"/>
                <a:ea typeface="Meiryo UI" panose="020B0604030504040204" pitchFamily="50" charset="-128"/>
              </a:rPr>
              <a:t>依存関係に関連するリスクの表示可能な</a:t>
            </a:r>
            <a:r>
              <a:rPr kumimoji="1" lang="en-US" altLang="ja-JP" dirty="0">
                <a:latin typeface="Meiryo UI" panose="020B0604030504040204" pitchFamily="50" charset="-128"/>
                <a:ea typeface="Meiryo UI" panose="020B0604030504040204" pitchFamily="50" charset="-128"/>
              </a:rPr>
              <a:t>KPI</a:t>
            </a:r>
            <a:r>
              <a:rPr kumimoji="1" lang="ja-JP" altLang="en-US" dirty="0">
                <a:latin typeface="Meiryo UI" panose="020B0604030504040204" pitchFamily="50" charset="-128"/>
                <a:ea typeface="Meiryo UI" panose="020B0604030504040204" pitchFamily="50" charset="-128"/>
              </a:rPr>
              <a:t>を設定</a:t>
            </a:r>
          </a:p>
          <a:p>
            <a:pPr lvl="1"/>
            <a:r>
              <a:rPr kumimoji="1" lang="ja-JP" altLang="en-US" dirty="0">
                <a:latin typeface="Meiryo UI" panose="020B0604030504040204" pitchFamily="50" charset="-128"/>
                <a:ea typeface="Meiryo UI" panose="020B0604030504040204" pitchFamily="50" charset="-128"/>
              </a:rPr>
              <a:t>考慮すべきポイント</a:t>
            </a:r>
          </a:p>
          <a:p>
            <a:pPr lvl="2"/>
            <a:r>
              <a:rPr kumimoji="1" lang="ja-JP" altLang="en-US" dirty="0">
                <a:latin typeface="Meiryo UI" panose="020B0604030504040204" pitchFamily="50" charset="-128"/>
                <a:ea typeface="Meiryo UI" panose="020B0604030504040204" pitchFamily="50" charset="-128"/>
              </a:rPr>
              <a:t>ソフトウェアが破損したり、攻撃されたり、訴えられたりした場合の会社のリスク</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コスト、評判など。</a:t>
            </a:r>
            <a:r>
              <a:rPr kumimoji="1" lang="en-US" altLang="ja-JP" dirty="0">
                <a:latin typeface="Meiryo UI" panose="020B0604030504040204" pitchFamily="50" charset="-128"/>
                <a:ea typeface="Meiryo UI" panose="020B0604030504040204" pitchFamily="50" charset="-128"/>
              </a:rPr>
              <a:t>)</a:t>
            </a:r>
          </a:p>
          <a:p>
            <a:pPr lvl="2"/>
            <a:r>
              <a:rPr kumimoji="1" lang="ja-JP" altLang="en-US" dirty="0">
                <a:latin typeface="Meiryo UI" panose="020B0604030504040204" pitchFamily="50" charset="-128"/>
                <a:ea typeface="Meiryo UI" panose="020B0604030504040204" pitchFamily="50" charset="-128"/>
              </a:rPr>
              <a:t>人、組織、またはビジネスにとってのコードベースの重要度</a:t>
            </a:r>
          </a:p>
          <a:p>
            <a:pPr lvl="2"/>
            <a:r>
              <a:rPr kumimoji="1" lang="ja-JP" altLang="en-US" dirty="0">
                <a:latin typeface="Meiryo UI" panose="020B0604030504040204" pitchFamily="50" charset="-128"/>
                <a:ea typeface="Meiryo UI" panose="020B0604030504040204" pitchFamily="50" charset="-128"/>
              </a:rPr>
              <a:t>アプリケーションが依存しているコンポーネントのリポジトリが変更された場合の対応</a:t>
            </a:r>
          </a:p>
          <a:p>
            <a:pPr lvl="1">
              <a:lnSpc>
                <a:spcPct val="120000"/>
              </a:lnSpc>
            </a:pP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2976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BA43F4-00F7-4592-A66A-3F41E533FF3D}"/>
              </a:ext>
            </a:extLst>
          </p:cNvPr>
          <p:cNvSpPr>
            <a:spLocks noGrp="1"/>
          </p:cNvSpPr>
          <p:nvPr>
            <p:ph type="title"/>
          </p:nvPr>
        </p:nvSpPr>
        <p:spPr/>
        <p:txBody>
          <a:bodyPr/>
          <a:lstStyle/>
          <a:p>
            <a:r>
              <a:rPr lang="en-US" altLang="ja-JP" dirty="0"/>
              <a:t>5</a:t>
            </a:r>
            <a:r>
              <a:rPr lang="ja-JP" altLang="en-US" dirty="0"/>
              <a:t> 信頼目標のための活動（</a:t>
            </a:r>
            <a:r>
              <a:rPr lang="en-US" altLang="ja-JP" dirty="0"/>
              <a:t>Trust Goal Activities</a:t>
            </a:r>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37C48880-FEA4-4081-8478-F5A7FDF9F84B}"/>
              </a:ext>
            </a:extLst>
          </p:cNvPr>
          <p:cNvSpPr>
            <a:spLocks noGrp="1"/>
          </p:cNvSpPr>
          <p:nvPr>
            <p:ph sz="quarter" idx="10"/>
          </p:nvPr>
        </p:nvSpPr>
        <p:spPr/>
        <p:txBody>
          <a:bodyPr>
            <a:normAutofit fontScale="92500" lnSpcReduction="10000"/>
          </a:bodyPr>
          <a:lstStyle/>
          <a:p>
            <a:pPr>
              <a:lnSpc>
                <a:spcPct val="120000"/>
              </a:lnSpc>
            </a:pPr>
            <a:r>
              <a:rPr kumimoji="1" lang="ja-JP" altLang="en-US" dirty="0">
                <a:latin typeface="Meiryo UI" panose="020B0604030504040204" pitchFamily="50" charset="-128"/>
                <a:ea typeface="Meiryo UI" panose="020B0604030504040204" pitchFamily="50" charset="-128"/>
              </a:rPr>
              <a:t>５．４主要指標の管理</a:t>
            </a:r>
          </a:p>
          <a:p>
            <a:pPr lvl="1"/>
            <a:r>
              <a:rPr kumimoji="1" lang="ja-JP" altLang="en-US" dirty="0">
                <a:latin typeface="Meiryo UI" panose="020B0604030504040204" pitchFamily="50" charset="-128"/>
                <a:ea typeface="Meiryo UI" panose="020B0604030504040204" pitchFamily="50" charset="-128"/>
              </a:rPr>
              <a:t>活動スコープ：</a:t>
            </a:r>
          </a:p>
          <a:p>
            <a:pPr lvl="1"/>
            <a:r>
              <a:rPr kumimoji="1" lang="ja-JP" altLang="en-US" dirty="0">
                <a:latin typeface="Meiryo UI" panose="020B0604030504040204" pitchFamily="50" charset="-128"/>
                <a:ea typeface="Meiryo UI" panose="020B0604030504040204" pitchFamily="50" charset="-128"/>
              </a:rPr>
              <a:t>専門的に管理されたオープンソース・ソフトウェアに関する日常的な経営上の意思決定や戦略的オプションを示す一連の指標を収集し、モニター</a:t>
            </a:r>
          </a:p>
          <a:p>
            <a:pPr lvl="2"/>
            <a:r>
              <a:rPr kumimoji="1" lang="ja-JP" altLang="en-US" dirty="0">
                <a:latin typeface="Meiryo UI" panose="020B0604030504040204" pitchFamily="50" charset="-128"/>
                <a:ea typeface="Meiryo UI" panose="020B0604030504040204" pitchFamily="50" charset="-128"/>
              </a:rPr>
              <a:t>いくつかの指標を選択</a:t>
            </a:r>
          </a:p>
          <a:p>
            <a:pPr lvl="3"/>
            <a:r>
              <a:rPr kumimoji="1" lang="ja-JP" altLang="en-US" dirty="0">
                <a:latin typeface="Meiryo UI" panose="020B0604030504040204" pitchFamily="50" charset="-128"/>
                <a:ea typeface="Meiryo UI" panose="020B0604030504040204" pitchFamily="50" charset="-128"/>
              </a:rPr>
              <a:t>解決された依存関係の数（ライセンスタイプ別に表示）</a:t>
            </a:r>
          </a:p>
          <a:p>
            <a:pPr lvl="3"/>
            <a:r>
              <a:rPr kumimoji="1" lang="ja-JP" altLang="en-US" dirty="0">
                <a:latin typeface="Meiryo UI" panose="020B0604030504040204" pitchFamily="50" charset="-128"/>
                <a:ea typeface="Meiryo UI" panose="020B0604030504040204" pitchFamily="50" charset="-128"/>
              </a:rPr>
              <a:t>古くなった</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脆弱な依存関係の数</a:t>
            </a:r>
          </a:p>
          <a:p>
            <a:pPr lvl="3"/>
            <a:r>
              <a:rPr kumimoji="1" lang="ja-JP" altLang="en-US" dirty="0">
                <a:latin typeface="Meiryo UI" panose="020B0604030504040204" pitchFamily="50" charset="-128"/>
                <a:ea typeface="Meiryo UI" panose="020B0604030504040204" pitchFamily="50" charset="-128"/>
              </a:rPr>
              <a:t>検出されたライセンス</a:t>
            </a:r>
            <a:r>
              <a:rPr kumimoji="1" lang="en-US" altLang="ja-JP" dirty="0">
                <a:latin typeface="Meiryo UI" panose="020B0604030504040204" pitchFamily="50" charset="-128"/>
                <a:ea typeface="Meiryo UI" panose="020B0604030504040204" pitchFamily="50" charset="-128"/>
              </a:rPr>
              <a:t>/IP</a:t>
            </a:r>
            <a:r>
              <a:rPr kumimoji="1" lang="ja-JP" altLang="en-US" dirty="0">
                <a:latin typeface="Meiryo UI" panose="020B0604030504040204" pitchFamily="50" charset="-128"/>
                <a:ea typeface="Meiryo UI" panose="020B0604030504040204" pitchFamily="50" charset="-128"/>
              </a:rPr>
              <a:t>問題の数</a:t>
            </a:r>
          </a:p>
          <a:p>
            <a:pPr lvl="3"/>
            <a:r>
              <a:rPr kumimoji="1" lang="ja-JP" altLang="en-US" dirty="0">
                <a:latin typeface="Meiryo UI" panose="020B0604030504040204" pitchFamily="50" charset="-128"/>
                <a:ea typeface="Meiryo UI" panose="020B0604030504040204" pitchFamily="50" charset="-128"/>
              </a:rPr>
              <a:t>外部プロジェクトへの貢献</a:t>
            </a:r>
          </a:p>
          <a:p>
            <a:pPr lvl="3"/>
            <a:r>
              <a:rPr kumimoji="1" lang="ja-JP" altLang="en-US" dirty="0">
                <a:latin typeface="Meiryo UI" panose="020B0604030504040204" pitchFamily="50" charset="-128"/>
                <a:ea typeface="Meiryo UI" panose="020B0604030504040204" pitchFamily="50" charset="-128"/>
              </a:rPr>
              <a:t>バグのオープン時間</a:t>
            </a:r>
          </a:p>
          <a:p>
            <a:pPr lvl="3"/>
            <a:r>
              <a:rPr kumimoji="1" lang="ja-JP" altLang="en-US" dirty="0">
                <a:latin typeface="Meiryo UI" panose="020B0604030504040204" pitchFamily="50" charset="-128"/>
                <a:ea typeface="Meiryo UI" panose="020B0604030504040204" pitchFamily="50" charset="-128"/>
              </a:rPr>
              <a:t>コンポーネントのコントリビュータの数、コミットの数など</a:t>
            </a:r>
          </a:p>
          <a:p>
            <a:pPr lvl="2"/>
            <a:r>
              <a:rPr kumimoji="1" lang="ja-JP" altLang="en-US" dirty="0">
                <a:latin typeface="Meiryo UI" panose="020B0604030504040204" pitchFamily="50" charset="-128"/>
                <a:ea typeface="Meiryo UI" panose="020B0604030504040204" pitchFamily="50" charset="-128"/>
              </a:rPr>
              <a:t>チームや経営陣に公開</a:t>
            </a:r>
          </a:p>
          <a:p>
            <a:pPr lvl="2"/>
            <a:r>
              <a:rPr kumimoji="1" lang="ja-JP" altLang="en-US" dirty="0">
                <a:latin typeface="Meiryo UI" panose="020B0604030504040204" pitchFamily="50" charset="-128"/>
                <a:ea typeface="Meiryo UI" panose="020B0604030504040204" pitchFamily="50" charset="-128"/>
              </a:rPr>
              <a:t>ニュースレターや企業ニュースなどで定期的に更新情報を送信</a:t>
            </a:r>
            <a:endParaRPr kumimoji="1" lang="en-US" altLang="ja-JP" dirty="0">
              <a:latin typeface="Meiryo UI" panose="020B0604030504040204" pitchFamily="50" charset="-128"/>
              <a:ea typeface="Meiryo UI" panose="020B0604030504040204" pitchFamily="50" charset="-128"/>
            </a:endParaRPr>
          </a:p>
          <a:p>
            <a:pPr lvl="1"/>
            <a:endParaRPr kumimoji="1" lang="ja-JP" altLang="en-US" dirty="0">
              <a:latin typeface="Meiryo UI" panose="020B0604030504040204" pitchFamily="50" charset="-128"/>
              <a:ea typeface="Meiryo UI" panose="020B0604030504040204" pitchFamily="50" charset="-128"/>
            </a:endParaRPr>
          </a:p>
          <a:p>
            <a:pPr lvl="1"/>
            <a:r>
              <a:rPr kumimoji="1" lang="ja-JP" altLang="en-US" dirty="0">
                <a:latin typeface="Meiryo UI" panose="020B0604030504040204" pitchFamily="50" charset="-128"/>
                <a:ea typeface="Meiryo UI" panose="020B0604030504040204" pitchFamily="50" charset="-128"/>
              </a:rPr>
              <a:t>重要性：</a:t>
            </a:r>
          </a:p>
          <a:p>
            <a:pPr lvl="1"/>
            <a:r>
              <a:rPr kumimoji="1" lang="ja-JP" altLang="en-US" dirty="0">
                <a:latin typeface="Meiryo UI" panose="020B0604030504040204" pitchFamily="50" charset="-128"/>
                <a:ea typeface="Meiryo UI" panose="020B0604030504040204" pitchFamily="50" charset="-128"/>
              </a:rPr>
              <a:t>メトリックは、意思決定をサポートし、既に行われた意思決定を監視するための基礎であり、重要</a:t>
            </a:r>
          </a:p>
          <a:p>
            <a:pPr lvl="2"/>
            <a:r>
              <a:rPr kumimoji="1" lang="ja-JP" altLang="en-US" dirty="0">
                <a:latin typeface="Meiryo UI" panose="020B0604030504040204" pitchFamily="50" charset="-128"/>
                <a:ea typeface="Meiryo UI" panose="020B0604030504040204" pitchFamily="50" charset="-128"/>
              </a:rPr>
              <a:t>重要なメトリクスはチームの集中力を維持し、パフォーマンスを監視するのに役立つ</a:t>
            </a:r>
          </a:p>
          <a:p>
            <a:pPr lvl="2"/>
            <a:r>
              <a:rPr kumimoji="1" lang="ja-JP" altLang="en-US" dirty="0">
                <a:latin typeface="Meiryo UI" panose="020B0604030504040204" pitchFamily="50" charset="-128"/>
                <a:ea typeface="Meiryo UI" panose="020B0604030504040204" pitchFamily="50" charset="-128"/>
              </a:rPr>
              <a:t>組織の全メンバーがオープンソースに関する取り組みをフォローし、同期させることで、オープンソースを共通の関心と行動にする</a:t>
            </a:r>
          </a:p>
          <a:p>
            <a:pPr lvl="1">
              <a:lnSpc>
                <a:spcPct val="120000"/>
              </a:lnSpc>
            </a:pPr>
            <a:endParaRPr kumimoji="1" lang="ja-JP" altLang="en-US" dirty="0">
              <a:latin typeface="Meiryo UI" panose="020B0604030504040204" pitchFamily="50" charset="-128"/>
              <a:ea typeface="Meiryo UI" panose="020B0604030504040204" pitchFamily="50" charset="-128"/>
            </a:endParaRPr>
          </a:p>
        </p:txBody>
      </p:sp>
      <p:sp>
        <p:nvSpPr>
          <p:cNvPr id="4" name="吹き出し: 角を丸めた四角形 3">
            <a:extLst>
              <a:ext uri="{FF2B5EF4-FFF2-40B4-BE49-F238E27FC236}">
                <a16:creationId xmlns:a16="http://schemas.microsoft.com/office/drawing/2014/main" id="{22CB2B52-D98F-4026-82B9-62E675B307F7}"/>
              </a:ext>
            </a:extLst>
          </p:cNvPr>
          <p:cNvSpPr/>
          <p:nvPr/>
        </p:nvSpPr>
        <p:spPr bwMode="auto">
          <a:xfrm>
            <a:off x="6034860" y="1860542"/>
            <a:ext cx="2612437" cy="591521"/>
          </a:xfrm>
          <a:prstGeom prst="wedgeRoundRectCallout">
            <a:avLst>
              <a:gd name="adj1" fmla="val -94909"/>
              <a:gd name="adj2" fmla="val -37612"/>
              <a:gd name="adj3" fmla="val 16667"/>
            </a:avLst>
          </a:prstGeom>
          <a:solidFill>
            <a:srgbClr val="FFCCFF"/>
          </a:solidFill>
          <a:ln w="9525">
            <a:solidFill>
              <a:schemeClr val="tx1"/>
            </a:solidFill>
            <a:miter lim="800000"/>
            <a:headEnd/>
            <a:tailEnd/>
          </a:ln>
          <a:effectLst/>
        </p:spPr>
        <p:txBody>
          <a:bodyPr wrap="square" rtlCol="0" anchor="ctr" anchorCtr="0">
            <a:noAutofit/>
          </a:bodyPr>
          <a:lstStyle/>
          <a:p>
            <a:pPr marL="171450" indent="-171450">
              <a:buFont typeface="Arial" panose="020B0604020202020204" pitchFamily="34" charset="0"/>
              <a:buChar char="•"/>
            </a:pPr>
            <a:r>
              <a:rPr kumimoji="1" lang="ja-JP" altLang="en-US" sz="1050" dirty="0">
                <a:solidFill>
                  <a:schemeClr val="tx1"/>
                </a:solidFill>
                <a:latin typeface="Meiryo UI" panose="020B0604030504040204" pitchFamily="50" charset="-128"/>
                <a:ea typeface="Meiryo UI" panose="020B0604030504040204" pitchFamily="50" charset="-128"/>
              </a:rPr>
              <a:t>今、このような活動をできているか？</a:t>
            </a:r>
            <a:endParaRPr kumimoji="1" lang="en-US" altLang="ja-JP" sz="105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9220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タイトル 11"/>
          <p:cNvSpPr>
            <a:spLocks noGrp="1"/>
          </p:cNvSpPr>
          <p:nvPr>
            <p:ph type="title"/>
          </p:nvPr>
        </p:nvSpPr>
        <p:spPr bwMode="auto">
          <a:xfrm>
            <a:off x="112713" y="134938"/>
            <a:ext cx="7227887" cy="3365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ja-JP" altLang="en-US" dirty="0"/>
              <a:t>２</a:t>
            </a:r>
            <a:r>
              <a:rPr lang="en-US" altLang="ja-JP" dirty="0"/>
              <a:t>.</a:t>
            </a:r>
            <a:r>
              <a:rPr lang="ja-JP" altLang="en-US" dirty="0"/>
              <a:t>１</a:t>
            </a:r>
            <a:r>
              <a:rPr lang="ja-JP" altLang="en-US" dirty="0">
                <a:latin typeface="Meiryo UI" panose="020B0604030504040204" pitchFamily="50" charset="-128"/>
                <a:ea typeface="Meiryo UI" panose="020B0604030504040204" pitchFamily="50" charset="-128"/>
              </a:rPr>
              <a:t> 用語の定義 </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復習</a:t>
            </a:r>
            <a:r>
              <a:rPr lang="en-US" altLang="ja-JP"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21E48DF4-C1B8-ACD4-9B7D-7D78710905AE}"/>
              </a:ext>
            </a:extLst>
          </p:cNvPr>
          <p:cNvSpPr txBox="1"/>
          <p:nvPr/>
        </p:nvSpPr>
        <p:spPr>
          <a:xfrm>
            <a:off x="136524" y="730178"/>
            <a:ext cx="8880475" cy="4152972"/>
          </a:xfrm>
          <a:prstGeom prst="rect">
            <a:avLst/>
          </a:prstGeom>
          <a:noFill/>
        </p:spPr>
        <p:txBody>
          <a:bodyPr wrap="square" rtlCol="0">
            <a:noAutofit/>
          </a:bodyPr>
          <a:lstStyle/>
          <a:p>
            <a:pPr marL="285750" indent="-285750">
              <a:buFont typeface="Arial" panose="020B0604020202020204" pitchFamily="34" charset="0"/>
              <a:buChar char="•"/>
            </a:pPr>
            <a:r>
              <a:rPr kumimoji="1" lang="en-US" altLang="ja-JP" sz="1400" dirty="0">
                <a:latin typeface="Meiryo UI" panose="020B0604030504040204" pitchFamily="50" charset="-128"/>
                <a:ea typeface="Meiryo UI" panose="020B0604030504040204" pitchFamily="50" charset="-128"/>
              </a:rPr>
              <a:t>Goals</a:t>
            </a:r>
          </a:p>
          <a:p>
            <a:pPr marL="285750" indent="-285750">
              <a:buFont typeface="Arial" panose="020B0604020202020204" pitchFamily="34" charset="0"/>
              <a:buChar char="•"/>
            </a:pPr>
            <a:r>
              <a:rPr lang="en-US" altLang="ja-JP" sz="1400" dirty="0">
                <a:latin typeface="Meiryo UI" panose="020B0604030504040204" pitchFamily="50" charset="-128"/>
                <a:ea typeface="Meiryo UI" panose="020B0604030504040204" pitchFamily="50" charset="-128"/>
              </a:rPr>
              <a:t>Canonical Activities</a:t>
            </a:r>
          </a:p>
          <a:p>
            <a:pPr marL="285750" indent="-285750">
              <a:buFont typeface="Arial" panose="020B0604020202020204" pitchFamily="34" charset="0"/>
              <a:buChar char="•"/>
            </a:pPr>
            <a:r>
              <a:rPr kumimoji="1" lang="en-US" altLang="ja-JP" sz="1400" dirty="0">
                <a:latin typeface="Meiryo UI" panose="020B0604030504040204" pitchFamily="50" charset="-128"/>
                <a:ea typeface="Meiryo UI" panose="020B0604030504040204" pitchFamily="50" charset="-128"/>
              </a:rPr>
              <a:t>Customized Activity Scorecard(CAS)</a:t>
            </a:r>
          </a:p>
          <a:p>
            <a:pPr marL="285750" indent="-285750">
              <a:buFont typeface="Arial" panose="020B0604020202020204" pitchFamily="34" charset="0"/>
              <a:buChar char="•"/>
            </a:pPr>
            <a:r>
              <a:rPr lang="en-US" altLang="ja-JP" sz="1400" dirty="0">
                <a:latin typeface="Meiryo UI" panose="020B0604030504040204" pitchFamily="50" charset="-128"/>
                <a:ea typeface="Meiryo UI" panose="020B0604030504040204" pitchFamily="50" charset="-128"/>
              </a:rPr>
              <a:t>Iteration (the OSS Good Governance process requires at least an annual review)</a:t>
            </a:r>
            <a:endParaRPr kumimoji="1" lang="ja-JP" altLang="en-US" sz="1400" dirty="0">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DC859998-0F3D-AFC3-893A-87C02EF64B75}"/>
              </a:ext>
            </a:extLst>
          </p:cNvPr>
          <p:cNvPicPr>
            <a:picLocks noChangeAspect="1"/>
          </p:cNvPicPr>
          <p:nvPr/>
        </p:nvPicPr>
        <p:blipFill rotWithShape="1">
          <a:blip r:embed="rId3"/>
          <a:srcRect l="4036" t="22265" r="21782" b="8994"/>
          <a:stretch/>
        </p:blipFill>
        <p:spPr>
          <a:xfrm>
            <a:off x="1791167" y="1661161"/>
            <a:ext cx="6031094" cy="3347402"/>
          </a:xfrm>
          <a:prstGeom prst="rect">
            <a:avLst/>
          </a:prstGeom>
          <a:ln>
            <a:solidFill>
              <a:schemeClr val="tx1"/>
            </a:solidFill>
          </a:ln>
        </p:spPr>
      </p:pic>
    </p:spTree>
    <p:extLst>
      <p:ext uri="{BB962C8B-B14F-4D97-AF65-F5344CB8AC3E}">
        <p14:creationId xmlns:p14="http://schemas.microsoft.com/office/powerpoint/2010/main" val="4003021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BA43F4-00F7-4592-A66A-3F41E533FF3D}"/>
              </a:ext>
            </a:extLst>
          </p:cNvPr>
          <p:cNvSpPr>
            <a:spLocks noGrp="1"/>
          </p:cNvSpPr>
          <p:nvPr>
            <p:ph type="title"/>
          </p:nvPr>
        </p:nvSpPr>
        <p:spPr/>
        <p:txBody>
          <a:bodyPr/>
          <a:lstStyle/>
          <a:p>
            <a:r>
              <a:rPr lang="en-US" altLang="ja-JP" dirty="0"/>
              <a:t>5</a:t>
            </a:r>
            <a:r>
              <a:rPr lang="ja-JP" altLang="en-US" dirty="0"/>
              <a:t> 信頼目標のための活動（</a:t>
            </a:r>
            <a:r>
              <a:rPr lang="en-US" altLang="ja-JP" dirty="0"/>
              <a:t>Trust Goal Activities</a:t>
            </a:r>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37C48880-FEA4-4081-8478-F5A7FDF9F84B}"/>
              </a:ext>
            </a:extLst>
          </p:cNvPr>
          <p:cNvSpPr>
            <a:spLocks noGrp="1"/>
          </p:cNvSpPr>
          <p:nvPr>
            <p:ph sz="quarter" idx="10"/>
          </p:nvPr>
        </p:nvSpPr>
        <p:spPr/>
        <p:txBody>
          <a:bodyPr>
            <a:normAutofit fontScale="92500" lnSpcReduction="10000"/>
          </a:bodyPr>
          <a:lstStyle/>
          <a:p>
            <a:pPr>
              <a:lnSpc>
                <a:spcPct val="120000"/>
              </a:lnSpc>
            </a:pPr>
            <a:r>
              <a:rPr kumimoji="1" lang="ja-JP" altLang="en-US" dirty="0">
                <a:latin typeface="Meiryo UI" panose="020B0604030504040204" pitchFamily="50" charset="-128"/>
                <a:ea typeface="Meiryo UI" panose="020B0604030504040204" pitchFamily="50" charset="-128"/>
              </a:rPr>
              <a:t>５．４主要指標の管理（続き）</a:t>
            </a:r>
          </a:p>
          <a:p>
            <a:pPr lvl="1"/>
            <a:r>
              <a:rPr kumimoji="1" lang="ja-JP" altLang="en-US" dirty="0">
                <a:latin typeface="Meiryo UI" panose="020B0604030504040204" pitchFamily="50" charset="-128"/>
                <a:ea typeface="Meiryo UI" panose="020B0604030504040204" pitchFamily="50" charset="-128"/>
              </a:rPr>
              <a:t>チェックリスト</a:t>
            </a:r>
          </a:p>
          <a:p>
            <a:pPr lvl="2"/>
            <a:r>
              <a:rPr kumimoji="1" lang="ja-JP" altLang="en-US" dirty="0">
                <a:latin typeface="Meiryo UI" panose="020B0604030504040204" pitchFamily="50" charset="-128"/>
                <a:ea typeface="Meiryo UI" panose="020B0604030504040204" pitchFamily="50" charset="-128"/>
              </a:rPr>
              <a:t>メトリックのリストとその収集方法が確立されている</a:t>
            </a:r>
          </a:p>
          <a:p>
            <a:pPr lvl="2"/>
            <a:r>
              <a:rPr kumimoji="1" lang="ja-JP" altLang="en-US" dirty="0">
                <a:latin typeface="Meiryo UI" panose="020B0604030504040204" pitchFamily="50" charset="-128"/>
                <a:ea typeface="Meiryo UI" panose="020B0604030504040204" pitchFamily="50" charset="-128"/>
              </a:rPr>
              <a:t>指標を収集、保存、処理、表示するためのツールが使用されている</a:t>
            </a:r>
          </a:p>
          <a:p>
            <a:pPr lvl="2"/>
            <a:r>
              <a:rPr kumimoji="1" lang="ja-JP" altLang="en-US" dirty="0">
                <a:latin typeface="Meiryo UI" panose="020B0604030504040204" pitchFamily="50" charset="-128"/>
                <a:ea typeface="Meiryo UI" panose="020B0604030504040204" pitchFamily="50" charset="-128"/>
              </a:rPr>
              <a:t>すべての参加者が利用できる汎用ダッシュボードがあり、イニシアチブの進捗状況が表示されている</a:t>
            </a:r>
          </a:p>
          <a:p>
            <a:pPr lvl="1"/>
            <a:r>
              <a:rPr kumimoji="1" lang="ja-JP" altLang="en-US" dirty="0">
                <a:latin typeface="Meiryo UI" panose="020B0604030504040204" pitchFamily="50" charset="-128"/>
                <a:ea typeface="Meiryo UI" panose="020B0604030504040204" pitchFamily="50" charset="-128"/>
              </a:rPr>
              <a:t>ツール</a:t>
            </a:r>
          </a:p>
          <a:p>
            <a:pPr lvl="2"/>
            <a:r>
              <a:rPr kumimoji="1" lang="en-US" altLang="ja-JP" dirty="0" err="1">
                <a:latin typeface="Meiryo UI" panose="020B0604030504040204" pitchFamily="50" charset="-128"/>
                <a:ea typeface="Meiryo UI" panose="020B0604030504040204" pitchFamily="50" charset="-128"/>
              </a:rPr>
              <a:t>GrimoireLab</a:t>
            </a:r>
            <a:endParaRPr kumimoji="1" lang="en-US" altLang="ja-JP" dirty="0">
              <a:latin typeface="Meiryo UI" panose="020B0604030504040204" pitchFamily="50" charset="-128"/>
              <a:ea typeface="Meiryo UI" panose="020B0604030504040204" pitchFamily="50" charset="-128"/>
            </a:endParaRPr>
          </a:p>
          <a:p>
            <a:pPr lvl="2"/>
            <a:r>
              <a:rPr kumimoji="1" lang="en-US" altLang="ja-JP" dirty="0" err="1">
                <a:latin typeface="Meiryo UI" panose="020B0604030504040204" pitchFamily="50" charset="-128"/>
                <a:ea typeface="Meiryo UI" panose="020B0604030504040204" pitchFamily="50" charset="-128"/>
              </a:rPr>
              <a:t>Alambic</a:t>
            </a:r>
            <a:endParaRPr kumimoji="1" lang="en-US" altLang="ja-JP" dirty="0">
              <a:latin typeface="Meiryo UI" panose="020B0604030504040204" pitchFamily="50" charset="-128"/>
              <a:ea typeface="Meiryo UI" panose="020B0604030504040204" pitchFamily="50" charset="-128"/>
            </a:endParaRPr>
          </a:p>
          <a:p>
            <a:pPr lvl="2"/>
            <a:r>
              <a:rPr kumimoji="1" lang="ja-JP" altLang="en-US" dirty="0">
                <a:latin typeface="Meiryo UI" panose="020B0604030504040204" pitchFamily="50" charset="-128"/>
                <a:ea typeface="Meiryo UI" panose="020B0604030504040204" pitchFamily="50" charset="-128"/>
              </a:rPr>
              <a:t>汎用</a:t>
            </a:r>
            <a:r>
              <a:rPr kumimoji="1" lang="en-US" altLang="ja-JP" dirty="0">
                <a:latin typeface="Meiryo UI" panose="020B0604030504040204" pitchFamily="50" charset="-128"/>
                <a:ea typeface="Meiryo UI" panose="020B0604030504040204" pitchFamily="50" charset="-128"/>
              </a:rPr>
              <a:t>BI</a:t>
            </a:r>
            <a:r>
              <a:rPr kumimoji="1" lang="ja-JP" altLang="en-US" dirty="0">
                <a:latin typeface="Meiryo UI" panose="020B0604030504040204" pitchFamily="50" charset="-128"/>
                <a:ea typeface="Meiryo UI" panose="020B0604030504040204" pitchFamily="50" charset="-128"/>
              </a:rPr>
              <a:t>ツール</a:t>
            </a:r>
            <a:r>
              <a:rPr kumimoji="1" lang="en-US" altLang="ja-JP" dirty="0">
                <a:latin typeface="Meiryo UI" panose="020B0604030504040204" pitchFamily="50" charset="-128"/>
                <a:ea typeface="Meiryo UI" panose="020B0604030504040204" pitchFamily="50" charset="-128"/>
              </a:rPr>
              <a:t>(</a:t>
            </a:r>
            <a:r>
              <a:rPr kumimoji="1" lang="en-US" altLang="ja-JP" dirty="0" err="1">
                <a:latin typeface="Meiryo UI" panose="020B0604030504040204" pitchFamily="50" charset="-128"/>
                <a:ea typeface="Meiryo UI" panose="020B0604030504040204" pitchFamily="50" charset="-128"/>
              </a:rPr>
              <a:t>elasticsearch</a:t>
            </a:r>
            <a:r>
              <a:rPr kumimoji="1" lang="ja-JP" altLang="en-US" dirty="0">
                <a:latin typeface="Meiryo UI" panose="020B0604030504040204" pitchFamily="50" charset="-128"/>
                <a:ea typeface="Meiryo UI" panose="020B0604030504040204" pitchFamily="50" charset="-128"/>
              </a:rPr>
              <a:t>、</a:t>
            </a:r>
            <a:r>
              <a:rPr kumimoji="1" lang="en-US" altLang="ja-JP" dirty="0" err="1">
                <a:latin typeface="Meiryo UI" panose="020B0604030504040204" pitchFamily="50" charset="-128"/>
                <a:ea typeface="Meiryo UI" panose="020B0604030504040204" pitchFamily="50" charset="-128"/>
              </a:rPr>
              <a:t>grafana</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R/Python</a:t>
            </a:r>
            <a:r>
              <a:rPr kumimoji="1" lang="ja-JP" altLang="en-US" dirty="0">
                <a:latin typeface="Meiryo UI" panose="020B0604030504040204" pitchFamily="50" charset="-128"/>
                <a:ea typeface="Meiryo UI" panose="020B0604030504040204" pitchFamily="50" charset="-128"/>
              </a:rPr>
              <a:t>の視覚化</a:t>
            </a:r>
            <a:r>
              <a:rPr kumimoji="1" lang="en-US" altLang="ja-JP" dirty="0">
                <a:latin typeface="Meiryo UI" panose="020B0604030504040204" pitchFamily="50" charset="-128"/>
                <a:ea typeface="Meiryo UI" panose="020B0604030504040204" pitchFamily="50" charset="-128"/>
              </a:rPr>
              <a:t>...)</a:t>
            </a:r>
          </a:p>
          <a:p>
            <a:pPr lvl="3"/>
            <a:r>
              <a:rPr kumimoji="1" lang="ja-JP" altLang="en-US" dirty="0">
                <a:latin typeface="Meiryo UI" panose="020B0604030504040204" pitchFamily="50" charset="-128"/>
                <a:ea typeface="Meiryo UI" panose="020B0604030504040204" pitchFamily="50" charset="-128"/>
              </a:rPr>
              <a:t>定義された目標に従って適切なコネクタが設定されている場合</a:t>
            </a:r>
          </a:p>
          <a:p>
            <a:pPr lvl="1"/>
            <a:r>
              <a:rPr kumimoji="1" lang="ja-JP" altLang="en-US" dirty="0">
                <a:latin typeface="Meiryo UI" panose="020B0604030504040204" pitchFamily="50" charset="-128"/>
                <a:ea typeface="Meiryo UI" panose="020B0604030504040204" pitchFamily="50" charset="-128"/>
              </a:rPr>
              <a:t>推奨事項</a:t>
            </a:r>
          </a:p>
          <a:p>
            <a:pPr lvl="2"/>
            <a:r>
              <a:rPr kumimoji="1" lang="ja-JP" altLang="en-US" dirty="0">
                <a:latin typeface="Meiryo UI" panose="020B0604030504040204" pitchFamily="50" charset="-128"/>
                <a:ea typeface="Meiryo UI" panose="020B0604030504040204" pitchFamily="50" charset="-128"/>
              </a:rPr>
              <a:t>オープンソースガバナンスの目的とロードマップを書き留める</a:t>
            </a:r>
          </a:p>
          <a:p>
            <a:pPr lvl="2"/>
            <a:r>
              <a:rPr kumimoji="1" lang="ja-JP" altLang="en-US" dirty="0">
                <a:latin typeface="Meiryo UI" panose="020B0604030504040204" pitchFamily="50" charset="-128"/>
                <a:ea typeface="Meiryo UI" panose="020B0604030504040204" pitchFamily="50" charset="-128"/>
              </a:rPr>
              <a:t>イニシアチブのアクションとステータスを社内に伝達</a:t>
            </a:r>
          </a:p>
          <a:p>
            <a:pPr lvl="2"/>
            <a:r>
              <a:rPr kumimoji="1" lang="en-US" altLang="ja-JP" dirty="0">
                <a:latin typeface="Meiryo UI" panose="020B0604030504040204" pitchFamily="50" charset="-128"/>
                <a:ea typeface="Meiryo UI" panose="020B0604030504040204" pitchFamily="50" charset="-128"/>
              </a:rPr>
              <a:t>KPI</a:t>
            </a:r>
            <a:r>
              <a:rPr kumimoji="1" lang="ja-JP" altLang="en-US" dirty="0">
                <a:latin typeface="Meiryo UI" panose="020B0604030504040204" pitchFamily="50" charset="-128"/>
                <a:ea typeface="Meiryo UI" panose="020B0604030504040204" pitchFamily="50" charset="-128"/>
              </a:rPr>
              <a:t>の定義に人を巻き込む。その人々は</a:t>
            </a:r>
          </a:p>
          <a:p>
            <a:pPr lvl="3"/>
            <a:r>
              <a:rPr kumimoji="1" lang="ja-JP" altLang="en-US" dirty="0">
                <a:latin typeface="Meiryo UI" panose="020B0604030504040204" pitchFamily="50" charset="-128"/>
                <a:ea typeface="Meiryo UI" panose="020B0604030504040204" pitchFamily="50" charset="-128"/>
              </a:rPr>
              <a:t>よく理解する</a:t>
            </a:r>
          </a:p>
          <a:p>
            <a:pPr lvl="3"/>
            <a:r>
              <a:rPr kumimoji="1" lang="ja-JP" altLang="en-US" dirty="0">
                <a:latin typeface="Meiryo UI" panose="020B0604030504040204" pitchFamily="50" charset="-128"/>
                <a:ea typeface="Meiryo UI" panose="020B0604030504040204" pitchFamily="50" charset="-128"/>
              </a:rPr>
              <a:t>ニーズの完全なビューを自ら提供</a:t>
            </a:r>
          </a:p>
          <a:p>
            <a:pPr lvl="3"/>
            <a:r>
              <a:rPr kumimoji="1" lang="ja-JP" altLang="en-US" dirty="0">
                <a:latin typeface="Meiryo UI" panose="020B0604030504040204" pitchFamily="50" charset="-128"/>
                <a:ea typeface="Meiryo UI" panose="020B0604030504040204" pitchFamily="50" charset="-128"/>
              </a:rPr>
              <a:t>周囲に尊重され、フォローされる</a:t>
            </a:r>
          </a:p>
          <a:p>
            <a:pPr lvl="2"/>
            <a:r>
              <a:rPr kumimoji="1" lang="ja-JP" altLang="en-US" dirty="0">
                <a:latin typeface="Meiryo UI" panose="020B0604030504040204" pitchFamily="50" charset="-128"/>
                <a:ea typeface="Meiryo UI" panose="020B0604030504040204" pitchFamily="50" charset="-128"/>
              </a:rPr>
              <a:t>すべてのユーザーに表示できる</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例えば、部屋のスクリーン上で</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ダッシュボードを少なくとも</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つ作成し、進捗状況と全体的な状況を示す重要な指標を設定</a:t>
            </a:r>
          </a:p>
          <a:p>
            <a:pPr marL="145067" lvl="1" indent="0">
              <a:lnSpc>
                <a:spcPct val="120000"/>
              </a:lnSpc>
              <a:buNone/>
            </a:pP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83910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BA43F4-00F7-4592-A66A-3F41E533FF3D}"/>
              </a:ext>
            </a:extLst>
          </p:cNvPr>
          <p:cNvSpPr>
            <a:spLocks noGrp="1"/>
          </p:cNvSpPr>
          <p:nvPr>
            <p:ph type="title"/>
          </p:nvPr>
        </p:nvSpPr>
        <p:spPr/>
        <p:txBody>
          <a:bodyPr/>
          <a:lstStyle/>
          <a:p>
            <a:r>
              <a:rPr lang="en-US" altLang="ja-JP" dirty="0"/>
              <a:t>5</a:t>
            </a:r>
            <a:r>
              <a:rPr lang="ja-JP" altLang="en-US" dirty="0"/>
              <a:t> 信頼目標のための活動（</a:t>
            </a:r>
            <a:r>
              <a:rPr lang="en-US" altLang="ja-JP" dirty="0"/>
              <a:t>Trust Goal Activities</a:t>
            </a:r>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37C48880-FEA4-4081-8478-F5A7FDF9F84B}"/>
              </a:ext>
            </a:extLst>
          </p:cNvPr>
          <p:cNvSpPr>
            <a:spLocks noGrp="1"/>
          </p:cNvSpPr>
          <p:nvPr>
            <p:ph sz="quarter" idx="10"/>
          </p:nvPr>
        </p:nvSpPr>
        <p:spPr/>
        <p:txBody>
          <a:bodyPr>
            <a:normAutofit/>
          </a:bodyPr>
          <a:lstStyle/>
          <a:p>
            <a:r>
              <a:rPr kumimoji="1" lang="ja-JP" altLang="en-US" dirty="0">
                <a:latin typeface="Meiryo UI" panose="020B0604030504040204" pitchFamily="50" charset="-128"/>
                <a:ea typeface="Meiryo UI" panose="020B0604030504040204" pitchFamily="50" charset="-128"/>
              </a:rPr>
              <a:t>５．５コードレビュー</a:t>
            </a:r>
          </a:p>
          <a:p>
            <a:pPr lvl="1"/>
            <a:r>
              <a:rPr kumimoji="1" lang="ja-JP" altLang="en-US" dirty="0">
                <a:latin typeface="Meiryo UI" panose="020B0604030504040204" pitchFamily="50" charset="-128"/>
                <a:ea typeface="Meiryo UI" panose="020B0604030504040204" pitchFamily="50" charset="-128"/>
              </a:rPr>
              <a:t>活動スコープ：</a:t>
            </a:r>
          </a:p>
          <a:p>
            <a:pPr lvl="1"/>
            <a:r>
              <a:rPr kumimoji="1" lang="ja-JP" altLang="en-US" dirty="0">
                <a:latin typeface="Meiryo UI" panose="020B0604030504040204" pitchFamily="50" charset="-128"/>
                <a:ea typeface="Meiryo UI" panose="020B0604030504040204" pitchFamily="50" charset="-128"/>
              </a:rPr>
              <a:t>チームレベルで行われる共同開発への統合的なアプローチ</a:t>
            </a:r>
          </a:p>
          <a:p>
            <a:pPr lvl="2"/>
            <a:r>
              <a:rPr kumimoji="1" lang="ja-JP" altLang="en-US" dirty="0">
                <a:latin typeface="Meiryo UI" panose="020B0604030504040204" pitchFamily="50" charset="-128"/>
                <a:ea typeface="Meiryo UI" panose="020B0604030504040204" pitchFamily="50" charset="-128"/>
              </a:rPr>
              <a:t>社内で開発されたコードだけでなく、外部ソースから再利用されたコードもレビュー</a:t>
            </a:r>
          </a:p>
          <a:p>
            <a:pPr lvl="3"/>
            <a:r>
              <a:rPr kumimoji="1" lang="ja-JP" altLang="en-US" dirty="0">
                <a:latin typeface="Meiryo UI" panose="020B0604030504040204" pitchFamily="50" charset="-128"/>
                <a:ea typeface="Meiryo UI" panose="020B0604030504040204" pitchFamily="50" charset="-128"/>
              </a:rPr>
              <a:t>コードに対する一般的な信頼を高め、主体的に考えられるようになる</a:t>
            </a:r>
          </a:p>
          <a:p>
            <a:pPr lvl="3"/>
            <a:r>
              <a:rPr kumimoji="1" lang="ja-JP" altLang="en-US" dirty="0">
                <a:latin typeface="Meiryo UI" panose="020B0604030504040204" pitchFamily="50" charset="-128"/>
                <a:ea typeface="Meiryo UI" panose="020B0604030504040204" pitchFamily="50" charset="-128"/>
              </a:rPr>
              <a:t>チーム内のグローバルなスキルと知識を強化し、チームのコラボレーションを促進するための優れた方法</a:t>
            </a:r>
          </a:p>
          <a:p>
            <a:pPr lvl="1"/>
            <a:endParaRPr kumimoji="1" lang="en-US" altLang="ja-JP" dirty="0">
              <a:latin typeface="Meiryo UI" panose="020B0604030504040204" pitchFamily="50" charset="-128"/>
              <a:ea typeface="Meiryo UI" panose="020B0604030504040204" pitchFamily="50" charset="-128"/>
            </a:endParaRPr>
          </a:p>
          <a:p>
            <a:pPr lvl="1"/>
            <a:r>
              <a:rPr kumimoji="1" lang="ja-JP" altLang="en-US" dirty="0">
                <a:latin typeface="Meiryo UI" panose="020B0604030504040204" pitchFamily="50" charset="-128"/>
                <a:ea typeface="Meiryo UI" panose="020B0604030504040204" pitchFamily="50" charset="-128"/>
              </a:rPr>
              <a:t>重要性：</a:t>
            </a:r>
          </a:p>
          <a:p>
            <a:pPr lvl="1"/>
            <a:r>
              <a:rPr kumimoji="1" lang="ja-JP" altLang="en-US" dirty="0">
                <a:latin typeface="Meiryo UI" panose="020B0604030504040204" pitchFamily="50" charset="-128"/>
                <a:ea typeface="Meiryo UI" panose="020B0604030504040204" pitchFamily="50" charset="-128"/>
              </a:rPr>
              <a:t>コードレビューは、コードに信頼と自信をもたらす</a:t>
            </a:r>
          </a:p>
          <a:p>
            <a:pPr lvl="2"/>
            <a:r>
              <a:rPr kumimoji="1" lang="ja-JP" altLang="en-US" dirty="0">
                <a:latin typeface="Meiryo UI" panose="020B0604030504040204" pitchFamily="50" charset="-128"/>
                <a:ea typeface="Meiryo UI" panose="020B0604030504040204" pitchFamily="50" charset="-128"/>
              </a:rPr>
              <a:t>適切な品質ガイドラインが遵守されていることを確認</a:t>
            </a:r>
          </a:p>
          <a:p>
            <a:pPr lvl="2"/>
            <a:r>
              <a:rPr kumimoji="1" lang="ja-JP" altLang="en-US" dirty="0">
                <a:latin typeface="Meiryo UI" panose="020B0604030504040204" pitchFamily="50" charset="-128"/>
                <a:ea typeface="Meiryo UI" panose="020B0604030504040204" pitchFamily="50" charset="-128"/>
              </a:rPr>
              <a:t>ターゲット・プロジェクトのガイドラインが遵守されていることを確認</a:t>
            </a:r>
          </a:p>
          <a:p>
            <a:pPr lvl="2"/>
            <a:r>
              <a:rPr kumimoji="1" lang="ja-JP" altLang="en-US" dirty="0">
                <a:latin typeface="Meiryo UI" panose="020B0604030504040204" pitchFamily="50" charset="-128"/>
                <a:ea typeface="Meiryo UI" panose="020B0604030504040204" pitchFamily="50" charset="-128"/>
              </a:rPr>
              <a:t>公開されているドキュメントの更新</a:t>
            </a:r>
          </a:p>
          <a:p>
            <a:pPr lvl="2"/>
            <a:r>
              <a:rPr kumimoji="1" lang="ja-JP" altLang="en-US" dirty="0">
                <a:latin typeface="Meiryo UI" panose="020B0604030504040204" pitchFamily="50" charset="-128"/>
                <a:ea typeface="Meiryo UI" panose="020B0604030504040204" pitchFamily="50" charset="-128"/>
              </a:rPr>
              <a:t>法令遵守ポリシー・ルールを共有して適用することも可能</a:t>
            </a:r>
          </a:p>
          <a:p>
            <a:pPr lvl="3"/>
            <a:r>
              <a:rPr kumimoji="1" lang="ja-JP" altLang="en-US" dirty="0">
                <a:latin typeface="Meiryo UI" panose="020B0604030504040204" pitchFamily="50" charset="-128"/>
                <a:ea typeface="Meiryo UI" panose="020B0604030504040204" pitchFamily="50" charset="-128"/>
              </a:rPr>
              <a:t>再利用されたオープンソースコードに含まれる既存のライセンスヘッダーや著作権を削除しない</a:t>
            </a:r>
          </a:p>
          <a:p>
            <a:pPr lvl="3"/>
            <a:r>
              <a:rPr kumimoji="1" lang="ja-JP" altLang="en-US" dirty="0">
                <a:latin typeface="Meiryo UI" panose="020B0604030504040204" pitchFamily="50" charset="-128"/>
                <a:ea typeface="Meiryo UI" panose="020B0604030504040204" pitchFamily="50" charset="-128"/>
              </a:rPr>
              <a:t>法務チームからの事前の許可なしに、</a:t>
            </a:r>
            <a:r>
              <a:rPr kumimoji="1" lang="en-US" altLang="ja-JP" dirty="0">
                <a:latin typeface="Meiryo UI" panose="020B0604030504040204" pitchFamily="50" charset="-128"/>
                <a:ea typeface="Meiryo UI" panose="020B0604030504040204" pitchFamily="50" charset="-128"/>
              </a:rPr>
              <a:t>Stack Overflow</a:t>
            </a:r>
            <a:r>
              <a:rPr kumimoji="1" lang="ja-JP" altLang="en-US" dirty="0">
                <a:latin typeface="Meiryo UI" panose="020B0604030504040204" pitchFamily="50" charset="-128"/>
                <a:ea typeface="Meiryo UI" panose="020B0604030504040204" pitchFamily="50" charset="-128"/>
              </a:rPr>
              <a:t>からソースコードをコピー</a:t>
            </a:r>
            <a:r>
              <a:rPr kumimoji="1" lang="en-US" altLang="ja-JP" dirty="0">
                <a:latin typeface="Meiryo UI" panose="020B0604030504040204" pitchFamily="50" charset="-128"/>
                <a:ea typeface="Meiryo UI" panose="020B0604030504040204" pitchFamily="50" charset="-128"/>
              </a:rPr>
              <a:t>&amp;</a:t>
            </a:r>
            <a:r>
              <a:rPr kumimoji="1" lang="ja-JP" altLang="en-US" dirty="0">
                <a:latin typeface="Meiryo UI" panose="020B0604030504040204" pitchFamily="50" charset="-128"/>
                <a:ea typeface="Meiryo UI" panose="020B0604030504040204" pitchFamily="50" charset="-128"/>
              </a:rPr>
              <a:t>ペーストしない</a:t>
            </a:r>
          </a:p>
          <a:p>
            <a:pPr lvl="3"/>
            <a:r>
              <a:rPr kumimoji="1" lang="ja-JP" altLang="en-US" dirty="0">
                <a:latin typeface="Meiryo UI" panose="020B0604030504040204" pitchFamily="50" charset="-128"/>
                <a:ea typeface="Meiryo UI" panose="020B0604030504040204" pitchFamily="50" charset="-128"/>
              </a:rPr>
              <a:t>必要に応じて、正しい</a:t>
            </a:r>
            <a:r>
              <a:rPr kumimoji="1" lang="en-US" altLang="ja-JP" dirty="0">
                <a:latin typeface="Meiryo UI" panose="020B0604030504040204" pitchFamily="50" charset="-128"/>
                <a:ea typeface="Meiryo UI" panose="020B0604030504040204" pitchFamily="50" charset="-128"/>
              </a:rPr>
              <a:t>copyright</a:t>
            </a:r>
            <a:r>
              <a:rPr kumimoji="1" lang="ja-JP" altLang="en-US" dirty="0">
                <a:latin typeface="Meiryo UI" panose="020B0604030504040204" pitchFamily="50" charset="-128"/>
                <a:ea typeface="Meiryo UI" panose="020B0604030504040204" pitchFamily="50" charset="-128"/>
              </a:rPr>
              <a:t>行を含める</a:t>
            </a:r>
          </a:p>
        </p:txBody>
      </p:sp>
      <p:sp>
        <p:nvSpPr>
          <p:cNvPr id="4" name="吹き出し: 角を丸めた四角形 3">
            <a:extLst>
              <a:ext uri="{FF2B5EF4-FFF2-40B4-BE49-F238E27FC236}">
                <a16:creationId xmlns:a16="http://schemas.microsoft.com/office/drawing/2014/main" id="{34C7ABF6-04F3-45FC-BAA8-6E3BEF1F172B}"/>
              </a:ext>
            </a:extLst>
          </p:cNvPr>
          <p:cNvSpPr/>
          <p:nvPr/>
        </p:nvSpPr>
        <p:spPr bwMode="auto">
          <a:xfrm>
            <a:off x="6034860" y="1021856"/>
            <a:ext cx="2612437" cy="905955"/>
          </a:xfrm>
          <a:prstGeom prst="wedgeRoundRectCallout">
            <a:avLst>
              <a:gd name="adj1" fmla="val -70163"/>
              <a:gd name="adj2" fmla="val 28867"/>
              <a:gd name="adj3" fmla="val 16667"/>
            </a:avLst>
          </a:prstGeom>
          <a:solidFill>
            <a:srgbClr val="FFCCFF"/>
          </a:solidFill>
          <a:ln w="9525">
            <a:solidFill>
              <a:schemeClr val="tx1"/>
            </a:solidFill>
            <a:miter lim="800000"/>
            <a:headEnd/>
            <a:tailEnd/>
          </a:ln>
          <a:effectLst/>
        </p:spPr>
        <p:txBody>
          <a:bodyPr wrap="square" rtlCol="0" anchor="ctr" anchorCtr="0">
            <a:noAutofit/>
          </a:bodyPr>
          <a:lstStyle/>
          <a:p>
            <a:pPr marL="171450" indent="-171450">
              <a:buFont typeface="Arial" panose="020B0604020202020204" pitchFamily="34" charset="0"/>
              <a:buChar char="•"/>
            </a:pPr>
            <a:r>
              <a:rPr kumimoji="1" lang="ja-JP" altLang="en-US" sz="1050" dirty="0">
                <a:solidFill>
                  <a:schemeClr val="tx1"/>
                </a:solidFill>
                <a:latin typeface="Meiryo UI" panose="020B0604030504040204" pitchFamily="50" charset="-128"/>
                <a:ea typeface="Meiryo UI" panose="020B0604030504040204" pitchFamily="50" charset="-128"/>
              </a:rPr>
              <a:t>自分たちで作ったソフト以外もレビューして、自信をもって利用できるようになることが重要</a:t>
            </a:r>
            <a:endParaRPr kumimoji="1" lang="en-US" altLang="ja-JP" sz="1050" dirty="0">
              <a:solidFill>
                <a:schemeClr val="tx1"/>
              </a:solidFill>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lang="ja-JP" altLang="en-US" sz="1050" dirty="0">
                <a:solidFill>
                  <a:schemeClr val="tx1"/>
                </a:solidFill>
                <a:latin typeface="Meiryo UI" panose="020B0604030504040204" pitchFamily="50" charset="-128"/>
                <a:ea typeface="Meiryo UI" panose="020B0604030504040204" pitchFamily="50" charset="-128"/>
              </a:rPr>
              <a:t>どこまで外部導入ソフトに対してコードレビューするかのバランス感が必要だろう</a:t>
            </a:r>
            <a:endParaRPr kumimoji="1" lang="en-US" altLang="ja-JP" sz="105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62631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BA43F4-00F7-4592-A66A-3F41E533FF3D}"/>
              </a:ext>
            </a:extLst>
          </p:cNvPr>
          <p:cNvSpPr>
            <a:spLocks noGrp="1"/>
          </p:cNvSpPr>
          <p:nvPr>
            <p:ph type="title"/>
          </p:nvPr>
        </p:nvSpPr>
        <p:spPr/>
        <p:txBody>
          <a:bodyPr/>
          <a:lstStyle/>
          <a:p>
            <a:r>
              <a:rPr lang="en-US" altLang="ja-JP" dirty="0"/>
              <a:t>5</a:t>
            </a:r>
            <a:r>
              <a:rPr lang="ja-JP" altLang="en-US" dirty="0"/>
              <a:t> 信頼目標のための活動（</a:t>
            </a:r>
            <a:r>
              <a:rPr lang="en-US" altLang="ja-JP" dirty="0"/>
              <a:t>Trust Goal Activities</a:t>
            </a:r>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37C48880-FEA4-4081-8478-F5A7FDF9F84B}"/>
              </a:ext>
            </a:extLst>
          </p:cNvPr>
          <p:cNvSpPr>
            <a:spLocks noGrp="1"/>
          </p:cNvSpPr>
          <p:nvPr>
            <p:ph sz="quarter" idx="10"/>
          </p:nvPr>
        </p:nvSpPr>
        <p:spPr/>
        <p:txBody>
          <a:bodyPr>
            <a:normAutofit/>
          </a:bodyPr>
          <a:lstStyle/>
          <a:p>
            <a:r>
              <a:rPr kumimoji="1" lang="ja-JP" altLang="en-US" dirty="0">
                <a:latin typeface="Meiryo UI" panose="020B0604030504040204" pitchFamily="50" charset="-128"/>
                <a:ea typeface="Meiryo UI" panose="020B0604030504040204" pitchFamily="50" charset="-128"/>
              </a:rPr>
              <a:t>５．５コードレビュー（続き）</a:t>
            </a:r>
          </a:p>
          <a:p>
            <a:pPr lvl="1"/>
            <a:r>
              <a:rPr kumimoji="1" lang="ja-JP" altLang="en-US" dirty="0">
                <a:latin typeface="Meiryo UI" panose="020B0604030504040204" pitchFamily="50" charset="-128"/>
                <a:ea typeface="Meiryo UI" panose="020B0604030504040204" pitchFamily="50" charset="-128"/>
              </a:rPr>
              <a:t>チェックリスト</a:t>
            </a:r>
          </a:p>
          <a:p>
            <a:pPr lvl="2"/>
            <a:r>
              <a:rPr kumimoji="1" lang="ja-JP" altLang="en-US" dirty="0">
                <a:latin typeface="Meiryo UI" panose="020B0604030504040204" pitchFamily="50" charset="-128"/>
                <a:ea typeface="Meiryo UI" panose="020B0604030504040204" pitchFamily="50" charset="-128"/>
              </a:rPr>
              <a:t>オープンソースコードのレビューは必要なステップとして認識されている</a:t>
            </a:r>
          </a:p>
          <a:p>
            <a:pPr lvl="2"/>
            <a:r>
              <a:rPr kumimoji="1" lang="ja-JP" altLang="en-US" dirty="0">
                <a:latin typeface="Meiryo UI" panose="020B0604030504040204" pitchFamily="50" charset="-128"/>
                <a:ea typeface="Meiryo UI" panose="020B0604030504040204" pitchFamily="50" charset="-128"/>
              </a:rPr>
              <a:t>オープンソースコードのレビューが計画されている </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定期的または重要な時期に</a:t>
            </a:r>
            <a:r>
              <a:rPr kumimoji="1" lang="en-US" altLang="ja-JP" dirty="0">
                <a:latin typeface="Meiryo UI" panose="020B0604030504040204" pitchFamily="50" charset="-128"/>
                <a:ea typeface="Meiryo UI" panose="020B0604030504040204" pitchFamily="50" charset="-128"/>
              </a:rPr>
              <a:t>)</a:t>
            </a:r>
          </a:p>
          <a:p>
            <a:pPr lvl="2"/>
            <a:r>
              <a:rPr kumimoji="1" lang="ja-JP" altLang="en-US" dirty="0">
                <a:latin typeface="Meiryo UI" panose="020B0604030504040204" pitchFamily="50" charset="-128"/>
                <a:ea typeface="Meiryo UI" panose="020B0604030504040204" pitchFamily="50" charset="-128"/>
              </a:rPr>
              <a:t>オープンソースのコードレビューを実施するためのプロセスは、集合的に定義され、受け入れられている</a:t>
            </a:r>
          </a:p>
          <a:p>
            <a:pPr lvl="2"/>
            <a:r>
              <a:rPr kumimoji="1" lang="ja-JP" altLang="en-US" dirty="0">
                <a:latin typeface="Meiryo UI" panose="020B0604030504040204" pitchFamily="50" charset="-128"/>
                <a:ea typeface="Meiryo UI" panose="020B0604030504040204" pitchFamily="50" charset="-128"/>
              </a:rPr>
              <a:t>オープンソースのコードレビューは、開発プロセスの標準的な部分となっている</a:t>
            </a:r>
          </a:p>
          <a:p>
            <a:pPr lvl="1"/>
            <a:r>
              <a:rPr kumimoji="1" lang="ja-JP" altLang="en-US" dirty="0">
                <a:latin typeface="Meiryo UI" panose="020B0604030504040204" pitchFamily="50" charset="-128"/>
                <a:ea typeface="Meiryo UI" panose="020B0604030504040204" pitchFamily="50" charset="-128"/>
              </a:rPr>
              <a:t>推奨事項</a:t>
            </a:r>
          </a:p>
          <a:p>
            <a:pPr lvl="2"/>
            <a:r>
              <a:rPr kumimoji="1" lang="ja-JP" altLang="en-US" dirty="0">
                <a:latin typeface="Meiryo UI" panose="020B0604030504040204" pitchFamily="50" charset="-128"/>
                <a:ea typeface="Meiryo UI" panose="020B0604030504040204" pitchFamily="50" charset="-128"/>
              </a:rPr>
              <a:t>コードレビューは、優れたコラボレーション環境でより効果的に機能する集団で行うタスク</a:t>
            </a:r>
          </a:p>
          <a:p>
            <a:pPr lvl="2"/>
            <a:r>
              <a:rPr kumimoji="1" lang="ja-JP" altLang="en-US" dirty="0">
                <a:latin typeface="Meiryo UI" panose="020B0604030504040204" pitchFamily="50" charset="-128"/>
                <a:ea typeface="Meiryo UI" panose="020B0604030504040204" pitchFamily="50" charset="-128"/>
              </a:rPr>
              <a:t>コードレビューが長年にわたって標準であるオープンソースの世界から、既存のツールやパターンを使用することをためらわない</a:t>
            </a:r>
          </a:p>
          <a:p>
            <a:pPr lvl="1">
              <a:lnSpc>
                <a:spcPct val="120000"/>
              </a:lnSpc>
            </a:pP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91419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633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7" name="タイトル 11"/>
          <p:cNvSpPr>
            <a:spLocks noGrp="1"/>
          </p:cNvSpPr>
          <p:nvPr>
            <p:ph type="title"/>
          </p:nvPr>
        </p:nvSpPr>
        <p:spPr bwMode="auto">
          <a:xfrm>
            <a:off x="112713" y="134938"/>
            <a:ext cx="7227887" cy="3365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ja-JP" altLang="en-US" dirty="0">
                <a:latin typeface="Meiryo UI" panose="020B0604030504040204" pitchFamily="50" charset="-128"/>
                <a:ea typeface="Meiryo UI" panose="020B0604030504040204" pitchFamily="50" charset="-128"/>
              </a:rPr>
              <a:t>１ サブタイトル</a:t>
            </a:r>
          </a:p>
        </p:txBody>
      </p:sp>
      <p:sp>
        <p:nvSpPr>
          <p:cNvPr id="4" name="テキスト ボックス 3">
            <a:extLst>
              <a:ext uri="{FF2B5EF4-FFF2-40B4-BE49-F238E27FC236}">
                <a16:creationId xmlns:a16="http://schemas.microsoft.com/office/drawing/2014/main" id="{21E48DF4-C1B8-ACD4-9B7D-7D78710905AE}"/>
              </a:ext>
            </a:extLst>
          </p:cNvPr>
          <p:cNvSpPr txBox="1"/>
          <p:nvPr/>
        </p:nvSpPr>
        <p:spPr>
          <a:xfrm>
            <a:off x="136524" y="730178"/>
            <a:ext cx="8880475" cy="4152972"/>
          </a:xfrm>
          <a:prstGeom prst="rect">
            <a:avLst/>
          </a:prstGeom>
          <a:noFill/>
        </p:spPr>
        <p:txBody>
          <a:bodyPr wrap="square" rtlCol="0">
            <a:noAutofit/>
          </a:bodyPr>
          <a:lstStyle/>
          <a:p>
            <a:r>
              <a:rPr kumimoji="1" lang="ja-JP" altLang="en-US" sz="1400">
                <a:latin typeface="Meiryo UI" panose="020B0604030504040204" pitchFamily="50" charset="-128"/>
                <a:ea typeface="Meiryo UI" panose="020B0604030504040204" pitchFamily="50" charset="-128"/>
              </a:rPr>
              <a:t>■ トピックス</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58988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タイトル 11"/>
          <p:cNvSpPr>
            <a:spLocks noGrp="1"/>
          </p:cNvSpPr>
          <p:nvPr>
            <p:ph type="title"/>
          </p:nvPr>
        </p:nvSpPr>
        <p:spPr bwMode="auto">
          <a:xfrm>
            <a:off x="112713" y="134938"/>
            <a:ext cx="7227887" cy="3365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補足</a:t>
            </a:r>
            <a:r>
              <a:rPr lang="en-US" altLang="ja-JP" dirty="0">
                <a:latin typeface="Meiryo UI" panose="020B0604030504040204" pitchFamily="50" charset="-128"/>
                <a:ea typeface="Meiryo UI" panose="020B0604030504040204" pitchFamily="50" charset="-128"/>
              </a:rPr>
              <a:t>)</a:t>
            </a:r>
            <a:r>
              <a:rPr lang="ja-JP" altLang="en-US" dirty="0"/>
              <a:t> </a:t>
            </a:r>
            <a:r>
              <a:rPr lang="en-US" altLang="ja-JP" dirty="0"/>
              <a:t>Canonical</a:t>
            </a:r>
            <a:r>
              <a:rPr lang="ja-JP" altLang="en-US" dirty="0"/>
              <a:t> </a:t>
            </a:r>
            <a:r>
              <a:rPr lang="en-US" altLang="ja-JP" dirty="0"/>
              <a:t>Activity Template</a:t>
            </a:r>
            <a:endParaRPr lang="ja-JP" altLang="en-US"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21E48DF4-C1B8-ACD4-9B7D-7D78710905AE}"/>
              </a:ext>
            </a:extLst>
          </p:cNvPr>
          <p:cNvSpPr txBox="1"/>
          <p:nvPr/>
        </p:nvSpPr>
        <p:spPr>
          <a:xfrm>
            <a:off x="136524" y="730178"/>
            <a:ext cx="5158683" cy="4152972"/>
          </a:xfrm>
          <a:prstGeom prst="rect">
            <a:avLst/>
          </a:prstGeom>
          <a:noFill/>
        </p:spPr>
        <p:txBody>
          <a:bodyPr wrap="square" rtlCol="0">
            <a:noAutofit/>
          </a:bodyPr>
          <a:lstStyle/>
          <a:p>
            <a:pPr marL="285750" indent="-285750">
              <a:buFont typeface="Wingdings" panose="05000000000000000000" pitchFamily="2" charset="2"/>
              <a:buChar char="l"/>
            </a:pPr>
            <a:r>
              <a:rPr kumimoji="1" lang="en-US" altLang="ja-JP" sz="1400" dirty="0">
                <a:latin typeface="Meiryo UI" panose="020B0604030504040204" pitchFamily="50" charset="-128"/>
                <a:ea typeface="Meiryo UI" panose="020B0604030504040204" pitchFamily="50" charset="-128"/>
              </a:rPr>
              <a:t>Description</a:t>
            </a:r>
          </a:p>
          <a:p>
            <a:pPr lvl="1"/>
            <a:r>
              <a:rPr kumimoji="1" lang="ja-JP" altLang="en-US" sz="1400" dirty="0">
                <a:latin typeface="Meiryo UI" panose="020B0604030504040204" pitchFamily="50" charset="-128"/>
                <a:ea typeface="Meiryo UI" panose="020B0604030504040204" pitchFamily="50" charset="-128"/>
              </a:rPr>
              <a:t>アクティビティの説明</a:t>
            </a:r>
            <a:endParaRPr kumimoji="1" lang="en-US" altLang="ja-JP" sz="14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l"/>
            </a:pPr>
            <a:r>
              <a:rPr lang="en-US" altLang="ja-JP" sz="1400" dirty="0">
                <a:latin typeface="Meiryo UI" panose="020B0604030504040204" pitchFamily="50" charset="-128"/>
                <a:ea typeface="Meiryo UI" panose="020B0604030504040204" pitchFamily="50" charset="-128"/>
              </a:rPr>
              <a:t>Opportunity Assessment</a:t>
            </a:r>
          </a:p>
          <a:p>
            <a:pPr lvl="1"/>
            <a:r>
              <a:rPr lang="ja-JP" altLang="en-US" sz="1400" dirty="0">
                <a:latin typeface="Meiryo UI" panose="020B0604030504040204" pitchFamily="50" charset="-128"/>
                <a:ea typeface="Meiryo UI" panose="020B0604030504040204" pitchFamily="50" charset="-128"/>
              </a:rPr>
              <a:t>アクティビティにどのような関係があるか、対応する必要があるもの、どのような努力が必要か、コストはどのぐらいかかるか、どのようなリソースが必要か、達成できる</a:t>
            </a:r>
            <a:r>
              <a:rPr lang="en-US" altLang="ja-JP" sz="1400" dirty="0">
                <a:latin typeface="Meiryo UI" panose="020B0604030504040204" pitchFamily="50" charset="-128"/>
                <a:ea typeface="Meiryo UI" panose="020B0604030504040204" pitchFamily="50" charset="-128"/>
              </a:rPr>
              <a:t>ROI</a:t>
            </a:r>
            <a:r>
              <a:rPr lang="ja-JP" altLang="en-US" sz="1400" dirty="0">
                <a:latin typeface="Meiryo UI" panose="020B0604030504040204" pitchFamily="50" charset="-128"/>
                <a:ea typeface="Meiryo UI" panose="020B0604030504040204" pitchFamily="50" charset="-128"/>
              </a:rPr>
              <a:t>は</a:t>
            </a:r>
            <a:endParaRPr lang="en-US" altLang="ja-JP" sz="14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l"/>
            </a:pPr>
            <a:r>
              <a:rPr kumimoji="1" lang="en-US" altLang="ja-JP" sz="1400" dirty="0">
                <a:latin typeface="Meiryo UI" panose="020B0604030504040204" pitchFamily="50" charset="-128"/>
                <a:ea typeface="Meiryo UI" panose="020B0604030504040204" pitchFamily="50" charset="-128"/>
              </a:rPr>
              <a:t>Progress Assessment</a:t>
            </a:r>
          </a:p>
          <a:p>
            <a:pPr lvl="1"/>
            <a:r>
              <a:rPr kumimoji="1" lang="ja-JP" altLang="en-US" sz="1400" dirty="0">
                <a:latin typeface="Meiryo UI" panose="020B0604030504040204" pitchFamily="50" charset="-128"/>
                <a:ea typeface="Meiryo UI" panose="020B0604030504040204" pitchFamily="50" charset="-128"/>
              </a:rPr>
              <a:t>アクティビティの達成をどのように評価するか、進捗</a:t>
            </a:r>
            <a:r>
              <a:rPr lang="ja-JP" altLang="en-US" sz="1400" dirty="0">
                <a:latin typeface="Meiryo UI" panose="020B0604030504040204" pitchFamily="50" charset="-128"/>
                <a:ea typeface="Meiryo UI" panose="020B0604030504040204" pitchFamily="50" charset="-128"/>
              </a:rPr>
              <a:t>をどのように測るか、目的は何か、</a:t>
            </a:r>
            <a:r>
              <a:rPr lang="en-US" altLang="ja-JP" sz="1400" dirty="0">
                <a:latin typeface="Meiryo UI" panose="020B0604030504040204" pitchFamily="50" charset="-128"/>
                <a:ea typeface="Meiryo UI" panose="020B0604030504040204" pitchFamily="50" charset="-128"/>
              </a:rPr>
              <a:t>KPI</a:t>
            </a:r>
            <a:r>
              <a:rPr lang="ja-JP" altLang="en-US" sz="1400" dirty="0">
                <a:latin typeface="Meiryo UI" panose="020B0604030504040204" pitchFamily="50" charset="-128"/>
                <a:ea typeface="Meiryo UI" panose="020B0604030504040204" pitchFamily="50" charset="-128"/>
              </a:rPr>
              <a:t>は何か、評価ポイントは</a:t>
            </a:r>
            <a:endParaRPr kumimoji="1" lang="en-US" altLang="ja-JP" sz="14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l"/>
            </a:pPr>
            <a:r>
              <a:rPr lang="en-US" altLang="ja-JP" sz="1400" dirty="0">
                <a:latin typeface="Meiryo UI" panose="020B0604030504040204" pitchFamily="50" charset="-128"/>
                <a:ea typeface="Meiryo UI" panose="020B0604030504040204" pitchFamily="50" charset="-128"/>
              </a:rPr>
              <a:t>Tools</a:t>
            </a:r>
          </a:p>
          <a:p>
            <a:pPr lvl="1"/>
            <a:r>
              <a:rPr lang="ja-JP" altLang="en-US" sz="1400" dirty="0">
                <a:latin typeface="Meiryo UI" panose="020B0604030504040204" pitchFamily="50" charset="-128"/>
                <a:ea typeface="Meiryo UI" panose="020B0604030504040204" pitchFamily="50" charset="-128"/>
              </a:rPr>
              <a:t>当該アクティビティに関連する技術、ツール、プロダクト</a:t>
            </a:r>
            <a:endParaRPr lang="en-US" altLang="ja-JP" sz="14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l"/>
            </a:pPr>
            <a:r>
              <a:rPr lang="en-US" altLang="ja-JP" sz="1400" dirty="0">
                <a:latin typeface="Meiryo UI" panose="020B0604030504040204" pitchFamily="50" charset="-128"/>
                <a:ea typeface="Meiryo UI" panose="020B0604030504040204" pitchFamily="50" charset="-128"/>
              </a:rPr>
              <a:t>Recommendations</a:t>
            </a:r>
          </a:p>
          <a:p>
            <a:pPr lvl="1"/>
            <a:r>
              <a:rPr lang="ja-JP" altLang="en-US" sz="1400" dirty="0">
                <a:latin typeface="Meiryo UI" panose="020B0604030504040204" pitchFamily="50" charset="-128"/>
                <a:ea typeface="Meiryo UI" panose="020B0604030504040204" pitchFamily="50" charset="-128"/>
              </a:rPr>
              <a:t>ヒントやベストプラクティス</a:t>
            </a:r>
            <a:r>
              <a:rPr lang="en-US" altLang="ja-JP" sz="1400" dirty="0">
                <a:latin typeface="Meiryo UI" panose="020B0604030504040204" pitchFamily="50" charset="-128"/>
                <a:ea typeface="Meiryo UI" panose="020B0604030504040204" pitchFamily="50" charset="-128"/>
              </a:rPr>
              <a:t>(GGI</a:t>
            </a:r>
            <a:r>
              <a:rPr lang="ja-JP" altLang="en-US" sz="1400" dirty="0">
                <a:latin typeface="Meiryo UI" panose="020B0604030504040204" pitchFamily="50" charset="-128"/>
                <a:ea typeface="Meiryo UI" panose="020B0604030504040204" pitchFamily="50" charset="-128"/>
              </a:rPr>
              <a:t>参加者から集める</a:t>
            </a:r>
            <a:r>
              <a:rPr lang="en-US" altLang="ja-JP" sz="1400" dirty="0">
                <a:latin typeface="Meiryo UI" panose="020B0604030504040204" pitchFamily="50" charset="-128"/>
                <a:ea typeface="Meiryo UI" panose="020B0604030504040204" pitchFamily="50" charset="-128"/>
              </a:rPr>
              <a:t>)</a:t>
            </a:r>
          </a:p>
          <a:p>
            <a:pPr marL="285750" indent="-285750">
              <a:buFont typeface="Wingdings" panose="05000000000000000000" pitchFamily="2" charset="2"/>
              <a:buChar char="l"/>
            </a:pPr>
            <a:r>
              <a:rPr lang="en-US" altLang="ja-JP" sz="1400" dirty="0">
                <a:latin typeface="Meiryo UI" panose="020B0604030504040204" pitchFamily="50" charset="-128"/>
                <a:ea typeface="Meiryo UI" panose="020B0604030504040204" pitchFamily="50" charset="-128"/>
              </a:rPr>
              <a:t>Resources</a:t>
            </a:r>
          </a:p>
          <a:p>
            <a:pPr lvl="1"/>
            <a:r>
              <a:rPr lang="ja-JP" altLang="en-US" sz="1400" dirty="0">
                <a:latin typeface="Meiryo UI" panose="020B0604030504040204" pitchFamily="50" charset="-128"/>
                <a:ea typeface="Meiryo UI" panose="020B0604030504040204" pitchFamily="50" charset="-128"/>
              </a:rPr>
              <a:t>リソースセンター内のリソースへのリンク</a:t>
            </a:r>
            <a:endParaRPr lang="en-US" altLang="ja-JP" sz="14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l"/>
            </a:pPr>
            <a:r>
              <a:rPr lang="en-US" altLang="ja-JP" sz="1400" dirty="0">
                <a:latin typeface="Meiryo UI" panose="020B0604030504040204" pitchFamily="50" charset="-128"/>
                <a:ea typeface="Meiryo UI" panose="020B0604030504040204" pitchFamily="50" charset="-128"/>
              </a:rPr>
              <a:t>Relations</a:t>
            </a:r>
          </a:p>
          <a:p>
            <a:pPr lvl="1"/>
            <a:r>
              <a:rPr lang="ja-JP" altLang="en-US" sz="1400" dirty="0">
                <a:latin typeface="Meiryo UI" panose="020B0604030504040204" pitchFamily="50" charset="-128"/>
                <a:ea typeface="Meiryo UI" panose="020B0604030504040204" pitchFamily="50" charset="-128"/>
              </a:rPr>
              <a:t>関連するアクティビティや依存関係のあるアクティビティへのリンク</a:t>
            </a:r>
            <a:endParaRPr lang="en-US" altLang="ja-JP" sz="1400" dirty="0">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49D70A04-6B53-81AE-4FBA-2A4E0451DEA3}"/>
              </a:ext>
            </a:extLst>
          </p:cNvPr>
          <p:cNvPicPr>
            <a:picLocks noChangeAspect="1"/>
          </p:cNvPicPr>
          <p:nvPr/>
        </p:nvPicPr>
        <p:blipFill rotWithShape="1">
          <a:blip r:embed="rId3"/>
          <a:srcRect l="7116" t="23110" r="51743" b="1"/>
          <a:stretch/>
        </p:blipFill>
        <p:spPr>
          <a:xfrm>
            <a:off x="5474567" y="829274"/>
            <a:ext cx="3532909" cy="3954780"/>
          </a:xfrm>
          <a:prstGeom prst="rect">
            <a:avLst/>
          </a:prstGeom>
          <a:ln>
            <a:solidFill>
              <a:schemeClr val="tx1"/>
            </a:solidFill>
          </a:ln>
        </p:spPr>
      </p:pic>
    </p:spTree>
    <p:extLst>
      <p:ext uri="{BB962C8B-B14F-4D97-AF65-F5344CB8AC3E}">
        <p14:creationId xmlns:p14="http://schemas.microsoft.com/office/powerpoint/2010/main" val="129169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タイトル 11"/>
          <p:cNvSpPr>
            <a:spLocks noGrp="1"/>
          </p:cNvSpPr>
          <p:nvPr>
            <p:ph type="title"/>
          </p:nvPr>
        </p:nvSpPr>
        <p:spPr bwMode="auto">
          <a:xfrm>
            <a:off x="112713" y="134938"/>
            <a:ext cx="7227887" cy="3365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ja-JP" altLang="en-US" dirty="0">
                <a:latin typeface="Meiryo UI" panose="020B0604030504040204" pitchFamily="50" charset="-128"/>
                <a:ea typeface="Meiryo UI" panose="020B0604030504040204" pitchFamily="50" charset="-128"/>
              </a:rPr>
              <a:t>４ </a:t>
            </a:r>
            <a:r>
              <a:rPr lang="en-US" altLang="ja-JP" dirty="0">
                <a:latin typeface="Meiryo UI" panose="020B0604030504040204" pitchFamily="50" charset="-128"/>
                <a:ea typeface="Meiryo UI" panose="020B0604030504040204" pitchFamily="50" charset="-128"/>
              </a:rPr>
              <a:t>Usage Goal Activities</a:t>
            </a:r>
            <a:endParaRPr lang="ja-JP" altLang="en-US"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21E48DF4-C1B8-ACD4-9B7D-7D78710905AE}"/>
              </a:ext>
            </a:extLst>
          </p:cNvPr>
          <p:cNvSpPr txBox="1"/>
          <p:nvPr/>
        </p:nvSpPr>
        <p:spPr>
          <a:xfrm>
            <a:off x="136524" y="1600200"/>
            <a:ext cx="8880475" cy="3168650"/>
          </a:xfrm>
          <a:prstGeom prst="rect">
            <a:avLst/>
          </a:prstGeom>
          <a:noFill/>
        </p:spPr>
        <p:txBody>
          <a:bodyPr wrap="square" rtlCol="0">
            <a:noAutofit/>
          </a:bodyPr>
          <a:lstStyle/>
          <a:p>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気になったポイント</a:t>
            </a:r>
            <a:r>
              <a:rPr lang="en-US" altLang="ja-JP"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Description:</a:t>
            </a:r>
          </a:p>
          <a:p>
            <a:r>
              <a:rPr lang="en-US" altLang="ja-JP" sz="1400" dirty="0">
                <a:latin typeface="Meiryo UI" panose="020B0604030504040204" pitchFamily="50" charset="-128"/>
                <a:ea typeface="Meiryo UI" panose="020B0604030504040204" pitchFamily="50" charset="-128"/>
              </a:rPr>
              <a:t>This activity aims to take a snapshot of the open source situation within the organization and </a:t>
            </a:r>
            <a:r>
              <a:rPr lang="en-US" altLang="ja-JP" sz="1400" dirty="0">
                <a:solidFill>
                  <a:srgbClr val="FF0000"/>
                </a:solidFill>
                <a:latin typeface="Meiryo UI" panose="020B0604030504040204" pitchFamily="50" charset="-128"/>
                <a:ea typeface="Meiryo UI" panose="020B0604030504040204" pitchFamily="50" charset="-128"/>
              </a:rPr>
              <a:t>on the market </a:t>
            </a:r>
            <a:r>
              <a:rPr lang="en-US" altLang="ja-JP" sz="1400" dirty="0">
                <a:latin typeface="Meiryo UI" panose="020B0604030504040204" pitchFamily="50" charset="-128"/>
                <a:ea typeface="Meiryo UI" panose="020B0604030504040204" pitchFamily="50" charset="-128"/>
              </a:rPr>
              <a:t>and</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evaluate the bridge between them.</a:t>
            </a:r>
          </a:p>
          <a:p>
            <a:endParaRPr kumimoji="1"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Progress Assessment:</a:t>
            </a:r>
          </a:p>
          <a:p>
            <a:pPr marL="285750" indent="-285750">
              <a:buFont typeface="Arial" panose="020B0604020202020204" pitchFamily="34" charset="0"/>
              <a:buChar char="•"/>
            </a:pPr>
            <a:r>
              <a:rPr lang="en-US" altLang="ja-JP" sz="1400" dirty="0">
                <a:latin typeface="Meiryo UI" panose="020B0604030504040204" pitchFamily="50" charset="-128"/>
                <a:ea typeface="Meiryo UI" panose="020B0604030504040204" pitchFamily="50" charset="-128"/>
              </a:rPr>
              <a:t>We request new projects to </a:t>
            </a:r>
            <a:r>
              <a:rPr lang="en-US" altLang="ja-JP" sz="1400" u="sng" dirty="0">
                <a:latin typeface="Meiryo UI" panose="020B0604030504040204" pitchFamily="50" charset="-128"/>
                <a:ea typeface="Meiryo UI" panose="020B0604030504040204" pitchFamily="50" charset="-128"/>
              </a:rPr>
              <a:t>endorse or reuse</a:t>
            </a:r>
            <a:r>
              <a:rPr lang="en-US" altLang="ja-JP" sz="1400" dirty="0">
                <a:latin typeface="Meiryo UI" panose="020B0604030504040204" pitchFamily="50" charset="-128"/>
                <a:ea typeface="Meiryo UI" panose="020B0604030504040204" pitchFamily="50" charset="-128"/>
              </a:rPr>
              <a:t> existing OSS resources. (Culture Goal?)</a:t>
            </a:r>
          </a:p>
          <a:p>
            <a:pPr marL="285750" indent="-285750">
              <a:buFont typeface="Arial" panose="020B0604020202020204" pitchFamily="34" charset="0"/>
              <a:buChar char="•"/>
            </a:pPr>
            <a:r>
              <a:rPr lang="en-US" altLang="ja-JP" sz="1400" dirty="0">
                <a:latin typeface="Meiryo UI" panose="020B0604030504040204" pitchFamily="50" charset="-128"/>
                <a:ea typeface="Meiryo UI" panose="020B0604030504040204" pitchFamily="50" charset="-128"/>
              </a:rPr>
              <a:t>We have a reasonably </a:t>
            </a:r>
            <a:r>
              <a:rPr lang="en-US" altLang="ja-JP" sz="1400" u="sng" dirty="0">
                <a:latin typeface="Meiryo UI" panose="020B0604030504040204" pitchFamily="50" charset="-128"/>
                <a:ea typeface="Meiryo UI" panose="020B0604030504040204" pitchFamily="50" charset="-128"/>
              </a:rPr>
              <a:t>safe</a:t>
            </a:r>
            <a:r>
              <a:rPr lang="en-US" altLang="ja-JP" sz="1400" dirty="0">
                <a:latin typeface="Meiryo UI" panose="020B0604030504040204" pitchFamily="50" charset="-128"/>
                <a:ea typeface="Meiryo UI" panose="020B0604030504040204" pitchFamily="50" charset="-128"/>
              </a:rPr>
              <a:t> perception and understanding of the scope of OSS usage in our organization.</a:t>
            </a:r>
          </a:p>
          <a:p>
            <a:endParaRPr kumimoji="1"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Recommendations:</a:t>
            </a:r>
          </a:p>
          <a:p>
            <a:r>
              <a:rPr lang="en-US" altLang="ja-JP" sz="1400" dirty="0">
                <a:latin typeface="Meiryo UI" panose="020B0604030504040204" pitchFamily="50" charset="-128"/>
                <a:ea typeface="Meiryo UI" panose="020B0604030504040204" pitchFamily="50" charset="-128"/>
              </a:rPr>
              <a:t>While this activity is a good starting point, </a:t>
            </a:r>
            <a:r>
              <a:rPr lang="en-US" altLang="ja-JP" sz="1400" u="sng" dirty="0">
                <a:latin typeface="Meiryo UI" panose="020B0604030504040204" pitchFamily="50" charset="-128"/>
                <a:ea typeface="Meiryo UI" panose="020B0604030504040204" pitchFamily="50" charset="-128"/>
              </a:rPr>
              <a:t>you do not need to have it 100% completed before launching other activities.</a:t>
            </a:r>
          </a:p>
          <a:p>
            <a:endParaRPr kumimoji="1" lang="ja-JP" altLang="en-US" sz="14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C2255BC0-75F5-84AE-821E-EDF9F5CB4A75}"/>
              </a:ext>
            </a:extLst>
          </p:cNvPr>
          <p:cNvSpPr txBox="1"/>
          <p:nvPr/>
        </p:nvSpPr>
        <p:spPr>
          <a:xfrm>
            <a:off x="136524" y="743933"/>
            <a:ext cx="8880474" cy="815608"/>
          </a:xfrm>
          <a:prstGeom prst="rect">
            <a:avLst/>
          </a:prstGeom>
          <a:solidFill>
            <a:srgbClr val="FFFFE5"/>
          </a:solidFill>
        </p:spPr>
        <p:txBody>
          <a:bodyPr wrap="square">
            <a:spAutoFit/>
          </a:bodyPr>
          <a:lstStyle/>
          <a:p>
            <a:r>
              <a:rPr kumimoji="1" lang="en-US" altLang="ja-JP" sz="1400" b="1" u="sng" dirty="0">
                <a:latin typeface="Meiryo UI" panose="020B0604030504040204" pitchFamily="50" charset="-128"/>
                <a:ea typeface="Meiryo UI" panose="020B0604030504040204" pitchFamily="50" charset="-128"/>
              </a:rPr>
              <a:t>U1</a:t>
            </a:r>
            <a:r>
              <a:rPr lang="ja-JP" altLang="en-US" sz="1400" b="1" u="sng" dirty="0">
                <a:latin typeface="Meiryo UI" panose="020B0604030504040204" pitchFamily="50" charset="-128"/>
                <a:ea typeface="Meiryo UI" panose="020B0604030504040204" pitchFamily="50" charset="-128"/>
              </a:rPr>
              <a:t> </a:t>
            </a:r>
            <a:r>
              <a:rPr lang="en-US" altLang="ja-JP" sz="1400" b="1" u="sng" dirty="0">
                <a:latin typeface="Meiryo UI" panose="020B0604030504040204" pitchFamily="50" charset="-128"/>
                <a:ea typeface="Meiryo UI" panose="020B0604030504040204" pitchFamily="50" charset="-128"/>
              </a:rPr>
              <a:t>:</a:t>
            </a:r>
            <a:r>
              <a:rPr lang="ja-JP" altLang="en-US" sz="1400" b="1" u="sng" dirty="0">
                <a:latin typeface="Meiryo UI" panose="020B0604030504040204" pitchFamily="50" charset="-128"/>
                <a:ea typeface="Meiryo UI" panose="020B0604030504040204" pitchFamily="50" charset="-128"/>
              </a:rPr>
              <a:t> </a:t>
            </a:r>
            <a:r>
              <a:rPr kumimoji="1" lang="en-US" altLang="ja-JP" sz="1400" b="1" u="sng" dirty="0">
                <a:latin typeface="Meiryo UI" panose="020B0604030504040204" pitchFamily="50" charset="-128"/>
                <a:ea typeface="Meiryo UI" panose="020B0604030504040204" pitchFamily="50" charset="-128"/>
              </a:rPr>
              <a:t>Inventory of open source and resources</a:t>
            </a:r>
          </a:p>
          <a:p>
            <a:endParaRPr kumimoji="1" lang="en-US" altLang="ja-JP" sz="500" b="1" u="sng"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ソフトウェア開発やサプライチェーンで使用されている</a:t>
            </a: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のインベントリを作成する。</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現状を可視化することで要求レベルとのギャップを確認できる。</a:t>
            </a:r>
            <a:endParaRPr lang="en-US" altLang="ja-JP" sz="1400" dirty="0">
              <a:latin typeface="Meiryo UI" panose="020B0604030504040204" pitchFamily="50" charset="-128"/>
              <a:ea typeface="Meiryo UI" panose="020B0604030504040204" pitchFamily="50" charset="-128"/>
            </a:endParaRPr>
          </a:p>
        </p:txBody>
      </p:sp>
      <p:sp>
        <p:nvSpPr>
          <p:cNvPr id="8" name="吹き出し: 角を丸めた四角形 7">
            <a:extLst>
              <a:ext uri="{FF2B5EF4-FFF2-40B4-BE49-F238E27FC236}">
                <a16:creationId xmlns:a16="http://schemas.microsoft.com/office/drawing/2014/main" id="{85C3595A-52CE-EEBC-A5AF-7E2B4A580312}"/>
              </a:ext>
            </a:extLst>
          </p:cNvPr>
          <p:cNvSpPr/>
          <p:nvPr/>
        </p:nvSpPr>
        <p:spPr bwMode="auto">
          <a:xfrm>
            <a:off x="3375660" y="2571750"/>
            <a:ext cx="2011680" cy="281940"/>
          </a:xfrm>
          <a:prstGeom prst="wedgeRoundRectCallout">
            <a:avLst>
              <a:gd name="adj1" fmla="val -34039"/>
              <a:gd name="adj2" fmla="val 88826"/>
              <a:gd name="adj3" fmla="val 16667"/>
            </a:avLst>
          </a:prstGeom>
          <a:solidFill>
            <a:srgbClr val="E7E7FF"/>
          </a:solidFill>
          <a:ln w="9525">
            <a:solidFill>
              <a:schemeClr val="tx1"/>
            </a:solidFill>
            <a:miter lim="800000"/>
            <a:headEnd/>
            <a:tailEnd/>
          </a:ln>
          <a:effectLst/>
        </p:spPr>
        <p:txBody>
          <a:bodyPr wrap="square" rtlCol="0" anchor="ctr" anchorCtr="0">
            <a:noAutofit/>
          </a:bodyPr>
          <a:lstStyle/>
          <a:p>
            <a:r>
              <a:rPr kumimoji="1" lang="en-US" altLang="ja-JP" sz="1200" dirty="0">
                <a:latin typeface="Meiryo UI" panose="020B0604030504040204" pitchFamily="50" charset="-128"/>
                <a:ea typeface="Meiryo UI" panose="020B0604030504040204" pitchFamily="50" charset="-128"/>
              </a:rPr>
              <a:t>OpenChain</a:t>
            </a:r>
            <a:r>
              <a:rPr kumimoji="1" lang="ja-JP" altLang="en-US" sz="1200" dirty="0">
                <a:latin typeface="Meiryo UI" panose="020B0604030504040204" pitchFamily="50" charset="-128"/>
                <a:ea typeface="Meiryo UI" panose="020B0604030504040204" pitchFamily="50" charset="-128"/>
              </a:rPr>
              <a:t>にはない感覚？</a:t>
            </a:r>
          </a:p>
        </p:txBody>
      </p:sp>
      <p:sp>
        <p:nvSpPr>
          <p:cNvPr id="11" name="吹き出し: 角を丸めた四角形 10">
            <a:extLst>
              <a:ext uri="{FF2B5EF4-FFF2-40B4-BE49-F238E27FC236}">
                <a16:creationId xmlns:a16="http://schemas.microsoft.com/office/drawing/2014/main" id="{7A2EE169-E016-E992-16AB-67459FBA1F63}"/>
              </a:ext>
            </a:extLst>
          </p:cNvPr>
          <p:cNvSpPr/>
          <p:nvPr/>
        </p:nvSpPr>
        <p:spPr bwMode="auto">
          <a:xfrm>
            <a:off x="2944334" y="3415030"/>
            <a:ext cx="6088380" cy="410210"/>
          </a:xfrm>
          <a:prstGeom prst="wedgeRoundRectCallout">
            <a:avLst>
              <a:gd name="adj1" fmla="val -54823"/>
              <a:gd name="adj2" fmla="val -51060"/>
              <a:gd name="adj3" fmla="val 16667"/>
            </a:avLst>
          </a:prstGeom>
          <a:solidFill>
            <a:srgbClr val="E7E7FF"/>
          </a:solidFill>
          <a:ln w="9525">
            <a:solidFill>
              <a:schemeClr val="tx1"/>
            </a:solidFill>
            <a:miter lim="800000"/>
            <a:headEnd/>
            <a:tailEnd/>
          </a:ln>
          <a:effectLst/>
        </p:spPr>
        <p:txBody>
          <a:bodyPr wrap="square" rtlCol="0" anchor="ctr" anchorCtr="0">
            <a:noAutofit/>
          </a:bodyPr>
          <a:lstStyle/>
          <a:p>
            <a:r>
              <a:rPr kumimoji="1" lang="en-US" altLang="ja-JP" sz="1200" dirty="0">
                <a:latin typeface="Meiryo UI" panose="020B0604030504040204" pitchFamily="50" charset="-128"/>
                <a:ea typeface="Meiryo UI" panose="020B0604030504040204" pitchFamily="50" charset="-128"/>
              </a:rPr>
              <a:t>“safe”</a:t>
            </a:r>
            <a:r>
              <a:rPr kumimoji="1" lang="ja-JP" altLang="en-US" sz="1200" dirty="0">
                <a:latin typeface="Meiryo UI" panose="020B0604030504040204" pitchFamily="50" charset="-128"/>
                <a:ea typeface="Meiryo UI" panose="020B0604030504040204" pitchFamily="50" charset="-128"/>
              </a:rPr>
              <a:t>の明確な定義は出てこないが、</a:t>
            </a:r>
            <a:r>
              <a:rPr kumimoji="1" lang="en-US" altLang="ja-JP" sz="1200" dirty="0">
                <a:latin typeface="Meiryo UI" panose="020B0604030504040204" pitchFamily="50" charset="-128"/>
                <a:ea typeface="Meiryo UI" panose="020B0604030504040204" pitchFamily="50" charset="-128"/>
              </a:rPr>
              <a:t>1</a:t>
            </a:r>
            <a:r>
              <a:rPr kumimoji="1" lang="ja-JP" altLang="en-US" sz="1200" dirty="0">
                <a:latin typeface="Meiryo UI" panose="020B0604030504040204" pitchFamily="50" charset="-128"/>
                <a:ea typeface="Meiryo UI" panose="020B0604030504040204" pitchFamily="50" charset="-128"/>
              </a:rPr>
              <a:t>章で「～</a:t>
            </a:r>
            <a:r>
              <a:rPr kumimoji="1" lang="en-US" altLang="ja-JP" sz="1200" dirty="0">
                <a:latin typeface="Meiryo UI" panose="020B0604030504040204" pitchFamily="50" charset="-128"/>
                <a:ea typeface="Meiryo UI" panose="020B0604030504040204" pitchFamily="50" charset="-128"/>
              </a:rPr>
              <a:t>safeguard the company from technical, legal and IP threats,</a:t>
            </a:r>
            <a:r>
              <a:rPr kumimoji="1" lang="ja-JP" altLang="en-US" sz="1200" dirty="0">
                <a:latin typeface="Meiryo UI" panose="020B0604030504040204" pitchFamily="50" charset="-128"/>
                <a:ea typeface="Meiryo UI" panose="020B0604030504040204" pitchFamily="50" charset="-128"/>
              </a:rPr>
              <a:t>～」と述べているのでたぶんこれのこと。</a:t>
            </a:r>
          </a:p>
        </p:txBody>
      </p:sp>
      <p:sp>
        <p:nvSpPr>
          <p:cNvPr id="12" name="吹き出し: 角を丸めた四角形 11">
            <a:extLst>
              <a:ext uri="{FF2B5EF4-FFF2-40B4-BE49-F238E27FC236}">
                <a16:creationId xmlns:a16="http://schemas.microsoft.com/office/drawing/2014/main" id="{85E9B6E5-4C02-EF8A-9362-9266227AD9AE}"/>
              </a:ext>
            </a:extLst>
          </p:cNvPr>
          <p:cNvSpPr/>
          <p:nvPr/>
        </p:nvSpPr>
        <p:spPr bwMode="auto">
          <a:xfrm>
            <a:off x="4220684" y="4386580"/>
            <a:ext cx="3535680" cy="281940"/>
          </a:xfrm>
          <a:prstGeom prst="wedgeRoundRectCallout">
            <a:avLst>
              <a:gd name="adj1" fmla="val -34797"/>
              <a:gd name="adj2" fmla="val -105769"/>
              <a:gd name="adj3" fmla="val 16667"/>
            </a:avLst>
          </a:prstGeom>
          <a:solidFill>
            <a:srgbClr val="E7E7FF"/>
          </a:solidFill>
          <a:ln w="9525">
            <a:solidFill>
              <a:schemeClr val="tx1"/>
            </a:solidFill>
            <a:miter lim="800000"/>
            <a:headEnd/>
            <a:tailEnd/>
          </a:ln>
          <a:effectLst/>
        </p:spPr>
        <p:txBody>
          <a:bodyPr wrap="square" rtlCol="0" anchor="ctr" anchorCtr="0">
            <a:noAutofit/>
          </a:bodyPr>
          <a:lstStyle/>
          <a:p>
            <a:r>
              <a:rPr kumimoji="1" lang="ja-JP" altLang="en-US" sz="1200" dirty="0">
                <a:latin typeface="Meiryo UI" panose="020B0604030504040204" pitchFamily="50" charset="-128"/>
                <a:ea typeface="Meiryo UI" panose="020B0604030504040204" pitchFamily="50" charset="-128"/>
              </a:rPr>
              <a:t>並行して他のアクティビティに着手しても良いらしい。</a:t>
            </a:r>
          </a:p>
        </p:txBody>
      </p:sp>
      <p:sp>
        <p:nvSpPr>
          <p:cNvPr id="10" name="吹き出し: 角を丸めた四角形 9">
            <a:extLst>
              <a:ext uri="{FF2B5EF4-FFF2-40B4-BE49-F238E27FC236}">
                <a16:creationId xmlns:a16="http://schemas.microsoft.com/office/drawing/2014/main" id="{A66BDA6B-D2E2-6924-80D4-9F7357A22839}"/>
              </a:ext>
            </a:extLst>
          </p:cNvPr>
          <p:cNvSpPr/>
          <p:nvPr/>
        </p:nvSpPr>
        <p:spPr bwMode="auto">
          <a:xfrm>
            <a:off x="6750524" y="2210435"/>
            <a:ext cx="2011680" cy="650508"/>
          </a:xfrm>
          <a:prstGeom prst="wedgeRoundRectCallout">
            <a:avLst>
              <a:gd name="adj1" fmla="val 33512"/>
              <a:gd name="adj2" fmla="val -65807"/>
              <a:gd name="adj3" fmla="val 16667"/>
            </a:avLst>
          </a:prstGeom>
          <a:solidFill>
            <a:srgbClr val="FFCCFF"/>
          </a:solidFill>
          <a:ln w="9525">
            <a:solidFill>
              <a:schemeClr val="tx1"/>
            </a:solidFill>
            <a:miter lim="800000"/>
            <a:headEnd/>
            <a:tailEnd/>
          </a:ln>
          <a:effectLst/>
        </p:spPr>
        <p:txBody>
          <a:bodyPr wrap="square" rtlCol="0" anchor="ctr" anchorCtr="0">
            <a:noAutofit/>
          </a:bodyP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競合会社のことかも？</a:t>
            </a:r>
            <a:endParaRPr kumimoji="1" lang="en-US" altLang="ja-JP" sz="12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lang="ja-JP" altLang="en-US" sz="1200" dirty="0">
                <a:latin typeface="Meiryo UI" panose="020B0604030504040204" pitchFamily="50" charset="-128"/>
                <a:ea typeface="Meiryo UI" panose="020B0604030504040204" pitchFamily="50" charset="-128"/>
              </a:rPr>
              <a:t>エコシステムの上流と下流会社の間のギャップ</a:t>
            </a:r>
            <a:endParaRPr kumimoji="1" lang="ja-JP" altLang="en-US" sz="1200" dirty="0">
              <a:latin typeface="Meiryo UI" panose="020B0604030504040204" pitchFamily="50" charset="-128"/>
              <a:ea typeface="Meiryo UI" panose="020B0604030504040204" pitchFamily="50" charset="-128"/>
            </a:endParaRPr>
          </a:p>
        </p:txBody>
      </p:sp>
      <p:sp>
        <p:nvSpPr>
          <p:cNvPr id="13" name="吹き出し: 角を丸めた四角形 12">
            <a:extLst>
              <a:ext uri="{FF2B5EF4-FFF2-40B4-BE49-F238E27FC236}">
                <a16:creationId xmlns:a16="http://schemas.microsoft.com/office/drawing/2014/main" id="{4990945D-B2AF-1B0E-ED89-F98C742D39A4}"/>
              </a:ext>
            </a:extLst>
          </p:cNvPr>
          <p:cNvSpPr/>
          <p:nvPr/>
        </p:nvSpPr>
        <p:spPr bwMode="auto">
          <a:xfrm>
            <a:off x="5695950" y="87988"/>
            <a:ext cx="3321048" cy="1563012"/>
          </a:xfrm>
          <a:prstGeom prst="wedgeRoundRectCallout">
            <a:avLst>
              <a:gd name="adj1" fmla="val -41930"/>
              <a:gd name="adj2" fmla="val 69879"/>
              <a:gd name="adj3" fmla="val 16667"/>
            </a:avLst>
          </a:prstGeom>
          <a:solidFill>
            <a:srgbClr val="FFCCFF"/>
          </a:solidFill>
          <a:ln w="9525">
            <a:solidFill>
              <a:schemeClr val="tx1"/>
            </a:solidFill>
            <a:miter lim="800000"/>
            <a:headEnd/>
            <a:tailEnd/>
          </a:ln>
          <a:effectLst/>
        </p:spPr>
        <p:txBody>
          <a:bodyPr wrap="square" rtlCol="0" anchor="ctr" anchorCtr="0">
            <a:noAutofit/>
          </a:bodyPr>
          <a:lstStyle/>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会社全体で棚卸って難しい。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lang="ja-JP" altLang="en-US" sz="1050" dirty="0">
                <a:latin typeface="Meiryo UI" panose="020B0604030504040204" pitchFamily="50" charset="-128"/>
                <a:ea typeface="Meiryo UI" panose="020B0604030504040204" pitchFamily="50" charset="-128"/>
              </a:rPr>
              <a:t>スコープが決められるといいなと思った。</a:t>
            </a:r>
            <a:endParaRPr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具体例がない＝そこはわざとかも。自由度なのかも。</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lang="en-US" altLang="ja-JP" sz="1050" dirty="0">
                <a:latin typeface="Meiryo UI" panose="020B0604030504040204" pitchFamily="50" charset="-128"/>
                <a:ea typeface="Meiryo UI" panose="020B0604030504040204" pitchFamily="50" charset="-128"/>
              </a:rPr>
              <a:t>“skills” “related skill”</a:t>
            </a:r>
            <a:r>
              <a:rPr lang="ja-JP" altLang="en-US" sz="1050" dirty="0">
                <a:latin typeface="Meiryo UI" panose="020B0604030504040204" pitchFamily="50" charset="-128"/>
                <a:ea typeface="Meiryo UI" panose="020B0604030504040204" pitchFamily="50" charset="-128"/>
              </a:rPr>
              <a:t>って？→どんなスコープの</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のどんなスキルが必要か。あまり明確な言及はない。例：クラウド事業やろう！どういう</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使ってる？どういう人材が必要？</a:t>
            </a:r>
            <a:endParaRPr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スコープとか纏め方とかが具体的なイメージがわからない。。。</a:t>
            </a:r>
          </a:p>
        </p:txBody>
      </p:sp>
    </p:spTree>
    <p:extLst>
      <p:ext uri="{BB962C8B-B14F-4D97-AF65-F5344CB8AC3E}">
        <p14:creationId xmlns:p14="http://schemas.microsoft.com/office/powerpoint/2010/main" val="255996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タイトル 11"/>
          <p:cNvSpPr>
            <a:spLocks noGrp="1"/>
          </p:cNvSpPr>
          <p:nvPr>
            <p:ph type="title"/>
          </p:nvPr>
        </p:nvSpPr>
        <p:spPr bwMode="auto">
          <a:xfrm>
            <a:off x="112713" y="134938"/>
            <a:ext cx="7227887" cy="3365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ja-JP" altLang="en-US" dirty="0">
                <a:latin typeface="Meiryo UI" panose="020B0604030504040204" pitchFamily="50" charset="-128"/>
                <a:ea typeface="Meiryo UI" panose="020B0604030504040204" pitchFamily="50" charset="-128"/>
              </a:rPr>
              <a:t>４ </a:t>
            </a:r>
            <a:r>
              <a:rPr lang="en-US" altLang="ja-JP" dirty="0">
                <a:latin typeface="Meiryo UI" panose="020B0604030504040204" pitchFamily="50" charset="-128"/>
                <a:ea typeface="Meiryo UI" panose="020B0604030504040204" pitchFamily="50" charset="-128"/>
              </a:rPr>
              <a:t>Usage Goal Activities</a:t>
            </a:r>
            <a:endParaRPr lang="ja-JP" altLang="en-US"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21E48DF4-C1B8-ACD4-9B7D-7D78710905AE}"/>
              </a:ext>
            </a:extLst>
          </p:cNvPr>
          <p:cNvSpPr txBox="1"/>
          <p:nvPr/>
        </p:nvSpPr>
        <p:spPr>
          <a:xfrm>
            <a:off x="136524" y="1990428"/>
            <a:ext cx="8880475" cy="2778422"/>
          </a:xfrm>
          <a:prstGeom prst="rect">
            <a:avLst/>
          </a:prstGeom>
          <a:noFill/>
        </p:spPr>
        <p:txBody>
          <a:bodyPr wrap="square" rtlCol="0">
            <a:noAutofit/>
          </a:bodyPr>
          <a:lstStyle/>
          <a:p>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気になったポイント</a:t>
            </a:r>
            <a:r>
              <a:rPr lang="en-US" altLang="ja-JP"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Description:</a:t>
            </a:r>
          </a:p>
          <a:p>
            <a:pPr marL="285750" indent="-285750">
              <a:buFont typeface="Arial" panose="020B0604020202020204" pitchFamily="34" charset="0"/>
              <a:buChar char="•"/>
            </a:pPr>
            <a:r>
              <a:rPr lang="en-US" altLang="ja-JP" sz="1400" dirty="0">
                <a:latin typeface="Meiryo UI" panose="020B0604030504040204" pitchFamily="50" charset="-128"/>
                <a:ea typeface="Meiryo UI" panose="020B0604030504040204" pitchFamily="50" charset="-128"/>
              </a:rPr>
              <a:t>Set up a pilot project to kick start the approach, </a:t>
            </a:r>
            <a:r>
              <a:rPr lang="en-US" altLang="ja-JP" sz="1400" u="sng" dirty="0">
                <a:latin typeface="Meiryo UI" panose="020B0604030504040204" pitchFamily="50" charset="-128"/>
                <a:ea typeface="Meiryo UI" panose="020B0604030504040204" pitchFamily="50" charset="-128"/>
              </a:rPr>
              <a:t>learn from doing</a:t>
            </a:r>
            <a:r>
              <a:rPr lang="en-US" altLang="ja-JP" sz="1400" dirty="0">
                <a:latin typeface="Meiryo UI" panose="020B0604030504040204" pitchFamily="50" charset="-128"/>
                <a:ea typeface="Meiryo UI" panose="020B0604030504040204" pitchFamily="50" charset="-128"/>
              </a:rPr>
              <a:t>, establish a first achievement milestone.</a:t>
            </a:r>
          </a:p>
          <a:p>
            <a:pPr marL="285750" indent="-285750">
              <a:buFont typeface="Arial" panose="020B0604020202020204" pitchFamily="34" charset="0"/>
              <a:buChar char="•"/>
            </a:pPr>
            <a:r>
              <a:rPr lang="en-US" altLang="ja-JP" sz="1400" dirty="0">
                <a:latin typeface="Meiryo UI" panose="020B0604030504040204" pitchFamily="50" charset="-128"/>
                <a:ea typeface="Meiryo UI" panose="020B0604030504040204" pitchFamily="50" charset="-128"/>
              </a:rPr>
              <a:t>Elaborate a strategy </a:t>
            </a:r>
            <a:r>
              <a:rPr lang="en-US" altLang="ja-JP" sz="1400" u="sng" dirty="0">
                <a:latin typeface="Meiryo UI" panose="020B0604030504040204" pitchFamily="50" charset="-128"/>
                <a:ea typeface="Meiryo UI" panose="020B0604030504040204" pitchFamily="50" charset="-128"/>
              </a:rPr>
              <a:t>over the next few months or a year</a:t>
            </a:r>
            <a:r>
              <a:rPr lang="en-US" altLang="ja-JP" sz="1400" dirty="0">
                <a:latin typeface="Meiryo UI" panose="020B0604030504040204" pitchFamily="50" charset="-128"/>
                <a:ea typeface="Meiryo UI" panose="020B0604030504040204" pitchFamily="50" charset="-128"/>
              </a:rPr>
              <a:t> </a:t>
            </a:r>
            <a:r>
              <a:rPr lang="en-US" altLang="ja-JP" sz="1400" u="sng" dirty="0">
                <a:latin typeface="Meiryo UI" panose="020B0604030504040204" pitchFamily="50" charset="-128"/>
                <a:ea typeface="Meiryo UI" panose="020B0604030504040204" pitchFamily="50" charset="-128"/>
              </a:rPr>
              <a:t>to engage management and financial support.</a:t>
            </a: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Recommendations:</a:t>
            </a:r>
          </a:p>
          <a:p>
            <a:pPr marL="285750" indent="-285750">
              <a:buFont typeface="Arial" panose="020B0604020202020204" pitchFamily="34" charset="0"/>
              <a:buChar char="•"/>
            </a:pPr>
            <a:r>
              <a:rPr lang="en-US" altLang="ja-JP" sz="1400" dirty="0">
                <a:latin typeface="Meiryo UI" panose="020B0604030504040204" pitchFamily="50" charset="-128"/>
                <a:ea typeface="Meiryo UI" panose="020B0604030504040204" pitchFamily="50" charset="-128"/>
              </a:rPr>
              <a:t>Make sure that the approach is actively </a:t>
            </a:r>
            <a:r>
              <a:rPr lang="en-US" altLang="ja-JP" sz="1400" u="sng" dirty="0">
                <a:latin typeface="Meiryo UI" panose="020B0604030504040204" pitchFamily="50" charset="-128"/>
                <a:ea typeface="Meiryo UI" panose="020B0604030504040204" pitchFamily="50" charset="-128"/>
              </a:rPr>
              <a:t>supported and promoted by the management.</a:t>
            </a:r>
            <a:r>
              <a:rPr lang="en-US" altLang="ja-JP" sz="1400" dirty="0">
                <a:latin typeface="Meiryo UI" panose="020B0604030504040204" pitchFamily="50" charset="-128"/>
                <a:ea typeface="Meiryo UI" panose="020B0604030504040204" pitchFamily="50" charset="-128"/>
              </a:rPr>
              <a:t> Nothing will happen if there is no commitment from the hierarchy.</a:t>
            </a:r>
          </a:p>
          <a:p>
            <a:pPr marL="285750" indent="-285750">
              <a:buFont typeface="Arial" panose="020B0604020202020204" pitchFamily="34" charset="0"/>
              <a:buChar char="•"/>
            </a:pPr>
            <a:r>
              <a:rPr lang="en-US" altLang="ja-JP" sz="1400" u="sng" dirty="0">
                <a:latin typeface="Meiryo UI" panose="020B0604030504040204" pitchFamily="50" charset="-128"/>
                <a:ea typeface="Meiryo UI" panose="020B0604030504040204" pitchFamily="50" charset="-128"/>
              </a:rPr>
              <a:t>Allow time and resources</a:t>
            </a:r>
            <a:r>
              <a:rPr lang="en-US" altLang="ja-JP" sz="1400" dirty="0">
                <a:latin typeface="Meiryo UI" panose="020B0604030504040204" pitchFamily="50" charset="-128"/>
                <a:ea typeface="Meiryo UI" panose="020B0604030504040204" pitchFamily="50" charset="-128"/>
              </a:rPr>
              <a:t> for people to discover, try and play with these new concepts.</a:t>
            </a:r>
          </a:p>
        </p:txBody>
      </p:sp>
      <p:sp>
        <p:nvSpPr>
          <p:cNvPr id="9" name="テキスト ボックス 8">
            <a:extLst>
              <a:ext uri="{FF2B5EF4-FFF2-40B4-BE49-F238E27FC236}">
                <a16:creationId xmlns:a16="http://schemas.microsoft.com/office/drawing/2014/main" id="{C2255BC0-75F5-84AE-821E-EDF9F5CB4A75}"/>
              </a:ext>
            </a:extLst>
          </p:cNvPr>
          <p:cNvSpPr txBox="1"/>
          <p:nvPr/>
        </p:nvSpPr>
        <p:spPr>
          <a:xfrm>
            <a:off x="136524" y="743933"/>
            <a:ext cx="8880474" cy="1246495"/>
          </a:xfrm>
          <a:prstGeom prst="rect">
            <a:avLst/>
          </a:prstGeom>
          <a:solidFill>
            <a:srgbClr val="FFFFE5"/>
          </a:solidFill>
        </p:spPr>
        <p:txBody>
          <a:bodyPr wrap="square">
            <a:spAutoFit/>
          </a:bodyPr>
          <a:lstStyle/>
          <a:p>
            <a:r>
              <a:rPr kumimoji="1" lang="en-US" altLang="ja-JP" sz="1400" b="1" u="sng" dirty="0">
                <a:latin typeface="Meiryo UI" panose="020B0604030504040204" pitchFamily="50" charset="-128"/>
                <a:ea typeface="Meiryo UI" panose="020B0604030504040204" pitchFamily="50" charset="-128"/>
              </a:rPr>
              <a:t>U2 : Open source competency growth</a:t>
            </a:r>
          </a:p>
          <a:p>
            <a:endParaRPr kumimoji="1" lang="en-US" altLang="ja-JP" sz="500" b="1" u="sng"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t>
            </a:r>
            <a:r>
              <a:rPr lang="en-US" altLang="ja-JP" sz="1400" u="sng" dirty="0">
                <a:latin typeface="Meiryo UI" panose="020B0604030504040204" pitchFamily="50" charset="-128"/>
                <a:ea typeface="Meiryo UI" panose="020B0604030504040204" pitchFamily="50" charset="-128"/>
              </a:rPr>
              <a:t>U1</a:t>
            </a:r>
            <a:r>
              <a:rPr lang="ja-JP" altLang="en-US" sz="1400" u="sng" dirty="0">
                <a:latin typeface="Meiryo UI" panose="020B0604030504040204" pitchFamily="50" charset="-128"/>
                <a:ea typeface="Meiryo UI" panose="020B0604030504040204" pitchFamily="50" charset="-128"/>
              </a:rPr>
              <a:t>の実現後</a:t>
            </a:r>
            <a:r>
              <a:rPr lang="ja-JP" altLang="en-US" sz="1400" dirty="0">
                <a:latin typeface="Meiryo UI" panose="020B0604030504040204" pitchFamily="50" charset="-128"/>
                <a:ea typeface="Meiryo UI" panose="020B0604030504040204" pitchFamily="50" charset="-128"/>
              </a:rPr>
              <a:t>の</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初期段階の</a:t>
            </a: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経験開始の計画と実行。</a:t>
            </a:r>
            <a:r>
              <a:rPr lang="en-US" altLang="ja-JP" sz="1400" dirty="0">
                <a:latin typeface="Meiryo UI" panose="020B0604030504040204" pitchFamily="50" charset="-128"/>
                <a:ea typeface="Meiryo UI" panose="020B0604030504040204" pitchFamily="50" charset="-128"/>
              </a:rPr>
              <a:t>Linux</a:t>
            </a:r>
            <a:r>
              <a:rPr lang="ja-JP" altLang="en-US" sz="1400" dirty="0">
                <a:latin typeface="Meiryo UI" panose="020B0604030504040204" pitchFamily="50" charset="-128"/>
                <a:ea typeface="Meiryo UI" panose="020B0604030504040204" pitchFamily="50" charset="-128"/>
              </a:rPr>
              <a:t>や</a:t>
            </a:r>
            <a:r>
              <a:rPr lang="en-US" altLang="ja-JP" sz="1400" dirty="0">
                <a:latin typeface="Meiryo UI" panose="020B0604030504040204" pitchFamily="50" charset="-128"/>
                <a:ea typeface="Meiryo UI" panose="020B0604030504040204" pitchFamily="50" charset="-128"/>
              </a:rPr>
              <a:t>Apache</a:t>
            </a:r>
            <a:r>
              <a:rPr lang="ja-JP" altLang="en-US" sz="1400" dirty="0">
                <a:latin typeface="Meiryo UI" panose="020B0604030504040204" pitchFamily="50" charset="-128"/>
                <a:ea typeface="Meiryo UI" panose="020B0604030504040204" pitchFamily="50" charset="-128"/>
              </a:rPr>
              <a:t>などの運用スキル、</a:t>
            </a:r>
            <a:r>
              <a:rPr lang="en-US" altLang="ja-JP" sz="1400" dirty="0">
                <a:latin typeface="Meiryo UI" panose="020B0604030504040204" pitchFamily="50" charset="-128"/>
                <a:ea typeface="Meiryo UI" panose="020B0604030504040204" pitchFamily="50" charset="-128"/>
              </a:rPr>
              <a:t>PostgreSQL</a:t>
            </a:r>
            <a:r>
              <a:rPr lang="ja-JP" altLang="en-US" sz="1400" dirty="0">
                <a:latin typeface="Meiryo UI" panose="020B0604030504040204" pitchFamily="50" charset="-128"/>
                <a:ea typeface="Meiryo UI" panose="020B0604030504040204" pitchFamily="50" charset="-128"/>
              </a:rPr>
              <a:t>などのデータベース、仮想化やクラウド技術などが対象。スキルマトリックスを作り、利用する</a:t>
            </a: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技術のスコープを定義し、経験を積む。</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パイロットプロジェクト：始めに着手する技術やフレームワークを決め、オンライントレーニングやチュートリアル、サンプルコードを探し、プロトタイプを作成し、実装と技術伝承のためのエキスパートを定める。</a:t>
            </a:r>
          </a:p>
        </p:txBody>
      </p:sp>
      <p:sp>
        <p:nvSpPr>
          <p:cNvPr id="10" name="吹き出し: 角を丸めた四角形 9">
            <a:extLst>
              <a:ext uri="{FF2B5EF4-FFF2-40B4-BE49-F238E27FC236}">
                <a16:creationId xmlns:a16="http://schemas.microsoft.com/office/drawing/2014/main" id="{23A6CD37-A551-5E42-3B44-03978CE234B8}"/>
              </a:ext>
            </a:extLst>
          </p:cNvPr>
          <p:cNvSpPr/>
          <p:nvPr/>
        </p:nvSpPr>
        <p:spPr bwMode="auto">
          <a:xfrm>
            <a:off x="1172684" y="4554855"/>
            <a:ext cx="3535680" cy="427990"/>
          </a:xfrm>
          <a:prstGeom prst="wedgeRoundRectCallout">
            <a:avLst>
              <a:gd name="adj1" fmla="val -38030"/>
              <a:gd name="adj2" fmla="val -89745"/>
              <a:gd name="adj3" fmla="val 16667"/>
            </a:avLst>
          </a:prstGeom>
          <a:solidFill>
            <a:srgbClr val="E7E7FF"/>
          </a:solidFill>
          <a:ln w="9525">
            <a:solidFill>
              <a:schemeClr val="tx1"/>
            </a:solidFill>
            <a:miter lim="800000"/>
            <a:headEnd/>
            <a:tailEnd/>
          </a:ln>
          <a:effectLst/>
        </p:spPr>
        <p:txBody>
          <a:bodyPr wrap="square" rtlCol="0" anchor="ctr" anchorCtr="0">
            <a:noAutofit/>
          </a:bodyPr>
          <a:lstStyle/>
          <a:p>
            <a:r>
              <a:rPr kumimoji="1" lang="en-US" altLang="ja-JP" sz="1200" dirty="0">
                <a:latin typeface="Meiryo UI" panose="020B0604030504040204" pitchFamily="50" charset="-128"/>
                <a:ea typeface="Meiryo UI" panose="020B0604030504040204" pitchFamily="50" charset="-128"/>
              </a:rPr>
              <a:t>OpenChain</a:t>
            </a:r>
            <a:r>
              <a:rPr kumimoji="1" lang="ja-JP" altLang="en-US" sz="1200" dirty="0">
                <a:latin typeface="Meiryo UI" panose="020B0604030504040204" pitchFamily="50" charset="-128"/>
                <a:ea typeface="Meiryo UI" panose="020B0604030504040204" pitchFamily="50" charset="-128"/>
              </a:rPr>
              <a:t>の</a:t>
            </a:r>
            <a:r>
              <a:rPr kumimoji="1" lang="en-US" altLang="ja-JP" sz="1200" dirty="0">
                <a:latin typeface="Meiryo UI" panose="020B0604030504040204" pitchFamily="50" charset="-128"/>
                <a:ea typeface="Meiryo UI" panose="020B0604030504040204" pitchFamily="50" charset="-128"/>
              </a:rPr>
              <a:t>3.2.2</a:t>
            </a:r>
            <a:r>
              <a:rPr kumimoji="1" lang="ja-JP" altLang="en-US" sz="1200" dirty="0">
                <a:latin typeface="Meiryo UI" panose="020B0604030504040204" pitchFamily="50" charset="-128"/>
                <a:ea typeface="Meiryo UI" panose="020B0604030504040204" pitchFamily="50" charset="-128"/>
              </a:rPr>
              <a:t>章でも人的リソースと予算の確保について述べられている。同じ</a:t>
            </a:r>
            <a:r>
              <a:rPr lang="ja-JP" altLang="en-US"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p:txBody>
      </p:sp>
      <p:sp>
        <p:nvSpPr>
          <p:cNvPr id="13" name="吹き出し: 角を丸めた四角形 12">
            <a:extLst>
              <a:ext uri="{FF2B5EF4-FFF2-40B4-BE49-F238E27FC236}">
                <a16:creationId xmlns:a16="http://schemas.microsoft.com/office/drawing/2014/main" id="{A80A9FFD-D6EE-EAC9-A362-D0930695677F}"/>
              </a:ext>
            </a:extLst>
          </p:cNvPr>
          <p:cNvSpPr/>
          <p:nvPr/>
        </p:nvSpPr>
        <p:spPr bwMode="auto">
          <a:xfrm>
            <a:off x="4107180" y="3233589"/>
            <a:ext cx="3817620" cy="427990"/>
          </a:xfrm>
          <a:prstGeom prst="wedgeRoundRectCallout">
            <a:avLst>
              <a:gd name="adj1" fmla="val -34638"/>
              <a:gd name="adj2" fmla="val 67461"/>
              <a:gd name="adj3" fmla="val 16667"/>
            </a:avLst>
          </a:prstGeom>
          <a:solidFill>
            <a:srgbClr val="E7E7FF"/>
          </a:solidFill>
          <a:ln w="9525">
            <a:solidFill>
              <a:schemeClr val="tx1"/>
            </a:solidFill>
            <a:miter lim="800000"/>
            <a:headEnd/>
            <a:tailEnd/>
          </a:ln>
          <a:effectLst/>
        </p:spPr>
        <p:txBody>
          <a:bodyPr wrap="square" rtlCol="0" anchor="ctr" anchorCtr="0">
            <a:noAutofit/>
          </a:bodyPr>
          <a:lstStyle/>
          <a:p>
            <a:r>
              <a:rPr kumimoji="1" lang="ja-JP" altLang="en-US" sz="1200" dirty="0">
                <a:latin typeface="Meiryo UI" panose="020B0604030504040204" pitchFamily="50" charset="-128"/>
                <a:ea typeface="Meiryo UI" panose="020B0604030504040204" pitchFamily="50" charset="-128"/>
              </a:rPr>
              <a:t>マネジメントのコミットが必要、というのは</a:t>
            </a:r>
            <a:r>
              <a:rPr kumimoji="1" lang="en-US" altLang="ja-JP" sz="1200" dirty="0">
                <a:latin typeface="Meiryo UI" panose="020B0604030504040204" pitchFamily="50" charset="-128"/>
                <a:ea typeface="Meiryo UI" panose="020B0604030504040204" pitchFamily="50" charset="-128"/>
              </a:rPr>
              <a:t>ToDo</a:t>
            </a:r>
            <a:r>
              <a:rPr kumimoji="1" lang="ja-JP" altLang="en-US" sz="1200" dirty="0">
                <a:latin typeface="Meiryo UI" panose="020B0604030504040204" pitchFamily="50" charset="-128"/>
                <a:ea typeface="Meiryo UI" panose="020B0604030504040204" pitchFamily="50" charset="-128"/>
              </a:rPr>
              <a:t>グループの</a:t>
            </a:r>
            <a:r>
              <a:rPr kumimoji="1" lang="en-US" altLang="ja-JP" sz="1200" dirty="0">
                <a:latin typeface="Meiryo UI" panose="020B0604030504040204" pitchFamily="50" charset="-128"/>
                <a:ea typeface="Meiryo UI" panose="020B0604030504040204" pitchFamily="50" charset="-128"/>
              </a:rPr>
              <a:t>OPSO</a:t>
            </a:r>
            <a:r>
              <a:rPr kumimoji="1" lang="ja-JP" altLang="en-US" sz="1200" dirty="0">
                <a:latin typeface="Meiryo UI" panose="020B0604030504040204" pitchFamily="50" charset="-128"/>
                <a:ea typeface="Meiryo UI" panose="020B0604030504040204" pitchFamily="50" charset="-128"/>
              </a:rPr>
              <a:t>コンセプトにもある考え。同じ。</a:t>
            </a:r>
          </a:p>
        </p:txBody>
      </p:sp>
      <p:sp>
        <p:nvSpPr>
          <p:cNvPr id="14" name="吹き出し: 角を丸めた四角形 13">
            <a:extLst>
              <a:ext uri="{FF2B5EF4-FFF2-40B4-BE49-F238E27FC236}">
                <a16:creationId xmlns:a16="http://schemas.microsoft.com/office/drawing/2014/main" id="{88BAB2DE-389D-3C09-E232-7E2A4E723B74}"/>
              </a:ext>
            </a:extLst>
          </p:cNvPr>
          <p:cNvSpPr/>
          <p:nvPr/>
        </p:nvSpPr>
        <p:spPr bwMode="auto">
          <a:xfrm>
            <a:off x="5143500" y="1990428"/>
            <a:ext cx="3009900" cy="393615"/>
          </a:xfrm>
          <a:prstGeom prst="wedgeRoundRectCallout">
            <a:avLst>
              <a:gd name="adj1" fmla="val -37583"/>
              <a:gd name="adj2" fmla="val 67531"/>
              <a:gd name="adj3" fmla="val 16667"/>
            </a:avLst>
          </a:prstGeom>
          <a:solidFill>
            <a:srgbClr val="E7E7FF"/>
          </a:solidFill>
          <a:ln w="9525">
            <a:solidFill>
              <a:schemeClr val="tx1"/>
            </a:solidFill>
            <a:miter lim="800000"/>
            <a:headEnd/>
            <a:tailEnd/>
          </a:ln>
          <a:effectLst/>
        </p:spPr>
        <p:txBody>
          <a:bodyPr wrap="square" rtlCol="0" anchor="ctr" anchorCtr="0">
            <a:noAutofit/>
          </a:bodyPr>
          <a:lstStyle/>
          <a:p>
            <a:r>
              <a:rPr kumimoji="1" lang="ja-JP" altLang="en-US" sz="1200" dirty="0">
                <a:latin typeface="Meiryo UI" panose="020B0604030504040204" pitchFamily="50" charset="-128"/>
                <a:ea typeface="Meiryo UI" panose="020B0604030504040204" pitchFamily="50" charset="-128"/>
              </a:rPr>
              <a:t>実践的！</a:t>
            </a:r>
            <a:r>
              <a:rPr kumimoji="1" lang="en-US" altLang="ja-JP" sz="1200" dirty="0">
                <a:latin typeface="Meiryo UI" panose="020B0604030504040204" pitchFamily="50" charset="-128"/>
                <a:ea typeface="Meiryo UI" panose="020B0604030504040204" pitchFamily="50" charset="-128"/>
              </a:rPr>
              <a:t>OpenChain</a:t>
            </a:r>
            <a:r>
              <a:rPr kumimoji="1" lang="ja-JP" altLang="en-US" sz="1200" dirty="0">
                <a:latin typeface="Meiryo UI" panose="020B0604030504040204" pitchFamily="50" charset="-128"/>
                <a:ea typeface="Meiryo UI" panose="020B0604030504040204" pitchFamily="50" charset="-128"/>
              </a:rPr>
              <a:t>はコンセプト駆動なので、こういう表現は出てこない。新鮮。</a:t>
            </a:r>
          </a:p>
        </p:txBody>
      </p:sp>
      <p:sp>
        <p:nvSpPr>
          <p:cNvPr id="8" name="吹き出し: 角を丸めた四角形 7">
            <a:extLst>
              <a:ext uri="{FF2B5EF4-FFF2-40B4-BE49-F238E27FC236}">
                <a16:creationId xmlns:a16="http://schemas.microsoft.com/office/drawing/2014/main" id="{61F61C52-C17E-2D3A-DD59-A031827CD15E}"/>
              </a:ext>
            </a:extLst>
          </p:cNvPr>
          <p:cNvSpPr/>
          <p:nvPr/>
        </p:nvSpPr>
        <p:spPr bwMode="auto">
          <a:xfrm>
            <a:off x="5710239" y="92548"/>
            <a:ext cx="3321048" cy="1563012"/>
          </a:xfrm>
          <a:prstGeom prst="wedgeRoundRectCallout">
            <a:avLst>
              <a:gd name="adj1" fmla="val -41930"/>
              <a:gd name="adj2" fmla="val 69879"/>
              <a:gd name="adj3" fmla="val 16667"/>
            </a:avLst>
          </a:prstGeom>
          <a:solidFill>
            <a:srgbClr val="FFCCFF"/>
          </a:solidFill>
          <a:ln w="9525">
            <a:solidFill>
              <a:schemeClr val="tx1"/>
            </a:solidFill>
            <a:miter lim="800000"/>
            <a:headEnd/>
            <a:tailEnd/>
          </a:ln>
          <a:effectLst/>
        </p:spPr>
        <p:txBody>
          <a:bodyPr wrap="square" rtlCol="0" anchor="ctr" anchorCtr="0">
            <a:noAutofit/>
          </a:bodyPr>
          <a:lstStyle/>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技術者を育成しなさい。社内での利用をイメージしている感じ？組み込みとはちょっと違うなという印象。←組み込みの色は感じない。サーバー側かな。前提としている</a:t>
            </a:r>
            <a:r>
              <a:rPr kumimoji="1" lang="en-US" altLang="ja-JP" sz="1050" dirty="0">
                <a:latin typeface="Meiryo UI" panose="020B0604030504040204" pitchFamily="50" charset="-128"/>
                <a:ea typeface="Meiryo UI" panose="020B0604030504040204" pitchFamily="50" charset="-128"/>
              </a:rPr>
              <a:t>organization</a:t>
            </a:r>
            <a:r>
              <a:rPr lang="ja-JP" altLang="en-US" sz="1050" dirty="0">
                <a:latin typeface="Meiryo UI" panose="020B0604030504040204" pitchFamily="50" charset="-128"/>
                <a:ea typeface="Meiryo UI" panose="020B0604030504040204" pitchFamily="50" charset="-128"/>
              </a:rPr>
              <a:t>が一般的でないのかも。モデルのイメージがわかると理解しやすいのかも。執筆者のバックグラウンドにもよるのかも。</a:t>
            </a:r>
            <a:endParaRPr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ja-JP" altLang="en-US"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823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タイトル 11"/>
          <p:cNvSpPr>
            <a:spLocks noGrp="1"/>
          </p:cNvSpPr>
          <p:nvPr>
            <p:ph type="title"/>
          </p:nvPr>
        </p:nvSpPr>
        <p:spPr bwMode="auto">
          <a:xfrm>
            <a:off x="112713" y="134938"/>
            <a:ext cx="7227887" cy="3365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ja-JP" altLang="en-US" dirty="0">
                <a:latin typeface="Meiryo UI" panose="020B0604030504040204" pitchFamily="50" charset="-128"/>
                <a:ea typeface="Meiryo UI" panose="020B0604030504040204" pitchFamily="50" charset="-128"/>
              </a:rPr>
              <a:t>４ </a:t>
            </a:r>
            <a:r>
              <a:rPr lang="en-US" altLang="ja-JP" dirty="0">
                <a:latin typeface="Meiryo UI" panose="020B0604030504040204" pitchFamily="50" charset="-128"/>
                <a:ea typeface="Meiryo UI" panose="020B0604030504040204" pitchFamily="50" charset="-128"/>
              </a:rPr>
              <a:t>Usage Goal Activities</a:t>
            </a:r>
            <a:endParaRPr lang="ja-JP" altLang="en-US"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21E48DF4-C1B8-ACD4-9B7D-7D78710905AE}"/>
              </a:ext>
            </a:extLst>
          </p:cNvPr>
          <p:cNvSpPr txBox="1"/>
          <p:nvPr/>
        </p:nvSpPr>
        <p:spPr>
          <a:xfrm>
            <a:off x="136524" y="1774984"/>
            <a:ext cx="8880475" cy="2993866"/>
          </a:xfrm>
          <a:prstGeom prst="rect">
            <a:avLst/>
          </a:prstGeom>
          <a:noFill/>
        </p:spPr>
        <p:txBody>
          <a:bodyPr wrap="square" rtlCol="0">
            <a:noAutofit/>
          </a:bodyPr>
          <a:lstStyle/>
          <a:p>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気になったポイント</a:t>
            </a:r>
            <a:r>
              <a:rPr lang="en-US" altLang="ja-JP"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Description:</a:t>
            </a:r>
          </a:p>
          <a:p>
            <a:pPr marL="285750" indent="-285750">
              <a:buFont typeface="Arial" panose="020B0604020202020204" pitchFamily="34" charset="0"/>
              <a:buChar char="•"/>
            </a:pP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明確にするべきこと</a:t>
            </a:r>
            <a:r>
              <a:rPr kumimoji="1"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What does </a:t>
            </a:r>
            <a:r>
              <a:rPr lang="en-US" altLang="ja-JP" sz="1400" u="sng" dirty="0">
                <a:latin typeface="Meiryo UI" panose="020B0604030504040204" pitchFamily="50" charset="-128"/>
                <a:ea typeface="Meiryo UI" panose="020B0604030504040204" pitchFamily="50" charset="-128"/>
              </a:rPr>
              <a:t>the license require</a:t>
            </a:r>
            <a:r>
              <a:rPr lang="en-US" altLang="ja-JP" sz="1400" dirty="0">
                <a:latin typeface="Meiryo UI" panose="020B0604030504040204" pitchFamily="50" charset="-128"/>
                <a:ea typeface="Meiryo UI" panose="020B0604030504040204" pitchFamily="50" charset="-128"/>
              </a:rPr>
              <a:t>, what are </a:t>
            </a:r>
            <a:r>
              <a:rPr lang="en-US" altLang="ja-JP" sz="1400" u="sng" dirty="0">
                <a:latin typeface="Meiryo UI" panose="020B0604030504040204" pitchFamily="50" charset="-128"/>
                <a:ea typeface="Meiryo UI" panose="020B0604030504040204" pitchFamily="50" charset="-128"/>
              </a:rPr>
              <a:t>the legal constraints</a:t>
            </a:r>
            <a:r>
              <a:rPr lang="en-US" altLang="ja-JP" sz="1400" dirty="0">
                <a:latin typeface="Meiryo UI" panose="020B0604030504040204" pitchFamily="50" charset="-128"/>
                <a:ea typeface="Meiryo UI" panose="020B0604030504040204" pitchFamily="50" charset="-128"/>
              </a:rPr>
              <a:t>?</a:t>
            </a:r>
          </a:p>
          <a:p>
            <a:pPr marL="285750" indent="-285750">
              <a:buFont typeface="Arial" panose="020B0604020202020204" pitchFamily="34" charset="0"/>
              <a:buChar char="•"/>
            </a:pP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明確にするべきこと</a:t>
            </a:r>
            <a:r>
              <a:rPr kumimoji="1"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Does the management know about </a:t>
            </a:r>
            <a:r>
              <a:rPr lang="en-US" altLang="ja-JP" sz="1400" u="sng" dirty="0">
                <a:latin typeface="Meiryo UI" panose="020B0604030504040204" pitchFamily="50" charset="-128"/>
                <a:ea typeface="Meiryo UI" panose="020B0604030504040204" pitchFamily="50" charset="-128"/>
              </a:rPr>
              <a:t>open source’s advantages</a:t>
            </a:r>
            <a:r>
              <a:rPr lang="en-US" altLang="ja-JP" sz="1400" dirty="0">
                <a:latin typeface="Meiryo UI" panose="020B0604030504040204" pitchFamily="50" charset="-128"/>
                <a:ea typeface="Meiryo UI" panose="020B0604030504040204" pitchFamily="50" charset="-128"/>
              </a:rPr>
              <a:t>, </a:t>
            </a:r>
            <a:r>
              <a:rPr lang="en-US" altLang="ja-JP" sz="1400" u="sng" dirty="0">
                <a:latin typeface="Meiryo UI" panose="020B0604030504040204" pitchFamily="50" charset="-128"/>
                <a:ea typeface="Meiryo UI" panose="020B0604030504040204" pitchFamily="50" charset="-128"/>
              </a:rPr>
              <a:t>e.g. beyond ”saving license cost”</a:t>
            </a:r>
            <a:r>
              <a:rPr lang="en-US" altLang="ja-JP" sz="1400" dirty="0">
                <a:latin typeface="Meiryo UI" panose="020B0604030504040204" pitchFamily="50" charset="-128"/>
                <a:ea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Progress Assessment:</a:t>
            </a:r>
          </a:p>
          <a:p>
            <a:pPr marL="285750" indent="-285750">
              <a:buFont typeface="Arial" panose="020B0604020202020204" pitchFamily="34" charset="0"/>
              <a:buChar char="•"/>
            </a:pPr>
            <a:r>
              <a:rPr lang="en-US" altLang="ja-JP" sz="1400" dirty="0">
                <a:latin typeface="Meiryo UI" panose="020B0604030504040204" pitchFamily="50" charset="-128"/>
                <a:ea typeface="Meiryo UI" panose="020B0604030504040204" pitchFamily="50" charset="-128"/>
              </a:rPr>
              <a:t>OSS has become </a:t>
            </a:r>
            <a:r>
              <a:rPr lang="en-US" altLang="ja-JP" sz="1400" u="sng" dirty="0">
                <a:latin typeface="Meiryo UI" panose="020B0604030504040204" pitchFamily="50" charset="-128"/>
                <a:ea typeface="Meiryo UI" panose="020B0604030504040204" pitchFamily="50" charset="-128"/>
              </a:rPr>
              <a:t>a comfortable option</a:t>
            </a:r>
            <a:r>
              <a:rPr lang="en-US" altLang="ja-JP" sz="1400" dirty="0">
                <a:latin typeface="Meiryo UI" panose="020B0604030504040204" pitchFamily="50" charset="-128"/>
                <a:ea typeface="Meiryo UI" panose="020B0604030504040204" pitchFamily="50" charset="-128"/>
              </a:rPr>
              <a:t> when selecting OSS is not seen as an exception or a dangerous choice.</a:t>
            </a:r>
          </a:p>
          <a:p>
            <a:pPr marL="285750" indent="-285750">
              <a:buFont typeface="Arial" panose="020B0604020202020204" pitchFamily="34" charset="0"/>
              <a:buChar char="•"/>
            </a:pPr>
            <a:r>
              <a:rPr lang="en-US" altLang="ja-JP" sz="1400" dirty="0">
                <a:latin typeface="Meiryo UI" panose="020B0604030504040204" pitchFamily="50" charset="-128"/>
                <a:ea typeface="Meiryo UI" panose="020B0604030504040204" pitchFamily="50" charset="-128"/>
              </a:rPr>
              <a:t>Key players are sufficiently convinced the open source solution has </a:t>
            </a:r>
            <a:r>
              <a:rPr lang="en-US" altLang="ja-JP" sz="1400" u="sng" dirty="0">
                <a:latin typeface="Meiryo UI" panose="020B0604030504040204" pitchFamily="50" charset="-128"/>
                <a:ea typeface="Meiryo UI" panose="020B0604030504040204" pitchFamily="50" charset="-128"/>
              </a:rPr>
              <a:t>strategical advantages worth investing in</a:t>
            </a:r>
            <a:r>
              <a:rPr lang="en-US" altLang="ja-JP" sz="1400" dirty="0">
                <a:latin typeface="Meiryo UI" panose="020B0604030504040204" pitchFamily="50" charset="-128"/>
                <a:ea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Recommendations:</a:t>
            </a:r>
          </a:p>
          <a:p>
            <a:pPr marL="285750" indent="-285750">
              <a:buFont typeface="Arial" panose="020B0604020202020204" pitchFamily="34" charset="0"/>
              <a:buChar char="•"/>
            </a:pPr>
            <a:r>
              <a:rPr lang="en-US" altLang="ja-JP" sz="1400" dirty="0">
                <a:latin typeface="Meiryo UI" panose="020B0604030504040204" pitchFamily="50" charset="-128"/>
                <a:ea typeface="Meiryo UI" panose="020B0604030504040204" pitchFamily="50" charset="-128"/>
              </a:rPr>
              <a:t>Convince all key players about the value of the advantages of open source</a:t>
            </a:r>
            <a:r>
              <a:rPr lang="en-US" altLang="ja-JP" sz="1400" u="sng" dirty="0">
                <a:latin typeface="Meiryo UI" panose="020B0604030504040204" pitchFamily="50" charset="-128"/>
                <a:ea typeface="Meiryo UI" panose="020B0604030504040204" pitchFamily="50" charset="-128"/>
              </a:rPr>
              <a:t>, beyond ”saving license cost”</a:t>
            </a:r>
            <a:r>
              <a:rPr lang="en-US" altLang="ja-JP" sz="1400" dirty="0">
                <a:latin typeface="Meiryo UI" panose="020B0604030504040204" pitchFamily="50" charset="-128"/>
                <a:ea typeface="Meiryo UI" panose="020B0604030504040204" pitchFamily="50" charset="-128"/>
              </a:rPr>
              <a:t>.</a:t>
            </a:r>
          </a:p>
        </p:txBody>
      </p:sp>
      <p:sp>
        <p:nvSpPr>
          <p:cNvPr id="9" name="テキスト ボックス 8">
            <a:extLst>
              <a:ext uri="{FF2B5EF4-FFF2-40B4-BE49-F238E27FC236}">
                <a16:creationId xmlns:a16="http://schemas.microsoft.com/office/drawing/2014/main" id="{C2255BC0-75F5-84AE-821E-EDF9F5CB4A75}"/>
              </a:ext>
            </a:extLst>
          </p:cNvPr>
          <p:cNvSpPr txBox="1"/>
          <p:nvPr/>
        </p:nvSpPr>
        <p:spPr>
          <a:xfrm>
            <a:off x="136524" y="743933"/>
            <a:ext cx="8880474" cy="1031051"/>
          </a:xfrm>
          <a:prstGeom prst="rect">
            <a:avLst/>
          </a:prstGeom>
          <a:solidFill>
            <a:srgbClr val="FFFFE5"/>
          </a:solidFill>
        </p:spPr>
        <p:txBody>
          <a:bodyPr wrap="square">
            <a:spAutoFit/>
          </a:bodyPr>
          <a:lstStyle/>
          <a:p>
            <a:r>
              <a:rPr kumimoji="1" lang="en-US" altLang="ja-JP" sz="1400" b="1" u="sng" dirty="0">
                <a:latin typeface="Meiryo UI" panose="020B0604030504040204" pitchFamily="50" charset="-128"/>
                <a:ea typeface="Meiryo UI" panose="020B0604030504040204" pitchFamily="50" charset="-128"/>
              </a:rPr>
              <a:t>U3 : Open source supervision</a:t>
            </a:r>
          </a:p>
          <a:p>
            <a:endParaRPr kumimoji="1" lang="en-US" altLang="ja-JP" sz="500" b="1" u="sng"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の活用をコントロールし、積極的に管理されていることを保証する。ライセンスの要求や法的な制限の確認が含まれるが、機能要求が満たされているか、ベンダーロックイン</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を避けること</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を考慮しているか、コスト削減以上の</a:t>
            </a: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活用の価値を認識しているか、など「</a:t>
            </a: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の優位性を意識して採用しているか」の方にに主眼がおかれている</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t>
            </a:r>
            <a:endParaRPr lang="ja-JP" altLang="en-US" sz="1400" dirty="0">
              <a:latin typeface="Meiryo UI" panose="020B0604030504040204" pitchFamily="50" charset="-128"/>
              <a:ea typeface="Meiryo UI" panose="020B0604030504040204" pitchFamily="50" charset="-128"/>
            </a:endParaRPr>
          </a:p>
        </p:txBody>
      </p:sp>
      <p:sp>
        <p:nvSpPr>
          <p:cNvPr id="8" name="吹き出し: 角を丸めた四角形 7">
            <a:extLst>
              <a:ext uri="{FF2B5EF4-FFF2-40B4-BE49-F238E27FC236}">
                <a16:creationId xmlns:a16="http://schemas.microsoft.com/office/drawing/2014/main" id="{C3A47681-7EC2-F55E-086A-E00A3CBC5850}"/>
              </a:ext>
            </a:extLst>
          </p:cNvPr>
          <p:cNvSpPr/>
          <p:nvPr/>
        </p:nvSpPr>
        <p:spPr bwMode="auto">
          <a:xfrm>
            <a:off x="4259580" y="1875979"/>
            <a:ext cx="4533900" cy="281940"/>
          </a:xfrm>
          <a:prstGeom prst="wedgeRoundRectCallout">
            <a:avLst>
              <a:gd name="adj1" fmla="val -3115"/>
              <a:gd name="adj2" fmla="val 86123"/>
              <a:gd name="adj3" fmla="val 16667"/>
            </a:avLst>
          </a:prstGeom>
          <a:solidFill>
            <a:srgbClr val="E7E7FF"/>
          </a:solidFill>
          <a:ln w="9525">
            <a:solidFill>
              <a:schemeClr val="tx1"/>
            </a:solidFill>
            <a:miter lim="800000"/>
            <a:headEnd/>
            <a:tailEnd/>
          </a:ln>
          <a:effectLst/>
        </p:spPr>
        <p:txBody>
          <a:bodyPr wrap="square" rtlCol="0" anchor="ctr" anchorCtr="0">
            <a:noAutofit/>
          </a:bodyPr>
          <a:lstStyle/>
          <a:p>
            <a:r>
              <a:rPr kumimoji="1" lang="ja-JP" altLang="en-US" sz="1200" dirty="0">
                <a:latin typeface="Meiryo UI" panose="020B0604030504040204" pitchFamily="50" charset="-128"/>
                <a:ea typeface="Meiryo UI" panose="020B0604030504040204" pitchFamily="50" charset="-128"/>
              </a:rPr>
              <a:t>ライセンスだけではない。</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意外と</a:t>
            </a:r>
            <a:r>
              <a:rPr lang="en-US" altLang="ja-JP" sz="1200" dirty="0">
                <a:latin typeface="Meiryo UI" panose="020B0604030504040204" pitchFamily="50" charset="-128"/>
                <a:ea typeface="Meiryo UI" panose="020B0604030504040204" pitchFamily="50" charset="-128"/>
              </a:rPr>
              <a:t>OpenChain</a:t>
            </a:r>
            <a:r>
              <a:rPr lang="ja-JP" altLang="en-US" sz="1200" dirty="0">
                <a:latin typeface="Meiryo UI" panose="020B0604030504040204" pitchFamily="50" charset="-128"/>
                <a:ea typeface="Meiryo UI" panose="020B0604030504040204" pitchFamily="50" charset="-128"/>
              </a:rPr>
              <a:t>にはこれがない気がする</a:t>
            </a: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1" name="吹き出し: 角を丸めた四角形 10">
            <a:extLst>
              <a:ext uri="{FF2B5EF4-FFF2-40B4-BE49-F238E27FC236}">
                <a16:creationId xmlns:a16="http://schemas.microsoft.com/office/drawing/2014/main" id="{403F1C10-18C6-0D4B-E0D6-83E91E6243DF}"/>
              </a:ext>
            </a:extLst>
          </p:cNvPr>
          <p:cNvSpPr/>
          <p:nvPr/>
        </p:nvSpPr>
        <p:spPr bwMode="auto">
          <a:xfrm>
            <a:off x="3313904" y="2798508"/>
            <a:ext cx="2804956" cy="281941"/>
          </a:xfrm>
          <a:prstGeom prst="wedgeRoundRectCallout">
            <a:avLst>
              <a:gd name="adj1" fmla="val -56133"/>
              <a:gd name="adj2" fmla="val -30991"/>
              <a:gd name="adj3" fmla="val 16667"/>
            </a:avLst>
          </a:prstGeom>
          <a:solidFill>
            <a:srgbClr val="E7E7FF"/>
          </a:solidFill>
          <a:ln w="9525">
            <a:solidFill>
              <a:schemeClr val="tx1"/>
            </a:solidFill>
            <a:miter lim="800000"/>
            <a:headEnd/>
            <a:tailEnd/>
          </a:ln>
          <a:effectLst/>
        </p:spPr>
        <p:txBody>
          <a:bodyPr wrap="square" rtlCol="0" anchor="ctr" anchorCtr="0">
            <a:noAutofit/>
          </a:bodyPr>
          <a:lstStyle/>
          <a:p>
            <a:r>
              <a:rPr kumimoji="1" lang="ja-JP" altLang="en-US" sz="1200" dirty="0">
                <a:latin typeface="Meiryo UI" panose="020B0604030504040204" pitchFamily="50" charset="-128"/>
                <a:ea typeface="Meiryo UI" panose="020B0604030504040204" pitchFamily="50" charset="-128"/>
              </a:rPr>
              <a:t>大切</a:t>
            </a:r>
            <a:r>
              <a:rPr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OpenChain</a:t>
            </a:r>
            <a:r>
              <a:rPr kumimoji="1" lang="ja-JP" altLang="en-US" sz="1200" dirty="0">
                <a:latin typeface="Meiryo UI" panose="020B0604030504040204" pitchFamily="50" charset="-128"/>
                <a:ea typeface="Meiryo UI" panose="020B0604030504040204" pitchFamily="50" charset="-128"/>
              </a:rPr>
              <a:t>にはこれもない・・・。</a:t>
            </a:r>
            <a:endParaRPr kumimoji="1" lang="en-US" altLang="ja-JP" sz="1200" dirty="0">
              <a:latin typeface="Meiryo UI" panose="020B0604030504040204" pitchFamily="50" charset="-128"/>
              <a:ea typeface="Meiryo UI" panose="020B0604030504040204" pitchFamily="50" charset="-128"/>
            </a:endParaRPr>
          </a:p>
        </p:txBody>
      </p:sp>
      <p:sp>
        <p:nvSpPr>
          <p:cNvPr id="12" name="吹き出し: 角を丸めた四角形 11">
            <a:extLst>
              <a:ext uri="{FF2B5EF4-FFF2-40B4-BE49-F238E27FC236}">
                <a16:creationId xmlns:a16="http://schemas.microsoft.com/office/drawing/2014/main" id="{6BFF8DCA-6F39-9C83-301C-06C9AF5B2856}"/>
              </a:ext>
            </a:extLst>
          </p:cNvPr>
          <p:cNvSpPr/>
          <p:nvPr/>
        </p:nvSpPr>
        <p:spPr bwMode="auto">
          <a:xfrm>
            <a:off x="6118860" y="4175760"/>
            <a:ext cx="2804956" cy="364777"/>
          </a:xfrm>
          <a:prstGeom prst="wedgeRoundRectCallout">
            <a:avLst>
              <a:gd name="adj1" fmla="val -37932"/>
              <a:gd name="adj2" fmla="val -104008"/>
              <a:gd name="adj3" fmla="val 16667"/>
            </a:avLst>
          </a:prstGeom>
          <a:solidFill>
            <a:srgbClr val="E7E7FF"/>
          </a:solidFill>
          <a:ln w="9525">
            <a:solidFill>
              <a:schemeClr val="tx1"/>
            </a:solidFill>
            <a:miter lim="800000"/>
            <a:headEnd/>
            <a:tailEnd/>
          </a:ln>
          <a:effectLst/>
        </p:spPr>
        <p:txBody>
          <a:bodyPr wrap="square" rtlCol="0" anchor="ctr" anchorCtr="0">
            <a:noAutofit/>
          </a:bodyPr>
          <a:lstStyle/>
          <a:p>
            <a:r>
              <a:rPr kumimoji="1" lang="ja-JP" altLang="en-US" sz="1200" dirty="0">
                <a:latin typeface="Meiryo UI" panose="020B0604030504040204" pitchFamily="50" charset="-128"/>
                <a:ea typeface="Meiryo UI" panose="020B0604030504040204" pitchFamily="50" charset="-128"/>
              </a:rPr>
              <a:t>具体的には？</a:t>
            </a:r>
            <a:r>
              <a:rPr lang="en-US" altLang="ja-JP" sz="1200" dirty="0">
                <a:latin typeface="Meiryo UI" panose="020B0604030504040204" pitchFamily="50" charset="-128"/>
                <a:ea typeface="Meiryo UI" panose="020B0604030504040204" pitchFamily="50" charset="-128"/>
              </a:rPr>
              <a:t>Resources</a:t>
            </a:r>
            <a:r>
              <a:rPr lang="ja-JP" altLang="en-US" sz="1200" dirty="0">
                <a:latin typeface="Meiryo UI" panose="020B0604030504040204" pitchFamily="50" charset="-128"/>
                <a:ea typeface="Meiryo UI" panose="020B0604030504040204" pitchFamily="50" charset="-128"/>
              </a:rPr>
              <a:t>のドキュメントを読んでみようか。</a:t>
            </a:r>
            <a:endParaRPr kumimoji="1" lang="en-US" altLang="ja-JP" sz="1200" dirty="0">
              <a:latin typeface="Meiryo UI" panose="020B0604030504040204" pitchFamily="50" charset="-128"/>
              <a:ea typeface="Meiryo UI" panose="020B0604030504040204" pitchFamily="50" charset="-128"/>
            </a:endParaRPr>
          </a:p>
        </p:txBody>
      </p:sp>
      <p:sp>
        <p:nvSpPr>
          <p:cNvPr id="10" name="吹き出し: 角を丸めた四角形 9">
            <a:extLst>
              <a:ext uri="{FF2B5EF4-FFF2-40B4-BE49-F238E27FC236}">
                <a16:creationId xmlns:a16="http://schemas.microsoft.com/office/drawing/2014/main" id="{54DA8151-1889-F87A-C3E8-D2E7CC958E1D}"/>
              </a:ext>
            </a:extLst>
          </p:cNvPr>
          <p:cNvSpPr/>
          <p:nvPr/>
        </p:nvSpPr>
        <p:spPr bwMode="auto">
          <a:xfrm>
            <a:off x="5695950" y="87988"/>
            <a:ext cx="3321048" cy="1563012"/>
          </a:xfrm>
          <a:prstGeom prst="wedgeRoundRectCallout">
            <a:avLst>
              <a:gd name="adj1" fmla="val -41930"/>
              <a:gd name="adj2" fmla="val 69879"/>
              <a:gd name="adj3" fmla="val 16667"/>
            </a:avLst>
          </a:prstGeom>
          <a:solidFill>
            <a:srgbClr val="FFCCFF"/>
          </a:solidFill>
          <a:ln w="9525">
            <a:solidFill>
              <a:schemeClr val="tx1"/>
            </a:solidFill>
            <a:miter lim="800000"/>
            <a:headEnd/>
            <a:tailEnd/>
          </a:ln>
          <a:effectLst/>
        </p:spPr>
        <p:txBody>
          <a:bodyPr wrap="square" rtlCol="0" anchor="ctr" anchorCtr="0">
            <a:noAutofit/>
          </a:bodyPr>
          <a:lstStyle/>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Key Player</a:t>
            </a:r>
            <a:r>
              <a:rPr kumimoji="1" lang="ja-JP" altLang="en-US" sz="1050" dirty="0">
                <a:latin typeface="Meiryo UI" panose="020B0604030504040204" pitchFamily="50" charset="-128"/>
                <a:ea typeface="Meiryo UI" panose="020B0604030504040204" pitchFamily="50" charset="-128"/>
              </a:rPr>
              <a:t>って誰？→全員じゃなくてもいいってことでは・・・？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それならそれで楽なのかも？</a:t>
            </a:r>
            <a:r>
              <a:rPr kumimoji="1" lang="en-US" altLang="ja-JP" sz="1050" dirty="0">
                <a:latin typeface="Meiryo UI" panose="020B0604030504040204" pitchFamily="50" charset="-128"/>
                <a:ea typeface="Meiryo UI" panose="020B0604030504040204" pitchFamily="50" charset="-128"/>
              </a:rPr>
              <a:t>)key</a:t>
            </a:r>
            <a:r>
              <a:rPr kumimoji="1" lang="ja-JP" altLang="en-US" sz="1050" dirty="0">
                <a:latin typeface="Meiryo UI" panose="020B0604030504040204" pitchFamily="50" charset="-128"/>
                <a:ea typeface="Meiryo UI" panose="020B0604030504040204" pitchFamily="50" charset="-128"/>
              </a:rPr>
              <a:t>だけをおさえておけばいいのかも。</a:t>
            </a:r>
            <a:endParaRPr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438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タイトル 11"/>
          <p:cNvSpPr>
            <a:spLocks noGrp="1"/>
          </p:cNvSpPr>
          <p:nvPr>
            <p:ph type="title"/>
          </p:nvPr>
        </p:nvSpPr>
        <p:spPr bwMode="auto">
          <a:xfrm>
            <a:off x="112713" y="134938"/>
            <a:ext cx="7227887" cy="3365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ja-JP" altLang="en-US" dirty="0">
                <a:latin typeface="Meiryo UI" panose="020B0604030504040204" pitchFamily="50" charset="-128"/>
                <a:ea typeface="Meiryo UI" panose="020B0604030504040204" pitchFamily="50" charset="-128"/>
              </a:rPr>
              <a:t>４ </a:t>
            </a:r>
            <a:r>
              <a:rPr lang="en-US" altLang="ja-JP" dirty="0">
                <a:latin typeface="Meiryo UI" panose="020B0604030504040204" pitchFamily="50" charset="-128"/>
                <a:ea typeface="Meiryo UI" panose="020B0604030504040204" pitchFamily="50" charset="-128"/>
              </a:rPr>
              <a:t>Usage Goal Activities</a:t>
            </a:r>
            <a:endParaRPr lang="ja-JP" altLang="en-US"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21E48DF4-C1B8-ACD4-9B7D-7D78710905AE}"/>
              </a:ext>
            </a:extLst>
          </p:cNvPr>
          <p:cNvSpPr txBox="1"/>
          <p:nvPr/>
        </p:nvSpPr>
        <p:spPr>
          <a:xfrm>
            <a:off x="136524" y="1559541"/>
            <a:ext cx="8880475" cy="3209309"/>
          </a:xfrm>
          <a:prstGeom prst="rect">
            <a:avLst/>
          </a:prstGeom>
          <a:noFill/>
        </p:spPr>
        <p:txBody>
          <a:bodyPr wrap="square" rtlCol="0">
            <a:noAutofit/>
          </a:bodyPr>
          <a:lstStyle/>
          <a:p>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気になったポイント</a:t>
            </a:r>
            <a:r>
              <a:rPr lang="en-US" altLang="ja-JP"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Opportunity Assessment:</a:t>
            </a:r>
          </a:p>
          <a:p>
            <a:r>
              <a:rPr lang="en-US" altLang="ja-JP" sz="1400" dirty="0">
                <a:latin typeface="Meiryo UI" panose="020B0604030504040204" pitchFamily="50" charset="-128"/>
                <a:ea typeface="Meiryo UI" panose="020B0604030504040204" pitchFamily="50" charset="-128"/>
              </a:rPr>
              <a:t>It is relevant to identify what OSS applications are successfully used to meet the needs of the organization and how they can become </a:t>
            </a:r>
            <a:r>
              <a:rPr lang="en-US" altLang="ja-JP" sz="1400" u="sng" dirty="0">
                <a:latin typeface="Meiryo UI" panose="020B0604030504040204" pitchFamily="50" charset="-128"/>
                <a:ea typeface="Meiryo UI" panose="020B0604030504040204" pitchFamily="50" charset="-128"/>
              </a:rPr>
              <a:t>an organization's cost-saving preferred choice</a:t>
            </a:r>
            <a:r>
              <a:rPr lang="en-US" altLang="ja-JP" sz="1400" dirty="0">
                <a:latin typeface="Meiryo UI" panose="020B0604030504040204" pitchFamily="50" charset="-128"/>
                <a:ea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Progress Assessment:</a:t>
            </a:r>
          </a:p>
          <a:p>
            <a:pPr marL="285750" indent="-285750">
              <a:buFont typeface="Arial" panose="020B0604020202020204" pitchFamily="34" charset="0"/>
              <a:buChar char="•"/>
            </a:pPr>
            <a:r>
              <a:rPr lang="en-US" altLang="ja-JP" sz="1400" dirty="0">
                <a:latin typeface="Meiryo UI" panose="020B0604030504040204" pitchFamily="50" charset="-128"/>
                <a:ea typeface="Meiryo UI" panose="020B0604030504040204" pitchFamily="50" charset="-128"/>
              </a:rPr>
              <a:t>There is a list of recommended OSS solutions to </a:t>
            </a:r>
            <a:r>
              <a:rPr lang="en-US" altLang="ja-JP" sz="1400" u="sng" dirty="0">
                <a:latin typeface="Meiryo UI" panose="020B0604030504040204" pitchFamily="50" charset="-128"/>
                <a:ea typeface="Meiryo UI" panose="020B0604030504040204" pitchFamily="50" charset="-128"/>
              </a:rPr>
              <a:t>address pending needs</a:t>
            </a:r>
            <a:r>
              <a:rPr lang="en-US" altLang="ja-JP" sz="1400" dirty="0">
                <a:latin typeface="Meiryo UI" panose="020B0604030504040204" pitchFamily="50" charset="-128"/>
                <a:ea typeface="Meiryo UI" panose="020B0604030504040204" pitchFamily="50" charset="-128"/>
              </a:rPr>
              <a:t> in business applications.</a:t>
            </a:r>
          </a:p>
          <a:p>
            <a:pPr marL="285750" indent="-285750">
              <a:buFont typeface="Arial" panose="020B0604020202020204" pitchFamily="34" charset="0"/>
              <a:buChar char="•"/>
            </a:pPr>
            <a:r>
              <a:rPr lang="en-US" altLang="ja-JP" sz="1400" u="sng" dirty="0">
                <a:latin typeface="Meiryo UI" panose="020B0604030504040204" pitchFamily="50" charset="-128"/>
                <a:ea typeface="Meiryo UI" panose="020B0604030504040204" pitchFamily="50" charset="-128"/>
              </a:rPr>
              <a:t>A preference policy for the selection of open source </a:t>
            </a:r>
            <a:r>
              <a:rPr lang="en-US" altLang="ja-JP" sz="1400" dirty="0">
                <a:latin typeface="Meiryo UI" panose="020B0604030504040204" pitchFamily="50" charset="-128"/>
                <a:ea typeface="Meiryo UI" panose="020B0604030504040204" pitchFamily="50" charset="-128"/>
              </a:rPr>
              <a:t>business application software is drafted.</a:t>
            </a:r>
          </a:p>
          <a:p>
            <a:pPr marL="285750" indent="-285750">
              <a:buFont typeface="Arial" panose="020B0604020202020204" pitchFamily="34" charset="0"/>
              <a:buChar char="•"/>
            </a:pPr>
            <a:r>
              <a:rPr lang="en-US" altLang="ja-JP" sz="1400" dirty="0">
                <a:latin typeface="Meiryo UI" panose="020B0604030504040204" pitchFamily="50" charset="-128"/>
                <a:ea typeface="Meiryo UI" panose="020B0604030504040204" pitchFamily="50" charset="-128"/>
              </a:rPr>
              <a:t>Proprietary business applications in use </a:t>
            </a:r>
            <a:r>
              <a:rPr lang="en-US" altLang="ja-JP" sz="1400" u="sng" dirty="0">
                <a:latin typeface="Meiryo UI" panose="020B0604030504040204" pitchFamily="50" charset="-128"/>
                <a:ea typeface="Meiryo UI" panose="020B0604030504040204" pitchFamily="50" charset="-128"/>
              </a:rPr>
              <a:t>are being evaluated against OSS equivalents</a:t>
            </a:r>
            <a:r>
              <a:rPr lang="en-US" altLang="ja-JP" sz="1400" dirty="0">
                <a:latin typeface="Meiryo UI" panose="020B0604030504040204" pitchFamily="50" charset="-128"/>
                <a:ea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Recommendations:</a:t>
            </a:r>
          </a:p>
          <a:p>
            <a:pPr marL="285750" indent="-285750">
              <a:buFont typeface="Arial" panose="020B0604020202020204" pitchFamily="34" charset="0"/>
              <a:buChar char="•"/>
            </a:pPr>
            <a:r>
              <a:rPr lang="en-US" altLang="ja-JP" sz="1400" dirty="0">
                <a:latin typeface="Meiryo UI" panose="020B0604030504040204" pitchFamily="50" charset="-128"/>
                <a:ea typeface="Meiryo UI" panose="020B0604030504040204" pitchFamily="50" charset="-128"/>
              </a:rPr>
              <a:t>Try out community editions and community support </a:t>
            </a:r>
            <a:r>
              <a:rPr lang="en-US" altLang="ja-JP" sz="1400" u="sng" dirty="0">
                <a:latin typeface="Meiryo UI" panose="020B0604030504040204" pitchFamily="50" charset="-128"/>
                <a:ea typeface="Meiryo UI" panose="020B0604030504040204" pitchFamily="50" charset="-128"/>
              </a:rPr>
              <a:t>first before committing to paid support plans.</a:t>
            </a:r>
          </a:p>
        </p:txBody>
      </p:sp>
      <p:sp>
        <p:nvSpPr>
          <p:cNvPr id="9" name="テキスト ボックス 8">
            <a:extLst>
              <a:ext uri="{FF2B5EF4-FFF2-40B4-BE49-F238E27FC236}">
                <a16:creationId xmlns:a16="http://schemas.microsoft.com/office/drawing/2014/main" id="{C2255BC0-75F5-84AE-821E-EDF9F5CB4A75}"/>
              </a:ext>
            </a:extLst>
          </p:cNvPr>
          <p:cNvSpPr txBox="1"/>
          <p:nvPr/>
        </p:nvSpPr>
        <p:spPr>
          <a:xfrm>
            <a:off x="136524" y="743933"/>
            <a:ext cx="8880474" cy="815608"/>
          </a:xfrm>
          <a:prstGeom prst="rect">
            <a:avLst/>
          </a:prstGeom>
          <a:solidFill>
            <a:srgbClr val="FFFFE5"/>
          </a:solidFill>
        </p:spPr>
        <p:txBody>
          <a:bodyPr wrap="square">
            <a:spAutoFit/>
          </a:bodyPr>
          <a:lstStyle/>
          <a:p>
            <a:r>
              <a:rPr kumimoji="1" lang="en-US" altLang="ja-JP" sz="1400" b="1" u="sng" dirty="0">
                <a:latin typeface="Meiryo UI" panose="020B0604030504040204" pitchFamily="50" charset="-128"/>
                <a:ea typeface="Meiryo UI" panose="020B0604030504040204" pitchFamily="50" charset="-128"/>
              </a:rPr>
              <a:t>U4 : Open source enterprise software</a:t>
            </a:r>
          </a:p>
          <a:p>
            <a:endParaRPr kumimoji="1" lang="en-US" altLang="ja-JP" sz="500" b="1" u="sng"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ビジネス向けのソフトウェア</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オフィススイート、コラボレーション環境、ユーザー管理など</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においても積極的に</a:t>
            </a: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のソリューションを選択する。プロプライエタリソフトウェアよりも</a:t>
            </a: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を積極的に活用する。</a:t>
            </a:r>
          </a:p>
        </p:txBody>
      </p:sp>
      <p:sp>
        <p:nvSpPr>
          <p:cNvPr id="10" name="吹き出し: 角を丸めた四角形 9">
            <a:extLst>
              <a:ext uri="{FF2B5EF4-FFF2-40B4-BE49-F238E27FC236}">
                <a16:creationId xmlns:a16="http://schemas.microsoft.com/office/drawing/2014/main" id="{2D071ABC-2FE7-DDED-E829-33EF893D4FB2}"/>
              </a:ext>
            </a:extLst>
          </p:cNvPr>
          <p:cNvSpPr/>
          <p:nvPr/>
        </p:nvSpPr>
        <p:spPr bwMode="auto">
          <a:xfrm>
            <a:off x="4088368" y="2559337"/>
            <a:ext cx="3436144" cy="460027"/>
          </a:xfrm>
          <a:prstGeom prst="wedgeRoundRectCallout">
            <a:avLst>
              <a:gd name="adj1" fmla="val -38969"/>
              <a:gd name="adj2" fmla="val -66122"/>
              <a:gd name="adj3" fmla="val 16667"/>
            </a:avLst>
          </a:prstGeom>
          <a:solidFill>
            <a:srgbClr val="E7E7FF"/>
          </a:solidFill>
          <a:ln w="9525">
            <a:solidFill>
              <a:schemeClr val="tx1"/>
            </a:solidFill>
            <a:miter lim="800000"/>
            <a:headEnd/>
            <a:tailEnd/>
          </a:ln>
          <a:effectLst/>
        </p:spPr>
        <p:txBody>
          <a:bodyPr wrap="square" rtlCol="0" anchor="ctr" anchorCtr="0">
            <a:noAutofit/>
          </a:bodyPr>
          <a:lstStyle/>
          <a:p>
            <a:r>
              <a:rPr lang="ja-JP" altLang="en-US" sz="1200" dirty="0">
                <a:latin typeface="Meiryo UI" panose="020B0604030504040204" pitchFamily="50" charset="-128"/>
                <a:ea typeface="Meiryo UI" panose="020B0604030504040204" pitchFamily="50" charset="-128"/>
              </a:rPr>
              <a:t>コストメリットだけじゃないって言ってたのに・・・？と思ったが、「ニーズを満たす」ことが</a:t>
            </a:r>
            <a:r>
              <a:rPr lang="ja-JP" altLang="en-US" sz="1200" u="sng" dirty="0">
                <a:latin typeface="Meiryo UI" panose="020B0604030504040204" pitchFamily="50" charset="-128"/>
                <a:ea typeface="Meiryo UI" panose="020B0604030504040204" pitchFamily="50" charset="-128"/>
              </a:rPr>
              <a:t>前提</a:t>
            </a:r>
            <a:r>
              <a:rPr lang="ja-JP" altLang="en-US" sz="1200" dirty="0">
                <a:latin typeface="Meiryo UI" panose="020B0604030504040204" pitchFamily="50" charset="-128"/>
                <a:ea typeface="Meiryo UI" panose="020B0604030504040204" pitchFamily="50" charset="-128"/>
              </a:rPr>
              <a:t>だった。解決。</a:t>
            </a:r>
            <a:endParaRPr kumimoji="1" lang="en-US" altLang="ja-JP" sz="1200" dirty="0">
              <a:latin typeface="Meiryo UI" panose="020B0604030504040204" pitchFamily="50" charset="-128"/>
              <a:ea typeface="Meiryo UI" panose="020B0604030504040204" pitchFamily="50" charset="-128"/>
            </a:endParaRPr>
          </a:p>
        </p:txBody>
      </p:sp>
      <p:cxnSp>
        <p:nvCxnSpPr>
          <p:cNvPr id="3" name="直線矢印コネクタ 2">
            <a:extLst>
              <a:ext uri="{FF2B5EF4-FFF2-40B4-BE49-F238E27FC236}">
                <a16:creationId xmlns:a16="http://schemas.microsoft.com/office/drawing/2014/main" id="{7ABED185-2592-149D-398E-49A093E69BE5}"/>
              </a:ext>
            </a:extLst>
          </p:cNvPr>
          <p:cNvCxnSpPr>
            <a:cxnSpLocks/>
          </p:cNvCxnSpPr>
          <p:nvPr/>
        </p:nvCxnSpPr>
        <p:spPr bwMode="auto">
          <a:xfrm flipH="1">
            <a:off x="5654040" y="3019364"/>
            <a:ext cx="411480" cy="144831"/>
          </a:xfrm>
          <a:prstGeom prst="straightConnector1">
            <a:avLst/>
          </a:prstGeom>
          <a:noFill/>
          <a:ln w="9525" cap="flat" cmpd="sng" algn="ctr">
            <a:solidFill>
              <a:schemeClr val="tx1"/>
            </a:solidFill>
            <a:prstDash val="solid"/>
            <a:round/>
            <a:headEnd type="none" w="med" len="med"/>
            <a:tailEnd type="triangle"/>
          </a:ln>
          <a:effectLst/>
        </p:spPr>
      </p:cxnSp>
      <p:sp>
        <p:nvSpPr>
          <p:cNvPr id="17" name="吹き出し: 角を丸めた四角形 16">
            <a:extLst>
              <a:ext uri="{FF2B5EF4-FFF2-40B4-BE49-F238E27FC236}">
                <a16:creationId xmlns:a16="http://schemas.microsoft.com/office/drawing/2014/main" id="{BF6B9845-3099-8E31-FF86-E87A1D4565AD}"/>
              </a:ext>
            </a:extLst>
          </p:cNvPr>
          <p:cNvSpPr/>
          <p:nvPr/>
        </p:nvSpPr>
        <p:spPr bwMode="auto">
          <a:xfrm>
            <a:off x="5654040" y="3784134"/>
            <a:ext cx="2804956" cy="364777"/>
          </a:xfrm>
          <a:prstGeom prst="wedgeRoundRectCallout">
            <a:avLst>
              <a:gd name="adj1" fmla="val -57220"/>
              <a:gd name="adj2" fmla="val -47606"/>
              <a:gd name="adj3" fmla="val 16667"/>
            </a:avLst>
          </a:prstGeom>
          <a:solidFill>
            <a:srgbClr val="E7E7FF"/>
          </a:solidFill>
          <a:ln w="9525">
            <a:solidFill>
              <a:schemeClr val="tx1"/>
            </a:solidFill>
            <a:miter lim="800000"/>
            <a:headEnd/>
            <a:tailEnd/>
          </a:ln>
          <a:effectLst/>
        </p:spPr>
        <p:txBody>
          <a:bodyPr wrap="square" rtlCol="0" anchor="ctr" anchorCtr="0">
            <a:noAutofit/>
          </a:bodyPr>
          <a:lstStyle/>
          <a:p>
            <a:r>
              <a:rPr kumimoji="1" lang="en-US" altLang="ja-JP" sz="1200" dirty="0">
                <a:latin typeface="Meiryo UI" panose="020B0604030504040204" pitchFamily="50" charset="-128"/>
                <a:ea typeface="Meiryo UI" panose="020B0604030504040204" pitchFamily="50" charset="-128"/>
              </a:rPr>
              <a:t>OpenChain</a:t>
            </a:r>
            <a:r>
              <a:rPr kumimoji="1" lang="ja-JP" altLang="en-US" sz="1200" dirty="0">
                <a:latin typeface="Meiryo UI" panose="020B0604030504040204" pitchFamily="50" charset="-128"/>
                <a:ea typeface="Meiryo UI" panose="020B0604030504040204" pitchFamily="50" charset="-128"/>
              </a:rPr>
              <a:t>ではここまで言及していない。</a:t>
            </a:r>
            <a:endParaRPr kumimoji="1" lang="en-US" altLang="ja-JP" sz="1200" dirty="0">
              <a:latin typeface="Meiryo UI" panose="020B0604030504040204" pitchFamily="50" charset="-128"/>
              <a:ea typeface="Meiryo UI" panose="020B0604030504040204" pitchFamily="50" charset="-128"/>
            </a:endParaRPr>
          </a:p>
        </p:txBody>
      </p:sp>
      <p:sp>
        <p:nvSpPr>
          <p:cNvPr id="18" name="吹き出し: 角を丸めた四角形 17">
            <a:extLst>
              <a:ext uri="{FF2B5EF4-FFF2-40B4-BE49-F238E27FC236}">
                <a16:creationId xmlns:a16="http://schemas.microsoft.com/office/drawing/2014/main" id="{C807FBB7-7F7C-9E68-3483-7E49BE394A63}"/>
              </a:ext>
            </a:extLst>
          </p:cNvPr>
          <p:cNvSpPr/>
          <p:nvPr/>
        </p:nvSpPr>
        <p:spPr bwMode="auto">
          <a:xfrm>
            <a:off x="6004560" y="4414807"/>
            <a:ext cx="2804956" cy="364777"/>
          </a:xfrm>
          <a:prstGeom prst="wedgeRoundRectCallout">
            <a:avLst>
              <a:gd name="adj1" fmla="val -57220"/>
              <a:gd name="adj2" fmla="val -47606"/>
              <a:gd name="adj3" fmla="val 16667"/>
            </a:avLst>
          </a:prstGeom>
          <a:solidFill>
            <a:srgbClr val="E7E7FF"/>
          </a:solidFill>
          <a:ln w="9525">
            <a:solidFill>
              <a:schemeClr val="tx1"/>
            </a:solidFill>
            <a:miter lim="800000"/>
            <a:headEnd/>
            <a:tailEnd/>
          </a:ln>
          <a:effectLst/>
        </p:spPr>
        <p:txBody>
          <a:bodyPr wrap="square" rtlCol="0" anchor="ctr" anchorCtr="0">
            <a:noAutofit/>
          </a:bodyPr>
          <a:lstStyle/>
          <a:p>
            <a:r>
              <a:rPr kumimoji="1" lang="en-US" altLang="ja-JP" sz="1200" dirty="0">
                <a:latin typeface="Meiryo UI" panose="020B0604030504040204" pitchFamily="50" charset="-128"/>
                <a:ea typeface="Meiryo UI" panose="020B0604030504040204" pitchFamily="50" charset="-128"/>
              </a:rPr>
              <a:t>OpenChain</a:t>
            </a:r>
            <a:r>
              <a:rPr kumimoji="1" lang="ja-JP" altLang="en-US" sz="1200" dirty="0">
                <a:latin typeface="Meiryo UI" panose="020B0604030504040204" pitchFamily="50" charset="-128"/>
                <a:ea typeface="Meiryo UI" panose="020B0604030504040204" pitchFamily="50" charset="-128"/>
              </a:rPr>
              <a:t>ではここまで言及していない。</a:t>
            </a:r>
            <a:endParaRPr kumimoji="1" lang="en-US" altLang="ja-JP" sz="1200" dirty="0">
              <a:latin typeface="Meiryo UI" panose="020B0604030504040204" pitchFamily="50" charset="-128"/>
              <a:ea typeface="Meiryo UI" panose="020B0604030504040204" pitchFamily="50" charset="-128"/>
            </a:endParaRPr>
          </a:p>
        </p:txBody>
      </p:sp>
      <p:sp>
        <p:nvSpPr>
          <p:cNvPr id="11" name="吹き出し: 角を丸めた四角形 10">
            <a:extLst>
              <a:ext uri="{FF2B5EF4-FFF2-40B4-BE49-F238E27FC236}">
                <a16:creationId xmlns:a16="http://schemas.microsoft.com/office/drawing/2014/main" id="{38E0EA72-49DB-5A71-0BAA-394F9DC007BF}"/>
              </a:ext>
            </a:extLst>
          </p:cNvPr>
          <p:cNvSpPr/>
          <p:nvPr/>
        </p:nvSpPr>
        <p:spPr bwMode="auto">
          <a:xfrm>
            <a:off x="5365750" y="81871"/>
            <a:ext cx="3701812" cy="2032680"/>
          </a:xfrm>
          <a:prstGeom prst="wedgeRoundRectCallout">
            <a:avLst>
              <a:gd name="adj1" fmla="val -43460"/>
              <a:gd name="adj2" fmla="val 58602"/>
              <a:gd name="adj3" fmla="val 16667"/>
            </a:avLst>
          </a:prstGeom>
          <a:solidFill>
            <a:srgbClr val="FFCCFF"/>
          </a:solidFill>
          <a:ln w="9525">
            <a:solidFill>
              <a:schemeClr val="tx1"/>
            </a:solidFill>
            <a:miter lim="800000"/>
            <a:headEnd/>
            <a:tailEnd/>
          </a:ln>
          <a:effectLst/>
        </p:spPr>
        <p:txBody>
          <a:bodyPr wrap="square" rtlCol="0" anchor="ctr" anchorCtr="0">
            <a:noAutofit/>
          </a:bodyPr>
          <a:lstStyle/>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お客様が使いたいものを指定されるときもあるのでは？</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lang="ja-JP" altLang="en-US" sz="1050" dirty="0">
                <a:latin typeface="Meiryo UI" panose="020B0604030504040204" pitchFamily="50" charset="-128"/>
                <a:ea typeface="Meiryo UI" panose="020B0604030504040204" pitchFamily="50" charset="-128"/>
              </a:rPr>
              <a:t>わかりやすいものにして、お客様側から「</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を使う」「スキルがあるか確認する」のようなアクションにつながったらいいのかも。</a:t>
            </a:r>
            <a:endParaRPr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b="1" u="sng" dirty="0">
                <a:solidFill>
                  <a:srgbClr val="FF0000"/>
                </a:solidFill>
                <a:latin typeface="Meiryo UI" panose="020B0604030504040204" pitchFamily="50" charset="-128"/>
                <a:ea typeface="Meiryo UI" panose="020B0604030504040204" pitchFamily="50" charset="-128"/>
              </a:rPr>
              <a:t>お客様にも</a:t>
            </a:r>
            <a:r>
              <a:rPr lang="en-US" altLang="ja-JP" sz="1050" b="1" u="sng" dirty="0">
                <a:solidFill>
                  <a:srgbClr val="FF0000"/>
                </a:solidFill>
                <a:latin typeface="Meiryo UI" panose="020B0604030504040204" pitchFamily="50" charset="-128"/>
                <a:ea typeface="Meiryo UI" panose="020B0604030504040204" pitchFamily="50" charset="-128"/>
              </a:rPr>
              <a:t>OSPO</a:t>
            </a:r>
            <a:r>
              <a:rPr lang="ja-JP" altLang="en-US" sz="1050" b="1" u="sng" dirty="0">
                <a:solidFill>
                  <a:srgbClr val="FF0000"/>
                </a:solidFill>
                <a:latin typeface="Meiryo UI" panose="020B0604030504040204" pitchFamily="50" charset="-128"/>
                <a:ea typeface="Meiryo UI" panose="020B0604030504040204" pitchFamily="50" charset="-128"/>
              </a:rPr>
              <a:t>があってもいい</a:t>
            </a:r>
            <a:r>
              <a:rPr lang="ja-JP" altLang="en-US" sz="1050" dirty="0">
                <a:solidFill>
                  <a:srgbClr val="FF0000"/>
                </a:solidFill>
                <a:latin typeface="Meiryo UI" panose="020B0604030504040204" pitchFamily="50" charset="-128"/>
                <a:ea typeface="Meiryo UI" panose="020B0604030504040204" pitchFamily="50" charset="-128"/>
              </a:rPr>
              <a:t>。ヨーロッパは政府に</a:t>
            </a:r>
            <a:r>
              <a:rPr lang="en-US" altLang="ja-JP" sz="1050" dirty="0">
                <a:solidFill>
                  <a:srgbClr val="FF0000"/>
                </a:solidFill>
                <a:latin typeface="Meiryo UI" panose="020B0604030504040204" pitchFamily="50" charset="-128"/>
                <a:ea typeface="Meiryo UI" panose="020B0604030504040204" pitchFamily="50" charset="-128"/>
              </a:rPr>
              <a:t>OSPO</a:t>
            </a:r>
            <a:r>
              <a:rPr lang="ja-JP" altLang="en-US" sz="1050" dirty="0">
                <a:solidFill>
                  <a:srgbClr val="FF0000"/>
                </a:solidFill>
                <a:latin typeface="Meiryo UI" panose="020B0604030504040204" pitchFamily="50" charset="-128"/>
                <a:ea typeface="Meiryo UI" panose="020B0604030504040204" pitchFamily="50" charset="-128"/>
              </a:rPr>
              <a:t>が必要で、作ろうとしているようなこともある。</a:t>
            </a:r>
            <a:endParaRPr lang="en-US" altLang="ja-JP" sz="1050" dirty="0">
              <a:solidFill>
                <a:srgbClr val="FF0000"/>
              </a:solidFill>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solidFill>
                  <a:schemeClr val="tx1"/>
                </a:solidFill>
                <a:latin typeface="Meiryo UI" panose="020B0604030504040204" pitchFamily="50" charset="-128"/>
                <a:ea typeface="Meiryo UI" panose="020B0604030504040204" pitchFamily="50" charset="-128"/>
              </a:rPr>
              <a:t>↑ここ面白い。　大学とか。</a:t>
            </a:r>
            <a:endParaRPr kumimoji="1" lang="en-US" altLang="ja-JP" sz="1050" dirty="0">
              <a:solidFill>
                <a:schemeClr val="tx1"/>
              </a:solidFill>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lang="ja-JP" altLang="en-US" sz="1050" dirty="0">
                <a:solidFill>
                  <a:schemeClr val="tx1"/>
                </a:solidFill>
                <a:latin typeface="Meiryo UI" panose="020B0604030504040204" pitchFamily="50" charset="-128"/>
                <a:ea typeface="Meiryo UI" panose="020B0604030504040204" pitchFamily="50" charset="-128"/>
              </a:rPr>
              <a:t>会社のなかの話をしている。ここは、少なくとも。</a:t>
            </a:r>
            <a:r>
              <a:rPr lang="ja-JP" altLang="en-US" sz="1050" b="1" u="sng" dirty="0">
                <a:solidFill>
                  <a:schemeClr val="tx1"/>
                </a:solidFill>
                <a:latin typeface="Meiryo UI" panose="020B0604030504040204" pitchFamily="50" charset="-128"/>
                <a:ea typeface="Meiryo UI" panose="020B0604030504040204" pitchFamily="50" charset="-128"/>
              </a:rPr>
              <a:t>ユーザー企業を意識して書かれてるのでは？</a:t>
            </a:r>
            <a:r>
              <a:rPr lang="ja-JP" altLang="en-US" sz="1050" b="1" u="sng" dirty="0">
                <a:solidFill>
                  <a:srgbClr val="FF0000"/>
                </a:solidFill>
                <a:latin typeface="Meiryo UI" panose="020B0604030504040204" pitchFamily="50" charset="-128"/>
                <a:ea typeface="Meiryo UI" panose="020B0604030504040204" pitchFamily="50" charset="-128"/>
              </a:rPr>
              <a:t>★ただし、全部の章が別の人が書いているので、前提が違う可能性もある★</a:t>
            </a:r>
            <a:endParaRPr lang="en-US" altLang="ja-JP" sz="1050" b="1" u="sng" dirty="0">
              <a:solidFill>
                <a:srgbClr val="FF0000"/>
              </a:solidFill>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solidFill>
                  <a:schemeClr val="tx1"/>
                </a:solidFill>
                <a:latin typeface="Meiryo UI" panose="020B0604030504040204" pitchFamily="50" charset="-128"/>
                <a:ea typeface="Meiryo UI" panose="020B0604030504040204" pitchFamily="50" charset="-128"/>
              </a:rPr>
              <a:t>プロプライエタリより</a:t>
            </a:r>
            <a:r>
              <a:rPr kumimoji="1" lang="en-US" altLang="ja-JP" sz="1050" dirty="0">
                <a:solidFill>
                  <a:schemeClr val="tx1"/>
                </a:solidFill>
                <a:latin typeface="Meiryo UI" panose="020B0604030504040204" pitchFamily="50" charset="-128"/>
                <a:ea typeface="Meiryo UI" panose="020B0604030504040204" pitchFamily="50" charset="-128"/>
              </a:rPr>
              <a:t>OSS</a:t>
            </a:r>
            <a:r>
              <a:rPr kumimoji="1" lang="ja-JP" altLang="en-US" sz="1050" dirty="0">
                <a:solidFill>
                  <a:schemeClr val="tx1"/>
                </a:solidFill>
                <a:latin typeface="Meiryo UI" panose="020B0604030504040204" pitchFamily="50" charset="-128"/>
                <a:ea typeface="Meiryo UI" panose="020B0604030504040204" pitchFamily="50" charset="-128"/>
              </a:rPr>
              <a:t>、というのは透明性の議論から。</a:t>
            </a:r>
            <a:endParaRPr kumimoji="1" lang="en-US" altLang="ja-JP" sz="105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6621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タイトル 11"/>
          <p:cNvSpPr>
            <a:spLocks noGrp="1"/>
          </p:cNvSpPr>
          <p:nvPr>
            <p:ph type="title"/>
          </p:nvPr>
        </p:nvSpPr>
        <p:spPr bwMode="auto">
          <a:xfrm>
            <a:off x="112713" y="134938"/>
            <a:ext cx="7227887" cy="3365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ja-JP" altLang="en-US" dirty="0">
                <a:latin typeface="Meiryo UI" panose="020B0604030504040204" pitchFamily="50" charset="-128"/>
                <a:ea typeface="Meiryo UI" panose="020B0604030504040204" pitchFamily="50" charset="-128"/>
              </a:rPr>
              <a:t>４ </a:t>
            </a:r>
            <a:r>
              <a:rPr lang="en-US" altLang="ja-JP" dirty="0">
                <a:latin typeface="Meiryo UI" panose="020B0604030504040204" pitchFamily="50" charset="-128"/>
                <a:ea typeface="Meiryo UI" panose="020B0604030504040204" pitchFamily="50" charset="-128"/>
              </a:rPr>
              <a:t>Usage Goal Activities</a:t>
            </a:r>
            <a:endParaRPr lang="ja-JP" altLang="en-US"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21E48DF4-C1B8-ACD4-9B7D-7D78710905AE}"/>
              </a:ext>
            </a:extLst>
          </p:cNvPr>
          <p:cNvSpPr txBox="1"/>
          <p:nvPr/>
        </p:nvSpPr>
        <p:spPr>
          <a:xfrm>
            <a:off x="136524" y="1774984"/>
            <a:ext cx="8880475" cy="2993866"/>
          </a:xfrm>
          <a:prstGeom prst="rect">
            <a:avLst/>
          </a:prstGeom>
          <a:noFill/>
        </p:spPr>
        <p:txBody>
          <a:bodyPr wrap="square" rtlCol="0">
            <a:noAutofit/>
          </a:bodyPr>
          <a:lstStyle/>
          <a:p>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気になったポイント</a:t>
            </a:r>
            <a:r>
              <a:rPr lang="en-US" altLang="ja-JP"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Description:</a:t>
            </a:r>
          </a:p>
          <a:p>
            <a:r>
              <a:rPr lang="en-US" altLang="ja-JP" sz="1400" dirty="0">
                <a:latin typeface="Meiryo UI" panose="020B0604030504040204" pitchFamily="50" charset="-128"/>
                <a:ea typeface="Meiryo UI" panose="020B0604030504040204" pitchFamily="50" charset="-128"/>
              </a:rPr>
              <a:t>In order to fully benefit from their open source approach, one has to </a:t>
            </a:r>
            <a:r>
              <a:rPr lang="en-US" altLang="ja-JP" sz="1400" u="sng" dirty="0">
                <a:latin typeface="Meiryo UI" panose="020B0604030504040204" pitchFamily="50" charset="-128"/>
                <a:ea typeface="Meiryo UI" panose="020B0604030504040204" pitchFamily="50" charset="-128"/>
              </a:rPr>
              <a:t>establish a roadmap of its current assets and desired targets</a:t>
            </a:r>
            <a:r>
              <a:rPr lang="en-US" altLang="ja-JP" sz="1400" dirty="0">
                <a:latin typeface="Meiryo UI" panose="020B0604030504040204" pitchFamily="50" charset="-128"/>
                <a:ea typeface="Meiryo UI" panose="020B0604030504040204" pitchFamily="50" charset="-128"/>
              </a:rPr>
              <a:t> to set up a consistent program for development skills, methods and tools within the teams.</a:t>
            </a: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Opportunity Assessment:</a:t>
            </a:r>
          </a:p>
          <a:p>
            <a:r>
              <a:rPr lang="en-US" altLang="ja-JP" sz="1400" dirty="0">
                <a:latin typeface="Meiryo UI" panose="020B0604030504040204" pitchFamily="50" charset="-128"/>
                <a:ea typeface="Meiryo UI" panose="020B0604030504040204" pitchFamily="50" charset="-128"/>
              </a:rPr>
              <a:t>A skills inventory is used for recruitment, training and succession planning </a:t>
            </a:r>
            <a:r>
              <a:rPr lang="en-US" altLang="ja-JP" sz="1400" u="sng" dirty="0">
                <a:latin typeface="Meiryo UI" panose="020B0604030504040204" pitchFamily="50" charset="-128"/>
                <a:ea typeface="Meiryo UI" panose="020B0604030504040204" pitchFamily="50" charset="-128"/>
              </a:rPr>
              <a:t>in case a key employee leaves the company</a:t>
            </a:r>
            <a:r>
              <a:rPr lang="en-US" altLang="ja-JP" sz="1400" dirty="0">
                <a:latin typeface="Meiryo UI" panose="020B0604030504040204" pitchFamily="50" charset="-128"/>
                <a:ea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Recommendations:</a:t>
            </a:r>
          </a:p>
          <a:p>
            <a:pPr marL="285750" indent="-285750">
              <a:buFont typeface="Arial" panose="020B0604020202020204" pitchFamily="34" charset="0"/>
              <a:buChar char="•"/>
            </a:pPr>
            <a:r>
              <a:rPr lang="en-US" altLang="ja-JP" sz="1400" dirty="0">
                <a:latin typeface="Meiryo UI" panose="020B0604030504040204" pitchFamily="50" charset="-128"/>
                <a:ea typeface="Meiryo UI" panose="020B0604030504040204" pitchFamily="50" charset="-128"/>
              </a:rPr>
              <a:t>When recruiting, set a strong emphasis on open source skills and experience. </a:t>
            </a:r>
            <a:r>
              <a:rPr lang="en-US" altLang="ja-JP" sz="1400" u="sng" dirty="0">
                <a:latin typeface="Meiryo UI" panose="020B0604030504040204" pitchFamily="50" charset="-128"/>
                <a:ea typeface="Meiryo UI" panose="020B0604030504040204" pitchFamily="50" charset="-128"/>
              </a:rPr>
              <a:t>It’s always easier when people already have an open source DNA than training and coach people</a:t>
            </a:r>
            <a:r>
              <a:rPr lang="en-US" altLang="ja-JP" sz="1400" dirty="0">
                <a:latin typeface="Meiryo UI" panose="020B0604030504040204" pitchFamily="50" charset="-128"/>
                <a:ea typeface="Meiryo UI" panose="020B0604030504040204" pitchFamily="50" charset="-128"/>
              </a:rPr>
              <a:t>.</a:t>
            </a:r>
            <a:endParaRPr lang="en-US" altLang="ja-JP" sz="1400" u="sng"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C2255BC0-75F5-84AE-821E-EDF9F5CB4A75}"/>
              </a:ext>
            </a:extLst>
          </p:cNvPr>
          <p:cNvSpPr txBox="1"/>
          <p:nvPr/>
        </p:nvSpPr>
        <p:spPr>
          <a:xfrm>
            <a:off x="136524" y="743933"/>
            <a:ext cx="8880474" cy="1031051"/>
          </a:xfrm>
          <a:prstGeom prst="rect">
            <a:avLst/>
          </a:prstGeom>
          <a:solidFill>
            <a:srgbClr val="FFFFE5"/>
          </a:solidFill>
        </p:spPr>
        <p:txBody>
          <a:bodyPr wrap="square">
            <a:spAutoFit/>
          </a:bodyPr>
          <a:lstStyle/>
          <a:p>
            <a:r>
              <a:rPr kumimoji="1" lang="en-US" altLang="ja-JP" sz="1400" b="1" u="sng" dirty="0">
                <a:latin typeface="Meiryo UI" panose="020B0604030504040204" pitchFamily="50" charset="-128"/>
                <a:ea typeface="Meiryo UI" panose="020B0604030504040204" pitchFamily="50" charset="-128"/>
              </a:rPr>
              <a:t>U5 : Manage open source software development skills and resources</a:t>
            </a:r>
          </a:p>
          <a:p>
            <a:endParaRPr kumimoji="1" lang="en-US" altLang="ja-JP" sz="500" b="1" u="sng"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ソフトウェア開発スキルとリソースに関するアクティビティ。開発者のもつ技術や開発スキル、全体的な開発プロセス。手法およびツールなどが含まれる。開発者の現在のスキル、教育や経験の履歴を可視化し、リソースの拡充や教育の必要性の確認、社員の離職時の補填や採用に役立てる。</a:t>
            </a:r>
            <a:endParaRPr kumimoji="1" lang="ja-JP" altLang="en-US" sz="1400" dirty="0">
              <a:latin typeface="Meiryo UI" panose="020B0604030504040204" pitchFamily="50" charset="-128"/>
              <a:ea typeface="Meiryo UI" panose="020B0604030504040204" pitchFamily="50" charset="-128"/>
            </a:endParaRPr>
          </a:p>
        </p:txBody>
      </p:sp>
      <p:sp>
        <p:nvSpPr>
          <p:cNvPr id="12" name="吹き出し: 角を丸めた四角形 11">
            <a:extLst>
              <a:ext uri="{FF2B5EF4-FFF2-40B4-BE49-F238E27FC236}">
                <a16:creationId xmlns:a16="http://schemas.microsoft.com/office/drawing/2014/main" id="{FBC58848-C462-8E08-4287-9A7EFEA345DF}"/>
              </a:ext>
            </a:extLst>
          </p:cNvPr>
          <p:cNvSpPr/>
          <p:nvPr/>
        </p:nvSpPr>
        <p:spPr bwMode="auto">
          <a:xfrm>
            <a:off x="5669280" y="2724751"/>
            <a:ext cx="2804956" cy="582329"/>
          </a:xfrm>
          <a:prstGeom prst="wedgeRoundRectCallout">
            <a:avLst>
              <a:gd name="adj1" fmla="val -57220"/>
              <a:gd name="adj2" fmla="val -47606"/>
              <a:gd name="adj3" fmla="val 16667"/>
            </a:avLst>
          </a:prstGeom>
          <a:solidFill>
            <a:srgbClr val="E7E7FF"/>
          </a:solidFill>
          <a:ln w="9525">
            <a:solidFill>
              <a:schemeClr val="tx1"/>
            </a:solidFill>
            <a:miter lim="800000"/>
            <a:headEnd/>
            <a:tailEnd/>
          </a:ln>
          <a:effectLst/>
        </p:spPr>
        <p:txBody>
          <a:bodyPr wrap="square" rtlCol="0" anchor="ctr" anchorCtr="0">
            <a:noAutofit/>
          </a:bodyPr>
          <a:lstStyle/>
          <a:p>
            <a:r>
              <a:rPr lang="ja-JP" altLang="en-US" sz="1200" dirty="0">
                <a:latin typeface="Meiryo UI" panose="020B0604030504040204" pitchFamily="50" charset="-128"/>
                <a:ea typeface="Meiryo UI" panose="020B0604030504040204" pitchFamily="50" charset="-128"/>
              </a:rPr>
              <a:t>開発スキルに関して、アセスメントやトレーニングの観点は</a:t>
            </a:r>
            <a:r>
              <a:rPr lang="en-US" altLang="ja-JP" sz="1200" dirty="0">
                <a:latin typeface="Meiryo UI" panose="020B0604030504040204" pitchFamily="50" charset="-128"/>
                <a:ea typeface="Meiryo UI" panose="020B0604030504040204" pitchFamily="50" charset="-128"/>
              </a:rPr>
              <a:t>OpenChain</a:t>
            </a:r>
            <a:r>
              <a:rPr lang="ja-JP" altLang="en-US" sz="1200" dirty="0">
                <a:latin typeface="Meiryo UI" panose="020B0604030504040204" pitchFamily="50" charset="-128"/>
                <a:ea typeface="Meiryo UI" panose="020B0604030504040204" pitchFamily="50" charset="-128"/>
              </a:rPr>
              <a:t>には無い。</a:t>
            </a:r>
            <a:r>
              <a:rPr lang="en-US" altLang="ja-JP" sz="1200" dirty="0">
                <a:latin typeface="Meiryo UI" panose="020B0604030504040204" pitchFamily="50" charset="-128"/>
                <a:ea typeface="Meiryo UI" panose="020B0604030504040204" pitchFamily="50" charset="-128"/>
              </a:rPr>
              <a:t>OSPO</a:t>
            </a:r>
            <a:r>
              <a:rPr lang="ja-JP" altLang="en-US" sz="1200" dirty="0">
                <a:latin typeface="Meiryo UI" panose="020B0604030504040204" pitchFamily="50" charset="-128"/>
                <a:ea typeface="Meiryo UI" panose="020B0604030504040204" pitchFamily="50" charset="-128"/>
              </a:rPr>
              <a:t>の定義にはあるのか？←調べる。</a:t>
            </a:r>
            <a:endParaRPr kumimoji="1" lang="en-US" altLang="ja-JP" sz="1200" dirty="0">
              <a:latin typeface="Meiryo UI" panose="020B0604030504040204" pitchFamily="50" charset="-128"/>
              <a:ea typeface="Meiryo UI" panose="020B0604030504040204" pitchFamily="50" charset="-128"/>
            </a:endParaRPr>
          </a:p>
        </p:txBody>
      </p:sp>
      <p:sp>
        <p:nvSpPr>
          <p:cNvPr id="13" name="吹き出し: 角を丸めた四角形 12">
            <a:extLst>
              <a:ext uri="{FF2B5EF4-FFF2-40B4-BE49-F238E27FC236}">
                <a16:creationId xmlns:a16="http://schemas.microsoft.com/office/drawing/2014/main" id="{BED03076-2830-F36C-7F78-F21F22EB56E0}"/>
              </a:ext>
            </a:extLst>
          </p:cNvPr>
          <p:cNvSpPr/>
          <p:nvPr/>
        </p:nvSpPr>
        <p:spPr bwMode="auto">
          <a:xfrm>
            <a:off x="2095578" y="3626485"/>
            <a:ext cx="3870882" cy="411480"/>
          </a:xfrm>
          <a:prstGeom prst="wedgeRoundRectCallout">
            <a:avLst>
              <a:gd name="adj1" fmla="val -52334"/>
              <a:gd name="adj2" fmla="val -46397"/>
              <a:gd name="adj3" fmla="val 16667"/>
            </a:avLst>
          </a:prstGeom>
          <a:solidFill>
            <a:srgbClr val="E7E7FF"/>
          </a:solidFill>
          <a:ln w="9525">
            <a:solidFill>
              <a:schemeClr val="tx1"/>
            </a:solidFill>
            <a:miter lim="800000"/>
            <a:headEnd/>
            <a:tailEnd/>
          </a:ln>
          <a:effectLst/>
        </p:spPr>
        <p:txBody>
          <a:bodyPr wrap="square" rtlCol="0" anchor="ctr" anchorCtr="0">
            <a:noAutofit/>
          </a:bodyPr>
          <a:lstStyle/>
          <a:p>
            <a:r>
              <a:rPr kumimoji="1" lang="ja-JP" altLang="en-US" sz="1200" dirty="0">
                <a:latin typeface="Meiryo UI" panose="020B0604030504040204" pitchFamily="50" charset="-128"/>
                <a:ea typeface="Meiryo UI" panose="020B0604030504040204" pitchFamily="50" charset="-128"/>
              </a:rPr>
              <a:t>個人のスキルの集合＝組織のスキルという考え方。</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気づき。</a:t>
            </a:r>
            <a:r>
              <a:rPr kumimoji="1" lang="en-US" altLang="ja-JP" sz="1200" dirty="0">
                <a:latin typeface="Meiryo UI" panose="020B0604030504040204" pitchFamily="50" charset="-128"/>
                <a:ea typeface="Meiryo UI" panose="020B0604030504040204" pitchFamily="50" charset="-128"/>
              </a:rPr>
              <a:t>)</a:t>
            </a:r>
          </a:p>
        </p:txBody>
      </p:sp>
      <p:sp>
        <p:nvSpPr>
          <p:cNvPr id="14" name="吹き出し: 角を丸めた四角形 13">
            <a:extLst>
              <a:ext uri="{FF2B5EF4-FFF2-40B4-BE49-F238E27FC236}">
                <a16:creationId xmlns:a16="http://schemas.microsoft.com/office/drawing/2014/main" id="{A09C1E70-4767-2C9F-C027-D52144BEEC64}"/>
              </a:ext>
            </a:extLst>
          </p:cNvPr>
          <p:cNvSpPr/>
          <p:nvPr/>
        </p:nvSpPr>
        <p:spPr bwMode="auto">
          <a:xfrm>
            <a:off x="5144374" y="4673282"/>
            <a:ext cx="1363106" cy="337502"/>
          </a:xfrm>
          <a:prstGeom prst="wedgeRoundRectCallout">
            <a:avLst>
              <a:gd name="adj1" fmla="val -56665"/>
              <a:gd name="adj2" fmla="val -55656"/>
              <a:gd name="adj3" fmla="val 16667"/>
            </a:avLst>
          </a:prstGeom>
          <a:solidFill>
            <a:srgbClr val="E7E7FF"/>
          </a:solidFill>
          <a:ln w="9525">
            <a:solidFill>
              <a:schemeClr val="tx1"/>
            </a:solidFill>
            <a:miter lim="800000"/>
            <a:headEnd/>
            <a:tailEnd/>
          </a:ln>
          <a:effectLst/>
        </p:spPr>
        <p:txBody>
          <a:bodyPr wrap="square" rtlCol="0" anchor="ctr" anchorCtr="0">
            <a:noAutofit/>
          </a:bodyPr>
          <a:lstStyle/>
          <a:p>
            <a:r>
              <a:rPr kumimoji="1" lang="ja-JP" altLang="en-US" sz="1200" dirty="0">
                <a:latin typeface="Meiryo UI" panose="020B0604030504040204" pitchFamily="50" charset="-128"/>
                <a:ea typeface="Meiryo UI" panose="020B0604030504040204" pitchFamily="50" charset="-128"/>
              </a:rPr>
              <a:t>たしかに。。。</a:t>
            </a:r>
            <a:endParaRPr kumimoji="1" lang="en-US" altLang="ja-JP" sz="1200" dirty="0">
              <a:latin typeface="Meiryo UI" panose="020B0604030504040204" pitchFamily="50" charset="-128"/>
              <a:ea typeface="Meiryo UI" panose="020B0604030504040204" pitchFamily="50" charset="-128"/>
            </a:endParaRPr>
          </a:p>
        </p:txBody>
      </p:sp>
      <p:sp>
        <p:nvSpPr>
          <p:cNvPr id="8" name="吹き出し: 角を丸めた四角形 7">
            <a:extLst>
              <a:ext uri="{FF2B5EF4-FFF2-40B4-BE49-F238E27FC236}">
                <a16:creationId xmlns:a16="http://schemas.microsoft.com/office/drawing/2014/main" id="{DE72C7A7-931D-1BD3-5666-5668B9C6A286}"/>
              </a:ext>
            </a:extLst>
          </p:cNvPr>
          <p:cNvSpPr/>
          <p:nvPr/>
        </p:nvSpPr>
        <p:spPr bwMode="auto">
          <a:xfrm>
            <a:off x="5365750" y="81871"/>
            <a:ext cx="3701812" cy="1600879"/>
          </a:xfrm>
          <a:prstGeom prst="wedgeRoundRectCallout">
            <a:avLst>
              <a:gd name="adj1" fmla="val -43460"/>
              <a:gd name="adj2" fmla="val 58602"/>
              <a:gd name="adj3" fmla="val 16667"/>
            </a:avLst>
          </a:prstGeom>
          <a:solidFill>
            <a:srgbClr val="FFCCFF"/>
          </a:solidFill>
          <a:ln w="9525">
            <a:solidFill>
              <a:schemeClr val="tx1"/>
            </a:solidFill>
            <a:miter lim="800000"/>
            <a:headEnd/>
            <a:tailEnd/>
          </a:ln>
          <a:effectLst/>
        </p:spPr>
        <p:txBody>
          <a:bodyPr wrap="square" rtlCol="0" anchor="ctr" anchorCtr="0">
            <a:noAutofit/>
          </a:bodyPr>
          <a:lstStyle/>
          <a:p>
            <a:pPr marL="171450" indent="-171450">
              <a:buFont typeface="Arial" panose="020B0604020202020204" pitchFamily="34" charset="0"/>
              <a:buChar char="•"/>
            </a:pPr>
            <a:r>
              <a:rPr kumimoji="1" lang="ja-JP" altLang="en-US" sz="1050" dirty="0">
                <a:solidFill>
                  <a:schemeClr val="tx1"/>
                </a:solidFill>
                <a:latin typeface="Meiryo UI" panose="020B0604030504040204" pitchFamily="50" charset="-128"/>
                <a:ea typeface="Meiryo UI" panose="020B0604030504040204" pitchFamily="50" charset="-128"/>
              </a:rPr>
              <a:t>日本だとちょっと難しいかもしれないけど。日本以外のところではあたりまえ！</a:t>
            </a:r>
            <a:r>
              <a:rPr kumimoji="1" lang="en-US" altLang="ja-JP" sz="1050" dirty="0">
                <a:solidFill>
                  <a:schemeClr val="tx1"/>
                </a:solidFill>
                <a:latin typeface="Meiryo UI" panose="020B0604030504040204" pitchFamily="50" charset="-128"/>
                <a:ea typeface="Meiryo UI" panose="020B0604030504040204" pitchFamily="50" charset="-128"/>
              </a:rPr>
              <a:t>(</a:t>
            </a:r>
            <a:r>
              <a:rPr kumimoji="1" lang="ja-JP" altLang="en-US" sz="1050" dirty="0">
                <a:solidFill>
                  <a:schemeClr val="tx1"/>
                </a:solidFill>
                <a:latin typeface="Meiryo UI" panose="020B0604030504040204" pitchFamily="50" charset="-128"/>
                <a:ea typeface="Meiryo UI" panose="020B0604030504040204" pitchFamily="50" charset="-128"/>
              </a:rPr>
              <a:t>前から</a:t>
            </a:r>
            <a:r>
              <a:rPr kumimoji="1" lang="en-US" altLang="ja-JP" sz="1050" dirty="0">
                <a:solidFill>
                  <a:schemeClr val="tx1"/>
                </a:solidFill>
                <a:latin typeface="Meiryo UI" panose="020B0604030504040204" pitchFamily="50" charset="-128"/>
                <a:ea typeface="Meiryo UI" panose="020B0604030504040204" pitchFamily="50" charset="-128"/>
              </a:rPr>
              <a:t>)</a:t>
            </a:r>
          </a:p>
          <a:p>
            <a:pPr marL="171450" indent="-171450">
              <a:buFont typeface="Arial" panose="020B0604020202020204" pitchFamily="34" charset="0"/>
              <a:buChar char="•"/>
            </a:pPr>
            <a:r>
              <a:rPr lang="en-US" altLang="ja-JP" sz="1050" dirty="0">
                <a:solidFill>
                  <a:schemeClr val="tx1"/>
                </a:solidFill>
                <a:latin typeface="Meiryo UI" panose="020B0604030504040204" pitchFamily="50" charset="-128"/>
                <a:ea typeface="Meiryo UI" panose="020B0604030504040204" pitchFamily="50" charset="-128"/>
              </a:rPr>
              <a:t>US</a:t>
            </a:r>
            <a:r>
              <a:rPr lang="ja-JP" altLang="en-US" sz="1050" dirty="0">
                <a:solidFill>
                  <a:schemeClr val="tx1"/>
                </a:solidFill>
                <a:latin typeface="Meiryo UI" panose="020B0604030504040204" pitchFamily="50" charset="-128"/>
                <a:ea typeface="Meiryo UI" panose="020B0604030504040204" pitchFamily="50" charset="-128"/>
              </a:rPr>
              <a:t>では学校でもインハウスのエンジニアがいるぐらい、こういうのがないのは日本だけ。。。</a:t>
            </a:r>
            <a:endParaRPr lang="en-US" altLang="ja-JP" sz="1050" dirty="0">
              <a:solidFill>
                <a:schemeClr val="tx1"/>
              </a:solidFill>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solidFill>
                  <a:schemeClr val="tx1"/>
                </a:solidFill>
                <a:latin typeface="Meiryo UI" panose="020B0604030504040204" pitchFamily="50" charset="-128"/>
                <a:ea typeface="Meiryo UI" panose="020B0604030504040204" pitchFamily="50" charset="-128"/>
              </a:rPr>
              <a:t>クローズドの技術のエンジニアは社内にしかいない</a:t>
            </a:r>
            <a:r>
              <a:rPr kumimoji="1" lang="en-US" altLang="ja-JP" sz="1050" dirty="0">
                <a:solidFill>
                  <a:schemeClr val="tx1"/>
                </a:solidFill>
                <a:latin typeface="Meiryo UI" panose="020B0604030504040204" pitchFamily="50" charset="-128"/>
                <a:ea typeface="Meiryo UI" panose="020B0604030504040204" pitchFamily="50" charset="-128"/>
              </a:rPr>
              <a:t>(</a:t>
            </a:r>
            <a:r>
              <a:rPr kumimoji="1" lang="ja-JP" altLang="en-US" sz="1050" dirty="0">
                <a:solidFill>
                  <a:schemeClr val="tx1"/>
                </a:solidFill>
                <a:latin typeface="Meiryo UI" panose="020B0604030504040204" pitchFamily="50" charset="-128"/>
                <a:ea typeface="Meiryo UI" panose="020B0604030504040204" pitchFamily="50" charset="-128"/>
              </a:rPr>
              <a:t>育てないといけない</a:t>
            </a:r>
            <a:r>
              <a:rPr kumimoji="1" lang="en-US" altLang="ja-JP" sz="1050" dirty="0">
                <a:solidFill>
                  <a:schemeClr val="tx1"/>
                </a:solidFill>
                <a:latin typeface="Meiryo UI" panose="020B0604030504040204" pitchFamily="50" charset="-128"/>
                <a:ea typeface="Meiryo UI" panose="020B0604030504040204" pitchFamily="50" charset="-128"/>
              </a:rPr>
              <a:t>)</a:t>
            </a:r>
            <a:r>
              <a:rPr kumimoji="1" lang="ja-JP" altLang="en-US" sz="1050" dirty="0">
                <a:solidFill>
                  <a:schemeClr val="tx1"/>
                </a:solidFill>
                <a:latin typeface="Meiryo UI" panose="020B0604030504040204" pitchFamily="50" charset="-128"/>
                <a:ea typeface="Meiryo UI" panose="020B0604030504040204" pitchFamily="50" charset="-128"/>
              </a:rPr>
              <a:t>が、オープンな技術のエンジニアは社外にたくさんいて、連れてくる方が効率がいい。</a:t>
            </a:r>
            <a:endParaRPr kumimoji="1" lang="en-US" altLang="ja-JP" sz="1050" dirty="0">
              <a:solidFill>
                <a:schemeClr val="tx1"/>
              </a:solidFill>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solidFill>
                  <a:schemeClr val="tx1"/>
                </a:solidFill>
                <a:latin typeface="Meiryo UI" panose="020B0604030504040204" pitchFamily="50" charset="-128"/>
                <a:ea typeface="Meiryo UI" panose="020B0604030504040204" pitchFamily="50" charset="-128"/>
              </a:rPr>
              <a:t>人材流動性の市場の状況にもよる。</a:t>
            </a:r>
            <a:endParaRPr kumimoji="1" lang="en-US" altLang="ja-JP" sz="1050" dirty="0">
              <a:solidFill>
                <a:schemeClr val="tx1"/>
              </a:solidFill>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solidFill>
                  <a:schemeClr val="tx1"/>
                </a:solidFill>
                <a:latin typeface="Meiryo UI" panose="020B0604030504040204" pitchFamily="50" charset="-128"/>
                <a:ea typeface="Meiryo UI" panose="020B0604030504040204" pitchFamily="50" charset="-128"/>
              </a:rPr>
              <a:t>インセンティブにより人材の流出を防ぐようなことも考えないと。</a:t>
            </a:r>
            <a:endParaRPr kumimoji="1" lang="en-US" altLang="ja-JP" sz="105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32132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タイトル 11"/>
          <p:cNvSpPr>
            <a:spLocks noGrp="1"/>
          </p:cNvSpPr>
          <p:nvPr>
            <p:ph type="title"/>
          </p:nvPr>
        </p:nvSpPr>
        <p:spPr bwMode="auto">
          <a:xfrm>
            <a:off x="112713" y="134938"/>
            <a:ext cx="7227887" cy="3365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ja-JP" altLang="en-US" dirty="0">
                <a:latin typeface="Meiryo UI" panose="020B0604030504040204" pitchFamily="50" charset="-128"/>
                <a:ea typeface="Meiryo UI" panose="020B0604030504040204" pitchFamily="50" charset="-128"/>
              </a:rPr>
              <a:t>４ </a:t>
            </a:r>
            <a:r>
              <a:rPr lang="en-US" altLang="ja-JP" dirty="0">
                <a:latin typeface="Meiryo UI" panose="020B0604030504040204" pitchFamily="50" charset="-128"/>
                <a:ea typeface="Meiryo UI" panose="020B0604030504040204" pitchFamily="50" charset="-128"/>
              </a:rPr>
              <a:t>Usage Goal Activities</a:t>
            </a:r>
            <a:r>
              <a:rPr lang="ja-JP" altLang="en-US" dirty="0">
                <a:latin typeface="Meiryo UI" panose="020B0604030504040204" pitchFamily="50" charset="-128"/>
                <a:ea typeface="Meiryo UI" panose="020B0604030504040204" pitchFamily="50" charset="-128"/>
              </a:rPr>
              <a:t>に関連して議論したいこと</a:t>
            </a:r>
          </a:p>
        </p:txBody>
      </p:sp>
      <p:sp>
        <p:nvSpPr>
          <p:cNvPr id="4" name="テキスト ボックス 3">
            <a:extLst>
              <a:ext uri="{FF2B5EF4-FFF2-40B4-BE49-F238E27FC236}">
                <a16:creationId xmlns:a16="http://schemas.microsoft.com/office/drawing/2014/main" id="{21E48DF4-C1B8-ACD4-9B7D-7D78710905AE}"/>
              </a:ext>
            </a:extLst>
          </p:cNvPr>
          <p:cNvSpPr txBox="1"/>
          <p:nvPr/>
        </p:nvSpPr>
        <p:spPr>
          <a:xfrm>
            <a:off x="136524" y="730178"/>
            <a:ext cx="8880475" cy="4152972"/>
          </a:xfrm>
          <a:prstGeom prst="rect">
            <a:avLst/>
          </a:prstGeom>
          <a:noFill/>
        </p:spPr>
        <p:txBody>
          <a:bodyPr wrap="square" rtlCol="0">
            <a:noAutofit/>
          </a:bodyPr>
          <a:lstStyle/>
          <a:p>
            <a:pPr marL="285750" indent="-285750">
              <a:buFont typeface="Wingdings" panose="05000000000000000000" pitchFamily="2" charset="2"/>
              <a:buChar char="n"/>
            </a:pPr>
            <a:r>
              <a:rPr kumimoji="1" lang="en-US" altLang="ja-JP" sz="1400" dirty="0">
                <a:latin typeface="Meiryo UI" panose="020B0604030504040204" pitchFamily="50" charset="-128"/>
                <a:ea typeface="Meiryo UI" panose="020B0604030504040204" pitchFamily="50" charset="-128"/>
              </a:rPr>
              <a:t>(4.4) </a:t>
            </a:r>
            <a:r>
              <a:rPr kumimoji="1" lang="ja-JP" altLang="en-US" sz="1400" dirty="0">
                <a:latin typeface="Meiryo UI" panose="020B0604030504040204" pitchFamily="50" charset="-128"/>
                <a:ea typeface="Meiryo UI" panose="020B0604030504040204" pitchFamily="50" charset="-128"/>
              </a:rPr>
              <a:t>「プロプライエタリよりも</a:t>
            </a:r>
            <a:r>
              <a:rPr kumimoji="1" lang="en-US" altLang="ja-JP" sz="1400" dirty="0">
                <a:latin typeface="Meiryo UI" panose="020B0604030504040204" pitchFamily="50" charset="-128"/>
                <a:ea typeface="Meiryo UI" panose="020B0604030504040204" pitchFamily="50" charset="-128"/>
              </a:rPr>
              <a:t>OSS</a:t>
            </a:r>
            <a:r>
              <a:rPr kumimoji="1" lang="ja-JP" altLang="en-US" sz="1400" dirty="0">
                <a:latin typeface="Meiryo UI" panose="020B0604030504040204" pitchFamily="50" charset="-128"/>
                <a:ea typeface="Meiryo UI" panose="020B0604030504040204" pitchFamily="50" charset="-128"/>
              </a:rPr>
              <a:t>を積極採用する」というのはなかなか。よくあるもの？</a:t>
            </a:r>
            <a:endParaRPr kumimoji="1" lang="en-US" altLang="ja-JP" sz="14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kumimoji="1" lang="en-US" altLang="ja-JP" sz="14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r>
              <a:rPr kumimoji="1" lang="en-US" altLang="ja-JP" sz="1400" dirty="0">
                <a:latin typeface="Meiryo UI" panose="020B0604030504040204" pitchFamily="50" charset="-128"/>
                <a:ea typeface="Meiryo UI" panose="020B0604030504040204" pitchFamily="50" charset="-128"/>
              </a:rPr>
              <a:t>(4.5) </a:t>
            </a:r>
            <a:r>
              <a:rPr kumimoji="1" lang="ja-JP" altLang="en-US" sz="1400" dirty="0">
                <a:latin typeface="Meiryo UI" panose="020B0604030504040204" pitchFamily="50" charset="-128"/>
                <a:ea typeface="Meiryo UI" panose="020B0604030504040204" pitchFamily="50" charset="-128"/>
              </a:rPr>
              <a:t>このような「リソースの管理</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補填も含めて</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」は</a:t>
            </a:r>
            <a:r>
              <a:rPr kumimoji="1" lang="en-US" altLang="ja-JP" sz="1400" dirty="0">
                <a:latin typeface="Meiryo UI" panose="020B0604030504040204" pitchFamily="50" charset="-128"/>
                <a:ea typeface="Meiryo UI" panose="020B0604030504040204" pitchFamily="50" charset="-128"/>
              </a:rPr>
              <a:t>OSPO</a:t>
            </a:r>
            <a:r>
              <a:rPr kumimoji="1" lang="ja-JP" altLang="en-US" sz="1400" dirty="0">
                <a:latin typeface="Meiryo UI" panose="020B0604030504040204" pitchFamily="50" charset="-128"/>
                <a:ea typeface="Meiryo UI" panose="020B0604030504040204" pitchFamily="50" charset="-128"/>
              </a:rPr>
              <a:t>のタスクなのだろうか。実際、難しくないか。</a:t>
            </a:r>
            <a:endParaRPr kumimoji="1" lang="en-US" altLang="ja-JP" sz="14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lang="en-US" altLang="ja-JP" sz="14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r>
              <a:rPr kumimoji="1" lang="en-US" altLang="ja-JP" sz="1400" dirty="0">
                <a:latin typeface="Meiryo UI" panose="020B0604030504040204" pitchFamily="50" charset="-128"/>
                <a:ea typeface="Meiryo UI" panose="020B0604030504040204" pitchFamily="50" charset="-128"/>
              </a:rPr>
              <a:t>(4.5) </a:t>
            </a:r>
            <a:r>
              <a:rPr kumimoji="1" lang="ja-JP" altLang="en-US" sz="1400" dirty="0">
                <a:latin typeface="Meiryo UI" panose="020B0604030504040204" pitchFamily="50" charset="-128"/>
                <a:ea typeface="Meiryo UI" panose="020B0604030504040204" pitchFamily="50" charset="-128"/>
              </a:rPr>
              <a:t>開発スキルのアセスメントやトレーニングは、</a:t>
            </a:r>
            <a:r>
              <a:rPr kumimoji="1" lang="en-US" altLang="ja-JP" sz="1400" dirty="0">
                <a:latin typeface="Meiryo UI" panose="020B0604030504040204" pitchFamily="50" charset="-128"/>
                <a:ea typeface="Meiryo UI" panose="020B0604030504040204" pitchFamily="50" charset="-128"/>
              </a:rPr>
              <a:t>OSPO</a:t>
            </a:r>
            <a:r>
              <a:rPr kumimoji="1" lang="ja-JP" altLang="en-US" sz="1400" dirty="0">
                <a:latin typeface="Meiryo UI" panose="020B0604030504040204" pitchFamily="50" charset="-128"/>
                <a:ea typeface="Meiryo UI" panose="020B0604030504040204" pitchFamily="50" charset="-128"/>
              </a:rPr>
              <a:t>のタスクなのだろうか。</a:t>
            </a:r>
            <a:r>
              <a:rPr lang="en-US" altLang="ja-JP" sz="1400" dirty="0">
                <a:latin typeface="Meiryo UI" panose="020B0604030504040204" pitchFamily="50" charset="-128"/>
                <a:ea typeface="Meiryo UI" panose="020B0604030504040204" pitchFamily="50" charset="-128"/>
              </a:rPr>
              <a:t>ToDo</a:t>
            </a:r>
            <a:r>
              <a:rPr lang="ja-JP" altLang="en-US" sz="1400" dirty="0">
                <a:latin typeface="Meiryo UI" panose="020B0604030504040204" pitchFamily="50" charset="-128"/>
                <a:ea typeface="Meiryo UI" panose="020B0604030504040204" pitchFamily="50" charset="-128"/>
              </a:rPr>
              <a:t>グループの</a:t>
            </a:r>
            <a:r>
              <a:rPr lang="en-US" altLang="ja-JP" sz="1400" dirty="0">
                <a:latin typeface="Meiryo UI" panose="020B0604030504040204" pitchFamily="50" charset="-128"/>
                <a:ea typeface="Meiryo UI" panose="020B0604030504040204" pitchFamily="50" charset="-128"/>
              </a:rPr>
              <a:t>OSPO</a:t>
            </a:r>
            <a:r>
              <a:rPr lang="ja-JP" altLang="en-US" sz="1400" dirty="0">
                <a:latin typeface="Meiryo UI" panose="020B0604030504040204" pitchFamily="50" charset="-128"/>
                <a:ea typeface="Meiryo UI" panose="020B0604030504040204" pitchFamily="50" charset="-128"/>
              </a:rPr>
              <a:t>の定義などではこのあたり、言及されているのだろうか。</a:t>
            </a:r>
            <a:endParaRPr lang="en-US" altLang="ja-JP" sz="14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kumimoji="1" lang="en-US" altLang="ja-JP" sz="14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n"/>
            </a:pP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64540546"/>
      </p:ext>
    </p:extLst>
  </p:cSld>
  <p:clrMapOvr>
    <a:masterClrMapping/>
  </p:clrMapOvr>
</p:sld>
</file>

<file path=ppt/theme/theme1.xml><?xml version="1.0" encoding="utf-8"?>
<a:theme xmlns:a="http://schemas.openxmlformats.org/drawingml/2006/main" name="標準デザイン">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デザート">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9525">
          <a:solidFill>
            <a:schemeClr val="tx1"/>
          </a:solidFill>
          <a:miter lim="800000"/>
          <a:headEnd/>
          <a:tailEnd/>
        </a:ln>
        <a:effectLst/>
      </a:spPr>
      <a:bodyPr wrap="none" rtlCol="0" anchor="ctr" anchorCtr="0">
        <a:noAutofit/>
      </a:bodyPr>
      <a:lstStyle>
        <a:defPPr algn="ctr">
          <a:defRPr kumimoji="1" sz="1800" dirty="0"/>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defRPr kumimoji="1" sz="2200" dirty="0"/>
        </a:defPPr>
      </a:lstStyle>
    </a:tx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4055</Words>
  <Application>Microsoft Office PowerPoint</Application>
  <PresentationFormat>画面に合わせる (16:9)</PresentationFormat>
  <Paragraphs>342</Paragraphs>
  <Slides>24</Slides>
  <Notes>10</Notes>
  <HiddenSlides>1</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24</vt:i4>
      </vt:variant>
    </vt:vector>
  </HeadingPairs>
  <TitlesOfParts>
    <vt:vector size="32" baseType="lpstr">
      <vt:lpstr>HGPｺﾞｼｯｸE</vt:lpstr>
      <vt:lpstr>Meiryo UI</vt:lpstr>
      <vt:lpstr>Arial</vt:lpstr>
      <vt:lpstr>Segoe UI Symbol</vt:lpstr>
      <vt:lpstr>Times New Roman</vt:lpstr>
      <vt:lpstr>Tw Cen MT</vt:lpstr>
      <vt:lpstr>Wingdings</vt:lpstr>
      <vt:lpstr>標準デザイン</vt:lpstr>
      <vt:lpstr>Open Source Good Governance Handbook (予習メモ)</vt:lpstr>
      <vt:lpstr>２.１ 用語の定義 (復習)</vt:lpstr>
      <vt:lpstr>(補足) Canonical Activity Template</vt:lpstr>
      <vt:lpstr>４ Usage Goal Activities</vt:lpstr>
      <vt:lpstr>４ Usage Goal Activities</vt:lpstr>
      <vt:lpstr>４ Usage Goal Activities</vt:lpstr>
      <vt:lpstr>４ Usage Goal Activities</vt:lpstr>
      <vt:lpstr>４ Usage Goal Activities</vt:lpstr>
      <vt:lpstr>４ Usage Goal Activitiesに関連して議論したいこと</vt:lpstr>
      <vt:lpstr>5 Trust Goal Activities概要</vt:lpstr>
      <vt:lpstr>5 信頼目標のための活動（Trust Goal Activities）概要</vt:lpstr>
      <vt:lpstr>5 信頼目標のための活動（Trust Goal Activities）概要</vt:lpstr>
      <vt:lpstr>5 信頼目標のための活動（Trust Goal Activities）概要</vt:lpstr>
      <vt:lpstr>5 信頼目標のための活動（Trust Goal Activities）概要</vt:lpstr>
      <vt:lpstr>5 信頼目標のための活動（Trust Goal Activities）概要</vt:lpstr>
      <vt:lpstr>5 信頼目標のための活動（Trust Goal Activities）概要</vt:lpstr>
      <vt:lpstr>5 信頼目標のための活動（Trust Goal Activities）概要</vt:lpstr>
      <vt:lpstr>5 信頼目標のための活動（Trust Goal Activities）概要</vt:lpstr>
      <vt:lpstr>5 信頼目標のための活動（Trust Goal Activities）概要</vt:lpstr>
      <vt:lpstr>5 信頼目標のための活動（Trust Goal Activities）概要</vt:lpstr>
      <vt:lpstr>5 信頼目標のための活動（Trust Goal Activities）概要</vt:lpstr>
      <vt:lpstr>5 信頼目標のための活動（Trust Goal Activities）概要</vt:lpstr>
      <vt:lpstr>PowerPoint プレゼンテーション</vt:lpstr>
      <vt:lpstr>１ サブタイトル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2022-06-20T04:44:27Z</dcterms:created>
  <dcterms:modified xsi:type="dcterms:W3CDTF">2022-07-01T07:17:14Z</dcterms:modified>
</cp:coreProperties>
</file>