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65" r:id="rId3"/>
    <p:sldId id="267" r:id="rId4"/>
    <p:sldId id="269" r:id="rId5"/>
    <p:sldId id="271" r:id="rId6"/>
    <p:sldId id="257" r:id="rId7"/>
    <p:sldId id="273" r:id="rId8"/>
    <p:sldId id="258" r:id="rId9"/>
    <p:sldId id="259" r:id="rId10"/>
    <p:sldId id="260" r:id="rId11"/>
    <p:sldId id="261" r:id="rId12"/>
    <p:sldId id="262" r:id="rId13"/>
    <p:sldId id="264" r:id="rId14"/>
    <p:sldId id="266" r:id="rId15"/>
    <p:sldId id="263" r:id="rId16"/>
    <p:sldId id="268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2E4-AF53-4BFE-992C-CF55148ADE58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2E4-AF53-4BFE-992C-CF55148ADE58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2E4-AF53-4BFE-992C-CF55148ADE58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2E4-AF53-4BFE-992C-CF55148ADE58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2E4-AF53-4BFE-992C-CF55148ADE58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2E4-AF53-4BFE-992C-CF55148ADE58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2E4-AF53-4BFE-992C-CF55148ADE58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2E4-AF53-4BFE-992C-CF55148ADE58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2E4-AF53-4BFE-992C-CF55148ADE58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2E4-AF53-4BFE-992C-CF55148ADE58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72E4-AF53-4BFE-992C-CF55148ADE58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72E4-AF53-4BFE-992C-CF55148ADE58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Chain-Project/Onboarding-JWG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How</a:t>
            </a:r>
            <a:r>
              <a:rPr lang="ja-JP" altLang="en-US" dirty="0"/>
              <a:t> </a:t>
            </a:r>
            <a:r>
              <a:rPr lang="en-US" altLang="ja-JP" dirty="0"/>
              <a:t>to</a:t>
            </a:r>
            <a:r>
              <a:rPr lang="ja-JP" altLang="en-US" dirty="0"/>
              <a:t> </a:t>
            </a:r>
            <a:r>
              <a:rPr lang="en-US" altLang="ja-JP" dirty="0"/>
              <a:t>start</a:t>
            </a:r>
            <a:r>
              <a:rPr lang="ja-JP" altLang="en-US" dirty="0"/>
              <a:t> </a:t>
            </a:r>
            <a:r>
              <a:rPr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初版：</a:t>
            </a:r>
            <a:r>
              <a:rPr kumimoji="1" lang="en-US" altLang="ja-JP" dirty="0"/>
              <a:t>2018</a:t>
            </a:r>
            <a:r>
              <a:rPr kumimoji="1" lang="ja-JP" altLang="en-US" dirty="0"/>
              <a:t>年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25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ja-JP" altLang="en-US" dirty="0"/>
              <a:t>更新：</a:t>
            </a:r>
            <a:r>
              <a:rPr lang="en-US" altLang="ja-JP" dirty="0"/>
              <a:t>2018</a:t>
            </a:r>
            <a:r>
              <a:rPr lang="ja-JP" altLang="en-US" dirty="0"/>
              <a:t>年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30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4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46515" y="1580050"/>
            <a:ext cx="106259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*</a:t>
            </a:r>
            <a:r>
              <a:rPr lang="en-US" altLang="ja-JP" dirty="0"/>
              <a:t>Windows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エディタ等でテキストファイルを作成</a:t>
            </a:r>
            <a:endParaRPr lang="en-US" altLang="ja-JP" dirty="0"/>
          </a:p>
          <a:p>
            <a:r>
              <a:rPr lang="ja-JP" altLang="en-US" dirty="0"/>
              <a:t>　　　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lang="ja-JP" altLang="en-US" dirty="0"/>
              <a:t>を作成する前であれば、リポジトリ外にファイルを作成したことになる</a:t>
            </a:r>
            <a:endParaRPr lang="en-US" altLang="ja-JP" dirty="0"/>
          </a:p>
          <a:p>
            <a:r>
              <a:rPr lang="ja-JP" altLang="en-US" dirty="0"/>
              <a:t>　　　ローカルでは変更が管理されていない状態</a:t>
            </a:r>
          </a:p>
          <a:p>
            <a:endParaRPr lang="ja-JP" altLang="en-US" dirty="0"/>
          </a:p>
          <a:p>
            <a:r>
              <a:rPr lang="ja-JP" altLang="en-US" dirty="0"/>
              <a:t>　*</a:t>
            </a:r>
            <a:r>
              <a:rPr lang="en-US" altLang="ja-JP" dirty="0"/>
              <a:t>Web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Upload files</a:t>
            </a:r>
            <a:r>
              <a:rPr lang="ja-JP" altLang="en-US" dirty="0"/>
              <a:t>を押す</a:t>
            </a:r>
          </a:p>
          <a:p>
            <a:r>
              <a:rPr lang="ja-JP" altLang="en-US" dirty="0"/>
              <a:t>　　テキストファイルをドラッグする</a:t>
            </a:r>
          </a:p>
          <a:p>
            <a:r>
              <a:rPr lang="ja-JP" altLang="en-US" dirty="0"/>
              <a:t>　　コメント記入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Master</a:t>
            </a:r>
            <a:r>
              <a:rPr lang="ja-JP" altLang="en-US" dirty="0"/>
              <a:t>ブランチを選択</a:t>
            </a:r>
          </a:p>
          <a:p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（リモートリポジトリへ）</a:t>
            </a:r>
            <a:r>
              <a:rPr lang="en-US" altLang="ja-JP" dirty="0"/>
              <a:t>Commit</a:t>
            </a:r>
            <a:r>
              <a:rPr lang="ja-JP" altLang="en-US" dirty="0"/>
              <a:t>する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新規ファイル作成１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83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46515" y="1580050"/>
            <a:ext cx="106259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*</a:t>
            </a:r>
            <a:r>
              <a:rPr lang="en-US" altLang="ja-JP" dirty="0"/>
              <a:t>Windows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テキストファイルを作成</a:t>
            </a:r>
          </a:p>
          <a:p>
            <a:r>
              <a:rPr lang="ja-JP" altLang="en-US" dirty="0"/>
              <a:t>　　　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lang="ja-JP" altLang="en-US" dirty="0"/>
              <a:t>を作成する前であれば、リポジトリ外にファイルを作成したことになる</a:t>
            </a:r>
            <a:endParaRPr lang="en-US" altLang="ja-JP" dirty="0"/>
          </a:p>
          <a:p>
            <a:r>
              <a:rPr lang="ja-JP" altLang="en-US" dirty="0"/>
              <a:t>　　　ローカルでは変更が管理されていない状態</a:t>
            </a:r>
          </a:p>
          <a:p>
            <a:endParaRPr lang="ja-JP" altLang="en-US" dirty="0"/>
          </a:p>
          <a:p>
            <a:r>
              <a:rPr lang="ja-JP" altLang="en-US" dirty="0"/>
              <a:t>　*</a:t>
            </a:r>
            <a:r>
              <a:rPr lang="en-US" altLang="ja-JP" dirty="0"/>
              <a:t>Web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Upload files</a:t>
            </a:r>
            <a:r>
              <a:rPr lang="ja-JP" altLang="en-US" dirty="0"/>
              <a:t>を押す</a:t>
            </a:r>
          </a:p>
          <a:p>
            <a:r>
              <a:rPr lang="ja-JP" altLang="en-US" dirty="0"/>
              <a:t>　　テキストファイルをドラッグする</a:t>
            </a:r>
          </a:p>
          <a:p>
            <a:r>
              <a:rPr lang="ja-JP" altLang="en-US" dirty="0"/>
              <a:t>　　コメント記入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New</a:t>
            </a:r>
            <a:r>
              <a:rPr lang="ja-JP" altLang="en-US" dirty="0"/>
              <a:t>ブランチを選択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Propose Changes</a:t>
            </a:r>
            <a:r>
              <a:rPr lang="ja-JP" altLang="en-US" dirty="0"/>
              <a:t>を押す</a:t>
            </a:r>
          </a:p>
          <a:p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（リモートリポジトリへ）</a:t>
            </a:r>
            <a:r>
              <a:rPr lang="en-US" altLang="ja-JP" dirty="0"/>
              <a:t>Pull Request</a:t>
            </a:r>
            <a:r>
              <a:rPr lang="ja-JP" altLang="en-US" dirty="0"/>
              <a:t>が作成される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新規ファイル作成＆</a:t>
            </a:r>
            <a:r>
              <a:rPr lang="en-US" altLang="ja-JP" dirty="0"/>
              <a:t>Pull Request</a:t>
            </a:r>
            <a:r>
              <a:rPr lang="ja-JP" altLang="en-US" dirty="0"/>
              <a:t>作成１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3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46515" y="1580050"/>
            <a:ext cx="106259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*</a:t>
            </a:r>
            <a:r>
              <a:rPr lang="en-US" altLang="ja-JP" dirty="0"/>
              <a:t>Windows</a:t>
            </a:r>
            <a:r>
              <a:rPr lang="ja-JP" altLang="en-US" dirty="0"/>
              <a:t>上での作業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GitHub</a:t>
            </a:r>
            <a:r>
              <a:rPr lang="ja-JP" altLang="en-US" dirty="0"/>
              <a:t> </a:t>
            </a:r>
            <a:r>
              <a:rPr lang="en-US" altLang="ja-JP" dirty="0"/>
              <a:t>Desktop</a:t>
            </a:r>
            <a:r>
              <a:rPr lang="ja-JP" altLang="en-US" dirty="0"/>
              <a:t>を起動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GitHub</a:t>
            </a:r>
            <a:r>
              <a:rPr lang="ja-JP" altLang="en-US" dirty="0"/>
              <a:t>アカウントでログイン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(1)</a:t>
            </a:r>
            <a:r>
              <a:rPr lang="ja-JP" altLang="en-US" dirty="0"/>
              <a:t>未だ</a:t>
            </a:r>
            <a:r>
              <a:rPr lang="en-US" altLang="ja-JP" dirty="0"/>
              <a:t>Windows</a:t>
            </a:r>
            <a:r>
              <a:rPr lang="ja-JP" altLang="en-US" dirty="0"/>
              <a:t>上に</a:t>
            </a:r>
            <a:r>
              <a:rPr lang="en-US" altLang="ja-JP" dirty="0"/>
              <a:t>Clone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lang="ja-JP" altLang="en-US" dirty="0"/>
              <a:t>）がない場合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</a:t>
            </a:r>
            <a:r>
              <a:rPr lang="en-US" altLang="ja-JP" dirty="0"/>
              <a:t>Clone</a:t>
            </a:r>
            <a:r>
              <a:rPr lang="ja-JP" altLang="en-US" dirty="0"/>
              <a:t> </a:t>
            </a:r>
            <a:r>
              <a:rPr lang="en-US" altLang="ja-JP" dirty="0"/>
              <a:t>repository</a:t>
            </a:r>
          </a:p>
          <a:p>
            <a:r>
              <a:rPr lang="ja-JP" altLang="en-US" dirty="0"/>
              <a:t>　　　　　作成した</a:t>
            </a:r>
            <a:r>
              <a:rPr lang="en-US" altLang="ja-JP" dirty="0"/>
              <a:t>GitHub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lang="ja-JP" altLang="en-US" dirty="0"/>
              <a:t>　　　　　</a:t>
            </a:r>
            <a:r>
              <a:rPr lang="en-US" altLang="ja-JP" dirty="0"/>
              <a:t>Clone</a:t>
            </a:r>
            <a:r>
              <a:rPr lang="ja-JP" altLang="en-US" dirty="0"/>
              <a:t>を押す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Windows</a:t>
            </a:r>
            <a:r>
              <a:rPr lang="ja-JP" altLang="en-US" dirty="0"/>
              <a:t>上に</a:t>
            </a:r>
            <a:r>
              <a:rPr lang="en-US" altLang="ja-JP" dirty="0"/>
              <a:t>Clone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（ローカルリポジトリ）</a:t>
            </a:r>
            <a:r>
              <a:rPr lang="ja-JP" altLang="en-US" dirty="0"/>
              <a:t>が作成され、</a:t>
            </a:r>
            <a:r>
              <a:rPr lang="en-US" altLang="ja-JP" dirty="0"/>
              <a:t>GitHub</a:t>
            </a:r>
            <a:r>
              <a:rPr lang="ja-JP" altLang="en-US" dirty="0"/>
              <a:t> </a:t>
            </a:r>
            <a:r>
              <a:rPr lang="en-US" altLang="ja-JP" dirty="0"/>
              <a:t>Desktop</a:t>
            </a:r>
            <a:r>
              <a:rPr lang="ja-JP" altLang="en-US" dirty="0"/>
              <a:t>上にも登録される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(2)</a:t>
            </a:r>
            <a:r>
              <a:rPr lang="ja-JP" altLang="en-US" dirty="0"/>
              <a:t>既に</a:t>
            </a:r>
            <a:r>
              <a:rPr lang="en-US" altLang="ja-JP" dirty="0"/>
              <a:t>Windows</a:t>
            </a:r>
            <a:r>
              <a:rPr lang="ja-JP" altLang="en-US" dirty="0"/>
              <a:t>上に</a:t>
            </a:r>
            <a:r>
              <a:rPr lang="en-US" altLang="ja-JP" dirty="0"/>
              <a:t>Clone</a:t>
            </a:r>
            <a:r>
              <a:rPr lang="ja-JP" altLang="en-US" dirty="0"/>
              <a:t>があるが、</a:t>
            </a:r>
            <a:r>
              <a:rPr lang="en-US" altLang="ja-JP" dirty="0"/>
              <a:t>GitHub</a:t>
            </a:r>
            <a:r>
              <a:rPr lang="ja-JP" altLang="en-US" dirty="0"/>
              <a:t> </a:t>
            </a:r>
            <a:r>
              <a:rPr lang="en-US" altLang="ja-JP" dirty="0"/>
              <a:t>Desktop</a:t>
            </a:r>
            <a:r>
              <a:rPr lang="ja-JP" altLang="en-US" dirty="0" err="1"/>
              <a:t>に登</a:t>
            </a:r>
            <a:r>
              <a:rPr lang="ja-JP" altLang="en-US" dirty="0"/>
              <a:t>録されていない場合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local</a:t>
            </a:r>
            <a:r>
              <a:rPr lang="ja-JP" altLang="en-US" dirty="0"/>
              <a:t> </a:t>
            </a:r>
            <a:r>
              <a:rPr lang="en-US" altLang="ja-JP" dirty="0"/>
              <a:t>repository</a:t>
            </a:r>
          </a:p>
          <a:p>
            <a:r>
              <a:rPr lang="ja-JP" altLang="en-US" dirty="0"/>
              <a:t>　　　　　</a:t>
            </a:r>
            <a:r>
              <a:rPr lang="en-US" altLang="ja-JP" dirty="0"/>
              <a:t>PC</a:t>
            </a:r>
            <a:r>
              <a:rPr lang="ja-JP" altLang="en-US" dirty="0"/>
              <a:t>上の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lang="ja-JP" altLang="en-US" dirty="0"/>
              <a:t>　　　　　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repository</a:t>
            </a:r>
            <a:r>
              <a:rPr lang="ja-JP" altLang="en-US" dirty="0"/>
              <a:t>を押す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GitHub</a:t>
            </a:r>
            <a:r>
              <a:rPr lang="ja-JP" altLang="en-US" dirty="0"/>
              <a:t> </a:t>
            </a:r>
            <a:r>
              <a:rPr lang="en-US" altLang="ja-JP" dirty="0"/>
              <a:t>Desktop</a:t>
            </a:r>
            <a:r>
              <a:rPr lang="ja-JP" altLang="en-US" dirty="0"/>
              <a:t>上に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lang="ja-JP" altLang="en-US" dirty="0"/>
              <a:t>が登録される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*</a:t>
            </a:r>
            <a:r>
              <a:rPr lang="en-US" altLang="ja-JP" dirty="0"/>
              <a:t>Web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Clone or Download</a:t>
            </a:r>
            <a:r>
              <a:rPr lang="ja-JP" altLang="en-US" dirty="0"/>
              <a:t>を押す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GitHub Desktop</a:t>
            </a:r>
            <a:r>
              <a:rPr lang="ja-JP" altLang="en-US" dirty="0"/>
              <a:t>が自動的に起動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GitHub</a:t>
            </a:r>
            <a:r>
              <a:rPr lang="ja-JP" altLang="en-US" dirty="0"/>
              <a:t>フォルダ内に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lang="ja-JP" altLang="en-US" dirty="0"/>
              <a:t>が作成される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 Desktop</a:t>
            </a:r>
            <a:r>
              <a:rPr lang="ja-JP" altLang="en-US" dirty="0"/>
              <a:t>起動１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81809" y="1390234"/>
            <a:ext cx="437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注：クラウド上でも</a:t>
            </a:r>
            <a:r>
              <a:rPr kumimoji="1" lang="en-US" altLang="ja-JP" dirty="0"/>
              <a:t>Clone</a:t>
            </a:r>
            <a:r>
              <a:rPr kumimoji="1" lang="ja-JP" altLang="en-US" dirty="0"/>
              <a:t>（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kumimoji="1" lang="ja-JP" altLang="en-US" dirty="0"/>
              <a:t>）を作成できる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214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46515" y="1580050"/>
            <a:ext cx="106259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一度前頁の設定が完了している場合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*</a:t>
            </a:r>
            <a:r>
              <a:rPr lang="en-US" altLang="ja-JP" dirty="0"/>
              <a:t>Web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Clone or Download</a:t>
            </a:r>
            <a:r>
              <a:rPr lang="ja-JP" altLang="en-US" dirty="0"/>
              <a:t>を押す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GitHub Desktop</a:t>
            </a:r>
            <a:r>
              <a:rPr lang="ja-JP" altLang="en-US" dirty="0"/>
              <a:t>が自動的に起動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GitHub</a:t>
            </a:r>
            <a:r>
              <a:rPr lang="ja-JP" altLang="en-US" dirty="0"/>
              <a:t> </a:t>
            </a:r>
            <a:r>
              <a:rPr lang="en-US" altLang="ja-JP" dirty="0"/>
              <a:t>Desktop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lang="ja-JP" altLang="en-US" dirty="0"/>
              <a:t>が自動的に更新される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GitHub Desktop</a:t>
            </a:r>
            <a:r>
              <a:rPr lang="ja-JP" altLang="en-US" dirty="0"/>
              <a:t>起動２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129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46515" y="1580050"/>
            <a:ext cx="106259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*</a:t>
            </a:r>
            <a:r>
              <a:rPr lang="en-US" altLang="ja-JP" dirty="0"/>
              <a:t>Windows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lang="ja-JP" altLang="en-US" dirty="0"/>
              <a:t>へ移動</a:t>
            </a:r>
          </a:p>
          <a:p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lang="ja-JP" altLang="en-US" dirty="0"/>
              <a:t>内のフォルダへ移動または作成</a:t>
            </a:r>
          </a:p>
          <a:p>
            <a:r>
              <a:rPr lang="ja-JP" altLang="en-US" dirty="0"/>
              <a:t>　　テキストファイルを作成</a:t>
            </a:r>
          </a:p>
          <a:p>
            <a:endParaRPr lang="ja-JP" altLang="en-US" dirty="0"/>
          </a:p>
          <a:p>
            <a:r>
              <a:rPr lang="ja-JP" altLang="en-US" dirty="0"/>
              <a:t>　*</a:t>
            </a:r>
            <a:r>
              <a:rPr lang="en-US" altLang="ja-JP" dirty="0"/>
              <a:t>GitHub Desktop</a:t>
            </a:r>
            <a:r>
              <a:rPr lang="ja-JP" altLang="en-US" dirty="0" err="1"/>
              <a:t>での</a:t>
            </a:r>
            <a:r>
              <a:rPr lang="ja-JP" altLang="en-US" dirty="0"/>
              <a:t>作業</a:t>
            </a:r>
          </a:p>
          <a:p>
            <a:r>
              <a:rPr lang="ja-JP" altLang="en-US" dirty="0"/>
              <a:t>　　先ほど作成したテキストファイルがあることを確認</a:t>
            </a:r>
          </a:p>
          <a:p>
            <a:r>
              <a:rPr lang="ja-JP" altLang="en-US" dirty="0"/>
              <a:t>　　上の方のブランチアイコンを押す</a:t>
            </a:r>
          </a:p>
          <a:p>
            <a:r>
              <a:rPr lang="ja-JP" altLang="en-US" dirty="0"/>
              <a:t>　　ブランチ名を作成</a:t>
            </a:r>
          </a:p>
          <a:p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lang="ja-JP" altLang="en-US" dirty="0"/>
              <a:t>のブランチへ</a:t>
            </a:r>
            <a:r>
              <a:rPr lang="en-US" altLang="ja-JP" dirty="0"/>
              <a:t>Commit</a:t>
            </a:r>
          </a:p>
          <a:p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lang="ja-JP" altLang="en-US" dirty="0"/>
              <a:t>へ</a:t>
            </a:r>
            <a:r>
              <a:rPr lang="en-US" altLang="ja-JP" dirty="0"/>
              <a:t>Push</a:t>
            </a:r>
          </a:p>
          <a:p>
            <a:endParaRPr lang="en-US" altLang="ja-JP" dirty="0"/>
          </a:p>
          <a:p>
            <a:r>
              <a:rPr lang="ja-JP" altLang="en-US" dirty="0"/>
              <a:t>　*</a:t>
            </a:r>
            <a:r>
              <a:rPr lang="en-US" altLang="ja-JP" dirty="0"/>
              <a:t>Web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lang="ja-JP" altLang="en-US" dirty="0"/>
              <a:t>に先ほど作成したブランチがあることを確認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Compare &amp; Pull request</a:t>
            </a:r>
            <a:r>
              <a:rPr lang="ja-JP" altLang="en-US" dirty="0"/>
              <a:t>を押す</a:t>
            </a:r>
          </a:p>
          <a:p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lang="ja-JP" altLang="en-US" dirty="0"/>
              <a:t>で</a:t>
            </a:r>
            <a:r>
              <a:rPr lang="en-US" altLang="ja-JP" dirty="0"/>
              <a:t>Pull Request</a:t>
            </a:r>
            <a:r>
              <a:rPr lang="ja-JP" altLang="en-US" dirty="0"/>
              <a:t>を作成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新規ファイル作成＆</a:t>
            </a:r>
            <a:r>
              <a:rPr lang="en-US" altLang="ja-JP" dirty="0"/>
              <a:t>Pull Request</a:t>
            </a:r>
            <a:r>
              <a:rPr lang="ja-JP" altLang="en-US" dirty="0"/>
              <a:t>作成２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31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46515" y="1580050"/>
            <a:ext cx="106259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*</a:t>
            </a:r>
            <a:r>
              <a:rPr lang="en-US" altLang="ja-JP" dirty="0"/>
              <a:t>Windows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lang="ja-JP" altLang="en-US" dirty="0"/>
              <a:t>へ移動</a:t>
            </a:r>
          </a:p>
          <a:p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lang="ja-JP" altLang="en-US" dirty="0"/>
              <a:t>内のフォルダへ移動または作成</a:t>
            </a:r>
          </a:p>
          <a:p>
            <a:r>
              <a:rPr lang="ja-JP" altLang="en-US" dirty="0"/>
              <a:t>　　テキストファイルを作成</a:t>
            </a:r>
          </a:p>
          <a:p>
            <a:endParaRPr lang="ja-JP" altLang="en-US" dirty="0"/>
          </a:p>
          <a:p>
            <a:r>
              <a:rPr lang="ja-JP" altLang="en-US" dirty="0"/>
              <a:t>　*</a:t>
            </a:r>
            <a:r>
              <a:rPr lang="en-US" altLang="ja-JP" dirty="0"/>
              <a:t>GitHub Desktop</a:t>
            </a:r>
            <a:r>
              <a:rPr lang="ja-JP" altLang="en-US" dirty="0" err="1"/>
              <a:t>での</a:t>
            </a:r>
            <a:r>
              <a:rPr lang="ja-JP" altLang="en-US" dirty="0"/>
              <a:t>作業</a:t>
            </a:r>
          </a:p>
          <a:p>
            <a:r>
              <a:rPr lang="ja-JP" altLang="en-US" dirty="0"/>
              <a:t>　　先ほど作成したテキストファイルがあることを確認</a:t>
            </a:r>
          </a:p>
          <a:p>
            <a:r>
              <a:rPr lang="ja-JP" altLang="en-US" dirty="0"/>
              <a:t>　　（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ローカルリポジトリへ）</a:t>
            </a:r>
            <a:r>
              <a:rPr lang="en-US" altLang="ja-JP" dirty="0"/>
              <a:t>Commit</a:t>
            </a:r>
          </a:p>
          <a:p>
            <a:r>
              <a:rPr lang="ja-JP" altLang="en-US" dirty="0"/>
              <a:t>　　（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リモートリポジトリへ）</a:t>
            </a:r>
            <a:r>
              <a:rPr lang="en-US" altLang="ja-JP" dirty="0"/>
              <a:t>Push</a:t>
            </a:r>
          </a:p>
          <a:p>
            <a:endParaRPr lang="en-US" altLang="ja-JP" dirty="0"/>
          </a:p>
          <a:p>
            <a:r>
              <a:rPr lang="ja-JP" altLang="en-US" dirty="0"/>
              <a:t>　*</a:t>
            </a:r>
            <a:r>
              <a:rPr lang="en-US" altLang="ja-JP" dirty="0"/>
              <a:t>Web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先ほど作成したテキストファイルが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lang="ja-JP" altLang="en-US" dirty="0"/>
              <a:t>にあることを確認</a:t>
            </a:r>
          </a:p>
          <a:p>
            <a:r>
              <a:rPr lang="ja-JP" altLang="en-US" dirty="0"/>
              <a:t>　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新規ファイル作成２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728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ブランチと</a:t>
            </a:r>
            <a:r>
              <a:rPr kumimoji="1" lang="en-US" altLang="ja-JP" dirty="0"/>
              <a:t>Pull</a:t>
            </a:r>
            <a:r>
              <a:rPr kumimoji="1" lang="ja-JP" altLang="en-US" dirty="0"/>
              <a:t> </a:t>
            </a:r>
            <a:r>
              <a:rPr kumimoji="1" lang="en-US" altLang="ja-JP" dirty="0"/>
              <a:t>Request</a:t>
            </a:r>
            <a:r>
              <a:rPr kumimoji="1" lang="ja-JP" altLang="en-US" dirty="0"/>
              <a:t>のイメージ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2009447" y="3254832"/>
            <a:ext cx="676275" cy="9525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2725464" y="3254834"/>
            <a:ext cx="3157702" cy="9522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/>
          <p:cNvCxnSpPr>
            <a:endCxn id="11" idx="1"/>
          </p:cNvCxnSpPr>
          <p:nvPr/>
        </p:nvCxnSpPr>
        <p:spPr>
          <a:xfrm rot="16200000" flipH="1">
            <a:off x="2418707" y="3571113"/>
            <a:ext cx="1050025" cy="436507"/>
          </a:xfrm>
          <a:prstGeom prst="bentConnector2">
            <a:avLst/>
          </a:prstGeom>
          <a:ln w="571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161973" y="3991214"/>
            <a:ext cx="2164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作業用ブランチ上で変更＆</a:t>
            </a:r>
            <a:r>
              <a:rPr kumimoji="1" lang="en-US" altLang="ja-JP" dirty="0"/>
              <a:t>Pull</a:t>
            </a:r>
            <a:r>
              <a:rPr kumimoji="1" lang="ja-JP" altLang="en-US" dirty="0"/>
              <a:t> </a:t>
            </a:r>
            <a:r>
              <a:rPr kumimoji="1" lang="en-US" altLang="ja-JP" dirty="0"/>
              <a:t>Request</a:t>
            </a:r>
            <a:endParaRPr kumimoji="1" lang="ja-JP" altLang="en-US" dirty="0"/>
          </a:p>
        </p:txBody>
      </p:sp>
      <p:cxnSp>
        <p:nvCxnSpPr>
          <p:cNvPr id="16" name="コネクタ: カギ線 15"/>
          <p:cNvCxnSpPr>
            <a:stCxn id="11" idx="3"/>
          </p:cNvCxnSpPr>
          <p:nvPr/>
        </p:nvCxnSpPr>
        <p:spPr>
          <a:xfrm flipV="1">
            <a:off x="5326119" y="3254833"/>
            <a:ext cx="557047" cy="1059547"/>
          </a:xfrm>
          <a:prstGeom prst="bentConnector2">
            <a:avLst/>
          </a:prstGeom>
          <a:ln w="5715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38200" y="2803544"/>
            <a:ext cx="188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Master</a:t>
            </a:r>
            <a:r>
              <a:rPr kumimoji="1" lang="ja-JP" altLang="en-US" dirty="0"/>
              <a:t>ブランチ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56455" y="3921964"/>
            <a:ext cx="188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作業用ブランチ</a:t>
            </a: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6858328" y="3250537"/>
            <a:ext cx="2567808" cy="120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261990" y="2480378"/>
            <a:ext cx="2164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Master</a:t>
            </a:r>
            <a:r>
              <a:rPr kumimoji="1" lang="ja-JP" altLang="en-US" dirty="0"/>
              <a:t>ブランチ上で直接変更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5955755" y="3264353"/>
            <a:ext cx="902573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955755" y="3991214"/>
            <a:ext cx="25678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レビュー＆許可されれば、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ブランチに変更が</a:t>
            </a:r>
            <a:r>
              <a:rPr kumimoji="1" lang="en-US" altLang="ja-JP" dirty="0"/>
              <a:t>Merge</a:t>
            </a:r>
            <a:r>
              <a:rPr kumimoji="1" lang="ja-JP" altLang="en-US" dirty="0"/>
              <a:t>される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33792" y="1478880"/>
            <a:ext cx="4700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Insight</a:t>
            </a:r>
            <a:r>
              <a:rPr kumimoji="1" lang="ja-JP" altLang="en-US" dirty="0"/>
              <a:t> 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 </a:t>
            </a:r>
            <a:r>
              <a:rPr kumimoji="1" lang="en-US" altLang="ja-JP" dirty="0"/>
              <a:t>Network</a:t>
            </a:r>
          </a:p>
          <a:p>
            <a:r>
              <a:rPr kumimoji="1" lang="ja-JP" altLang="en-US" dirty="0"/>
              <a:t>変更やブランチの様子を確認できる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955755" y="5179739"/>
            <a:ext cx="51405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作業ブランチを作成したタイミングから</a:t>
            </a:r>
            <a:r>
              <a:rPr kumimoji="1" lang="en-US" altLang="ja-JP" dirty="0"/>
              <a:t>Merge</a:t>
            </a:r>
            <a:r>
              <a:rPr kumimoji="1" lang="ja-JP" altLang="en-US" dirty="0" err="1"/>
              <a:t>までの</a:t>
            </a:r>
            <a:r>
              <a:rPr kumimoji="1" lang="ja-JP" altLang="en-US" dirty="0"/>
              <a:t>タイミングで、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ブランチに変更が入っていると、両ブランチの変更を反映させる必要がある。</a:t>
            </a:r>
          </a:p>
        </p:txBody>
      </p:sp>
    </p:spTree>
    <p:extLst>
      <p:ext uri="{BB962C8B-B14F-4D97-AF65-F5344CB8AC3E}">
        <p14:creationId xmlns:p14="http://schemas.microsoft.com/office/powerpoint/2010/main" val="52672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ブランチとリポジトリのイメージ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779899" y="2388051"/>
            <a:ext cx="676275" cy="9525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1495916" y="2388053"/>
            <a:ext cx="3157702" cy="9522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56402" y="1977740"/>
            <a:ext cx="188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Master</a:t>
            </a:r>
            <a:r>
              <a:rPr kumimoji="1" lang="ja-JP" altLang="en-US" dirty="0"/>
              <a:t>ブランチ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4726207" y="2397572"/>
            <a:ext cx="902573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779899" y="5016361"/>
            <a:ext cx="676275" cy="9525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495916" y="5016363"/>
            <a:ext cx="3157702" cy="9522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/>
          <p:cNvCxnSpPr>
            <a:endCxn id="23" idx="1"/>
          </p:cNvCxnSpPr>
          <p:nvPr/>
        </p:nvCxnSpPr>
        <p:spPr>
          <a:xfrm rot="16200000" flipH="1">
            <a:off x="1189159" y="5332642"/>
            <a:ext cx="1050025" cy="436507"/>
          </a:xfrm>
          <a:prstGeom prst="bentConnector2">
            <a:avLst/>
          </a:prstGeom>
          <a:ln w="571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932425" y="5752743"/>
            <a:ext cx="2164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作業用ブランチ上で変更＆</a:t>
            </a:r>
            <a:r>
              <a:rPr kumimoji="1" lang="en-US" altLang="ja-JP" dirty="0"/>
              <a:t>Pull</a:t>
            </a:r>
            <a:r>
              <a:rPr kumimoji="1" lang="ja-JP" altLang="en-US" dirty="0"/>
              <a:t> </a:t>
            </a:r>
            <a:r>
              <a:rPr kumimoji="1" lang="en-US" altLang="ja-JP" dirty="0"/>
              <a:t>Request</a:t>
            </a:r>
            <a:endParaRPr kumimoji="1" lang="ja-JP" altLang="en-US" dirty="0"/>
          </a:p>
        </p:txBody>
      </p:sp>
      <p:cxnSp>
        <p:nvCxnSpPr>
          <p:cNvPr id="24" name="コネクタ: カギ線 23"/>
          <p:cNvCxnSpPr>
            <a:stCxn id="23" idx="3"/>
          </p:cNvCxnSpPr>
          <p:nvPr/>
        </p:nvCxnSpPr>
        <p:spPr>
          <a:xfrm flipV="1">
            <a:off x="4096571" y="5016362"/>
            <a:ext cx="557047" cy="1059547"/>
          </a:xfrm>
          <a:prstGeom prst="bentConnector2">
            <a:avLst/>
          </a:prstGeom>
          <a:ln w="5715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77587" y="4590313"/>
            <a:ext cx="188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Master</a:t>
            </a:r>
            <a:r>
              <a:rPr kumimoji="1" lang="ja-JP" altLang="en-US" dirty="0"/>
              <a:t>ブランチ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972168" y="5378651"/>
            <a:ext cx="188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作業用ブランチ</a:t>
            </a: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726207" y="5025882"/>
            <a:ext cx="902573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6933872" y="2378531"/>
            <a:ext cx="676275" cy="9525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7649889" y="2378533"/>
            <a:ext cx="3157702" cy="9522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/>
          <p:cNvCxnSpPr>
            <a:endCxn id="38" idx="1"/>
          </p:cNvCxnSpPr>
          <p:nvPr/>
        </p:nvCxnSpPr>
        <p:spPr>
          <a:xfrm rot="16200000" flipH="1">
            <a:off x="7343132" y="2694812"/>
            <a:ext cx="1050025" cy="436507"/>
          </a:xfrm>
          <a:prstGeom prst="bentConnector2">
            <a:avLst/>
          </a:prstGeom>
          <a:ln w="571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8086398" y="3114913"/>
            <a:ext cx="2164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作業用ブランチ上で変更＆</a:t>
            </a:r>
            <a:r>
              <a:rPr kumimoji="1" lang="en-US" altLang="ja-JP" dirty="0"/>
              <a:t>Pull</a:t>
            </a:r>
            <a:r>
              <a:rPr kumimoji="1" lang="ja-JP" altLang="en-US" dirty="0"/>
              <a:t> </a:t>
            </a:r>
            <a:r>
              <a:rPr kumimoji="1" lang="en-US" altLang="ja-JP" dirty="0"/>
              <a:t>Request</a:t>
            </a:r>
            <a:endParaRPr kumimoji="1" lang="ja-JP" altLang="en-US" dirty="0"/>
          </a:p>
        </p:txBody>
      </p:sp>
      <p:cxnSp>
        <p:nvCxnSpPr>
          <p:cNvPr id="39" name="コネクタ: カギ線 38"/>
          <p:cNvCxnSpPr>
            <a:stCxn id="38" idx="3"/>
          </p:cNvCxnSpPr>
          <p:nvPr/>
        </p:nvCxnSpPr>
        <p:spPr>
          <a:xfrm flipV="1">
            <a:off x="10250544" y="2378532"/>
            <a:ext cx="557047" cy="1059547"/>
          </a:xfrm>
          <a:prstGeom prst="bentConnector2">
            <a:avLst/>
          </a:prstGeom>
          <a:ln w="5715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6840098" y="1947276"/>
            <a:ext cx="188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Master</a:t>
            </a:r>
            <a:r>
              <a:rPr kumimoji="1" lang="ja-JP" altLang="en-US" dirty="0"/>
              <a:t>ブランチ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978670" y="2714409"/>
            <a:ext cx="188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作業用ブランチ</a:t>
            </a: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0880180" y="2388052"/>
            <a:ext cx="902573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6933872" y="5006841"/>
            <a:ext cx="676275" cy="9525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7649889" y="5006843"/>
            <a:ext cx="3157702" cy="9522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/>
          <p:cNvCxnSpPr>
            <a:endCxn id="46" idx="1"/>
          </p:cNvCxnSpPr>
          <p:nvPr/>
        </p:nvCxnSpPr>
        <p:spPr>
          <a:xfrm rot="16200000" flipH="1">
            <a:off x="7343132" y="5323122"/>
            <a:ext cx="1050025" cy="436507"/>
          </a:xfrm>
          <a:prstGeom prst="bentConnector2">
            <a:avLst/>
          </a:prstGeom>
          <a:ln w="571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8086398" y="5743223"/>
            <a:ext cx="2164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作業用ブランチ上で変更＆</a:t>
            </a:r>
            <a:r>
              <a:rPr kumimoji="1" lang="en-US" altLang="ja-JP" dirty="0"/>
              <a:t>Pull</a:t>
            </a:r>
            <a:r>
              <a:rPr kumimoji="1" lang="ja-JP" altLang="en-US" dirty="0"/>
              <a:t> </a:t>
            </a:r>
            <a:r>
              <a:rPr kumimoji="1" lang="en-US" altLang="ja-JP" dirty="0"/>
              <a:t>Request</a:t>
            </a:r>
            <a:endParaRPr kumimoji="1" lang="ja-JP" altLang="en-US" dirty="0"/>
          </a:p>
        </p:txBody>
      </p:sp>
      <p:cxnSp>
        <p:nvCxnSpPr>
          <p:cNvPr id="47" name="コネクタ: カギ線 46"/>
          <p:cNvCxnSpPr>
            <a:stCxn id="46" idx="3"/>
          </p:cNvCxnSpPr>
          <p:nvPr/>
        </p:nvCxnSpPr>
        <p:spPr>
          <a:xfrm flipV="1">
            <a:off x="10250544" y="5006842"/>
            <a:ext cx="557047" cy="1059547"/>
          </a:xfrm>
          <a:prstGeom prst="bentConnector2">
            <a:avLst/>
          </a:prstGeom>
          <a:ln w="5715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6836938" y="4597269"/>
            <a:ext cx="188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Master</a:t>
            </a:r>
            <a:r>
              <a:rPr kumimoji="1" lang="ja-JP" altLang="en-US" dirty="0"/>
              <a:t>ブランチ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033435" y="5366229"/>
            <a:ext cx="188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作業用ブランチ</a:t>
            </a: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10880180" y="5016362"/>
            <a:ext cx="902573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矢印: 上 2"/>
          <p:cNvSpPr/>
          <p:nvPr/>
        </p:nvSpPr>
        <p:spPr>
          <a:xfrm>
            <a:off x="8752243" y="3821833"/>
            <a:ext cx="1360596" cy="739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483781" y="4190584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Push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4489" y="1611886"/>
            <a:ext cx="1844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3930" y="4227937"/>
            <a:ext cx="2047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6124575" y="1600200"/>
            <a:ext cx="19050" cy="50006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643184" y="1298069"/>
            <a:ext cx="131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/>
              <a:t>Push</a:t>
            </a:r>
            <a:r>
              <a:rPr kumimoji="1" lang="ja-JP" altLang="en-US" sz="2000" u="sng" dirty="0"/>
              <a:t>前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752242" y="1268897"/>
            <a:ext cx="135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u="sng" dirty="0"/>
              <a:t>Push</a:t>
            </a:r>
            <a:r>
              <a:rPr kumimoji="1" lang="ja-JP" altLang="en-US" sz="2000" u="sng" dirty="0"/>
              <a:t>後</a:t>
            </a:r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7383443" y="2363567"/>
            <a:ext cx="676275" cy="9525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6337499" y="1607862"/>
            <a:ext cx="1844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337499" y="4199468"/>
            <a:ext cx="2047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03860" y="2733135"/>
            <a:ext cx="380671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ローカルリポジトリ</a:t>
            </a:r>
            <a:r>
              <a:rPr kumimoji="1" lang="ja-JP" altLang="en-US" dirty="0"/>
              <a:t>で作業した内容は、</a:t>
            </a:r>
            <a:r>
              <a:rPr kumimoji="1" lang="en-US" altLang="ja-JP" dirty="0"/>
              <a:t>Push</a:t>
            </a:r>
            <a:r>
              <a:rPr kumimoji="1" lang="ja-JP" altLang="en-US" dirty="0"/>
              <a:t>するまでは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kumimoji="1" lang="ja-JP" altLang="en-US" dirty="0"/>
              <a:t>に反映されない</a:t>
            </a:r>
          </a:p>
        </p:txBody>
      </p:sp>
    </p:spTree>
    <p:extLst>
      <p:ext uri="{BB962C8B-B14F-4D97-AF65-F5344CB8AC3E}">
        <p14:creationId xmlns:p14="http://schemas.microsoft.com/office/powerpoint/2010/main" val="48629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</a:t>
            </a:r>
            <a:r>
              <a:rPr kumimoji="1" lang="ja-JP" altLang="en-US" dirty="0"/>
              <a:t>登録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846515" y="1580050"/>
            <a:ext cx="106259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*</a:t>
            </a:r>
            <a:r>
              <a:rPr lang="en-US" altLang="ja-JP" dirty="0"/>
              <a:t>Web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lang="ja-JP" altLang="en-US" dirty="0"/>
              <a:t>へ移動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Issues</a:t>
            </a:r>
            <a:r>
              <a:rPr lang="ja-JP" altLang="en-US" dirty="0"/>
              <a:t>を押す</a:t>
            </a:r>
            <a:endParaRPr lang="en-US" altLang="ja-JP" dirty="0"/>
          </a:p>
          <a:p>
            <a:r>
              <a:rPr lang="ja-JP" altLang="en-US" dirty="0"/>
              <a:t>　　　</a:t>
            </a:r>
            <a:r>
              <a:rPr lang="en-US" altLang="ja-JP" dirty="0"/>
              <a:t>New</a:t>
            </a:r>
            <a:r>
              <a:rPr lang="ja-JP" altLang="en-US" dirty="0"/>
              <a:t> </a:t>
            </a:r>
            <a:r>
              <a:rPr lang="en-US" altLang="ja-JP" dirty="0"/>
              <a:t>Issue</a:t>
            </a:r>
            <a:r>
              <a:rPr lang="ja-JP" altLang="en-US" dirty="0"/>
              <a:t>を押す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Title</a:t>
            </a:r>
            <a:r>
              <a:rPr lang="ja-JP" altLang="en-US" dirty="0"/>
              <a:t>に題名を記載する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Comment</a:t>
            </a:r>
            <a:r>
              <a:rPr lang="ja-JP" altLang="en-US" dirty="0"/>
              <a:t>を記載する</a:t>
            </a:r>
            <a:endParaRPr lang="en-US" altLang="ja-JP" dirty="0"/>
          </a:p>
          <a:p>
            <a:r>
              <a:rPr lang="ja-JP" altLang="en-US" dirty="0"/>
              <a:t>　　　　ファイルを</a:t>
            </a:r>
            <a:r>
              <a:rPr lang="en-US" altLang="ja-JP" dirty="0"/>
              <a:t>Comment</a:t>
            </a:r>
            <a:r>
              <a:rPr lang="ja-JP" altLang="en-US" dirty="0"/>
              <a:t>欄にドラッグすることで</a:t>
            </a:r>
            <a:r>
              <a:rPr lang="en-US" altLang="ja-JP" dirty="0"/>
              <a:t>Upload</a:t>
            </a:r>
            <a:r>
              <a:rPr lang="ja-JP" altLang="en-US" dirty="0"/>
              <a:t>可能</a:t>
            </a:r>
            <a:endParaRPr lang="en-US" altLang="ja-JP" dirty="0"/>
          </a:p>
          <a:p>
            <a:r>
              <a:rPr lang="ja-JP" altLang="en-US" dirty="0"/>
              <a:t>　　　　　（オプション）</a:t>
            </a:r>
            <a:endParaRPr lang="en-US" altLang="ja-JP" dirty="0"/>
          </a:p>
          <a:p>
            <a:r>
              <a:rPr lang="ja-JP" altLang="en-US" dirty="0"/>
              <a:t>　　　　　　</a:t>
            </a:r>
            <a:r>
              <a:rPr lang="en-US" altLang="ja-JP" dirty="0"/>
              <a:t>Assignee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lang="ja-JP" altLang="en-US" dirty="0"/>
              <a:t>　　　　　　</a:t>
            </a:r>
            <a:r>
              <a:rPr lang="en-US" altLang="ja-JP" dirty="0"/>
              <a:t>Labels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lang="ja-JP" altLang="en-US" dirty="0"/>
              <a:t>　　　　　　</a:t>
            </a:r>
            <a:r>
              <a:rPr lang="en-US" altLang="ja-JP" dirty="0"/>
              <a:t>Milestone</a:t>
            </a:r>
            <a:r>
              <a:rPr lang="ja-JP" altLang="en-US" dirty="0"/>
              <a:t>を記載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　</a:t>
            </a:r>
            <a:r>
              <a:rPr lang="en-US" altLang="ja-JP" dirty="0"/>
              <a:t>Submit</a:t>
            </a:r>
            <a:r>
              <a:rPr lang="ja-JP" altLang="en-US" dirty="0"/>
              <a:t> </a:t>
            </a:r>
            <a:r>
              <a:rPr lang="en-US" altLang="ja-JP" dirty="0"/>
              <a:t>New</a:t>
            </a:r>
            <a:r>
              <a:rPr lang="ja-JP" altLang="en-US" dirty="0"/>
              <a:t> </a:t>
            </a:r>
            <a:r>
              <a:rPr lang="en-US" altLang="ja-JP" dirty="0"/>
              <a:t>Issue</a:t>
            </a:r>
            <a:r>
              <a:rPr lang="ja-JP" altLang="en-US" dirty="0"/>
              <a:t>を押す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登録後にも編集可能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7798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</a:t>
            </a:r>
            <a:r>
              <a:rPr kumimoji="1" lang="ja-JP" altLang="en-US" dirty="0"/>
              <a:t> 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 </a:t>
            </a:r>
            <a:r>
              <a:rPr kumimoji="1" lang="en-US" altLang="ja-JP" dirty="0"/>
              <a:t>Pull</a:t>
            </a:r>
            <a:r>
              <a:rPr kumimoji="1" lang="ja-JP" altLang="en-US" dirty="0"/>
              <a:t> </a:t>
            </a:r>
            <a:r>
              <a:rPr kumimoji="1" lang="en-US" altLang="ja-JP" dirty="0"/>
              <a:t>Request</a:t>
            </a:r>
            <a:r>
              <a:rPr kumimoji="1" lang="ja-JP" altLang="en-US" dirty="0"/>
              <a:t>運用例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05301" y="2495550"/>
            <a:ext cx="2085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Issue</a:t>
            </a:r>
            <a:r>
              <a:rPr kumimoji="1" lang="ja-JP" altLang="en-US" dirty="0"/>
              <a:t>登録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05301" y="3238500"/>
            <a:ext cx="2085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Pull</a:t>
            </a:r>
            <a:r>
              <a:rPr kumimoji="1" lang="ja-JP" altLang="en-US" dirty="0"/>
              <a:t> </a:t>
            </a:r>
            <a:r>
              <a:rPr kumimoji="1" lang="en-US" altLang="ja-JP" dirty="0"/>
              <a:t>Request</a:t>
            </a:r>
            <a:r>
              <a:rPr kumimoji="1" lang="ja-JP" altLang="en-US" dirty="0"/>
              <a:t>登録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05301" y="3981450"/>
            <a:ext cx="2085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レビュー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05301" y="4724400"/>
            <a:ext cx="2085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Merge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3" idx="2"/>
            <a:endCxn id="4" idx="0"/>
          </p:cNvCxnSpPr>
          <p:nvPr/>
        </p:nvCxnSpPr>
        <p:spPr>
          <a:xfrm>
            <a:off x="5348288" y="2864882"/>
            <a:ext cx="0" cy="373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2"/>
            <a:endCxn id="5" idx="0"/>
          </p:cNvCxnSpPr>
          <p:nvPr/>
        </p:nvCxnSpPr>
        <p:spPr>
          <a:xfrm>
            <a:off x="5348288" y="3607832"/>
            <a:ext cx="0" cy="373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6" idx="0"/>
          </p:cNvCxnSpPr>
          <p:nvPr/>
        </p:nvCxnSpPr>
        <p:spPr>
          <a:xfrm>
            <a:off x="5348288" y="4350782"/>
            <a:ext cx="0" cy="373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210426" y="3981450"/>
            <a:ext cx="2085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再検討</a:t>
            </a:r>
          </a:p>
        </p:txBody>
      </p:sp>
      <p:cxnSp>
        <p:nvCxnSpPr>
          <p:cNvPr id="23" name="コネクタ: カギ線 22"/>
          <p:cNvCxnSpPr>
            <a:stCxn id="20" idx="3"/>
            <a:endCxn id="4" idx="3"/>
          </p:cNvCxnSpPr>
          <p:nvPr/>
        </p:nvCxnSpPr>
        <p:spPr>
          <a:xfrm flipH="1" flipV="1">
            <a:off x="6391275" y="3423166"/>
            <a:ext cx="2905125" cy="742950"/>
          </a:xfrm>
          <a:prstGeom prst="bentConnector3">
            <a:avLst>
              <a:gd name="adj1" fmla="val -786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5" idx="3"/>
            <a:endCxn id="20" idx="1"/>
          </p:cNvCxnSpPr>
          <p:nvPr/>
        </p:nvCxnSpPr>
        <p:spPr>
          <a:xfrm>
            <a:off x="6391275" y="4166116"/>
            <a:ext cx="81915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35" idx="2"/>
            <a:endCxn id="3" idx="0"/>
          </p:cNvCxnSpPr>
          <p:nvPr/>
        </p:nvCxnSpPr>
        <p:spPr>
          <a:xfrm>
            <a:off x="5348287" y="2091214"/>
            <a:ext cx="1" cy="404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305300" y="1721882"/>
            <a:ext cx="2085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課題発見</a:t>
            </a:r>
          </a:p>
        </p:txBody>
      </p:sp>
      <p:cxnSp>
        <p:nvCxnSpPr>
          <p:cNvPr id="38" name="直線矢印コネクタ 37"/>
          <p:cNvCxnSpPr>
            <a:stCxn id="6" idx="2"/>
            <a:endCxn id="40" idx="0"/>
          </p:cNvCxnSpPr>
          <p:nvPr/>
        </p:nvCxnSpPr>
        <p:spPr>
          <a:xfrm flipH="1">
            <a:off x="5348287" y="5093732"/>
            <a:ext cx="1" cy="3693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305300" y="5463064"/>
            <a:ext cx="2085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Issue</a:t>
            </a:r>
            <a:r>
              <a:rPr kumimoji="1" lang="ja-JP" altLang="en-US" dirty="0"/>
              <a:t>完了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31440" y="4160282"/>
            <a:ext cx="53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NG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367009" y="4339114"/>
            <a:ext cx="53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>
            <a:stCxn id="40" idx="2"/>
            <a:endCxn id="49" idx="0"/>
          </p:cNvCxnSpPr>
          <p:nvPr/>
        </p:nvCxnSpPr>
        <p:spPr>
          <a:xfrm>
            <a:off x="5348287" y="5832396"/>
            <a:ext cx="0" cy="3736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305300" y="6206014"/>
            <a:ext cx="20859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課題解決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47360" y="4214425"/>
            <a:ext cx="177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Project</a:t>
            </a:r>
            <a:r>
              <a:rPr kumimoji="1" lang="ja-JP" altLang="en-US" dirty="0"/>
              <a:t>内で権限のある人</a:t>
            </a:r>
          </a:p>
        </p:txBody>
      </p:sp>
      <p:sp>
        <p:nvSpPr>
          <p:cNvPr id="52" name="左中かっこ 51"/>
          <p:cNvSpPr/>
          <p:nvPr/>
        </p:nvSpPr>
        <p:spPr>
          <a:xfrm>
            <a:off x="3620445" y="3888224"/>
            <a:ext cx="588334" cy="1282779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89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前提条件</a:t>
            </a:r>
            <a:endParaRPr lang="en-US" altLang="ja-JP" dirty="0"/>
          </a:p>
          <a:p>
            <a:r>
              <a:rPr lang="ja-JP" altLang="en-US" dirty="0"/>
              <a:t>リポジトリのイメージ</a:t>
            </a:r>
            <a:endParaRPr lang="en-US" altLang="ja-JP" dirty="0"/>
          </a:p>
          <a:p>
            <a:r>
              <a:rPr lang="ja-JP" altLang="en-US" dirty="0"/>
              <a:t>ファイル表示</a:t>
            </a:r>
            <a:endParaRPr lang="en-US" altLang="ja-JP" dirty="0"/>
          </a:p>
          <a:p>
            <a:r>
              <a:rPr lang="ja-JP" altLang="en-US" dirty="0"/>
              <a:t>リポジトリ作成</a:t>
            </a:r>
            <a:endParaRPr lang="en-US" altLang="ja-JP" dirty="0"/>
          </a:p>
          <a:p>
            <a:r>
              <a:rPr lang="ja-JP" altLang="en-US" dirty="0"/>
              <a:t>初期設定</a:t>
            </a:r>
          </a:p>
          <a:p>
            <a:r>
              <a:rPr lang="ja-JP" altLang="en-US" dirty="0"/>
              <a:t>統計情報</a:t>
            </a:r>
          </a:p>
          <a:p>
            <a:r>
              <a:rPr lang="ja-JP" altLang="en-US" dirty="0"/>
              <a:t>新規ファイル作成１</a:t>
            </a:r>
          </a:p>
          <a:p>
            <a:r>
              <a:rPr lang="ja-JP" altLang="en-US" dirty="0"/>
              <a:t>新規ファイル作成＆</a:t>
            </a:r>
            <a:r>
              <a:rPr lang="en-US" altLang="ja-JP" dirty="0"/>
              <a:t>Pull Request</a:t>
            </a:r>
            <a:r>
              <a:rPr lang="ja-JP" altLang="en-US" dirty="0"/>
              <a:t>作成１</a:t>
            </a:r>
          </a:p>
          <a:p>
            <a:r>
              <a:rPr lang="en-US" altLang="ja-JP" dirty="0"/>
              <a:t>GitHub Desktop</a:t>
            </a:r>
            <a:r>
              <a:rPr lang="ja-JP" altLang="en-US" dirty="0"/>
              <a:t>起動</a:t>
            </a:r>
          </a:p>
          <a:p>
            <a:r>
              <a:rPr lang="ja-JP" altLang="en-US" dirty="0"/>
              <a:t>新規ファイル作成２</a:t>
            </a:r>
          </a:p>
          <a:p>
            <a:r>
              <a:rPr lang="ja-JP" altLang="en-US" dirty="0"/>
              <a:t>新規ファイル作成＆</a:t>
            </a:r>
            <a:r>
              <a:rPr lang="en-US" altLang="ja-JP" dirty="0"/>
              <a:t>Pull Request</a:t>
            </a:r>
            <a:r>
              <a:rPr lang="ja-JP" altLang="en-US" dirty="0"/>
              <a:t>作成２</a:t>
            </a:r>
            <a:endParaRPr lang="en-US" altLang="ja-JP" dirty="0"/>
          </a:p>
          <a:p>
            <a:r>
              <a:rPr lang="ja-JP" altLang="en-US" dirty="0"/>
              <a:t>ブランチと</a:t>
            </a:r>
            <a:r>
              <a:rPr lang="en-US" altLang="ja-JP" dirty="0"/>
              <a:t>Pull</a:t>
            </a:r>
            <a:r>
              <a:rPr lang="ja-JP" altLang="en-US" dirty="0"/>
              <a:t> </a:t>
            </a:r>
            <a:r>
              <a:rPr lang="en-US" altLang="ja-JP" dirty="0"/>
              <a:t>Request</a:t>
            </a:r>
            <a:r>
              <a:rPr lang="ja-JP" altLang="en-US" dirty="0"/>
              <a:t>のイメージ</a:t>
            </a:r>
            <a:endParaRPr lang="en-US" altLang="ja-JP" dirty="0"/>
          </a:p>
          <a:p>
            <a:r>
              <a:rPr lang="ja-JP" altLang="en-US" dirty="0"/>
              <a:t>ブランチとリポジトリのイメージ</a:t>
            </a:r>
            <a:endParaRPr lang="en-US" altLang="ja-JP" dirty="0"/>
          </a:p>
          <a:p>
            <a:r>
              <a:rPr lang="en-US" altLang="ja-JP" dirty="0"/>
              <a:t>Issue</a:t>
            </a:r>
            <a:r>
              <a:rPr lang="ja-JP" altLang="en-US" dirty="0"/>
              <a:t>登録</a:t>
            </a:r>
            <a:endParaRPr lang="en-US" altLang="ja-JP" dirty="0"/>
          </a:p>
          <a:p>
            <a:r>
              <a:rPr lang="en-US" altLang="ja-JP" dirty="0"/>
              <a:t>Issue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Pull Request</a:t>
            </a:r>
            <a:r>
              <a:rPr lang="ja-JP" altLang="en-US" dirty="0"/>
              <a:t>運用例</a:t>
            </a:r>
          </a:p>
        </p:txBody>
      </p:sp>
    </p:spTree>
    <p:extLst>
      <p:ext uri="{BB962C8B-B14F-4D97-AF65-F5344CB8AC3E}">
        <p14:creationId xmlns:p14="http://schemas.microsoft.com/office/powerpoint/2010/main" val="185684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初心者向け</a:t>
            </a:r>
            <a:endParaRPr kumimoji="1"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を主にドキュメント管理に使う人向け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（ソフトウェア開発にはもっと詳しい知識が必要）</a:t>
            </a:r>
            <a:endParaRPr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上で</a:t>
            </a:r>
            <a:r>
              <a:rPr kumimoji="1" lang="en-US" altLang="ja-JP" dirty="0"/>
              <a:t>GitHub</a:t>
            </a:r>
            <a:r>
              <a:rPr kumimoji="1" lang="ja-JP" altLang="en-US" dirty="0"/>
              <a:t>アカウントを</a:t>
            </a:r>
            <a:r>
              <a:rPr lang="ja-JP" altLang="en-US" dirty="0"/>
              <a:t>取得</a:t>
            </a:r>
            <a:r>
              <a:rPr kumimoji="1" lang="ja-JP" altLang="en-US" dirty="0"/>
              <a:t>している</a:t>
            </a:r>
            <a:endParaRPr kumimoji="1"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 </a:t>
            </a:r>
            <a:r>
              <a:rPr lang="en-US" altLang="ja-JP" dirty="0"/>
              <a:t>Desktop</a:t>
            </a:r>
            <a:r>
              <a:rPr lang="ja-JP" altLang="en-US" dirty="0"/>
              <a:t>を</a:t>
            </a:r>
            <a:r>
              <a:rPr lang="en-US" altLang="ja-JP" dirty="0"/>
              <a:t>PC</a:t>
            </a:r>
            <a:r>
              <a:rPr lang="ja-JP" altLang="en-US" dirty="0"/>
              <a:t>上にインストールしている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50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リポジトリのイメージ１</a:t>
            </a:r>
          </a:p>
        </p:txBody>
      </p:sp>
      <p:sp>
        <p:nvSpPr>
          <p:cNvPr id="3" name="フローチャート: 磁気ディスク 2"/>
          <p:cNvSpPr/>
          <p:nvPr/>
        </p:nvSpPr>
        <p:spPr>
          <a:xfrm>
            <a:off x="2143125" y="3467100"/>
            <a:ext cx="1771650" cy="108585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/>
          <p:cNvSpPr/>
          <p:nvPr/>
        </p:nvSpPr>
        <p:spPr>
          <a:xfrm>
            <a:off x="7185847" y="3431359"/>
            <a:ext cx="1771650" cy="1085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85985" y="394425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クラウド</a:t>
            </a:r>
            <a:endParaRPr kumimoji="1"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28709" y="390897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 dirty="0"/>
          </a:p>
        </p:txBody>
      </p:sp>
      <p:sp>
        <p:nvSpPr>
          <p:cNvPr id="7" name="矢印: 右 6"/>
          <p:cNvSpPr/>
          <p:nvPr/>
        </p:nvSpPr>
        <p:spPr>
          <a:xfrm>
            <a:off x="4572000" y="2933753"/>
            <a:ext cx="215265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/>
          <p:cNvSpPr/>
          <p:nvPr/>
        </p:nvSpPr>
        <p:spPr>
          <a:xfrm rot="10800000">
            <a:off x="4572000" y="3573396"/>
            <a:ext cx="2152650" cy="6096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47812" y="5785849"/>
            <a:ext cx="15335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Browser</a:t>
            </a:r>
            <a:r>
              <a:rPr kumimoji="1" lang="ja-JP" altLang="en-US" dirty="0"/>
              <a:t>で操作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68540" y="5790689"/>
            <a:ext cx="288947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GitHub</a:t>
            </a:r>
            <a:r>
              <a:rPr kumimoji="1" lang="ja-JP" altLang="en-US" dirty="0"/>
              <a:t> </a:t>
            </a:r>
            <a:r>
              <a:rPr kumimoji="1" lang="en-US" altLang="ja-JP" dirty="0"/>
              <a:t>Desktop</a:t>
            </a:r>
            <a:r>
              <a:rPr kumimoji="1" lang="ja-JP" altLang="en-US" dirty="0"/>
              <a:t> </a:t>
            </a:r>
            <a:r>
              <a:rPr kumimoji="1" lang="en-US" altLang="ja-JP" dirty="0"/>
              <a:t>/</a:t>
            </a:r>
            <a:r>
              <a:rPr kumimoji="1" lang="ja-JP" altLang="en-US" dirty="0"/>
              <a:t> 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で操作</a:t>
            </a:r>
            <a:endParaRPr kumimoji="1"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19611" y="3043886"/>
            <a:ext cx="20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Clone</a:t>
            </a:r>
            <a:r>
              <a:rPr kumimoji="1" lang="ja-JP" altLang="en-US" dirty="0"/>
              <a:t> </a:t>
            </a:r>
            <a:r>
              <a:rPr kumimoji="1" lang="en-US" altLang="ja-JP" dirty="0"/>
              <a:t>/</a:t>
            </a:r>
            <a:r>
              <a:rPr kumimoji="1" lang="ja-JP" altLang="en-US" dirty="0"/>
              <a:t> </a:t>
            </a:r>
            <a:r>
              <a:rPr kumimoji="1" lang="en-US" altLang="ja-JP" dirty="0"/>
              <a:t>Download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10125" y="3709087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Push</a:t>
            </a:r>
          </a:p>
        </p:txBody>
      </p:sp>
      <p:sp>
        <p:nvSpPr>
          <p:cNvPr id="13" name="矢印: U ターン 12"/>
          <p:cNvSpPr/>
          <p:nvPr/>
        </p:nvSpPr>
        <p:spPr>
          <a:xfrm rot="16200000" flipH="1">
            <a:off x="1123189" y="3663123"/>
            <a:ext cx="820671" cy="714375"/>
          </a:xfrm>
          <a:prstGeom prst="uturnArrow">
            <a:avLst>
              <a:gd name="adj1" fmla="val 23864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1935" y="2845993"/>
            <a:ext cx="153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クラウド上で</a:t>
            </a:r>
            <a:r>
              <a:rPr kumimoji="1" lang="en-US" altLang="ja-JP" dirty="0"/>
              <a:t>Clone</a:t>
            </a:r>
            <a:r>
              <a:rPr kumimoji="1" lang="ja-JP" altLang="en-US" dirty="0"/>
              <a:t>もできる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85961" y="2799827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リモート リポジトリ</a:t>
            </a:r>
            <a:endParaRPr kumimoji="1"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05650" y="2820768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ローカル リポジトリ</a:t>
            </a:r>
            <a:endParaRPr kumimoji="1" lang="en-US" altLang="ja-JP" dirty="0"/>
          </a:p>
        </p:txBody>
      </p:sp>
      <p:sp>
        <p:nvSpPr>
          <p:cNvPr id="18" name="矢印: 左右 17"/>
          <p:cNvSpPr/>
          <p:nvPr/>
        </p:nvSpPr>
        <p:spPr>
          <a:xfrm>
            <a:off x="4572000" y="4210036"/>
            <a:ext cx="2152650" cy="57965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08275" y="1389302"/>
            <a:ext cx="7087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>
                <a:solidFill>
                  <a:srgbClr val="222222"/>
                </a:solidFill>
                <a:latin typeface="arial" panose="020B0604020202020204" pitchFamily="34" charset="0"/>
              </a:rPr>
              <a:t>リポジトリ</a:t>
            </a:r>
            <a:r>
              <a:rPr lang="ja-JP" altLang="en-US" u="sng" dirty="0">
                <a:solidFill>
                  <a:srgbClr val="222222"/>
                </a:solidFill>
                <a:latin typeface="arial" panose="020B0604020202020204" pitchFamily="34" charset="0"/>
              </a:rPr>
              <a:t>：　ファイルやディレクトリの状態（変更履歴等）を記録する場所</a:t>
            </a:r>
            <a:endParaRPr lang="ja-JP" altLang="en-US" u="sng" dirty="0"/>
          </a:p>
        </p:txBody>
      </p:sp>
      <p:sp>
        <p:nvSpPr>
          <p:cNvPr id="20" name="右中かっこ 19"/>
          <p:cNvSpPr/>
          <p:nvPr/>
        </p:nvSpPr>
        <p:spPr>
          <a:xfrm rot="5400000">
            <a:off x="2372926" y="3931500"/>
            <a:ext cx="447675" cy="295034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中かっこ 20"/>
          <p:cNvSpPr/>
          <p:nvPr/>
        </p:nvSpPr>
        <p:spPr>
          <a:xfrm rot="5400000">
            <a:off x="7540239" y="2112226"/>
            <a:ext cx="447674" cy="65888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273700" y="2029924"/>
            <a:ext cx="25561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ローカル環境にリポジトリを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Clone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（コピー）してローカル環境で構成管理をしながら作業する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341018" y="2026224"/>
            <a:ext cx="221694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リモートとローカル環境の同期を取る必要がある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72023" y="4313584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Synch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658475" y="3693530"/>
            <a:ext cx="1028700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ファイル</a:t>
            </a:r>
          </a:p>
        </p:txBody>
      </p:sp>
      <p:sp>
        <p:nvSpPr>
          <p:cNvPr id="26" name="矢印: 右 25"/>
          <p:cNvSpPr/>
          <p:nvPr/>
        </p:nvSpPr>
        <p:spPr>
          <a:xfrm rot="10800000">
            <a:off x="9153525" y="3598986"/>
            <a:ext cx="129791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281561" y="3724306"/>
            <a:ext cx="116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402154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リポジトリのイメージ２</a:t>
            </a:r>
          </a:p>
        </p:txBody>
      </p:sp>
      <p:sp>
        <p:nvSpPr>
          <p:cNvPr id="3" name="フローチャート: 磁気ディスク 2"/>
          <p:cNvSpPr/>
          <p:nvPr/>
        </p:nvSpPr>
        <p:spPr>
          <a:xfrm>
            <a:off x="4808503" y="2011363"/>
            <a:ext cx="1771650" cy="108585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/>
          <p:cNvSpPr/>
          <p:nvPr/>
        </p:nvSpPr>
        <p:spPr>
          <a:xfrm>
            <a:off x="9207981" y="2011362"/>
            <a:ext cx="1771650" cy="1085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51365" y="2517463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クラウド</a:t>
            </a:r>
            <a:endParaRPr kumimoji="1"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50843" y="2417211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84677" y="1378428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 err="1"/>
              <a:t>さんの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リモート リポジトリ</a:t>
            </a:r>
            <a:endParaRPr kumimoji="1"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993670" y="1385183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 err="1"/>
              <a:t>さんの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ローカル リポジトリ</a:t>
            </a:r>
            <a:endParaRPr kumimoji="1" lang="en-US" altLang="ja-JP" dirty="0"/>
          </a:p>
        </p:txBody>
      </p:sp>
      <p:sp>
        <p:nvSpPr>
          <p:cNvPr id="18" name="矢印: 左右 17"/>
          <p:cNvSpPr/>
          <p:nvPr/>
        </p:nvSpPr>
        <p:spPr>
          <a:xfrm>
            <a:off x="6666505" y="2206887"/>
            <a:ext cx="2152650" cy="57965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磁気ディスク 23"/>
          <p:cNvSpPr/>
          <p:nvPr/>
        </p:nvSpPr>
        <p:spPr>
          <a:xfrm>
            <a:off x="9037735" y="5378855"/>
            <a:ext cx="1771650" cy="1085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080597" y="579370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780558" y="4728004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 err="1"/>
              <a:t>さんの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ローカル リポジトリ</a:t>
            </a:r>
            <a:endParaRPr kumimoji="1" lang="en-US" altLang="ja-JP" dirty="0"/>
          </a:p>
        </p:txBody>
      </p:sp>
      <p:sp>
        <p:nvSpPr>
          <p:cNvPr id="27" name="矢印: 左右 26"/>
          <p:cNvSpPr/>
          <p:nvPr/>
        </p:nvSpPr>
        <p:spPr>
          <a:xfrm>
            <a:off x="6753014" y="5622937"/>
            <a:ext cx="2152650" cy="57965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磁気ディスク 27"/>
          <p:cNvSpPr/>
          <p:nvPr/>
        </p:nvSpPr>
        <p:spPr>
          <a:xfrm>
            <a:off x="4600155" y="5455056"/>
            <a:ext cx="1771650" cy="108585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666829" y="591952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クラウド</a:t>
            </a:r>
            <a:endParaRPr kumimoji="1"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66805" y="4811641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</a:t>
            </a:r>
            <a:r>
              <a:rPr kumimoji="1" lang="ja-JP" altLang="en-US" dirty="0" err="1"/>
              <a:t>さんの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リモート リポジトリ</a:t>
            </a:r>
            <a:endParaRPr kumimoji="1" lang="en-US" altLang="ja-JP" dirty="0"/>
          </a:p>
        </p:txBody>
      </p:sp>
      <p:sp>
        <p:nvSpPr>
          <p:cNvPr id="31" name="フローチャート: 磁気ディスク 30"/>
          <p:cNvSpPr/>
          <p:nvPr/>
        </p:nvSpPr>
        <p:spPr>
          <a:xfrm>
            <a:off x="1709457" y="3890551"/>
            <a:ext cx="1771650" cy="108585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52319" y="4358672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クラウド</a:t>
            </a:r>
            <a:endParaRPr kumimoji="1" lang="en-US" altLang="ja-JP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14207" y="3244220"/>
            <a:ext cx="208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プロジェクトの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リモート リポジトリ</a:t>
            </a:r>
            <a:endParaRPr kumimoji="1" lang="en-US" altLang="ja-JP" dirty="0"/>
          </a:p>
        </p:txBody>
      </p:sp>
      <p:sp>
        <p:nvSpPr>
          <p:cNvPr id="35" name="矢印: 左右 34"/>
          <p:cNvSpPr/>
          <p:nvPr/>
        </p:nvSpPr>
        <p:spPr>
          <a:xfrm rot="19954410">
            <a:off x="6440167" y="3887482"/>
            <a:ext cx="2404259" cy="57965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左右 33"/>
          <p:cNvSpPr/>
          <p:nvPr/>
        </p:nvSpPr>
        <p:spPr>
          <a:xfrm rot="20622871">
            <a:off x="4054649" y="3449187"/>
            <a:ext cx="4732580" cy="57965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37879" y="1563356"/>
            <a:ext cx="228157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自分のリポジトリだけでなく、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公開されたリモートリポジトリに対しても、アクセスや変更提案ができる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208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46515" y="1580050"/>
            <a:ext cx="11002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*</a:t>
            </a:r>
            <a:r>
              <a:rPr lang="en-US" altLang="ja-JP" dirty="0"/>
              <a:t>Web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GitHub</a:t>
            </a:r>
            <a:r>
              <a:rPr lang="ja-JP" altLang="en-US" dirty="0"/>
              <a:t>の適当な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lang="ja-JP" altLang="en-US" dirty="0"/>
              <a:t>へ移動</a:t>
            </a:r>
            <a:endParaRPr lang="en-US" altLang="ja-JP" dirty="0"/>
          </a:p>
          <a:p>
            <a:r>
              <a:rPr lang="ja-JP" altLang="en-US" dirty="0"/>
              <a:t>　　　以下は</a:t>
            </a:r>
            <a:r>
              <a:rPr lang="en-US" altLang="ja-JP" dirty="0" err="1"/>
              <a:t>OpenChain</a:t>
            </a:r>
            <a:r>
              <a:rPr lang="en-US" altLang="ja-JP" dirty="0"/>
              <a:t>-Project/Onboarding-JWG</a:t>
            </a:r>
            <a:r>
              <a:rPr lang="ja-JP" altLang="en-US" dirty="0"/>
              <a:t>を例にとって説明</a:t>
            </a:r>
            <a:endParaRPr lang="en-US" altLang="ja-JP" dirty="0"/>
          </a:p>
          <a:p>
            <a:r>
              <a:rPr lang="ja-JP" altLang="en-US" dirty="0"/>
              <a:t>　　　　　　　　（</a:t>
            </a:r>
            <a:r>
              <a:rPr lang="en-US" altLang="ja-JP" dirty="0">
                <a:hlinkClick r:id="rId2"/>
              </a:rPr>
              <a:t>https://github.com/OpenChain-Project/Onboarding-JWG</a:t>
            </a:r>
            <a:r>
              <a:rPr lang="ja-JP" altLang="en-US" dirty="0"/>
              <a:t>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　</a:t>
            </a:r>
            <a:r>
              <a:rPr lang="en-US" altLang="ja-JP" dirty="0"/>
              <a:t>README.md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REAME.md</a:t>
            </a:r>
            <a:r>
              <a:rPr lang="ja-JP" altLang="en-US" dirty="0"/>
              <a:t>の内容が表示される</a:t>
            </a:r>
            <a:endParaRPr lang="en-US" altLang="ja-JP" dirty="0"/>
          </a:p>
          <a:p>
            <a:r>
              <a:rPr lang="ja-JP" altLang="en-US" dirty="0"/>
              <a:t>　　　　“</a:t>
            </a:r>
            <a:r>
              <a:rPr lang="en-US" altLang="ja-JP" dirty="0"/>
              <a:t>md</a:t>
            </a:r>
            <a:r>
              <a:rPr lang="ja-JP" altLang="en-US" dirty="0"/>
              <a:t>”は</a:t>
            </a:r>
            <a:r>
              <a:rPr lang="en-US" altLang="ja-JP" dirty="0"/>
              <a:t>Markdown</a:t>
            </a:r>
            <a:r>
              <a:rPr lang="ja-JP" altLang="en-US" dirty="0"/>
              <a:t>フォーマット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README</a:t>
            </a:r>
            <a:r>
              <a:rPr lang="ja-JP" altLang="en-US" dirty="0"/>
              <a:t>や</a:t>
            </a:r>
            <a:r>
              <a:rPr lang="en-US" altLang="ja-JP" dirty="0"/>
              <a:t>LICENSE</a:t>
            </a:r>
            <a:r>
              <a:rPr lang="ja-JP" altLang="en-US" dirty="0"/>
              <a:t>など</a:t>
            </a:r>
            <a:r>
              <a:rPr lang="en-US" altLang="ja-JP" dirty="0"/>
              <a:t>GitHub</a:t>
            </a:r>
            <a:r>
              <a:rPr lang="ja-JP" altLang="en-US" dirty="0"/>
              <a:t>上のテキストファイルは</a:t>
            </a:r>
            <a:r>
              <a:rPr lang="en-US" altLang="ja-JP" dirty="0"/>
              <a:t>md</a:t>
            </a:r>
            <a:r>
              <a:rPr lang="ja-JP" altLang="en-US" dirty="0"/>
              <a:t>フォーマットで記述されることが多い</a:t>
            </a:r>
            <a:endParaRPr lang="en-US" altLang="ja-JP" dirty="0"/>
          </a:p>
          <a:p>
            <a:r>
              <a:rPr lang="ja-JP" altLang="en-US" dirty="0"/>
              <a:t>　　　</a:t>
            </a:r>
            <a:endParaRPr lang="en-US" altLang="ja-JP" dirty="0"/>
          </a:p>
          <a:p>
            <a:r>
              <a:rPr lang="ja-JP" altLang="en-US" dirty="0"/>
              <a:t>　　　</a:t>
            </a:r>
            <a:r>
              <a:rPr lang="en-US" altLang="ja-JP" dirty="0"/>
              <a:t>Onboarding-JWG/Leaflet/One-</a:t>
            </a:r>
            <a:r>
              <a:rPr lang="en-US" altLang="ja-JP" dirty="0" err="1"/>
              <a:t>Page_Version</a:t>
            </a:r>
            <a:r>
              <a:rPr lang="en-US" altLang="ja-JP" dirty="0"/>
              <a:t>/review/</a:t>
            </a:r>
            <a:r>
              <a:rPr lang="ja-JP" altLang="en-US" dirty="0"/>
              <a:t>へ移動</a:t>
            </a:r>
            <a:endParaRPr lang="en-US" altLang="ja-JP" dirty="0"/>
          </a:p>
          <a:p>
            <a:r>
              <a:rPr lang="ja-JP" altLang="en-US" dirty="0"/>
              <a:t>　　　　（</a:t>
            </a:r>
            <a:r>
              <a:rPr lang="en-US" altLang="ja-JP" dirty="0"/>
              <a:t>https://github.com/OpenChain-Project/Onboarding-JWG/tree/master/Leaflet/One-Page_Version/review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a_openchain_leaflet_20180615.pptx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Download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ja-JP" altLang="en-US" dirty="0"/>
              <a:t>　　　　ファイルが</a:t>
            </a:r>
            <a:r>
              <a:rPr lang="en-US" altLang="ja-JP" dirty="0"/>
              <a:t>PC</a:t>
            </a:r>
            <a:r>
              <a:rPr lang="ja-JP" altLang="en-US" dirty="0"/>
              <a:t>に</a:t>
            </a:r>
            <a:r>
              <a:rPr lang="en-US" altLang="ja-JP" dirty="0"/>
              <a:t>Download</a:t>
            </a:r>
            <a:r>
              <a:rPr lang="ja-JP" altLang="en-US" dirty="0"/>
              <a:t>される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76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46515" y="1580050"/>
            <a:ext cx="1062595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*</a:t>
            </a:r>
            <a:r>
              <a:rPr lang="en-US" altLang="ja-JP" dirty="0"/>
              <a:t>Web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自分の</a:t>
            </a:r>
            <a:r>
              <a:rPr lang="en-US" altLang="ja-JP" dirty="0"/>
              <a:t>Profile</a:t>
            </a:r>
            <a:r>
              <a:rPr lang="ja-JP" altLang="en-US" dirty="0"/>
              <a:t>画面</a:t>
            </a:r>
            <a:r>
              <a:rPr lang="en-US" altLang="ja-JP" dirty="0"/>
              <a:t> -&gt; Repositories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New</a:t>
            </a:r>
            <a:r>
              <a:rPr lang="ja-JP" altLang="en-US" dirty="0"/>
              <a:t>を押す</a:t>
            </a:r>
          </a:p>
          <a:p>
            <a:endParaRPr lang="en-US" altLang="ja-JP" dirty="0"/>
          </a:p>
          <a:p>
            <a:r>
              <a:rPr lang="ja-JP" altLang="en-US" dirty="0"/>
              <a:t>　　　リポジトリ名を入力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Description</a:t>
            </a:r>
            <a:r>
              <a:rPr lang="ja-JP" altLang="en-US" dirty="0" err="1"/>
              <a:t>を簡</a:t>
            </a:r>
            <a:r>
              <a:rPr lang="ja-JP" altLang="en-US" dirty="0"/>
              <a:t>単に入力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Public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.</a:t>
            </a:r>
            <a:r>
              <a:rPr lang="en-US" altLang="ja-JP" dirty="0" err="1"/>
              <a:t>gitignore</a:t>
            </a:r>
            <a:r>
              <a:rPr lang="en-US" altLang="ja-JP" dirty="0"/>
              <a:t>:</a:t>
            </a:r>
            <a:r>
              <a:rPr lang="ja-JP" altLang="en-US" dirty="0"/>
              <a:t>　</a:t>
            </a:r>
            <a:r>
              <a:rPr lang="en-US" altLang="ja-JP" dirty="0"/>
              <a:t>None</a:t>
            </a:r>
          </a:p>
          <a:p>
            <a:r>
              <a:rPr lang="ja-JP" altLang="en-US" dirty="0"/>
              <a:t>　　　　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a</a:t>
            </a:r>
            <a:r>
              <a:rPr lang="ja-JP" altLang="en-US" dirty="0"/>
              <a:t> </a:t>
            </a:r>
            <a:r>
              <a:rPr lang="en-US" altLang="ja-JP" dirty="0"/>
              <a:t>license:</a:t>
            </a:r>
            <a:r>
              <a:rPr lang="ja-JP" altLang="en-US" dirty="0"/>
              <a:t>　</a:t>
            </a:r>
            <a:r>
              <a:rPr lang="en-US" altLang="ja-JP" dirty="0"/>
              <a:t>None</a:t>
            </a:r>
            <a:r>
              <a:rPr lang="ja-JP" altLang="en-US" dirty="0"/>
              <a:t>　（選択できる候補にはドキュメントに適した</a:t>
            </a:r>
            <a:r>
              <a:rPr lang="en-US" altLang="ja-JP" dirty="0"/>
              <a:t>License</a:t>
            </a:r>
            <a:r>
              <a:rPr lang="ja-JP" altLang="en-US" dirty="0"/>
              <a:t>は無さそう）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　</a:t>
            </a:r>
            <a:r>
              <a:rPr lang="en-US" altLang="ja-JP" dirty="0"/>
              <a:t>Create repository</a:t>
            </a:r>
            <a:r>
              <a:rPr lang="ja-JP" altLang="en-US" dirty="0"/>
              <a:t>を押す</a:t>
            </a:r>
            <a:endParaRPr lang="en-US" altLang="ja-JP" dirty="0"/>
          </a:p>
          <a:p>
            <a:r>
              <a:rPr lang="ja-JP" altLang="en-US" dirty="0"/>
              <a:t>　　　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lang="ja-JP" altLang="en-US" dirty="0"/>
              <a:t>が作成される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自分の</a:t>
            </a:r>
            <a:r>
              <a:rPr lang="en-US" altLang="ja-JP" dirty="0"/>
              <a:t>Profile</a:t>
            </a:r>
            <a:r>
              <a:rPr lang="ja-JP" altLang="en-US" dirty="0"/>
              <a:t>画面に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lang="ja-JP" altLang="en-US" dirty="0"/>
              <a:t>が表示される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[</a:t>
            </a:r>
            <a:r>
              <a:rPr lang="ja-JP" altLang="en-US" dirty="0"/>
              <a:t>自分の</a:t>
            </a:r>
            <a:r>
              <a:rPr lang="en-US" altLang="ja-JP" dirty="0"/>
              <a:t>Profile</a:t>
            </a:r>
            <a:r>
              <a:rPr lang="ja-JP" altLang="en-US" dirty="0"/>
              <a:t>画面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　　右上のアイコンをクリックするとプルダウンメニューが表示される</a:t>
            </a:r>
            <a:endParaRPr lang="en-US" altLang="ja-JP" dirty="0"/>
          </a:p>
          <a:p>
            <a:r>
              <a:rPr lang="ja-JP" altLang="en-US" dirty="0"/>
              <a:t>　　　</a:t>
            </a:r>
            <a:r>
              <a:rPr lang="en-US" altLang="ja-JP" dirty="0"/>
              <a:t>Your</a:t>
            </a:r>
            <a:r>
              <a:rPr lang="ja-JP" altLang="en-US" dirty="0"/>
              <a:t> </a:t>
            </a:r>
            <a:r>
              <a:rPr lang="en-US" altLang="ja-JP" dirty="0"/>
              <a:t>Profile</a:t>
            </a:r>
            <a:r>
              <a:rPr lang="ja-JP" altLang="en-US" dirty="0"/>
              <a:t>を選択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リポジトリ作成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27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初期設定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6515" y="1580050"/>
            <a:ext cx="1062595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*</a:t>
            </a:r>
            <a:r>
              <a:rPr lang="en-US" altLang="ja-JP" dirty="0"/>
              <a:t>Web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作成した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lang="ja-JP" altLang="en-US" dirty="0"/>
              <a:t>へ移動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README.md</a:t>
            </a:r>
            <a:r>
              <a:rPr lang="ja-JP" altLang="en-US" dirty="0"/>
              <a:t>の作成</a:t>
            </a:r>
          </a:p>
          <a:p>
            <a:r>
              <a:rPr lang="ja-JP" altLang="en-US" dirty="0"/>
              <a:t>　　　そのままでも良いし、少し何か書いてもよい</a:t>
            </a:r>
            <a:endParaRPr lang="en-US" altLang="ja-JP" dirty="0"/>
          </a:p>
          <a:p>
            <a:r>
              <a:rPr lang="ja-JP" altLang="en-US" dirty="0"/>
              <a:t>　　　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リモートリポジトリ</a:t>
            </a:r>
            <a:r>
              <a:rPr lang="ja-JP" altLang="en-US" dirty="0"/>
              <a:t>へ</a:t>
            </a:r>
            <a:r>
              <a:rPr lang="en-US" altLang="ja-JP" dirty="0"/>
              <a:t>Commit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Insights -&gt; Community</a:t>
            </a:r>
          </a:p>
          <a:p>
            <a:r>
              <a:rPr lang="ja-JP" altLang="en-US" dirty="0"/>
              <a:t>　　以下の作成が推奨される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README.md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LICENSE.md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CONTRIBUTING.md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Code_of_Conduct.md</a:t>
            </a:r>
          </a:p>
          <a:p>
            <a:r>
              <a:rPr lang="ja-JP" altLang="en-US" dirty="0"/>
              <a:t>　　　＊</a:t>
            </a:r>
            <a:r>
              <a:rPr lang="en-US" altLang="ja-JP" dirty="0"/>
              <a:t>Markdown</a:t>
            </a:r>
            <a:r>
              <a:rPr lang="ja-JP" altLang="en-US" dirty="0"/>
              <a:t>形式で記述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Settings -&gt; Collaborators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GitHub</a:t>
            </a:r>
            <a:r>
              <a:rPr lang="ja-JP" altLang="en-US" dirty="0"/>
              <a:t>のアカウントを持つ人に変更権を付与できる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881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846515" y="1580050"/>
            <a:ext cx="106259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*</a:t>
            </a:r>
            <a:r>
              <a:rPr lang="en-US" altLang="ja-JP" dirty="0"/>
              <a:t>Web</a:t>
            </a:r>
            <a:r>
              <a:rPr lang="ja-JP" altLang="en-US" dirty="0"/>
              <a:t>上での作業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Insights -&gt; Traffic</a:t>
            </a:r>
          </a:p>
          <a:p>
            <a:r>
              <a:rPr lang="ja-JP" altLang="en-US" dirty="0"/>
              <a:t>　　　統計情報が表示される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Insights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</a:t>
            </a:r>
            <a:r>
              <a:rPr lang="en-US" altLang="ja-JP" dirty="0"/>
              <a:t>Network</a:t>
            </a:r>
          </a:p>
          <a:p>
            <a:r>
              <a:rPr lang="ja-JP" altLang="en-US" dirty="0"/>
              <a:t>　　　ブランチや変更のイメージ図が表示される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統計情報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802048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706</TotalTime>
  <Words>444</Words>
  <Application>Microsoft Office PowerPoint</Application>
  <PresentationFormat>ワイド画面</PresentationFormat>
  <Paragraphs>259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Meiryo UI</vt:lpstr>
      <vt:lpstr>ＭＳ Ｐゴシック</vt:lpstr>
      <vt:lpstr>Arial</vt:lpstr>
      <vt:lpstr>Arial</vt:lpstr>
      <vt:lpstr>Calibri</vt:lpstr>
      <vt:lpstr>Blank</vt:lpstr>
      <vt:lpstr>How to start GitHub</vt:lpstr>
      <vt:lpstr>目次</vt:lpstr>
      <vt:lpstr>前提条件</vt:lpstr>
      <vt:lpstr>リポジトリのイメージ１</vt:lpstr>
      <vt:lpstr>リポジトリのイメージ２</vt:lpstr>
      <vt:lpstr>ファイル表示</vt:lpstr>
      <vt:lpstr>リポジトリ作成</vt:lpstr>
      <vt:lpstr>初期設定</vt:lpstr>
      <vt:lpstr>統計情報</vt:lpstr>
      <vt:lpstr>新規ファイル作成１</vt:lpstr>
      <vt:lpstr>新規ファイル作成＆Pull Request作成１</vt:lpstr>
      <vt:lpstr>GitHub Desktop起動１</vt:lpstr>
      <vt:lpstr>GitHub Desktop起動２</vt:lpstr>
      <vt:lpstr>新規ファイル作成＆Pull Request作成２</vt:lpstr>
      <vt:lpstr>新規ファイル作成２</vt:lpstr>
      <vt:lpstr>ブランチとPull Requestのイメージ</vt:lpstr>
      <vt:lpstr>ブランチとリポジトリのイメージ</vt:lpstr>
      <vt:lpstr>Issue登録</vt:lpstr>
      <vt:lpstr>Issue &amp; Pull Request運用例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66</cp:revision>
  <dcterms:created xsi:type="dcterms:W3CDTF">2018-07-20T07:39:34Z</dcterms:created>
  <dcterms:modified xsi:type="dcterms:W3CDTF">2018-12-17T05:20:53Z</dcterms:modified>
</cp:coreProperties>
</file>