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activeX/activeX1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99" r:id="rId1"/>
    <p:sldMasterId id="2147483905" r:id="rId2"/>
    <p:sldMasterId id="2147483910" r:id="rId3"/>
  </p:sldMasterIdLst>
  <p:notesMasterIdLst>
    <p:notesMasterId r:id="rId15"/>
  </p:notesMasterIdLst>
  <p:sldIdLst>
    <p:sldId id="406" r:id="rId4"/>
    <p:sldId id="407" r:id="rId5"/>
    <p:sldId id="455" r:id="rId6"/>
    <p:sldId id="456" r:id="rId7"/>
    <p:sldId id="454" r:id="rId8"/>
    <p:sldId id="277" r:id="rId9"/>
    <p:sldId id="452" r:id="rId10"/>
    <p:sldId id="453" r:id="rId11"/>
    <p:sldId id="278" r:id="rId12"/>
    <p:sldId id="448" r:id="rId13"/>
    <p:sldId id="44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77" autoAdjust="0"/>
    <p:restoredTop sz="94899" autoAdjust="0"/>
  </p:normalViewPr>
  <p:slideViewPr>
    <p:cSldViewPr snapToGrid="0">
      <p:cViewPr varScale="1">
        <p:scale>
          <a:sx n="79" d="100"/>
          <a:sy n="79" d="100"/>
        </p:scale>
        <p:origin x="1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activeX/activeX1.xml><?xml version="1.0" encoding="utf-8"?>
<ax:ocx xmlns:ax="http://schemas.microsoft.com/office/2006/activeX" xmlns:r="http://schemas.openxmlformats.org/officeDocument/2006/relationships" ax:classid="{D9347033-9612-11D1-9D75-00C04FCC8CDC}" ax:persistence="persistPropertyBag">
  <ax:ocxPr ax:name="_cx" ax:value="7003"/>
  <ax:ocxPr ax:name="_cy" ax:value="7003"/>
  <ax:ocxPr ax:name="Style" ax:value="11"/>
  <ax:ocxPr ax:name="SubStyle" ax:value="0"/>
  <ax:ocxPr ax:name="Validation" ax:value="2"/>
  <ax:ocxPr ax:name="LineWeight" ax:value="3"/>
  <ax:ocxPr ax:name="Direction" ax:value="0"/>
  <ax:ocxPr ax:name="ShowData" ax:value="1"/>
  <ax:ocxPr ax:name="Value" ax:value="https://socionext.zoom.us/j/99975267803?pwd=ekhxaHA3bVZUSVU5M0dVMkF2Z0pkQT09"/>
  <ax:ocxPr ax:name="ForeColor" ax:value="0"/>
  <ax:ocxPr ax:name="BackColor" ax:value="16777215"/>
</ax:ocx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A0F1E-6A7A-408C-9B73-64CA77DFA15B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2C7B7E-EBD4-4B56-80C7-AFA5C2719C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9142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98854" y="1802717"/>
            <a:ext cx="10794377" cy="1440333"/>
          </a:xfrm>
          <a:prstGeom prst="rect">
            <a:avLst/>
          </a:prstGeom>
        </p:spPr>
        <p:txBody>
          <a:bodyPr wrap="none" lIns="26196" tIns="0" rIns="26196" bIns="0" anchor="b" anchorCtr="0">
            <a:noAutofit/>
          </a:bodyPr>
          <a:lstStyle>
            <a:lvl1pPr algn="l">
              <a:defRPr sz="270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698854" y="3595653"/>
            <a:ext cx="10794377" cy="1080251"/>
          </a:xfrm>
          <a:prstGeom prst="rect">
            <a:avLst/>
          </a:prstGeom>
        </p:spPr>
        <p:txBody>
          <a:bodyPr wrap="none" lIns="26196" tIns="0" rIns="26196" bIns="0"/>
          <a:lstStyle>
            <a:lvl1pPr marL="0" indent="0" algn="l">
              <a:defRPr sz="180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359813" y="3429795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lang="en-US" altLang="ja-JP" sz="1600" b="1" ker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ja-JP" sz="1600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lang="ja-JP" altLang="ja-JP" sz="16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521659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98855" y="1802718"/>
            <a:ext cx="10794377" cy="1440333"/>
          </a:xfrm>
          <a:prstGeom prst="rect">
            <a:avLst/>
          </a:prstGeom>
        </p:spPr>
        <p:txBody>
          <a:bodyPr wrap="none" lIns="26196" tIns="0" rIns="26196" bIns="0" anchor="b" anchorCtr="0">
            <a:noAutofit/>
          </a:bodyPr>
          <a:lstStyle>
            <a:lvl1pPr algn="l">
              <a:defRPr sz="2925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698855" y="3595653"/>
            <a:ext cx="10794377" cy="1080251"/>
          </a:xfrm>
          <a:prstGeom prst="rect">
            <a:avLst/>
          </a:prstGeom>
        </p:spPr>
        <p:txBody>
          <a:bodyPr wrap="none" lIns="26196" tIns="0" rIns="26196" bIns="0"/>
          <a:lstStyle>
            <a:lvl1pPr marL="0" indent="0" algn="l">
              <a:defRPr sz="195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359815" y="3429795"/>
            <a:ext cx="115140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11176001" y="6510954"/>
            <a:ext cx="144386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718511" eaLnBrk="0" hangingPunct="0">
              <a:defRPr/>
            </a:pPr>
            <a:r>
              <a:rPr lang="en-US" altLang="ja-JP" sz="975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16" name="スライド番号プレースホルダ 7"/>
          <p:cNvSpPr txBox="1">
            <a:spLocks noGrp="1"/>
          </p:cNvSpPr>
          <p:nvPr userDrawn="1"/>
        </p:nvSpPr>
        <p:spPr bwMode="auto">
          <a:xfrm>
            <a:off x="215893" y="6408000"/>
            <a:ext cx="647662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487761487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6492"/>
            <a:ext cx="11040000" cy="5114521"/>
          </a:xfrm>
          <a:prstGeom prst="rect">
            <a:avLst/>
          </a:prstGeom>
        </p:spPr>
        <p:txBody>
          <a:bodyPr lIns="66191" tIns="33182" rIns="66191" bIns="33182"/>
          <a:lstStyle>
            <a:lvl1pPr marL="139709" indent="-139709">
              <a:spcBef>
                <a:spcPts val="0"/>
              </a:spcBef>
              <a:buFont typeface="Arial" pitchFamily="34" charset="0"/>
              <a:buChar char="•"/>
              <a:defRPr sz="2600">
                <a:solidFill>
                  <a:schemeClr val="tx1"/>
                </a:solidFill>
              </a:defRPr>
            </a:lvl1pPr>
            <a:lvl2pPr marL="354228" indent="-144692">
              <a:spcBef>
                <a:spcPts val="0"/>
              </a:spcBef>
              <a:buFont typeface="Arial" pitchFamily="34" charset="0"/>
              <a:buChar char="•"/>
              <a:defRPr sz="2167">
                <a:solidFill>
                  <a:schemeClr val="tx1"/>
                </a:solidFill>
              </a:defRPr>
            </a:lvl2pPr>
            <a:lvl3pPr marL="560083" indent="-134771">
              <a:spcBef>
                <a:spcPts val="0"/>
              </a:spcBef>
              <a:buFont typeface="Arial" pitchFamily="34" charset="0"/>
              <a:buChar char="•"/>
              <a:defRPr sz="1733">
                <a:solidFill>
                  <a:schemeClr val="tx1"/>
                </a:solidFill>
              </a:defRPr>
            </a:lvl3pPr>
            <a:lvl4pPr marL="774641" indent="-139709">
              <a:spcBef>
                <a:spcPts val="0"/>
              </a:spcBef>
              <a:buFont typeface="Arial" pitchFamily="34" charset="0"/>
              <a:buChar char="•"/>
              <a:defRPr sz="1517">
                <a:solidFill>
                  <a:schemeClr val="tx1"/>
                </a:solidFill>
              </a:defRPr>
            </a:lvl4pPr>
            <a:lvl5pPr marL="989198" indent="-144692">
              <a:spcBef>
                <a:spcPts val="0"/>
              </a:spcBef>
              <a:buFont typeface="Arial" pitchFamily="34" charset="0"/>
              <a:buChar char="•"/>
              <a:defRPr sz="1517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5" y="908931"/>
            <a:ext cx="115140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3" y="6408000"/>
            <a:ext cx="647662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999F2D05-6CA3-4829-8E8F-22016BD3DE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1130" y="291872"/>
            <a:ext cx="949739" cy="52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029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5" y="908931"/>
            <a:ext cx="115140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/>
          <p:cNvSpPr>
            <a:spLocks noChangeArrowheads="1"/>
          </p:cNvSpPr>
          <p:nvPr userDrawn="1"/>
        </p:nvSpPr>
        <p:spPr bwMode="auto">
          <a:xfrm>
            <a:off x="11176001" y="6510954"/>
            <a:ext cx="144386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718511" eaLnBrk="0" hangingPunct="0">
              <a:defRPr/>
            </a:pPr>
            <a:r>
              <a:rPr lang="en-US" altLang="ja-JP" sz="975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3" y="6408000"/>
            <a:ext cx="647662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5FDBADE8-0141-40C8-B622-F9374E860C3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1130" y="291872"/>
            <a:ext cx="949739" cy="52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867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015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6491"/>
            <a:ext cx="11040000" cy="5114521"/>
          </a:xfrm>
          <a:prstGeom prst="rect">
            <a:avLst/>
          </a:prstGeom>
        </p:spPr>
        <p:txBody>
          <a:bodyPr lIns="66191" tIns="33182" rIns="66191" bIns="33182"/>
          <a:lstStyle>
            <a:lvl1pPr marL="128965" indent="-128965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326988" indent="-133565">
              <a:spcBef>
                <a:spcPts val="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 marL="517013" indent="-124407">
              <a:spcBef>
                <a:spcPts val="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 marL="715071" indent="-12896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</a:defRPr>
            </a:lvl4pPr>
            <a:lvl5pPr marL="913128" indent="-13356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3" y="908931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lang="en-US" altLang="ja-JP" sz="1600" b="1" ker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ja-JP" sz="1600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endParaRPr lang="ja-JP" altLang="ja-JP" sz="16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917144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3" y="908931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lang="en-US" altLang="ja-JP" sz="1600" b="1" ker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ja-JP" sz="1600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endParaRPr lang="ja-JP" altLang="ja-JP" sz="16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83547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639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3" y="908931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/>
          <p:cNvSpPr>
            <a:spLocks noChangeArrowheads="1"/>
          </p:cNvSpPr>
          <p:nvPr userDrawn="1"/>
        </p:nvSpPr>
        <p:spPr bwMode="auto">
          <a:xfrm>
            <a:off x="11176000" y="6510952"/>
            <a:ext cx="144387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884321" eaLnBrk="0" hangingPunct="0">
              <a:defRPr/>
            </a:pPr>
            <a:r>
              <a:rPr lang="en-US" altLang="ja-JP" sz="1200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733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733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733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733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733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733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6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031743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98855" y="1802718"/>
            <a:ext cx="10794377" cy="1440333"/>
          </a:xfrm>
          <a:prstGeom prst="rect">
            <a:avLst/>
          </a:prstGeom>
        </p:spPr>
        <p:txBody>
          <a:bodyPr wrap="none" lIns="26196" tIns="0" rIns="26196" bIns="0" anchor="b" anchorCtr="0">
            <a:noAutofit/>
          </a:bodyPr>
          <a:lstStyle>
            <a:lvl1pPr algn="l">
              <a:defRPr sz="2925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698855" y="3595653"/>
            <a:ext cx="10794377" cy="1080251"/>
          </a:xfrm>
          <a:prstGeom prst="rect">
            <a:avLst/>
          </a:prstGeom>
        </p:spPr>
        <p:txBody>
          <a:bodyPr wrap="none" lIns="26196" tIns="0" rIns="26196" bIns="0"/>
          <a:lstStyle>
            <a:lvl1pPr marL="0" indent="0" algn="l">
              <a:defRPr sz="195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359815" y="3429795"/>
            <a:ext cx="115140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11176001" y="6510954"/>
            <a:ext cx="144386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718511" eaLnBrk="0" hangingPunct="0">
              <a:defRPr/>
            </a:pPr>
            <a:r>
              <a:rPr lang="en-US" altLang="ja-JP" sz="975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16" name="スライド番号プレースホルダ 7"/>
          <p:cNvSpPr txBox="1">
            <a:spLocks noGrp="1"/>
          </p:cNvSpPr>
          <p:nvPr userDrawn="1"/>
        </p:nvSpPr>
        <p:spPr bwMode="auto">
          <a:xfrm>
            <a:off x="215893" y="6408000"/>
            <a:ext cx="647662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086213498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6492"/>
            <a:ext cx="11040000" cy="5114521"/>
          </a:xfrm>
          <a:prstGeom prst="rect">
            <a:avLst/>
          </a:prstGeom>
        </p:spPr>
        <p:txBody>
          <a:bodyPr lIns="66191" tIns="33182" rIns="66191" bIns="33182"/>
          <a:lstStyle>
            <a:lvl1pPr marL="139709" indent="-139709">
              <a:spcBef>
                <a:spcPts val="0"/>
              </a:spcBef>
              <a:buFont typeface="Arial" pitchFamily="34" charset="0"/>
              <a:buChar char="•"/>
              <a:defRPr sz="2600">
                <a:solidFill>
                  <a:schemeClr val="tx1"/>
                </a:solidFill>
              </a:defRPr>
            </a:lvl1pPr>
            <a:lvl2pPr marL="354228" indent="-144692">
              <a:spcBef>
                <a:spcPts val="0"/>
              </a:spcBef>
              <a:buFont typeface="Arial" pitchFamily="34" charset="0"/>
              <a:buChar char="•"/>
              <a:defRPr sz="2167">
                <a:solidFill>
                  <a:schemeClr val="tx1"/>
                </a:solidFill>
              </a:defRPr>
            </a:lvl2pPr>
            <a:lvl3pPr marL="560083" indent="-134771">
              <a:spcBef>
                <a:spcPts val="0"/>
              </a:spcBef>
              <a:buFont typeface="Arial" pitchFamily="34" charset="0"/>
              <a:buChar char="•"/>
              <a:defRPr sz="1733">
                <a:solidFill>
                  <a:schemeClr val="tx1"/>
                </a:solidFill>
              </a:defRPr>
            </a:lvl3pPr>
            <a:lvl4pPr marL="774641" indent="-139709">
              <a:spcBef>
                <a:spcPts val="0"/>
              </a:spcBef>
              <a:buFont typeface="Arial" pitchFamily="34" charset="0"/>
              <a:buChar char="•"/>
              <a:defRPr sz="1517">
                <a:solidFill>
                  <a:schemeClr val="tx1"/>
                </a:solidFill>
              </a:defRPr>
            </a:lvl4pPr>
            <a:lvl5pPr marL="989198" indent="-144692">
              <a:spcBef>
                <a:spcPts val="0"/>
              </a:spcBef>
              <a:buFont typeface="Arial" pitchFamily="34" charset="0"/>
              <a:buChar char="•"/>
              <a:defRPr sz="1517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5" y="908931"/>
            <a:ext cx="115140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3" y="6408000"/>
            <a:ext cx="647662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039523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5" y="908931"/>
            <a:ext cx="115140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/>
          <p:cNvSpPr>
            <a:spLocks noChangeArrowheads="1"/>
          </p:cNvSpPr>
          <p:nvPr userDrawn="1"/>
        </p:nvSpPr>
        <p:spPr bwMode="auto">
          <a:xfrm>
            <a:off x="11176001" y="6510954"/>
            <a:ext cx="144386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718511" eaLnBrk="0" hangingPunct="0">
              <a:defRPr/>
            </a:pPr>
            <a:r>
              <a:rPr lang="en-US" altLang="ja-JP" sz="975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3" y="6408000"/>
            <a:ext cx="647662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203221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0036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98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331688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663340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994996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326667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248749" indent="-248749" algn="l" rtl="0" eaLnBrk="1" fontAlgn="base" hangingPunct="1">
        <a:spcBef>
          <a:spcPct val="20000"/>
        </a:spcBef>
        <a:spcAft>
          <a:spcPct val="0"/>
        </a:spcAft>
        <a:defRPr kumimoji="1" sz="21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538956" indent="-207235" algn="l" rtl="0" eaLnBrk="1" fontAlgn="base" hangingPunct="1">
        <a:spcBef>
          <a:spcPct val="20000"/>
        </a:spcBef>
        <a:spcAft>
          <a:spcPct val="0"/>
        </a:spcAft>
        <a:buChar char="–"/>
        <a:defRPr kumimoji="1" sz="18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829164" indent="-165858" algn="l" rtl="0" eaLnBrk="1" fontAlgn="base" hangingPunct="1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160829" indent="-165858" algn="l" rtl="0" eaLnBrk="1" fontAlgn="base" hangingPunct="1">
        <a:spcBef>
          <a:spcPct val="20000"/>
        </a:spcBef>
        <a:spcAft>
          <a:spcPct val="0"/>
        </a:spcAft>
        <a:defRPr kumimoji="1" sz="15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1492498" indent="-165858" algn="l" rtl="0" eaLnBrk="1" fontAlgn="base" hangingPunct="1">
        <a:spcBef>
          <a:spcPct val="20000"/>
        </a:spcBef>
        <a:spcAft>
          <a:spcPct val="0"/>
        </a:spcAft>
        <a:defRPr kumimoji="1" sz="15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1824170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155840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487502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2819171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1688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63340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94996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26667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58334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90004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21669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53340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63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359320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718600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077885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437187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269471" indent="-269471" algn="l" rtl="0" eaLnBrk="1" fontAlgn="base" hangingPunct="1">
        <a:spcBef>
          <a:spcPct val="20000"/>
        </a:spcBef>
        <a:spcAft>
          <a:spcPct val="0"/>
        </a:spcAft>
        <a:defRPr kumimoji="1" sz="227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583854" indent="-224499" algn="l" rtl="0" eaLnBrk="1" fontAlgn="base" hangingPunct="1">
        <a:spcBef>
          <a:spcPct val="20000"/>
        </a:spcBef>
        <a:spcAft>
          <a:spcPct val="0"/>
        </a:spcAft>
        <a:buChar char="–"/>
        <a:defRPr kumimoji="1" sz="195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898238" indent="-179675" algn="l" rtl="0" eaLnBrk="1" fontAlgn="base" hangingPunct="1">
        <a:spcBef>
          <a:spcPct val="20000"/>
        </a:spcBef>
        <a:spcAft>
          <a:spcPct val="0"/>
        </a:spcAft>
        <a:buChar char="•"/>
        <a:defRPr kumimoji="1" sz="195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257533" indent="-179675" algn="l" rtl="0" eaLnBrk="1" fontAlgn="base" hangingPunct="1">
        <a:spcBef>
          <a:spcPct val="20000"/>
        </a:spcBef>
        <a:spcAft>
          <a:spcPct val="0"/>
        </a:spcAft>
        <a:defRPr kumimoji="1" sz="162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1616833" indent="-179675" algn="l" rtl="0" eaLnBrk="1" fontAlgn="base" hangingPunct="1">
        <a:spcBef>
          <a:spcPct val="20000"/>
        </a:spcBef>
        <a:spcAft>
          <a:spcPct val="0"/>
        </a:spcAft>
        <a:defRPr kumimoji="1" sz="162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1976135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6pPr>
      <a:lvl7pPr marL="2335435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7pPr>
      <a:lvl8pPr marL="2694726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8pPr>
      <a:lvl9pPr marL="3054026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1pPr>
      <a:lvl2pPr marL="35932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2pPr>
      <a:lvl3pPr marL="71860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3pPr>
      <a:lvl4pPr marL="1077885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4pPr>
      <a:lvl5pPr marL="1437187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5pPr>
      <a:lvl6pPr marL="1796484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6pPr>
      <a:lvl7pPr marL="2155784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7pPr>
      <a:lvl8pPr marL="2515078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8pPr>
      <a:lvl9pPr marL="287438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3268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359320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718600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077885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437187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269471" indent="-269471" algn="l" rtl="0" eaLnBrk="1" fontAlgn="base" hangingPunct="1">
        <a:spcBef>
          <a:spcPct val="20000"/>
        </a:spcBef>
        <a:spcAft>
          <a:spcPct val="0"/>
        </a:spcAft>
        <a:defRPr kumimoji="1" sz="227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583854" indent="-224499" algn="l" rtl="0" eaLnBrk="1" fontAlgn="base" hangingPunct="1">
        <a:spcBef>
          <a:spcPct val="20000"/>
        </a:spcBef>
        <a:spcAft>
          <a:spcPct val="0"/>
        </a:spcAft>
        <a:buChar char="–"/>
        <a:defRPr kumimoji="1" sz="195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898238" indent="-179675" algn="l" rtl="0" eaLnBrk="1" fontAlgn="base" hangingPunct="1">
        <a:spcBef>
          <a:spcPct val="20000"/>
        </a:spcBef>
        <a:spcAft>
          <a:spcPct val="0"/>
        </a:spcAft>
        <a:buChar char="•"/>
        <a:defRPr kumimoji="1" sz="195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257533" indent="-179675" algn="l" rtl="0" eaLnBrk="1" fontAlgn="base" hangingPunct="1">
        <a:spcBef>
          <a:spcPct val="20000"/>
        </a:spcBef>
        <a:spcAft>
          <a:spcPct val="0"/>
        </a:spcAft>
        <a:defRPr kumimoji="1" sz="162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1616833" indent="-179675" algn="l" rtl="0" eaLnBrk="1" fontAlgn="base" hangingPunct="1">
        <a:spcBef>
          <a:spcPct val="20000"/>
        </a:spcBef>
        <a:spcAft>
          <a:spcPct val="0"/>
        </a:spcAft>
        <a:defRPr kumimoji="1" sz="162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1976135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6pPr>
      <a:lvl7pPr marL="2335435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7pPr>
      <a:lvl8pPr marL="2694726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8pPr>
      <a:lvl9pPr marL="3054026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1pPr>
      <a:lvl2pPr marL="35932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2pPr>
      <a:lvl3pPr marL="71860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3pPr>
      <a:lvl4pPr marL="1077885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4pPr>
      <a:lvl5pPr marL="1437187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5pPr>
      <a:lvl6pPr marL="1796484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6pPr>
      <a:lvl7pPr marL="2155784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7pPr>
      <a:lvl8pPr marL="2515078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8pPr>
      <a:lvl9pPr marL="287438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slideLayout" Target="../slideLayouts/slideLayout3.xml"/><Relationship Id="rId1" Type="http://schemas.openxmlformats.org/officeDocument/2006/relationships/control" Target="../activeX/activeX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coughlan@linux.com" TargetMode="External"/><Relationship Id="rId2" Type="http://schemas.openxmlformats.org/officeDocument/2006/relationships/hyperlink" Target="https://www.linuxfoundation.jp/code-of-conduct/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D6E24BCC-C90C-454F-B4C3-DA4B43D197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第</a:t>
            </a:r>
            <a:r>
              <a:rPr lang="en-US" altLang="ja-JP" dirty="0"/>
              <a:t>21</a:t>
            </a:r>
            <a:r>
              <a:rPr kumimoji="1" lang="ja-JP" altLang="en-US" dirty="0"/>
              <a:t>回全体会合／第</a:t>
            </a:r>
            <a:r>
              <a:rPr kumimoji="1" lang="en-US" altLang="ja-JP" dirty="0"/>
              <a:t>8</a:t>
            </a:r>
            <a:r>
              <a:rPr kumimoji="1" lang="ja-JP" altLang="en-US" dirty="0"/>
              <a:t>回オンライン会合</a:t>
            </a:r>
            <a:br>
              <a:rPr kumimoji="1" lang="en-US" altLang="ja-JP" dirty="0"/>
            </a:br>
            <a:r>
              <a:rPr kumimoji="1" lang="en-US" altLang="ja-JP" dirty="0"/>
              <a:t>All</a:t>
            </a:r>
            <a:r>
              <a:rPr kumimoji="1" lang="ja-JP" altLang="en-US" dirty="0"/>
              <a:t> </a:t>
            </a:r>
            <a:r>
              <a:rPr kumimoji="1" lang="en-US" altLang="ja-JP" dirty="0"/>
              <a:t>member</a:t>
            </a:r>
            <a:r>
              <a:rPr kumimoji="1" lang="ja-JP" altLang="en-US" dirty="0"/>
              <a:t> </a:t>
            </a:r>
            <a:r>
              <a:rPr kumimoji="1" lang="en-US" altLang="ja-JP" dirty="0"/>
              <a:t>meeting</a:t>
            </a:r>
            <a:r>
              <a:rPr kumimoji="1" lang="ja-JP" altLang="en-US" dirty="0"/>
              <a:t> </a:t>
            </a:r>
            <a:r>
              <a:rPr kumimoji="1" lang="en-US" altLang="ja-JP" dirty="0"/>
              <a:t>#21</a:t>
            </a:r>
            <a:r>
              <a:rPr kumimoji="1" lang="ja-JP" altLang="en-US" dirty="0"/>
              <a:t> </a:t>
            </a:r>
            <a:r>
              <a:rPr lang="en-US" altLang="ja-JP" dirty="0"/>
              <a:t>/</a:t>
            </a:r>
            <a:r>
              <a:rPr lang="ja-JP" altLang="en-US" dirty="0"/>
              <a:t> </a:t>
            </a:r>
            <a:r>
              <a:rPr kumimoji="1" lang="en-US" altLang="ja-JP" dirty="0"/>
              <a:t>Virtual</a:t>
            </a:r>
            <a:r>
              <a:rPr kumimoji="1" lang="ja-JP" altLang="en-US" dirty="0"/>
              <a:t> </a:t>
            </a:r>
            <a:r>
              <a:rPr kumimoji="1" lang="en-US" altLang="ja-JP" dirty="0"/>
              <a:t>all</a:t>
            </a:r>
            <a:r>
              <a:rPr kumimoji="1" lang="ja-JP" altLang="en-US" dirty="0"/>
              <a:t> </a:t>
            </a:r>
            <a:r>
              <a:rPr kumimoji="1" lang="en-US" altLang="ja-JP" dirty="0"/>
              <a:t>member</a:t>
            </a:r>
            <a:r>
              <a:rPr kumimoji="1" lang="ja-JP" altLang="en-US" dirty="0"/>
              <a:t> </a:t>
            </a:r>
            <a:r>
              <a:rPr kumimoji="1" lang="en-US" altLang="ja-JP" dirty="0"/>
              <a:t>meeting</a:t>
            </a:r>
            <a:r>
              <a:rPr kumimoji="1" lang="ja-JP" altLang="en-US" dirty="0"/>
              <a:t> </a:t>
            </a:r>
            <a:r>
              <a:rPr kumimoji="1" lang="en-US" altLang="ja-JP" dirty="0"/>
              <a:t>#8</a:t>
            </a:r>
            <a:br>
              <a:rPr kumimoji="1" lang="en-US" altLang="ja-JP" dirty="0"/>
            </a:br>
            <a:br>
              <a:rPr kumimoji="1" lang="en-US" altLang="ja-JP" dirty="0"/>
            </a:br>
            <a:endParaRPr kumimoji="1" lang="ja-JP" altLang="en-US" dirty="0"/>
          </a:p>
        </p:txBody>
      </p:sp>
      <p:sp>
        <p:nvSpPr>
          <p:cNvPr id="4" name="字幕 3">
            <a:extLst>
              <a:ext uri="{FF2B5EF4-FFF2-40B4-BE49-F238E27FC236}">
                <a16:creationId xmlns:a16="http://schemas.microsoft.com/office/drawing/2014/main" id="{EF661AA3-1D1A-41E4-8ABD-6A4BFD8D44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October</a:t>
            </a:r>
            <a:r>
              <a:rPr lang="ja-JP" altLang="en-US" dirty="0"/>
              <a:t> </a:t>
            </a:r>
            <a:r>
              <a:rPr lang="en-US" altLang="ja-JP" dirty="0"/>
              <a:t>20, 2021</a:t>
            </a:r>
          </a:p>
          <a:p>
            <a:r>
              <a:rPr lang="en-US" altLang="ja-JP" dirty="0"/>
              <a:t>OpenChain</a:t>
            </a:r>
            <a:r>
              <a:rPr lang="ja-JP" altLang="en-US" dirty="0"/>
              <a:t> </a:t>
            </a:r>
            <a:r>
              <a:rPr lang="en-US" altLang="ja-JP" dirty="0"/>
              <a:t>Japan</a:t>
            </a:r>
            <a:r>
              <a:rPr lang="ja-JP" altLang="en-US" dirty="0"/>
              <a:t> </a:t>
            </a:r>
            <a:r>
              <a:rPr lang="en-US" altLang="ja-JP" dirty="0"/>
              <a:t>workgroup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65168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57671E-B030-4BC0-8EBB-A7A818A5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オンライン会合の注意事項 </a:t>
            </a:r>
            <a:r>
              <a:rPr kumimoji="1" lang="en-US" altLang="ja-JP" dirty="0"/>
              <a:t>(Note)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BFDCCAD-7AED-49DB-AE57-CD33644179AF}"/>
              </a:ext>
            </a:extLst>
          </p:cNvPr>
          <p:cNvSpPr txBox="1">
            <a:spLocks/>
          </p:cNvSpPr>
          <p:nvPr/>
        </p:nvSpPr>
        <p:spPr>
          <a:xfrm>
            <a:off x="838199" y="1001949"/>
            <a:ext cx="10659505" cy="549612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どなたでも参加可能です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発表に対して質問がある場合は、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Zoom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のチャット欄に質問を書いて下さい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質問以外のコメントや感想（いいねでも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OK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）もチャット欄に書いて下さい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発言はホストの許可制とします（通常はミュートをお願いします）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画面共有はホストのみとします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お絵描きツールは停止しています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不適切な発言をされるなど妨害行為に対しては、注意を行い、</a:t>
            </a:r>
            <a:b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</a:b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注意に従っていただけないと判断した場合、ホストが強制的に待機室に戻します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会合は録画して、後日配信を予定しています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34D98B4-F840-4D6B-9726-20093B1AFE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024" b="1"/>
          <a:stretch/>
        </p:blipFill>
        <p:spPr>
          <a:xfrm>
            <a:off x="838200" y="5339517"/>
            <a:ext cx="10602019" cy="889877"/>
          </a:xfrm>
          <a:prstGeom prst="rect">
            <a:avLst/>
          </a:prstGeom>
        </p:spPr>
      </p:pic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7572E72F-FF6F-4C4A-BBBB-41712070F4BC}"/>
              </a:ext>
            </a:extLst>
          </p:cNvPr>
          <p:cNvSpPr/>
          <p:nvPr/>
        </p:nvSpPr>
        <p:spPr>
          <a:xfrm>
            <a:off x="4638406" y="5252380"/>
            <a:ext cx="1753445" cy="239896"/>
          </a:xfrm>
          <a:prstGeom prst="wedgeRectCallout">
            <a:avLst>
              <a:gd name="adj1" fmla="val -561"/>
              <a:gd name="adj2" fmla="val 163582"/>
            </a:avLst>
          </a:prstGeom>
          <a:solidFill>
            <a:srgbClr val="FFFFCC"/>
          </a:solidFill>
          <a:ln w="9525">
            <a:solidFill>
              <a:srgbClr val="0000C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1">
            <a:normAutofit fontScale="5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Segoe UI Symbol"/>
                <a:ea typeface="メイリオ"/>
                <a:cs typeface="+mn-cs"/>
              </a:rPr>
              <a:t>チャットパネルを表示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BF68E3B3-638D-420C-8B34-C786A97D1C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71" t="3437" r="3255" b="7487"/>
          <a:stretch/>
        </p:blipFill>
        <p:spPr>
          <a:xfrm>
            <a:off x="7364769" y="4489831"/>
            <a:ext cx="2304000" cy="1188000"/>
          </a:xfrm>
          <a:prstGeom prst="rect">
            <a:avLst/>
          </a:prstGeom>
        </p:spPr>
      </p:pic>
      <p:sp>
        <p:nvSpPr>
          <p:cNvPr id="21" name="楕円 20">
            <a:extLst>
              <a:ext uri="{FF2B5EF4-FFF2-40B4-BE49-F238E27FC236}">
                <a16:creationId xmlns:a16="http://schemas.microsoft.com/office/drawing/2014/main" id="{77D45875-97CC-4EBB-A05D-EFF125F57AE7}"/>
              </a:ext>
            </a:extLst>
          </p:cNvPr>
          <p:cNvSpPr/>
          <p:nvPr/>
        </p:nvSpPr>
        <p:spPr>
          <a:xfrm rot="5400000">
            <a:off x="7771579" y="4496626"/>
            <a:ext cx="358189" cy="1209848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ymbol"/>
              <a:ea typeface="メイリオ"/>
              <a:cs typeface="+mn-cs"/>
            </a:endParaRPr>
          </a:p>
        </p:txBody>
      </p:sp>
      <p:sp>
        <p:nvSpPr>
          <p:cNvPr id="23" name="吹き出し: 四角形 22">
            <a:extLst>
              <a:ext uri="{FF2B5EF4-FFF2-40B4-BE49-F238E27FC236}">
                <a16:creationId xmlns:a16="http://schemas.microsoft.com/office/drawing/2014/main" id="{FCC4C2C5-3004-4A50-A263-6AFC77B07547}"/>
              </a:ext>
            </a:extLst>
          </p:cNvPr>
          <p:cNvSpPr/>
          <p:nvPr/>
        </p:nvSpPr>
        <p:spPr>
          <a:xfrm>
            <a:off x="8482746" y="6212651"/>
            <a:ext cx="2434396" cy="285425"/>
          </a:xfrm>
          <a:prstGeom prst="wedgeRectCallout">
            <a:avLst>
              <a:gd name="adj1" fmla="val -39640"/>
              <a:gd name="adj2" fmla="val -140735"/>
            </a:avLst>
          </a:prstGeom>
          <a:solidFill>
            <a:srgbClr val="FFFFCC"/>
          </a:solidFill>
          <a:ln w="9525">
            <a:solidFill>
              <a:srgbClr val="0000C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1">
            <a:normAutofit fontScale="6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>
                <a:solidFill>
                  <a:srgbClr val="0000CC"/>
                </a:solidFill>
                <a:latin typeface="Segoe UI Symbol"/>
                <a:ea typeface="メイリオ"/>
              </a:rPr>
              <a:t>リアクション時はこちらをクリック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Segoe UI Symbol"/>
              <a:ea typeface="メイリオ"/>
              <a:cs typeface="+mn-cs"/>
            </a:endParaRPr>
          </a:p>
        </p:txBody>
      </p:sp>
      <p:sp>
        <p:nvSpPr>
          <p:cNvPr id="18" name="吹き出し: 四角形 17">
            <a:extLst>
              <a:ext uri="{FF2B5EF4-FFF2-40B4-BE49-F238E27FC236}">
                <a16:creationId xmlns:a16="http://schemas.microsoft.com/office/drawing/2014/main" id="{A21BBC7E-D471-4A86-AAB8-DD7AFF015C00}"/>
              </a:ext>
            </a:extLst>
          </p:cNvPr>
          <p:cNvSpPr/>
          <p:nvPr/>
        </p:nvSpPr>
        <p:spPr>
          <a:xfrm>
            <a:off x="9739657" y="5143189"/>
            <a:ext cx="1177485" cy="392655"/>
          </a:xfrm>
          <a:prstGeom prst="wedgeRectCallout">
            <a:avLst>
              <a:gd name="adj1" fmla="val -118491"/>
              <a:gd name="adj2" fmla="val 41091"/>
            </a:avLst>
          </a:prstGeom>
          <a:solidFill>
            <a:srgbClr val="FFFFCC"/>
          </a:solidFill>
          <a:ln w="9525">
            <a:solidFill>
              <a:srgbClr val="0000C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1">
            <a:normAutofit fontScale="4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Segoe UI Symbol"/>
                <a:ea typeface="メイリオ"/>
                <a:cs typeface="+mn-cs"/>
              </a:rPr>
              <a:t>発言を求める場合は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Segoe UI Symbol"/>
              <a:ea typeface="メイリオ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Segoe UI Symbol"/>
                <a:ea typeface="メイリオ"/>
                <a:cs typeface="+mn-cs"/>
              </a:rPr>
              <a:t>ここをクリック</a:t>
            </a:r>
          </a:p>
        </p:txBody>
      </p:sp>
      <p:sp>
        <p:nvSpPr>
          <p:cNvPr id="19" name="吹き出し: 四角形 18">
            <a:extLst>
              <a:ext uri="{FF2B5EF4-FFF2-40B4-BE49-F238E27FC236}">
                <a16:creationId xmlns:a16="http://schemas.microsoft.com/office/drawing/2014/main" id="{FBEC2258-8EB7-4935-9A01-3066DED4D98B}"/>
              </a:ext>
            </a:extLst>
          </p:cNvPr>
          <p:cNvSpPr/>
          <p:nvPr/>
        </p:nvSpPr>
        <p:spPr>
          <a:xfrm>
            <a:off x="8229695" y="4060529"/>
            <a:ext cx="651805" cy="385734"/>
          </a:xfrm>
          <a:prstGeom prst="wedgeRectCallout">
            <a:avLst>
              <a:gd name="adj1" fmla="val -86983"/>
              <a:gd name="adj2" fmla="val 79881"/>
            </a:avLst>
          </a:prstGeom>
          <a:solidFill>
            <a:srgbClr val="FFFFCC"/>
          </a:solidFill>
          <a:ln w="9525">
            <a:solidFill>
              <a:srgbClr val="0000C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1">
            <a:normAutofit fontScale="4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Segoe UI Symbol"/>
                <a:ea typeface="メイリオ"/>
                <a:cs typeface="+mn-cs"/>
              </a:rPr>
              <a:t>いいね！はこちら</a:t>
            </a:r>
          </a:p>
        </p:txBody>
      </p:sp>
      <p:sp>
        <p:nvSpPr>
          <p:cNvPr id="20" name="吹き出し: 四角形 19">
            <a:extLst>
              <a:ext uri="{FF2B5EF4-FFF2-40B4-BE49-F238E27FC236}">
                <a16:creationId xmlns:a16="http://schemas.microsoft.com/office/drawing/2014/main" id="{17A784BE-9B4A-4F6C-983D-501375B2CF6C}"/>
              </a:ext>
            </a:extLst>
          </p:cNvPr>
          <p:cNvSpPr/>
          <p:nvPr/>
        </p:nvSpPr>
        <p:spPr>
          <a:xfrm>
            <a:off x="5593319" y="4800164"/>
            <a:ext cx="1620150" cy="268070"/>
          </a:xfrm>
          <a:prstGeom prst="wedgeRectCallout">
            <a:avLst>
              <a:gd name="adj1" fmla="val 61468"/>
              <a:gd name="adj2" fmla="val 28156"/>
            </a:avLst>
          </a:prstGeom>
          <a:solidFill>
            <a:srgbClr val="FFFFCC"/>
          </a:solidFill>
          <a:ln w="9525">
            <a:solidFill>
              <a:srgbClr val="0000C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1">
            <a:normAutofit fontScale="4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Segoe UI Symbol"/>
                <a:ea typeface="メイリオ"/>
                <a:cs typeface="+mn-cs"/>
              </a:rPr>
              <a:t>「はい」「いいえ」はこちら</a:t>
            </a:r>
          </a:p>
        </p:txBody>
      </p:sp>
    </p:spTree>
    <p:extLst>
      <p:ext uri="{BB962C8B-B14F-4D97-AF65-F5344CB8AC3E}">
        <p14:creationId xmlns:p14="http://schemas.microsoft.com/office/powerpoint/2010/main" val="3766576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57671E-B030-4BC0-8EBB-A7A818A5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Note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BFDCCAD-7AED-49DB-AE57-CD33644179AF}"/>
              </a:ext>
            </a:extLst>
          </p:cNvPr>
          <p:cNvSpPr txBox="1">
            <a:spLocks/>
          </p:cNvSpPr>
          <p:nvPr/>
        </p:nvSpPr>
        <p:spPr>
          <a:xfrm>
            <a:off x="838200" y="1001949"/>
            <a:ext cx="10515600" cy="549612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Anyone can participate in the meeting.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If you have a question, please write it via Zoom chat.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You can also write your comments via Zoom chat.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Only the host controls muting of participants.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Only the host and co-hosts can share the screen.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Drawing tool is not allowed in the meeting.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When a participant is doing inappropriate behaviors, the host asks to stop.  If the participant does not stop such behaviors, the host may force the participant back to waiting room.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The meeting is planned to be recorded and distributed.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3186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25811F-4C7C-43FA-8C56-099764035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全体会合　</a:t>
            </a:r>
            <a:r>
              <a:rPr kumimoji="1" lang="en-US" altLang="ja-JP" dirty="0"/>
              <a:t>Meeting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B9D8AC-530B-4BE5-95F6-09BB35EF5322}"/>
              </a:ext>
            </a:extLst>
          </p:cNvPr>
          <p:cNvSpPr txBox="1">
            <a:spLocks/>
          </p:cNvSpPr>
          <p:nvPr/>
        </p:nvSpPr>
        <p:spPr>
          <a:xfrm>
            <a:off x="838200" y="1001949"/>
            <a:ext cx="10515600" cy="549612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日時</a:t>
            </a: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(Date</a:t>
            </a:r>
            <a:r>
              <a:rPr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&amp; Time)</a:t>
            </a:r>
            <a:endParaRPr kumimoji="1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lvl="1" indent="-342900">
              <a:buFont typeface="Arial" pitchFamily="34" charset="0"/>
              <a:buChar char="•"/>
              <a:defRPr/>
            </a:pP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All</a:t>
            </a:r>
            <a:r>
              <a:rPr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member</a:t>
            </a:r>
            <a:r>
              <a:rPr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meeting</a:t>
            </a:r>
          </a:p>
          <a:p>
            <a:pPr lvl="2" indent="-342900">
              <a:defRPr/>
            </a:pP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October 20(Wed), 2021</a:t>
            </a:r>
            <a:r>
              <a:rPr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   </a:t>
            </a: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16:00-17:00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場所</a:t>
            </a: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(Venue)</a:t>
            </a:r>
            <a:endParaRPr kumimoji="1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lvl="1" indent="-342900">
              <a:buFont typeface="Arial" pitchFamily="34" charset="0"/>
              <a:buChar char="•"/>
              <a:defRPr/>
            </a:pP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Zoom</a:t>
            </a:r>
            <a:b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</a:b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https://socionext.zoom.us/j/99975267803?pwd=ekhxaHA3bVZUSVU5M0dVMkF2Z0pkQT09</a:t>
            </a:r>
          </a:p>
          <a:p>
            <a:pPr lvl="1" indent="-342900">
              <a:buFont typeface="Arial" pitchFamily="34" charset="0"/>
              <a:buChar char="•"/>
              <a:defRPr/>
            </a:pP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Meeting ID: 99975267803 / </a:t>
            </a:r>
            <a:r>
              <a:rPr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パスワード</a:t>
            </a: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: ]&gt;guXS~6</a:t>
            </a:r>
          </a:p>
          <a:p>
            <a:pPr marL="0" indent="0">
              <a:buNone/>
              <a:defRPr/>
            </a:pPr>
            <a:endParaRPr lang="en-US" altLang="ja-JP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 lvl="1" indent="-342900">
              <a:buFont typeface="Arial" pitchFamily="34" charset="0"/>
              <a:buChar char="•"/>
              <a:defRPr/>
            </a:pPr>
            <a:endParaRPr kumimoji="1" lang="en-US" altLang="ja-JP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name="BarCodeCtrl1" r:id="rId1" imgW="2521080" imgH="2521080"/>
        </mc:Choice>
        <mc:Fallback>
          <p:control name="BarCodeCtrl1" r:id="rId1" imgW="2521080" imgH="2521080">
            <p:pic>
              <p:nvPicPr>
                <p:cNvPr id="5" name="BarCodeCtrl1">
                  <a:extLst>
                    <a:ext uri="{FF2B5EF4-FFF2-40B4-BE49-F238E27FC236}">
                      <a16:creationId xmlns:a16="http://schemas.microsoft.com/office/drawing/2014/main" id="{E3A31869-8111-4053-9C48-8782DEBEACF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9316181" y="3996921"/>
                  <a:ext cx="2520950" cy="25209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157610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57671E-B030-4BC0-8EBB-A7A818A5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アジェンダ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BFDCCAD-7AED-49DB-AE57-CD33644179AF}"/>
              </a:ext>
            </a:extLst>
          </p:cNvPr>
          <p:cNvSpPr txBox="1">
            <a:spLocks/>
          </p:cNvSpPr>
          <p:nvPr/>
        </p:nvSpPr>
        <p:spPr>
          <a:xfrm>
            <a:off x="838200" y="1001949"/>
            <a:ext cx="10515600" cy="549612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4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全体会合</a:t>
            </a:r>
            <a:endParaRPr lang="en-US" altLang="ja-JP" sz="24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16:00 - 16:02 	</a:t>
            </a: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　</a:t>
            </a: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Opening</a:t>
            </a:r>
            <a:endParaRPr lang="ja-JP" altLang="en-US" sz="20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16:02 - 16:10 	</a:t>
            </a: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　</a:t>
            </a: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Keynote</a:t>
            </a: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　　　　</a:t>
            </a: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by Shane</a:t>
            </a: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</a:t>
            </a: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Coughlan</a:t>
            </a:r>
          </a:p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16:10 - 16:20 	</a:t>
            </a: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　</a:t>
            </a: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OpenChain Japan WG</a:t>
            </a: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について　（加藤）</a:t>
            </a:r>
            <a:endParaRPr lang="en-US" altLang="ja-JP" sz="20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16:20 - 17:00 	</a:t>
            </a: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　事例紹介</a:t>
            </a: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: </a:t>
            </a: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「</a:t>
            </a: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Growing Open Source Culture Inside Sony</a:t>
            </a: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」　（佐藤）</a:t>
            </a:r>
            <a:endParaRPr lang="en-US" altLang="ja-JP" sz="20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17:00	</a:t>
            </a: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　</a:t>
            </a: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Closing</a:t>
            </a: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　</a:t>
            </a:r>
            <a:endParaRPr lang="en-US" altLang="ja-JP" sz="20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endParaRPr lang="en-US" altLang="ja-JP" sz="20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endParaRPr lang="en-US" altLang="ja-JP" sz="20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4089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57671E-B030-4BC0-8EBB-A7A818A5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Agenda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BFDCCAD-7AED-49DB-AE57-CD33644179AF}"/>
              </a:ext>
            </a:extLst>
          </p:cNvPr>
          <p:cNvSpPr txBox="1">
            <a:spLocks/>
          </p:cNvSpPr>
          <p:nvPr/>
        </p:nvSpPr>
        <p:spPr>
          <a:xfrm>
            <a:off x="838200" y="1001949"/>
            <a:ext cx="10515600" cy="549612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ja-JP" sz="24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All</a:t>
            </a:r>
            <a:r>
              <a:rPr lang="ja-JP" altLang="en-US" sz="24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</a:t>
            </a:r>
            <a:r>
              <a:rPr lang="en-US" altLang="ja-JP" sz="24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Member</a:t>
            </a:r>
            <a:r>
              <a:rPr lang="ja-JP" altLang="en-US" sz="24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</a:t>
            </a:r>
            <a:r>
              <a:rPr lang="en-US" altLang="ja-JP" sz="24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Meeting (Virtual Meeting)</a:t>
            </a:r>
          </a:p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16:00 – 16:02 	</a:t>
            </a: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　</a:t>
            </a: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Opening</a:t>
            </a:r>
            <a:endParaRPr lang="ja-JP" altLang="en-US" sz="20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16:02 – 16:10 	</a:t>
            </a: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　</a:t>
            </a: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Keynote</a:t>
            </a: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　　　　</a:t>
            </a: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by Shane</a:t>
            </a: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</a:t>
            </a: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Coughlan</a:t>
            </a:r>
          </a:p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16:10 – 16:20 	</a:t>
            </a: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　</a:t>
            </a: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Introduction of OpenChain Japan WG</a:t>
            </a: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　</a:t>
            </a: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by</a:t>
            </a: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</a:t>
            </a:r>
            <a:r>
              <a:rPr lang="en-US" altLang="ja-JP" sz="2000" dirty="0" err="1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S.Kato</a:t>
            </a:r>
            <a:endParaRPr lang="en-US" altLang="ja-JP" sz="20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16:20 – 17:00 	</a:t>
            </a: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　</a:t>
            </a: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Case Study:  “Growing Open Source Culture Inside Sony"</a:t>
            </a: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　</a:t>
            </a: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by </a:t>
            </a:r>
            <a:r>
              <a:rPr lang="en-US" altLang="ja-JP" sz="2000" dirty="0" err="1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K.Sato</a:t>
            </a:r>
            <a:endParaRPr lang="en-US" altLang="ja-JP" sz="20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17:00	</a:t>
            </a: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　</a:t>
            </a: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Closing</a:t>
            </a: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　　　　 </a:t>
            </a:r>
            <a:endParaRPr lang="en-US" altLang="ja-JP" sz="20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endParaRPr lang="en-US" altLang="ja-JP" sz="20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endParaRPr lang="en-US" altLang="ja-JP" sz="20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endParaRPr lang="en-US" altLang="ja-JP" sz="20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7943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2800" dirty="0">
                <a:latin typeface="+mj-ea"/>
                <a:ea typeface="+mj-ea"/>
              </a:rPr>
              <a:t>Japan</a:t>
            </a:r>
            <a:r>
              <a:rPr lang="ja-JP" altLang="en-US" sz="2800" dirty="0">
                <a:latin typeface="+mj-ea"/>
                <a:ea typeface="+mj-ea"/>
              </a:rPr>
              <a:t> </a:t>
            </a:r>
            <a:r>
              <a:rPr lang="en-US" altLang="ja-JP" sz="2800" dirty="0">
                <a:latin typeface="+mj-ea"/>
                <a:ea typeface="+mj-ea"/>
              </a:rPr>
              <a:t>WG</a:t>
            </a:r>
            <a:r>
              <a:rPr lang="ja-JP" altLang="en-US" sz="2800" dirty="0">
                <a:latin typeface="+mj-ea"/>
                <a:ea typeface="+mj-ea"/>
              </a:rPr>
              <a:t>について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4294967295"/>
          </p:nvPr>
        </p:nvSpPr>
        <p:spPr>
          <a:xfrm>
            <a:off x="0" y="1608138"/>
            <a:ext cx="10972800" cy="4876800"/>
          </a:xfrm>
          <a:prstGeom prst="rect">
            <a:avLst/>
          </a:prstGeom>
        </p:spPr>
        <p:txBody>
          <a:bodyPr/>
          <a:lstStyle/>
          <a:p>
            <a:pPr marL="271463" indent="-141288">
              <a:spcAft>
                <a:spcPts val="1200"/>
              </a:spcAft>
              <a:buFont typeface="Arial" pitchFamily="34" charset="0"/>
              <a:buChar char="•"/>
            </a:pPr>
            <a:r>
              <a:rPr lang="en-US" altLang="ja-JP" sz="2000" dirty="0"/>
              <a:t>Japan Work Group</a:t>
            </a:r>
            <a:r>
              <a:rPr lang="ja-JP" altLang="en-US" sz="2000" dirty="0"/>
              <a:t>（以降</a:t>
            </a:r>
            <a:r>
              <a:rPr lang="en-US" altLang="ja-JP" sz="2000" dirty="0"/>
              <a:t>Japan WG</a:t>
            </a:r>
            <a:r>
              <a:rPr lang="ja-JP" altLang="en-US" sz="2000" dirty="0"/>
              <a:t>）は、</a:t>
            </a:r>
            <a:r>
              <a:rPr lang="en-US" altLang="ja-JP" sz="2000" dirty="0"/>
              <a:t>OpenChain Project</a:t>
            </a:r>
            <a:r>
              <a:rPr lang="ja-JP" altLang="en-US" sz="2000" dirty="0"/>
              <a:t>の一つの活動です</a:t>
            </a:r>
            <a:endParaRPr lang="en-US" altLang="ja-JP" sz="2000" dirty="0"/>
          </a:p>
          <a:p>
            <a:pPr marL="271463" indent="-141288">
              <a:spcAft>
                <a:spcPts val="1200"/>
              </a:spcAft>
              <a:buFont typeface="Arial" pitchFamily="34" charset="0"/>
              <a:buChar char="•"/>
            </a:pPr>
            <a:r>
              <a:rPr lang="en-US" altLang="ja-JP" sz="2000" dirty="0"/>
              <a:t>Japan WG</a:t>
            </a:r>
            <a:r>
              <a:rPr lang="ja-JP" altLang="en-US" sz="2000" dirty="0"/>
              <a:t>は、日本・アジアを中心に、</a:t>
            </a:r>
            <a:r>
              <a:rPr lang="en-US" altLang="ja-JP" sz="2000" dirty="0"/>
              <a:t>OSS</a:t>
            </a:r>
            <a:r>
              <a:rPr lang="ja-JP" altLang="en-US" sz="2000" dirty="0"/>
              <a:t>ライセンス遵守や</a:t>
            </a:r>
            <a:r>
              <a:rPr lang="en-US" altLang="ja-JP" sz="2000" dirty="0"/>
              <a:t>OSS</a:t>
            </a:r>
            <a:r>
              <a:rPr lang="ja-JP" altLang="en-US" sz="2000" dirty="0"/>
              <a:t>利用に関する課題解決を目指しています</a:t>
            </a:r>
            <a:endParaRPr lang="en-US" altLang="ja-JP" sz="2000" dirty="0"/>
          </a:p>
          <a:p>
            <a:pPr marL="271463" indent="-141288">
              <a:spcAft>
                <a:spcPts val="1200"/>
              </a:spcAft>
              <a:buFont typeface="Arial" pitchFamily="34" charset="0"/>
              <a:buChar char="•"/>
            </a:pPr>
            <a:r>
              <a:rPr lang="ja-JP" altLang="en-US" sz="2000" dirty="0"/>
              <a:t>規約等については、</a:t>
            </a:r>
            <a:r>
              <a:rPr lang="en-US" altLang="ja-JP" sz="2000" dirty="0"/>
              <a:t>Japan WG</a:t>
            </a:r>
            <a:r>
              <a:rPr lang="ja-JP" altLang="en-US" sz="2000" dirty="0"/>
              <a:t>として個別に設けておらず、</a:t>
            </a:r>
            <a:r>
              <a:rPr lang="en-US" altLang="ja-JP" sz="2000" dirty="0"/>
              <a:t>OpenChain Project</a:t>
            </a:r>
            <a:r>
              <a:rPr lang="ja-JP" altLang="en-US" sz="2000" dirty="0"/>
              <a:t>の規約等に従います（本文書に書かれた内容以外に特に注意する事項はありません）また、</a:t>
            </a:r>
            <a:r>
              <a:rPr lang="en-US" altLang="ja-JP" sz="2000" dirty="0">
                <a:hlinkClick r:id="rId2"/>
              </a:rPr>
              <a:t>The Linux Foundation</a:t>
            </a:r>
            <a:r>
              <a:rPr lang="ja-JP" altLang="en-US" sz="2000" dirty="0">
                <a:hlinkClick r:id="rId2"/>
              </a:rPr>
              <a:t>の行動規範</a:t>
            </a:r>
            <a:r>
              <a:rPr lang="ja-JP" altLang="en-US" sz="2000" dirty="0"/>
              <a:t>に従います。</a:t>
            </a:r>
            <a:endParaRPr lang="en-US" altLang="ja-JP" sz="2000" dirty="0"/>
          </a:p>
          <a:p>
            <a:pPr marL="271463" indent="-141288">
              <a:spcAft>
                <a:spcPts val="1200"/>
              </a:spcAft>
              <a:buFont typeface="Arial" pitchFamily="34" charset="0"/>
              <a:buChar char="•"/>
            </a:pPr>
            <a:r>
              <a:rPr lang="en-US" altLang="ja-JP" sz="2000" dirty="0"/>
              <a:t>OpenChain Project</a:t>
            </a:r>
            <a:r>
              <a:rPr lang="ja-JP" altLang="en-US" sz="2000" dirty="0"/>
              <a:t>の規約等については、</a:t>
            </a:r>
            <a:r>
              <a:rPr lang="en-US" altLang="ja-JP" sz="2000" dirty="0"/>
              <a:t>Project General Manager</a:t>
            </a:r>
            <a:r>
              <a:rPr lang="ja-JP" altLang="en-US" sz="2000" dirty="0"/>
              <a:t>である</a:t>
            </a:r>
            <a:r>
              <a:rPr lang="en-US" altLang="ja-JP" sz="2000" dirty="0"/>
              <a:t>Shane Coughlan </a:t>
            </a:r>
            <a:r>
              <a:rPr lang="en-US" altLang="ja-JP" sz="2000" dirty="0">
                <a:hlinkClick r:id="rId3"/>
              </a:rPr>
              <a:t>coughlan@linux.com</a:t>
            </a:r>
            <a:r>
              <a:rPr lang="ja-JP" altLang="en-US" sz="2000" dirty="0"/>
              <a:t>に問い合わせてください</a:t>
            </a:r>
          </a:p>
          <a:p>
            <a:pPr marL="271463" indent="-141288">
              <a:spcAft>
                <a:spcPts val="1200"/>
              </a:spcAft>
              <a:buFont typeface="Arial" pitchFamily="34" charset="0"/>
              <a:buChar char="•"/>
            </a:pPr>
            <a:endParaRPr lang="en-US" altLang="ja-JP" sz="2000" dirty="0"/>
          </a:p>
          <a:p>
            <a:pPr marL="271463" indent="-141288">
              <a:spcAft>
                <a:spcPts val="1200"/>
              </a:spcAft>
              <a:buFont typeface="Arial" pitchFamily="34" charset="0"/>
              <a:buChar char="•"/>
            </a:pPr>
            <a:endParaRPr lang="en-US" altLang="ja-JP" sz="2000" dirty="0"/>
          </a:p>
          <a:p>
            <a:pPr marL="271463" indent="-141288">
              <a:spcAft>
                <a:spcPts val="1200"/>
              </a:spcAft>
              <a:buFont typeface="Arial" pitchFamily="34" charset="0"/>
              <a:buChar char="•"/>
            </a:pPr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49605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3600" dirty="0">
                <a:latin typeface="+mj-ea"/>
                <a:ea typeface="+mj-ea"/>
              </a:rPr>
              <a:t>独占禁止法順守ポリシー </a:t>
            </a:r>
            <a:r>
              <a:rPr lang="en-US" altLang="ja-JP" sz="2800" dirty="0">
                <a:latin typeface="+mj-ea"/>
                <a:ea typeface="+mj-ea"/>
              </a:rPr>
              <a:t>(Antitrust Policy)</a:t>
            </a:r>
            <a:endParaRPr lang="ja-JP" altLang="en-US" sz="2800" dirty="0">
              <a:latin typeface="+mj-ea"/>
              <a:ea typeface="+mj-ea"/>
            </a:endParaRP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4294967295"/>
          </p:nvPr>
        </p:nvSpPr>
        <p:spPr>
          <a:xfrm>
            <a:off x="0" y="1608138"/>
            <a:ext cx="10972800" cy="4876800"/>
          </a:xfrm>
          <a:prstGeom prst="rect">
            <a:avLst/>
          </a:prstGeom>
        </p:spPr>
        <p:txBody>
          <a:bodyPr/>
          <a:lstStyle/>
          <a:p>
            <a:pPr marL="271463" indent="-141288">
              <a:spcAft>
                <a:spcPts val="1200"/>
              </a:spcAft>
              <a:buFont typeface="Arial" pitchFamily="34" charset="0"/>
              <a:buChar char="•"/>
            </a:pPr>
            <a:r>
              <a:rPr lang="en-US" altLang="ja-JP" sz="2000" dirty="0">
                <a:latin typeface="+mn-ea"/>
                <a:ea typeface="+mn-ea"/>
              </a:rPr>
              <a:t>Linux Foundation (</a:t>
            </a:r>
            <a:r>
              <a:rPr lang="ja-JP" altLang="en-US" sz="2000" dirty="0">
                <a:latin typeface="+mn-ea"/>
                <a:ea typeface="+mn-ea"/>
              </a:rPr>
              <a:t>以下</a:t>
            </a:r>
            <a:r>
              <a:rPr lang="en-US" altLang="ja-JP" sz="2000" dirty="0">
                <a:latin typeface="+mn-ea"/>
                <a:ea typeface="+mn-ea"/>
              </a:rPr>
              <a:t>LF</a:t>
            </a:r>
            <a:r>
              <a:rPr lang="ja-JP" altLang="en-US" sz="2000" dirty="0">
                <a:latin typeface="+mn-ea"/>
                <a:ea typeface="+mn-ea"/>
              </a:rPr>
              <a:t>と略す</a:t>
            </a:r>
            <a:r>
              <a:rPr lang="en-US" altLang="ja-JP" sz="2000" dirty="0">
                <a:latin typeface="+mn-ea"/>
                <a:ea typeface="+mn-ea"/>
              </a:rPr>
              <a:t>) </a:t>
            </a:r>
            <a:r>
              <a:rPr lang="ja-JP" altLang="en-US" sz="2000" dirty="0">
                <a:latin typeface="+mn-ea"/>
                <a:ea typeface="+mn-ea"/>
              </a:rPr>
              <a:t>の会議は、産業界で競合関係にある企業同士の参加が不可欠です。</a:t>
            </a:r>
            <a:r>
              <a:rPr lang="en-US" altLang="ja-JP" sz="2000" dirty="0">
                <a:latin typeface="+mn-ea"/>
                <a:ea typeface="+mn-ea"/>
              </a:rPr>
              <a:t>LF</a:t>
            </a:r>
            <a:r>
              <a:rPr lang="ja-JP" altLang="en-US" sz="2000" dirty="0">
                <a:latin typeface="+mn-ea"/>
                <a:ea typeface="+mn-ea"/>
              </a:rPr>
              <a:t>は、すべての活動を、適用されるべきすべての独占禁止法</a:t>
            </a:r>
            <a:r>
              <a:rPr lang="en-US" altLang="ja-JP" sz="2000" dirty="0">
                <a:latin typeface="+mn-ea"/>
                <a:ea typeface="+mn-ea"/>
              </a:rPr>
              <a:t>/</a:t>
            </a:r>
            <a:r>
              <a:rPr lang="ja-JP" altLang="en-US" sz="2000" dirty="0">
                <a:latin typeface="+mn-ea"/>
                <a:ea typeface="+mn-ea"/>
              </a:rPr>
              <a:t>競争法に則って運営します。従って、会議の出席者は、アジェンダに沿って会議を進め、国内外の独占禁止法</a:t>
            </a:r>
            <a:r>
              <a:rPr lang="en-US" altLang="ja-JP" sz="2000" dirty="0">
                <a:latin typeface="+mn-ea"/>
                <a:ea typeface="+mn-ea"/>
              </a:rPr>
              <a:t>/</a:t>
            </a:r>
            <a:r>
              <a:rPr lang="ja-JP" altLang="en-US" sz="2000" dirty="0">
                <a:latin typeface="+mn-ea"/>
                <a:ea typeface="+mn-ea"/>
              </a:rPr>
              <a:t>競争法の下で禁止されているいかなる活動にも参加しないよう、注意を払うことが非常に重要です。</a:t>
            </a:r>
            <a:endParaRPr lang="en-US" altLang="ja-JP" sz="2000" dirty="0">
              <a:latin typeface="+mn-ea"/>
              <a:ea typeface="+mn-ea"/>
            </a:endParaRPr>
          </a:p>
          <a:p>
            <a:pPr marL="271463" indent="-141288"/>
            <a:r>
              <a:rPr lang="en-US" altLang="ja-JP" sz="2000" dirty="0">
                <a:latin typeface="+mn-ea"/>
                <a:ea typeface="+mn-ea"/>
              </a:rPr>
              <a:t>LF</a:t>
            </a:r>
            <a:r>
              <a:rPr lang="ja-JP" altLang="en-US" sz="2000" dirty="0">
                <a:latin typeface="+mn-ea"/>
                <a:ea typeface="+mn-ea"/>
              </a:rPr>
              <a:t>の会議において、また</a:t>
            </a:r>
            <a:r>
              <a:rPr lang="en-US" altLang="ja-JP" sz="2000" dirty="0">
                <a:latin typeface="+mn-ea"/>
                <a:ea typeface="+mn-ea"/>
              </a:rPr>
              <a:t>LF</a:t>
            </a:r>
            <a:r>
              <a:rPr lang="ja-JP" altLang="en-US" sz="2000" dirty="0">
                <a:latin typeface="+mn-ea"/>
                <a:ea typeface="+mn-ea"/>
              </a:rPr>
              <a:t>の活動に関連して、禁止されている行動の例は、</a:t>
            </a:r>
            <a:r>
              <a:rPr lang="en-US" altLang="ja-JP" sz="2000" dirty="0">
                <a:latin typeface="+mn-lt"/>
                <a:ea typeface="+mn-ea"/>
              </a:rPr>
              <a:t>https://www.linuxfoundation.jp/antitrust-policy/ </a:t>
            </a:r>
            <a:r>
              <a:rPr lang="ja-JP" altLang="en-US" sz="2000" dirty="0">
                <a:latin typeface="+mn-ea"/>
                <a:ea typeface="+mn-ea"/>
              </a:rPr>
              <a:t>から入手できる</a:t>
            </a:r>
            <a:r>
              <a:rPr lang="en-US" altLang="ja-JP" sz="2000" dirty="0">
                <a:latin typeface="+mn-ea"/>
                <a:ea typeface="+mn-ea"/>
              </a:rPr>
              <a:t>LF</a:t>
            </a:r>
            <a:r>
              <a:rPr lang="ja-JP" altLang="en-US" sz="2000" dirty="0">
                <a:latin typeface="+mn-ea"/>
                <a:ea typeface="+mn-ea"/>
              </a:rPr>
              <a:t>独占禁止法順守ポリシーに記載されています。これらの事項について質問がある場合は、あなたの会社の法律顧問に問い合わせるか、もしあなたが</a:t>
            </a:r>
            <a:r>
              <a:rPr lang="en-US" altLang="ja-JP" sz="2000" dirty="0">
                <a:latin typeface="+mn-ea"/>
                <a:ea typeface="+mn-ea"/>
              </a:rPr>
              <a:t>LF</a:t>
            </a:r>
            <a:r>
              <a:rPr lang="ja-JP" altLang="en-US" sz="2000" dirty="0">
                <a:latin typeface="+mn-ea"/>
                <a:ea typeface="+mn-ea"/>
              </a:rPr>
              <a:t>のメンバーであるならば、</a:t>
            </a:r>
            <a:r>
              <a:rPr lang="en-US" altLang="ja-JP" sz="2000" dirty="0">
                <a:latin typeface="+mn-ea"/>
                <a:ea typeface="+mn-ea"/>
              </a:rPr>
              <a:t>LF</a:t>
            </a:r>
            <a:r>
              <a:rPr lang="ja-JP" altLang="en-US" sz="2000" dirty="0">
                <a:latin typeface="+mn-ea"/>
                <a:ea typeface="+mn-ea"/>
              </a:rPr>
              <a:t>の法律顧問である </a:t>
            </a:r>
            <a:r>
              <a:rPr lang="en-US" altLang="ja-JP" sz="2000" dirty="0" err="1">
                <a:latin typeface="+mn-ea"/>
                <a:ea typeface="+mn-ea"/>
              </a:rPr>
              <a:t>Gesmer</a:t>
            </a:r>
            <a:r>
              <a:rPr lang="en-US" altLang="ja-JP" sz="2000" dirty="0">
                <a:latin typeface="+mn-ea"/>
                <a:ea typeface="+mn-ea"/>
              </a:rPr>
              <a:t> </a:t>
            </a:r>
            <a:r>
              <a:rPr lang="en-US" altLang="ja-JP" sz="2000" dirty="0" err="1">
                <a:latin typeface="+mn-ea"/>
                <a:ea typeface="+mn-ea"/>
              </a:rPr>
              <a:t>Updegrove</a:t>
            </a:r>
            <a:r>
              <a:rPr lang="en-US" altLang="ja-JP" sz="2000" dirty="0">
                <a:latin typeface="+mn-ea"/>
                <a:ea typeface="+mn-ea"/>
              </a:rPr>
              <a:t> LLP </a:t>
            </a:r>
            <a:r>
              <a:rPr lang="ja-JP" altLang="en-US" sz="2000" dirty="0">
                <a:latin typeface="+mn-ea"/>
                <a:ea typeface="+mn-ea"/>
              </a:rPr>
              <a:t>の </a:t>
            </a:r>
            <a:r>
              <a:rPr lang="en-US" altLang="ja-JP" sz="2000" dirty="0">
                <a:latin typeface="+mn-ea"/>
                <a:ea typeface="+mn-ea"/>
              </a:rPr>
              <a:t>Andrew </a:t>
            </a:r>
            <a:r>
              <a:rPr lang="en-US" altLang="ja-JP" sz="2000" dirty="0" err="1">
                <a:latin typeface="+mn-ea"/>
                <a:ea typeface="+mn-ea"/>
              </a:rPr>
              <a:t>Updegrove</a:t>
            </a:r>
            <a:r>
              <a:rPr lang="en-US" altLang="ja-JP" sz="2000" dirty="0">
                <a:latin typeface="+mn-ea"/>
                <a:ea typeface="+mn-ea"/>
              </a:rPr>
              <a:t> </a:t>
            </a:r>
            <a:r>
              <a:rPr lang="ja-JP" altLang="en-US" sz="2000" dirty="0">
                <a:latin typeface="+mn-ea"/>
                <a:ea typeface="+mn-ea"/>
              </a:rPr>
              <a:t>にお問い合わせください。</a:t>
            </a:r>
          </a:p>
        </p:txBody>
      </p:sp>
    </p:spTree>
    <p:extLst>
      <p:ext uri="{BB962C8B-B14F-4D97-AF65-F5344CB8AC3E}">
        <p14:creationId xmlns:p14="http://schemas.microsoft.com/office/powerpoint/2010/main" val="3679559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2800" dirty="0">
                <a:latin typeface="+mj-ea"/>
                <a:ea typeface="+mj-ea"/>
              </a:rPr>
              <a:t>守秘義務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4294967295"/>
          </p:nvPr>
        </p:nvSpPr>
        <p:spPr>
          <a:xfrm>
            <a:off x="0" y="1608138"/>
            <a:ext cx="10972800" cy="4876800"/>
          </a:xfrm>
          <a:prstGeom prst="rect">
            <a:avLst/>
          </a:prstGeom>
        </p:spPr>
        <p:txBody>
          <a:bodyPr/>
          <a:lstStyle/>
          <a:p>
            <a:pPr marL="271463" indent="-141288">
              <a:spcAft>
                <a:spcPts val="1200"/>
              </a:spcAft>
              <a:buFont typeface="Arial" pitchFamily="34" charset="0"/>
              <a:buChar char="•"/>
            </a:pPr>
            <a:r>
              <a:rPr lang="ja-JP" altLang="en-US" sz="2000" dirty="0"/>
              <a:t>守秘義務はありません</a:t>
            </a:r>
            <a:endParaRPr lang="en-US" altLang="ja-JP" sz="2000" dirty="0"/>
          </a:p>
          <a:p>
            <a:pPr marL="271463" indent="-141288">
              <a:spcAft>
                <a:spcPts val="1200"/>
              </a:spcAft>
              <a:buFont typeface="Arial" pitchFamily="34" charset="0"/>
              <a:buChar char="•"/>
            </a:pPr>
            <a:r>
              <a:rPr lang="ja-JP" altLang="en-US" sz="2000" dirty="0"/>
              <a:t>秘密事項は持ち込まないように注意して下さい</a:t>
            </a:r>
            <a:endParaRPr lang="en-US" altLang="ja-JP" sz="2000" dirty="0"/>
          </a:p>
          <a:p>
            <a:pPr marL="271463" indent="-141288">
              <a:spcAft>
                <a:spcPts val="1200"/>
              </a:spcAft>
              <a:buFont typeface="Arial" pitchFamily="34" charset="0"/>
              <a:buChar char="•"/>
            </a:pPr>
            <a:r>
              <a:rPr lang="ja-JP" altLang="en-US" sz="2000" dirty="0"/>
              <a:t>サブグループの中にはチャタムハウスルールを設けているグループがありますので、その場合、得られた情報は自由に利用してよいですが、誰が言ったかは口外しないように注意してください。</a:t>
            </a:r>
          </a:p>
        </p:txBody>
      </p:sp>
    </p:spTree>
    <p:extLst>
      <p:ext uri="{BB962C8B-B14F-4D97-AF65-F5344CB8AC3E}">
        <p14:creationId xmlns:p14="http://schemas.microsoft.com/office/powerpoint/2010/main" val="3135808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2800" dirty="0">
                <a:latin typeface="+mj-ea"/>
                <a:ea typeface="+mj-ea"/>
              </a:rPr>
              <a:t>保証及び責任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4294967295"/>
          </p:nvPr>
        </p:nvSpPr>
        <p:spPr>
          <a:xfrm>
            <a:off x="0" y="1608138"/>
            <a:ext cx="10972800" cy="4876800"/>
          </a:xfrm>
          <a:prstGeom prst="rect">
            <a:avLst/>
          </a:prstGeom>
        </p:spPr>
        <p:txBody>
          <a:bodyPr/>
          <a:lstStyle/>
          <a:p>
            <a:pPr marL="271463" indent="-141288">
              <a:spcAft>
                <a:spcPts val="1200"/>
              </a:spcAft>
              <a:buFont typeface="Arial" pitchFamily="34" charset="0"/>
              <a:buChar char="•"/>
            </a:pPr>
            <a:r>
              <a:rPr lang="ja-JP" altLang="en-US" sz="2000" dirty="0"/>
              <a:t>公開した成果物や、会議での発言について、内容の正誤を含め、一切の保証はありません。また、作成者や発言者は、一切の責任を負いません。</a:t>
            </a:r>
            <a:endParaRPr lang="en-US" altLang="ja-JP" sz="2000" dirty="0"/>
          </a:p>
          <a:p>
            <a:pPr marL="271463" indent="-141288">
              <a:spcAft>
                <a:spcPts val="1200"/>
              </a:spcAft>
              <a:buFont typeface="Arial" pitchFamily="34" charset="0"/>
              <a:buChar char="•"/>
            </a:pPr>
            <a:r>
              <a:rPr lang="ja-JP" altLang="en-US" sz="2000" dirty="0"/>
              <a:t>ツール（</a:t>
            </a:r>
            <a:r>
              <a:rPr lang="en-US" altLang="ja-JP" sz="2000" dirty="0" err="1"/>
              <a:t>github</a:t>
            </a:r>
            <a:r>
              <a:rPr lang="ja-JP" altLang="en-US" sz="2000" dirty="0"/>
              <a:t>や</a:t>
            </a:r>
            <a:r>
              <a:rPr lang="en-US" altLang="ja-JP" sz="2000" dirty="0"/>
              <a:t>slack</a:t>
            </a:r>
            <a:r>
              <a:rPr lang="ja-JP" altLang="en-US" sz="2000" dirty="0"/>
              <a:t>等）について、セキュリティ等の保証はなく、情報漏洩が発 生したとしても、運営者や</a:t>
            </a:r>
            <a:r>
              <a:rPr lang="en-US" altLang="ja-JP" sz="2000" dirty="0" err="1"/>
              <a:t>JapanWG</a:t>
            </a:r>
            <a:r>
              <a:rPr lang="ja-JP" altLang="en-US" sz="2000" dirty="0"/>
              <a:t>のメンバーは一切の責任を負いません。</a:t>
            </a:r>
          </a:p>
          <a:p>
            <a:pPr marL="271463" indent="-141288">
              <a:spcAft>
                <a:spcPts val="1200"/>
              </a:spcAft>
              <a:buFont typeface="Arial" pitchFamily="34" charset="0"/>
              <a:buChar char="•"/>
            </a:pPr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92205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3200" dirty="0">
                <a:latin typeface="+mj-ea"/>
                <a:ea typeface="+mj-ea"/>
              </a:rPr>
              <a:t>写真撮影および広報目的での使用の許可ご確認</a:t>
            </a:r>
            <a:endParaRPr lang="ja-JP" altLang="en-US" sz="2400" dirty="0">
              <a:latin typeface="+mj-ea"/>
              <a:ea typeface="+mj-ea"/>
            </a:endParaRP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4294967295"/>
          </p:nvPr>
        </p:nvSpPr>
        <p:spPr>
          <a:xfrm>
            <a:off x="0" y="1608138"/>
            <a:ext cx="10972800" cy="4876800"/>
          </a:xfrm>
          <a:prstGeom prst="rect">
            <a:avLst/>
          </a:prstGeom>
        </p:spPr>
        <p:txBody>
          <a:bodyPr/>
          <a:lstStyle/>
          <a:p>
            <a:pPr marL="271463" indent="-141288">
              <a:spcAft>
                <a:spcPts val="1200"/>
              </a:spcAft>
              <a:buFont typeface="Arial" pitchFamily="34" charset="0"/>
              <a:buChar char="•"/>
            </a:pPr>
            <a:r>
              <a:rPr lang="en-US" altLang="ja-JP" sz="2000" dirty="0" err="1">
                <a:latin typeface="+mn-ea"/>
                <a:ea typeface="+mn-ea"/>
              </a:rPr>
              <a:t>OpenChain</a:t>
            </a:r>
            <a:r>
              <a:rPr lang="en-US" altLang="ja-JP" sz="2000" dirty="0">
                <a:latin typeface="+mn-ea"/>
                <a:ea typeface="+mn-ea"/>
              </a:rPr>
              <a:t> </a:t>
            </a:r>
            <a:r>
              <a:rPr lang="en-US" altLang="ja-JP" sz="2000" dirty="0" err="1">
                <a:latin typeface="+mn-ea"/>
                <a:ea typeface="+mn-ea"/>
              </a:rPr>
              <a:t>JapanWG</a:t>
            </a:r>
            <a:r>
              <a:rPr lang="ja-JP" altLang="en-US" sz="2000" dirty="0" err="1">
                <a:latin typeface="+mn-ea"/>
                <a:ea typeface="+mn-ea"/>
              </a:rPr>
              <a:t>での</a:t>
            </a:r>
            <a:r>
              <a:rPr lang="ja-JP" altLang="en-US" sz="2000" dirty="0">
                <a:latin typeface="+mn-ea"/>
                <a:ea typeface="+mn-ea"/>
              </a:rPr>
              <a:t>活動の状況を公開することで、</a:t>
            </a:r>
            <a:endParaRPr lang="en-US" altLang="ja-JP" sz="2000" dirty="0">
              <a:latin typeface="+mn-ea"/>
              <a:ea typeface="+mn-ea"/>
            </a:endParaRPr>
          </a:p>
          <a:p>
            <a:pPr marL="747395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kumimoji="1" lang="en-US" altLang="ja-JP" dirty="0" err="1">
                <a:latin typeface="+mn-ea"/>
                <a:ea typeface="+mn-ea"/>
              </a:rPr>
              <a:t>OpenChain</a:t>
            </a:r>
            <a:r>
              <a:rPr kumimoji="1" lang="ja-JP" altLang="en-US" dirty="0">
                <a:latin typeface="+mn-ea"/>
                <a:ea typeface="+mn-ea"/>
              </a:rPr>
              <a:t>本体への刺激になり、日本のプレゼンスが向上する。</a:t>
            </a:r>
            <a:endParaRPr kumimoji="1" lang="en-US" altLang="ja-JP" dirty="0">
              <a:latin typeface="+mn-ea"/>
              <a:ea typeface="+mn-ea"/>
            </a:endParaRPr>
          </a:p>
          <a:p>
            <a:pPr marL="747395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kumimoji="1" lang="ja-JP" altLang="en-US" dirty="0">
                <a:latin typeface="+mn-ea"/>
                <a:ea typeface="+mn-ea"/>
              </a:rPr>
              <a:t>他国の</a:t>
            </a:r>
            <a:r>
              <a:rPr kumimoji="1" lang="en-US" altLang="ja-JP" dirty="0" err="1">
                <a:latin typeface="+mn-ea"/>
                <a:ea typeface="+mn-ea"/>
              </a:rPr>
              <a:t>OpenChain</a:t>
            </a:r>
            <a:r>
              <a:rPr kumimoji="1" lang="ja-JP" altLang="en-US" dirty="0">
                <a:latin typeface="+mn-ea"/>
                <a:ea typeface="+mn-ea"/>
              </a:rPr>
              <a:t>活動の刺激になり、</a:t>
            </a:r>
            <a:r>
              <a:rPr kumimoji="1" lang="en-US" altLang="ja-JP" dirty="0" err="1">
                <a:latin typeface="+mn-ea"/>
                <a:ea typeface="+mn-ea"/>
              </a:rPr>
              <a:t>OpenChain</a:t>
            </a:r>
            <a:r>
              <a:rPr kumimoji="1" lang="ja-JP" altLang="en-US" dirty="0">
                <a:latin typeface="+mn-ea"/>
                <a:ea typeface="+mn-ea"/>
              </a:rPr>
              <a:t>全体が盛り上がる。</a:t>
            </a:r>
            <a:endParaRPr kumimoji="1" lang="en-US" altLang="ja-JP" dirty="0">
              <a:latin typeface="+mn-ea"/>
              <a:ea typeface="+mn-ea"/>
            </a:endParaRPr>
          </a:p>
          <a:p>
            <a:pPr marL="130175" indent="0">
              <a:spcAft>
                <a:spcPts val="1200"/>
              </a:spcAft>
              <a:buNone/>
            </a:pPr>
            <a:r>
              <a:rPr lang="ja-JP" altLang="en-US" sz="2000" dirty="0">
                <a:latin typeface="+mn-ea"/>
                <a:ea typeface="+mn-ea"/>
              </a:rPr>
              <a:t>といった効果が期待できます。</a:t>
            </a:r>
            <a:endParaRPr lang="en-US" altLang="ja-JP" sz="2000" dirty="0">
              <a:latin typeface="+mn-ea"/>
              <a:ea typeface="+mn-ea"/>
            </a:endParaRPr>
          </a:p>
          <a:p>
            <a:pPr marL="271463" indent="-141288">
              <a:spcAft>
                <a:spcPts val="1200"/>
              </a:spcAft>
              <a:buFont typeface="Arial" pitchFamily="34" charset="0"/>
              <a:buChar char="•"/>
            </a:pPr>
            <a:r>
              <a:rPr lang="ja-JP" altLang="en-US" sz="2000" dirty="0">
                <a:latin typeface="+mn-ea"/>
                <a:ea typeface="+mn-ea"/>
              </a:rPr>
              <a:t>また、参加者の皆様の社内に展開することで、自社内の活動を進めやすくなるといった効果が期待できます。</a:t>
            </a:r>
            <a:endParaRPr lang="en-US" altLang="ja-JP" sz="2000" dirty="0">
              <a:latin typeface="+mn-ea"/>
              <a:ea typeface="+mn-ea"/>
            </a:endParaRPr>
          </a:p>
          <a:p>
            <a:pPr marL="271463" indent="-141288"/>
            <a:r>
              <a:rPr lang="ja-JP" altLang="en-US" sz="2000" dirty="0">
                <a:latin typeface="+mn-ea"/>
                <a:ea typeface="+mn-ea"/>
              </a:rPr>
              <a:t>上記の効果を得るために、本会合の様子の写真撮影</a:t>
            </a:r>
            <a:r>
              <a:rPr lang="en-US" altLang="ja-JP" sz="2000" dirty="0">
                <a:latin typeface="+mn-ea"/>
                <a:ea typeface="+mn-ea"/>
              </a:rPr>
              <a:t>,</a:t>
            </a:r>
            <a:r>
              <a:rPr lang="ja-JP" altLang="en-US" sz="2000" dirty="0">
                <a:latin typeface="+mn-ea"/>
                <a:ea typeface="+mn-ea"/>
              </a:rPr>
              <a:t>　公開することに対して許可を頂きたく存じます。</a:t>
            </a:r>
            <a:endParaRPr lang="en-US" altLang="ja-JP" sz="2000" dirty="0">
              <a:latin typeface="+mn-ea"/>
              <a:ea typeface="+mn-ea"/>
            </a:endParaRPr>
          </a:p>
          <a:p>
            <a:pPr marL="271463" indent="-141288"/>
            <a:endParaRPr lang="en-US" altLang="ja-JP" sz="1800" dirty="0">
              <a:latin typeface="+mn-ea"/>
              <a:ea typeface="+mn-ea"/>
            </a:endParaRPr>
          </a:p>
          <a:p>
            <a:pPr marL="271463" indent="-141288"/>
            <a:r>
              <a:rPr lang="ja-JP" altLang="en-US" sz="2000" dirty="0">
                <a:latin typeface="+mn-ea"/>
                <a:ea typeface="+mn-ea"/>
              </a:rPr>
              <a:t>写真撮影の禁止、および、公開の禁止を希望される場合は、お知らせください。</a:t>
            </a:r>
            <a:br>
              <a:rPr lang="en-US" altLang="ja-JP" sz="2000" dirty="0">
                <a:latin typeface="+mn-ea"/>
                <a:ea typeface="+mn-ea"/>
              </a:rPr>
            </a:br>
            <a:r>
              <a:rPr lang="ja-JP" altLang="en-US" sz="2000" dirty="0">
                <a:latin typeface="+mn-ea"/>
                <a:ea typeface="+mn-ea"/>
              </a:rPr>
              <a:t>写り込みが無いようにします。</a:t>
            </a:r>
            <a:endParaRPr lang="en-US" altLang="ja-JP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36539078"/>
      </p:ext>
    </p:extLst>
  </p:cSld>
  <p:clrMapOvr>
    <a:masterClrMapping/>
  </p:clrMapOvr>
</p:sld>
</file>

<file path=ppt/theme/theme1.xml><?xml version="1.0" encoding="utf-8"?>
<a:theme xmlns:a="http://schemas.openxmlformats.org/drawingml/2006/main" name="1_OSSL資料_20160418_c">
  <a:themeElements>
    <a:clrScheme name="ユーザー定義 1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007DEA"/>
      </a:accent1>
      <a:accent2>
        <a:srgbClr val="FCB95D"/>
      </a:accent2>
      <a:accent3>
        <a:srgbClr val="FF0000"/>
      </a:accent3>
      <a:accent4>
        <a:srgbClr val="007DEA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ユーザー定義 3">
      <a:majorFont>
        <a:latin typeface="Segoe UI"/>
        <a:ea typeface="メイリオ"/>
        <a:cs typeface=""/>
      </a:majorFont>
      <a:minorFont>
        <a:latin typeface="Segoe UI Symbo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2060"/>
        </a:solidFill>
        <a:ln w="28575">
          <a:solidFill>
            <a:schemeClr val="bg1"/>
          </a:solidFill>
        </a:ln>
        <a:effectLst/>
      </a:spPr>
      <a:bodyPr rtlCol="0" anchor="ctr">
        <a:normAutofit/>
      </a:bodyPr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SSL資料_20160418_c">
  <a:themeElements>
    <a:clrScheme name="ユーザー定義 1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007DEA"/>
      </a:accent1>
      <a:accent2>
        <a:srgbClr val="FCB95D"/>
      </a:accent2>
      <a:accent3>
        <a:srgbClr val="FF0000"/>
      </a:accent3>
      <a:accent4>
        <a:srgbClr val="007DEA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ユーザー定義 3">
      <a:majorFont>
        <a:latin typeface="Segoe UI"/>
        <a:ea typeface="メイリオ"/>
        <a:cs typeface=""/>
      </a:majorFont>
      <a:minorFont>
        <a:latin typeface="Segoe UI Symbo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2060"/>
        </a:solidFill>
        <a:ln w="28575">
          <a:solidFill>
            <a:schemeClr val="bg1"/>
          </a:solidFill>
        </a:ln>
        <a:effectLst/>
      </a:spPr>
      <a:bodyPr rtlCol="0" anchor="ctr">
        <a:normAutofit/>
      </a:bodyPr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SSL資料_20160418_c">
  <a:themeElements>
    <a:clrScheme name="ユーザー定義 1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007DEA"/>
      </a:accent1>
      <a:accent2>
        <a:srgbClr val="FCB95D"/>
      </a:accent2>
      <a:accent3>
        <a:srgbClr val="FF0000"/>
      </a:accent3>
      <a:accent4>
        <a:srgbClr val="007DEA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ユーザー定義 3">
      <a:majorFont>
        <a:latin typeface="Segoe UI"/>
        <a:ea typeface="メイリオ"/>
        <a:cs typeface=""/>
      </a:majorFont>
      <a:minorFont>
        <a:latin typeface="Segoe UI Symbo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2060"/>
        </a:solidFill>
        <a:ln w="28575">
          <a:solidFill>
            <a:schemeClr val="bg1"/>
          </a:solidFill>
        </a:ln>
        <a:effectLst/>
      </a:spPr>
      <a:bodyPr rtlCol="0" anchor="ctr">
        <a:normAutofit/>
      </a:bodyPr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TM02836342[[fn=イオン]]</Template>
  <TotalTime>0</TotalTime>
  <Words>1027</Words>
  <Application>Microsoft Office PowerPoint</Application>
  <PresentationFormat>ワイド画面</PresentationFormat>
  <Paragraphs>82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11</vt:i4>
      </vt:variant>
    </vt:vector>
  </HeadingPairs>
  <TitlesOfParts>
    <vt:vector size="24" baseType="lpstr">
      <vt:lpstr>HGP創英角ｺﾞｼｯｸUB</vt:lpstr>
      <vt:lpstr>Myriad Pro</vt:lpstr>
      <vt:lpstr>メイリオ</vt:lpstr>
      <vt:lpstr>游ゴシック</vt:lpstr>
      <vt:lpstr>Arial</vt:lpstr>
      <vt:lpstr>Calibri</vt:lpstr>
      <vt:lpstr>Segoe UI</vt:lpstr>
      <vt:lpstr>Segoe UI Symbol</vt:lpstr>
      <vt:lpstr>Tahoma</vt:lpstr>
      <vt:lpstr>Wingdings</vt:lpstr>
      <vt:lpstr>1_OSSL資料_20160418_c</vt:lpstr>
      <vt:lpstr>OSSL資料_20160418_c</vt:lpstr>
      <vt:lpstr>2_OSSL資料_20160418_c</vt:lpstr>
      <vt:lpstr>第21回全体会合／第8回オンライン会合 All member meeting #21 / Virtual all member meeting #8  </vt:lpstr>
      <vt:lpstr>全体会合　Meeting</vt:lpstr>
      <vt:lpstr>アジェンダ</vt:lpstr>
      <vt:lpstr>Agenda</vt:lpstr>
      <vt:lpstr>Japan WGについて</vt:lpstr>
      <vt:lpstr>独占禁止法順守ポリシー (Antitrust Policy)</vt:lpstr>
      <vt:lpstr>守秘義務</vt:lpstr>
      <vt:lpstr>保証及び責任</vt:lpstr>
      <vt:lpstr>写真撮影および広報目的での使用の許可ご確認</vt:lpstr>
      <vt:lpstr>オンライン会合の注意事項 (Note)</vt:lpstr>
      <vt:lpstr>Note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2021-05-26T03:29:45Z</dcterms:created>
  <dcterms:modified xsi:type="dcterms:W3CDTF">2021-10-05T06:03:51Z</dcterms:modified>
</cp:coreProperties>
</file>