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16"/>
  </p:notesMasterIdLst>
  <p:sldIdLst>
    <p:sldId id="406" r:id="rId4"/>
    <p:sldId id="407" r:id="rId5"/>
    <p:sldId id="455" r:id="rId6"/>
    <p:sldId id="457" r:id="rId7"/>
    <p:sldId id="434" r:id="rId8"/>
    <p:sldId id="454" r:id="rId9"/>
    <p:sldId id="277" r:id="rId10"/>
    <p:sldId id="452" r:id="rId11"/>
    <p:sldId id="453" r:id="rId12"/>
    <p:sldId id="278" r:id="rId13"/>
    <p:sldId id="448" r:id="rId14"/>
    <p:sldId id="4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123" d="100"/>
          <a:sy n="123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activeX/activeX1.xml><?xml version="1.0" encoding="utf-8"?>
<ax:ocx xmlns:ax="http://schemas.microsoft.com/office/2006/activeX" xmlns:r="http://schemas.openxmlformats.org/officeDocument/2006/relationships" ax:classid="{D9347033-9612-11D1-9D75-00C04FCC8CDC}" ax:persistence="persistPropertyBag">
  <ax:ocxPr ax:name="_cx" ax:value="7003"/>
  <ax:ocxPr ax:name="_cy" ax:value="7003"/>
  <ax:ocxPr ax:name="Style" ax:value="11"/>
  <ax:ocxPr ax:name="SubStyle" ax:value="-1"/>
  <ax:ocxPr ax:name="Validation" ax:value="2"/>
  <ax:ocxPr ax:name="LineWeight" ax:value="3"/>
  <ax:ocxPr ax:name="Direction" ax:value="0"/>
  <ax:ocxPr ax:name="ShowData" ax:value="1"/>
  <ax:ocxPr ax:name="Value" ax:value="https://socionext.zoom.us/j/99975267803?pwd=ekhxaHA3bVZUSVU5M0dVMkF2Z0pkQT09"/>
  <ax:ocxPr ax:name="ForeColor" ax:value="0"/>
  <ax:ocxPr ax:name="BackColor" ax:value="16777215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hyperlink" Target="https://socionext.zoom.us/j/99975267803?pwd=ekhxaHA3bVZUSVU5M0dVMkF2Z0pkQT0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penChain-JWG" TargetMode="External"/><Relationship Id="rId2" Type="http://schemas.openxmlformats.org/officeDocument/2006/relationships/hyperlink" Target="https://forms.gle/zg5e6h7bwccQCvvZ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ghlan@linux.com" TargetMode="External"/><Relationship Id="rId2" Type="http://schemas.openxmlformats.org/officeDocument/2006/relationships/hyperlink" Target="https://www.linuxfoundation.jp/code-of-conduct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23</a:t>
            </a:r>
            <a:r>
              <a:rPr kumimoji="1" lang="ja-JP" altLang="en-US" dirty="0"/>
              <a:t>回全体会合／第</a:t>
            </a:r>
            <a:r>
              <a:rPr lang="en-US" altLang="ja-JP" dirty="0"/>
              <a:t>10</a:t>
            </a:r>
            <a:r>
              <a:rPr kumimoji="1" lang="ja-JP" altLang="en-US" dirty="0"/>
              <a:t>回オンライン会合</a:t>
            </a:r>
            <a:br>
              <a:rPr kumimoji="1" lang="en-US" altLang="ja-JP" dirty="0"/>
            </a:b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#23</a:t>
            </a:r>
            <a:r>
              <a:rPr kumimoji="1"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#10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April</a:t>
            </a:r>
            <a:r>
              <a:rPr lang="ja-JP" altLang="en-US" dirty="0"/>
              <a:t> </a:t>
            </a:r>
            <a:r>
              <a:rPr lang="en-US" altLang="ja-JP" dirty="0"/>
              <a:t>20, 2022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199" y="1001949"/>
            <a:ext cx="10659505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発言はホストの許可制とします（通常はミュートをお願いします）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お絵描きツールは停止しています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4638406" y="5252380"/>
            <a:ext cx="1753445" cy="239896"/>
          </a:xfrm>
          <a:prstGeom prst="wedgeRectCallout">
            <a:avLst>
              <a:gd name="adj1" fmla="val -561"/>
              <a:gd name="adj2" fmla="val 16358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チャットパネルを表示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68E3B3-638D-420C-8B34-C786A97D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3437" r="3255" b="7487"/>
          <a:stretch/>
        </p:blipFill>
        <p:spPr>
          <a:xfrm>
            <a:off x="7364769" y="4489831"/>
            <a:ext cx="2304000" cy="1188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7771579" y="4496626"/>
            <a:ext cx="358189" cy="12098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FCC4C2C5-3004-4A50-A263-6AFC77B07547}"/>
              </a:ext>
            </a:extLst>
          </p:cNvPr>
          <p:cNvSpPr/>
          <p:nvPr/>
        </p:nvSpPr>
        <p:spPr>
          <a:xfrm>
            <a:off x="8482746" y="6212651"/>
            <a:ext cx="2434396" cy="285425"/>
          </a:xfrm>
          <a:prstGeom prst="wedgeRectCallout">
            <a:avLst>
              <a:gd name="adj1" fmla="val -39640"/>
              <a:gd name="adj2" fmla="val -14073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リアクション時はこちらをクリック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9739657" y="5143189"/>
            <a:ext cx="1177485" cy="392655"/>
          </a:xfrm>
          <a:prstGeom prst="wedgeRectCallout">
            <a:avLst>
              <a:gd name="adj1" fmla="val -118491"/>
              <a:gd name="adj2" fmla="val 410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8229695" y="4060529"/>
            <a:ext cx="651805" cy="385734"/>
          </a:xfrm>
          <a:prstGeom prst="wedgeRectCallout">
            <a:avLst>
              <a:gd name="adj1" fmla="val -86983"/>
              <a:gd name="adj2" fmla="val 7988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5593319" y="4800164"/>
            <a:ext cx="1620150" cy="268070"/>
          </a:xfrm>
          <a:prstGeom prst="wedgeRectCallout">
            <a:avLst>
              <a:gd name="adj1" fmla="val 61468"/>
              <a:gd name="adj2" fmla="val 281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日時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April 20(Wed), 2022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15:00-16:00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場所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(Venue)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b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hlinkClick r:id="rId4"/>
              </a:rPr>
              <a:t>https://socionext.zoom.us/j/99975267803?pwd=ekhxaHA3bVZUSVU5M0dVMkF2Z0pkQT09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 ID: 99975267803 / 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パスワード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 ]&gt;guXS~6</a:t>
            </a:r>
          </a:p>
          <a:p>
            <a:pPr marL="0" indent="0">
              <a:buNone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4" name="BarCodeCtrl1" r:id="rId2" imgW="2521080" imgH="2521080"/>
        </mc:Choice>
        <mc:Fallback>
          <p:control name="BarCodeCtrl1" r:id="rId2" imgW="2521080" imgH="2521080">
            <p:pic>
              <p:nvPicPr>
                <p:cNvPr id="5" name="BarCodeCtrl1">
                  <a:extLst>
                    <a:ext uri="{FF2B5EF4-FFF2-40B4-BE49-F238E27FC236}">
                      <a16:creationId xmlns:a16="http://schemas.microsoft.com/office/drawing/2014/main" id="{E3A31869-8111-4053-9C48-8782DEBEACF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316181" y="3996921"/>
                  <a:ext cx="2520950" cy="2520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</a:t>
            </a: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15:00 - 15:02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15:02 - 15:10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15:10 - 15:20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について　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15:20 - 16:00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Industry Survey 2022 (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業界調査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b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	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集計結果紹介、フリーディスカッション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08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 (Virtual Meeting)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– 15:02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15:02 – 15:10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 – 15:20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Introduction of OpenChain Japan WG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 – 16:00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Result of “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Industry Survey 2022” &amp; discussion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 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02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478D9DF-F0BC-4A10-8EBE-B68CD932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OpenChain</a:t>
            </a:r>
            <a:r>
              <a:rPr lang="en-US" altLang="ja-JP" dirty="0"/>
              <a:t> Industry Survey 2022 (</a:t>
            </a:r>
            <a:r>
              <a:rPr lang="en-US" altLang="ja-JP" dirty="0" err="1"/>
              <a:t>OpenChain</a:t>
            </a:r>
            <a:r>
              <a:rPr lang="ja-JP" altLang="en-US" dirty="0"/>
              <a:t>業界調査</a:t>
            </a:r>
            <a:r>
              <a:rPr lang="en-US" altLang="ja-JP" dirty="0"/>
              <a:t>)</a:t>
            </a:r>
            <a:r>
              <a:rPr lang="ja-JP" altLang="en-US" dirty="0"/>
              <a:t> フリーディスカッションについて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2D74D00D-B574-4D61-AF34-2D2C7CC73C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4405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ご協力のお願い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会場の皆さんにリアルタイムにアンケートに答えていただき、その結果を見ながら、皆さんと意見交換をさせていただく試みを行います。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 err="1"/>
              <a:t>OpenChain</a:t>
            </a:r>
            <a:r>
              <a:rPr lang="en-US" altLang="ja-JP" dirty="0"/>
              <a:t> Industry Survey 2022 (</a:t>
            </a:r>
            <a:r>
              <a:rPr lang="en-US" altLang="ja-JP" dirty="0" err="1"/>
              <a:t>OpenChain</a:t>
            </a:r>
            <a:r>
              <a:rPr lang="ja-JP" altLang="en-US" dirty="0"/>
              <a:t>業界調査</a:t>
            </a:r>
            <a:r>
              <a:rPr lang="en-US" altLang="ja-JP" dirty="0"/>
              <a:t>)</a:t>
            </a:r>
            <a:r>
              <a:rPr lang="ja-JP" altLang="en-US" dirty="0"/>
              <a:t>」と同じツールを利用します。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明示的に回答いただいた情報のみ収集、利用します。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回答者の情報（メールアドレス等）は収集されません。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疑問、不安に感じられることがあれば、お気軽にお尋ねください。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回答は必須ではありませんが、多くの方にご参加いただきたく思います。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リアルタイムアンケート	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>
                <a:hlinkClick r:id="rId2"/>
              </a:rPr>
              <a:t>https://forms.gle/zg5e6h7bwccQCvvZ8</a:t>
            </a:r>
            <a:endParaRPr lang="ja-JP" altLang="en-US" dirty="0"/>
          </a:p>
          <a:p>
            <a:pPr lvl="2">
              <a:lnSpc>
                <a:spcPct val="150000"/>
              </a:lnSpc>
            </a:pPr>
            <a:r>
              <a:rPr lang="ja-JP" altLang="en-US" dirty="0"/>
              <a:t>同じ</a:t>
            </a:r>
            <a:r>
              <a:rPr lang="en-US" altLang="ja-JP" dirty="0"/>
              <a:t>URL</a:t>
            </a:r>
            <a:r>
              <a:rPr lang="ja-JP" altLang="en-US" dirty="0"/>
              <a:t>を</a:t>
            </a:r>
            <a:r>
              <a:rPr lang="en-US" altLang="ja-JP" dirty="0"/>
              <a:t>QR</a:t>
            </a:r>
            <a:r>
              <a:rPr lang="ja-JP" altLang="en-US" dirty="0"/>
              <a:t>コードにしています。スマートフォン等でご回答いただく際にご利用ください。→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結果の利用方法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全体会合の共有画面に結果を表示します。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また、</a:t>
            </a:r>
            <a:r>
              <a:rPr lang="en-US" altLang="ja-JP" dirty="0" err="1">
                <a:hlinkClick r:id="rId3"/>
              </a:rPr>
              <a:t>OpenChain</a:t>
            </a:r>
            <a:r>
              <a:rPr lang="en-US" altLang="ja-JP" dirty="0">
                <a:hlinkClick r:id="rId3"/>
              </a:rPr>
              <a:t> JWG</a:t>
            </a:r>
            <a:r>
              <a:rPr lang="ja-JP" altLang="en-US" dirty="0">
                <a:hlinkClick r:id="rId3"/>
              </a:rPr>
              <a:t>の</a:t>
            </a:r>
            <a:r>
              <a:rPr lang="en-US" altLang="ja-JP" dirty="0">
                <a:hlinkClick r:id="rId3"/>
              </a:rPr>
              <a:t>GitHub</a:t>
            </a:r>
            <a:r>
              <a:rPr lang="ja-JP" altLang="en-US" dirty="0"/>
              <a:t>に公開するとともに、今後の</a:t>
            </a:r>
            <a:r>
              <a:rPr lang="en-US" altLang="ja-JP" dirty="0" err="1"/>
              <a:t>OpenChain</a:t>
            </a:r>
            <a:r>
              <a:rPr lang="ja-JP" altLang="en-US" dirty="0"/>
              <a:t>活動で利用します。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517914-7221-4FC5-8BAE-7800E1FAA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743" y="3866433"/>
            <a:ext cx="141942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4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j-ea"/>
                <a:ea typeface="+mj-ea"/>
              </a:rPr>
              <a:t>Japan</a:t>
            </a:r>
            <a:r>
              <a:rPr lang="ja-JP" altLang="en-US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+mj-ea"/>
                <a:ea typeface="+mj-ea"/>
              </a:rPr>
              <a:t>WG</a:t>
            </a:r>
            <a:r>
              <a:rPr lang="ja-JP" altLang="en-US" sz="2800" dirty="0">
                <a:latin typeface="+mj-ea"/>
                <a:ea typeface="+mj-ea"/>
              </a:rPr>
              <a:t>について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Work Group</a:t>
            </a:r>
            <a:r>
              <a:rPr lang="ja-JP" altLang="en-US" sz="2000" dirty="0"/>
              <a:t>（以降</a:t>
            </a:r>
            <a:r>
              <a:rPr lang="en-US" altLang="ja-JP" sz="2000" dirty="0"/>
              <a:t>Japan WG</a:t>
            </a:r>
            <a:r>
              <a:rPr lang="ja-JP" altLang="en-US" sz="2000" dirty="0"/>
              <a:t>）は、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の一つの活動です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WG</a:t>
            </a:r>
            <a:r>
              <a:rPr lang="ja-JP" altLang="en-US" sz="2000" dirty="0"/>
              <a:t>は、日本・アジアを中心に、</a:t>
            </a:r>
            <a:r>
              <a:rPr lang="en-US" altLang="ja-JP" sz="2000" dirty="0"/>
              <a:t>OSS</a:t>
            </a:r>
            <a:r>
              <a:rPr lang="ja-JP" altLang="en-US" sz="2000" dirty="0"/>
              <a:t>ライセンス遵守や</a:t>
            </a:r>
            <a:r>
              <a:rPr lang="en-US" altLang="ja-JP" sz="2000" dirty="0"/>
              <a:t>OSS</a:t>
            </a:r>
            <a:r>
              <a:rPr lang="ja-JP" altLang="en-US" sz="2000" dirty="0"/>
              <a:t>利用に関する課題解決を目指しています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規約等については、</a:t>
            </a:r>
            <a:r>
              <a:rPr lang="en-US" altLang="ja-JP" sz="2000" dirty="0"/>
              <a:t>Japan WG</a:t>
            </a:r>
            <a:r>
              <a:rPr lang="ja-JP" altLang="en-US" sz="2000" dirty="0"/>
              <a:t>として個別に設けておらず、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の規約等に従います（本文書に書かれた内容以外に特に注意する事項はありません）また、</a:t>
            </a:r>
            <a:r>
              <a:rPr lang="en-US" altLang="ja-JP" sz="2000" dirty="0">
                <a:hlinkClick r:id="rId2"/>
              </a:rPr>
              <a:t>The Linux Foundation</a:t>
            </a:r>
            <a:r>
              <a:rPr lang="ja-JP" altLang="en-US" sz="2000" dirty="0">
                <a:hlinkClick r:id="rId2"/>
              </a:rPr>
              <a:t>の行動規範</a:t>
            </a:r>
            <a:r>
              <a:rPr lang="ja-JP" altLang="en-US" sz="2000" dirty="0"/>
              <a:t>に従います。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OpenChain Project</a:t>
            </a:r>
            <a:r>
              <a:rPr lang="ja-JP" altLang="en-US" sz="2000" dirty="0"/>
              <a:t>の規約等については、</a:t>
            </a:r>
            <a:r>
              <a:rPr lang="en-US" altLang="ja-JP" sz="2000" dirty="0"/>
              <a:t>Project General Manager</a:t>
            </a:r>
            <a:r>
              <a:rPr lang="ja-JP" altLang="en-US" sz="2000" dirty="0"/>
              <a:t>である</a:t>
            </a:r>
            <a:r>
              <a:rPr lang="en-US" altLang="ja-JP" sz="2000" dirty="0"/>
              <a:t>Shane Coughlan </a:t>
            </a:r>
            <a:r>
              <a:rPr lang="en-US" altLang="ja-JP" sz="2000" dirty="0">
                <a:hlinkClick r:id="rId3"/>
              </a:rPr>
              <a:t>coughlan@linux.com</a:t>
            </a:r>
            <a:r>
              <a:rPr lang="ja-JP" altLang="en-US" sz="2000" dirty="0"/>
              <a:t>に問い合わせてください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60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守秘義務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守秘義務はありません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秘密事項は持ち込まないように注意して下さい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サブグループの中にはチャタムハウスルールを設けているグループがありますので、その場合、得られた情報は自由に利用してよいですが、誰が言ったかは口外しないように注意してください。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3580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保証及び責任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公開した成果物や、会議での発言について、内容の正誤を含め、一切の保証はありません。また、作成者や発言者は、一切の責任を負いません。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ツール（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や</a:t>
            </a:r>
            <a:r>
              <a:rPr lang="en-US" altLang="ja-JP" sz="2000" dirty="0"/>
              <a:t>slack</a:t>
            </a:r>
            <a:r>
              <a:rPr lang="ja-JP" altLang="en-US" sz="2000" dirty="0"/>
              <a:t>等）について、セキュリティ等の保証はなく、情報漏洩が発 生したとしても、運営者や</a:t>
            </a:r>
            <a:r>
              <a:rPr lang="en-US" altLang="ja-JP" sz="2000" dirty="0" err="1"/>
              <a:t>JapanWG</a:t>
            </a:r>
            <a:r>
              <a:rPr lang="ja-JP" altLang="en-US" sz="2000" dirty="0"/>
              <a:t>のメンバーは一切の責任を負いません。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205537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1196</Words>
  <Application>Microsoft Office PowerPoint</Application>
  <PresentationFormat>ワイド画面</PresentationFormat>
  <Paragraphs>98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5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第23回全体会合／第10回オンライン会合 All member meeting #23 / Virtual all member meeting #10  </vt:lpstr>
      <vt:lpstr>全体会合　Meeting</vt:lpstr>
      <vt:lpstr>アジェンダ</vt:lpstr>
      <vt:lpstr>Agenda</vt:lpstr>
      <vt:lpstr>OpenChain Industry Survey 2022 (OpenChain業界調査) フリーディスカッションについて</vt:lpstr>
      <vt:lpstr>Japan WGについて</vt:lpstr>
      <vt:lpstr>独占禁止法順守ポリシー (Antitrust Policy)</vt:lpstr>
      <vt:lpstr>守秘義務</vt:lpstr>
      <vt:lpstr>保証及び責任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2021-05-26T03:29:45Z</dcterms:created>
  <dcterms:modified xsi:type="dcterms:W3CDTF">2022-04-02T04:26:01Z</dcterms:modified>
</cp:coreProperties>
</file>