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trictFirstAndLastChars="0" autoCompressPictures="0" saveSubsetFonts="1">
  <p:sldMasterIdLst>
    <p:sldMasterId r:id="rId1" id="2147483664"/>
  </p:sldMasterIdLst>
  <p:notesMasterIdLst>
    <p:notesMasterId r:id="rId5"/>
  </p:notesMasterIdLst>
  <p:sldIdLst>
    <p:sldId r:id="rId2" id="290"/>
    <p:sldId r:id="rId3" id="291"/>
    <p:sldId r:id="rId4" id="292"/>
  </p:sldIdLst>
  <p:sldSz cx="9144000" cy="5143500" type="screen16x9"/>
  <p:notesSz cx="6858000" cy="9144000"/>
  <p:embeddedFontLst>
    <p:embeddedFont>
      <p:font charset="0" panose="020B0600070205080204" typeface="Open Sans Medium"/>
      <p:regular r:id="rId6"/>
      <p:bold r:id="rId7"/>
      <p:italic r:id="rId8"/>
      <p:boldItalic r:id="rId9"/>
    </p:embeddedFont>
    <p:embeddedFont>
      <p:font charset="0" panose="02000000000000000000" pitchFamily="2" typeface="Roboto"/>
      <p:regular r:id="rId10"/>
      <p:bold r:id="rId11"/>
      <p:italic r:id="rId12"/>
      <p:boldItalic r:id="rId13"/>
    </p:embeddedFont>
    <p:embeddedFont>
      <p:font charset="0" pitchFamily="2" typeface="Roboto Slab Light"/>
      <p:regular r:id="rId14"/>
      <p:bold r:id="rId15"/>
    </p:embeddedFont>
    <p:embeddedFont>
      <p:font charset="-128" panose="020B0400000000000000" pitchFamily="50" typeface="游ゴシック"/>
      <p:regular r:id="rId16"/>
      <p:bold r:id="rId17"/>
    </p:embeddedFont>
    <p:embeddedFont>
      <p:font charset="-128" panose="020B0300000000000000" pitchFamily="50" typeface="游ゴシック Light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orient="horz" pos="162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E5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D2C4E-209F-404E-8B62-C28AC134D98E}" v="56" dt="2023-03-07T08:42:36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27" autoAdjust="0"/>
  </p:normalViewPr>
  <p:slideViewPr>
    <p:cSldViewPr snapToGrid="0">
      <p:cViewPr varScale="1">
        <p:scale>
          <a:sx n="93" d="100"/>
          <a:sy n="93" d="100"/>
        </p:scale>
        <p:origin x="102" y="24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57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name="Shape 2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;n" id="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r="r" b="b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Google Shape;4;n" id="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wrap="square" anchorCtr="0" spcFirstLastPara="1" tIns="91425">
            <a:noAutofit/>
          </a:bodyPr>
          <a:lstStyle>
            <a:lvl1pPr lvl="0" indent="-29845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lvl="1" indent="-298450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lvl="2" indent="-298450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lvl="3" indent="-298450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lvl="4" indent="-298450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lvl="5" indent="-298450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lvl="6" indent="-298450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lvl="7" indent="-298450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lvl="8" indent="-298450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>
            <a:endParaRPr/>
          </a:p>
        </p:txBody>
      </p:sp>
    </p:spTree>
  </p:cSld>
  <p:clrMap accent6="accent6" accent4="accent4" accent5="accent5" accent2="accent2" accent3="accent3" accent1="accent1" tx1="dk1" bg2="dk2" bg1="lt1" hlink="hlink" tx2="lt2" folHlink="fol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name="Shape 60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1;p9" id="61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bIns="91425" anchor="ctr" rIns="91425" wrap="square" anchorCtr="0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name="Google Shape;62;p9" id="62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lIns="91425" bIns="91425" anchor="ctr" rIns="91425" wrap="square" anchorCtr="0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name="Google Shape;63;p9" id="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bIns="91425" anchor="t" rIns="91425" wrap="square" anchorCtr="0" spcFirstLastPara="1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name="Google Shape;64;p9" id="6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bIns="91425" anchor="ctr" rIns="91425" wrap="square" anchorCtr="0" spcFirstLastPara="1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lvl="0" indent="0" rt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name="Google Shape;65;p9" id="65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bIns="91425" anchor="ctr" rIns="91425" wrap="square" anchorCtr="0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name="Google Shape;66;p9" id="66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lIns="91425" bIns="91425" anchor="t" rIns="91425" wrap="square" anchorCtr="0" spcFirstLastPara="1" tIns="91425">
            <a:normAutofit/>
          </a:bodyPr>
          <a:lstStyle>
            <a:lvl1pPr lvl="0" indent="-34290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indent="-317500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-317500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-317500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-317500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-317500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-317500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-317500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-317500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name="Google Shape;67;p9" id="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name="Picture 1" id="2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  <p:pic>
        <p:nvPicPr>
          <p:cNvPr name="図 3" id="4">
            <a:extLst>
              <a:ext uri="{FF2B5EF4-FFF2-40B4-BE49-F238E27FC236}">
                <a16:creationId xmlns:a16="http://schemas.microsoft.com/office/drawing/2014/main" id="{66F29BC4-AF58-A138-1F78-D7721960F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98020" y="4550887"/>
            <a:ext cx="1212850" cy="6064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name="Shape 5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;p1" id="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wrap="square" anchorCtr="0" spcFirstLastPara="1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name="Google Shape;7;p1" id="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wrap="square" anchorCtr="0" spcFirstLastPara="1" tIns="91425">
            <a:normAutofit/>
          </a:bodyPr>
          <a:lstStyle>
            <a:lvl1pPr lvl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44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indent="-31750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indent="-317500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indent="-317500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indent="-317500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indent="-317500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indent="-317500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name="Google Shape;8;p1" id="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wrap="square" anchorCtr="0" spcFirstLastPara="1" tIns="91425">
            <a:normAutofit/>
          </a:bodyPr>
          <a:lstStyle>
            <a:lvl1pPr lvl="0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 indent="0" rt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6="accent6" accent4="accent4" accent5="accent5" accent2="accent2" accent3="accent3" accent1="accent1" tx1="dk1" bg2="dk2" bg1="lt1" hlink="hlink" tx2="lt2" folHlink="folHlink"/>
  <p:sldLayoutIdLst>
    <p:sldLayoutId r:id="rId1" id="2147483655"/>
  </p:sldLayoutIdLst>
  <p:hf dt="0" ftr="0" sldNum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sched.com/hosted_files/osseu2022/6e/OSSEU22-OSPOIssuesInAConglomerateCompany_Sony_SATO_FUKUCHI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タイトル 3" id="4">
            <a:extLst>
              <a:ext uri="{FF2B5EF4-FFF2-40B4-BE49-F238E27FC236}">
                <a16:creationId xmlns:a16="http://schemas.microsoft.com/office/drawing/2014/main" id="{3B40CCC1-3681-AAE1-F81C-9C07C8AF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noProof="1" altLang="ja-JP" lang="en-US">
                <a:latin typeface="+mj-ea"/>
                <a:ea typeface="+mj-ea"/>
              </a:rPr>
              <a:t># 5: Business Engagement with OSS</a:t>
            </a:r>
          </a:p>
        </p:txBody>
      </p:sp>
      <p:sp>
        <p:nvSpPr>
          <p:cNvPr name="テキスト プレースホルダー 4" id="5">
            <a:extLst>
              <a:ext uri="{FF2B5EF4-FFF2-40B4-BE49-F238E27FC236}">
                <a16:creationId xmlns:a16="http://schemas.microsoft.com/office/drawing/2014/main" id="{26FB8213-9536-3684-D45D-2A3226C9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350" y="1017800"/>
            <a:ext cx="8520600" cy="3587650"/>
          </a:xfrm>
        </p:spPr>
        <p:txBody>
          <a:bodyPr>
            <a:normAutofit lnSpcReduction="20000" fontScale="70000"/>
          </a:bodyPr>
          <a:lstStyle/>
          <a:p>
            <a:r>
              <a:rPr noProof="1" altLang="en-US" lang="ja-JP">
                <a:latin typeface="+mn-ea"/>
                <a:ea typeface="+mn-ea"/>
              </a:rPr>
              <a:t>Business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Software development, using OSS in SI. </a:t>
            </a:r>
            <a:r>
              <a:rPr noProof="1" altLang="en-US" lang="ja-JP">
                <a:latin typeface="+mn-ea"/>
                <a:ea typeface="+mn-ea"/>
              </a:rPr>
              <a:t>Make a system for the customer and deliver. </a:t>
            </a:r>
            <a:r>
              <a:rPr noProof="1" altLang="en-US" lang="ja-JP">
                <a:latin typeface="+mn-ea"/>
                <a:ea typeface="+mn-ea"/>
              </a:rPr>
              <a:t>Profit from operations and maintenance.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Performs consulting business such as OSS management.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A hardware company. </a:t>
            </a:r>
            <a:r>
              <a:rPr noProof="1" altLang="en-US" lang="ja-JP">
                <a:latin typeface="+mn-ea"/>
                <a:ea typeface="+mn-ea"/>
              </a:rPr>
              <a:t>Hardware is sold and profits are made. </a:t>
            </a:r>
            <a:r>
              <a:rPr noProof="1" altLang="en-US" lang="ja-JP">
                <a:latin typeface="+mn-ea"/>
                <a:ea typeface="+mn-ea"/>
              </a:rPr>
              <a:t>OSS is on board.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Using OSS for specific system development. </a:t>
            </a:r>
            <a:r>
              <a:rPr noProof="1" altLang="en-US" lang="ja-JP">
                <a:latin typeface="+mn-ea"/>
                <a:ea typeface="+mn-ea"/>
              </a:rPr>
              <a:t>Features achieved using OSS.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Several products use OSS.</a:t>
            </a:r>
            <a:endParaRPr dirty="0" altLang="ja-JP" lang="en-US">
              <a:latin typeface="+mn-ea"/>
              <a:ea typeface="+mn-ea"/>
            </a:endParaRPr>
          </a:p>
          <a:p>
            <a:r>
              <a:rPr noProof="1" altLang="ja-JP" lang="en-US">
                <a:latin typeface="+mn-ea"/>
                <a:ea typeface="+mn-ea"/>
              </a:rPr>
              <a:t>Issues and ideals for contributing to OSS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The software itself isn't profitable, so it's hard to reach management.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OSS is mainly used. </a:t>
            </a:r>
            <a:r>
              <a:rPr noProof="1" altLang="ja-JP" lang="en-US">
                <a:latin typeface="+mn-ea"/>
                <a:ea typeface="+mn-ea"/>
              </a:rPr>
              <a:t>We recognize that an approach to the OSS community is necessary, but the shortage of human resources is difficult.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There are issues in OSS literacy, SBOM management, license management, etc.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I am indebted to OSS, but community contributions are out of reach.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We try to feed our technology development into upstream, but we use LTS (long-term stable).</a:t>
            </a:r>
          </a:p>
          <a:p>
            <a:pPr lvl="1"/>
            <a:r>
              <a:rPr noProof="1" altLang="en-US" lang="ja-JP">
                <a:latin typeface="+mn-ea"/>
                <a:ea typeface="+mn-ea"/>
              </a:rPr>
              <a:t>There are many OSS for each product. </a:t>
            </a:r>
            <a:r>
              <a:rPr noProof="1" altLang="en-US" lang="ja-JP">
                <a:latin typeface="+mn-ea"/>
                <a:ea typeface="+mn-ea"/>
              </a:rPr>
              <a:t>We need a community within the company.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Linux is the common PF.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HOSTING has its challenges.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There is little awareness of OSS dependency. </a:t>
            </a:r>
            <a:r>
              <a:rPr noProof="1" altLang="ja-JP" lang="en-US">
                <a:latin typeface="+mn-ea"/>
                <a:ea typeface="+mn-ea"/>
              </a:rPr>
              <a:t>Lack of awareness of contribution.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The hurdle of contributing to OSS is high.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en-US" lang="ja-JP">
                <a:latin typeface="+mn-ea"/>
                <a:ea typeface="+mn-ea"/>
              </a:rPr>
              <a:t>Because there are deliveries to customers, the location of the copyright is a problem and it is difficult to contribute.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r>
              <a:rPr noProof="1" altLang="ja-JP" lang="en-US">
                <a:latin typeface="+mn-ea"/>
                <a:ea typeface="+mn-ea"/>
              </a:rPr>
              <a:t>They contribute to OSS as a team, but it is hard to agree with "why contribute to OSS." </a:t>
            </a:r>
            <a:r>
              <a:rPr noProof="1" altLang="ja-JP" lang="en-US">
                <a:latin typeface="+mn-ea"/>
                <a:ea typeface="+mn-ea"/>
              </a:rPr>
              <a:t>I need an explanation.</a:t>
            </a:r>
            <a:endParaRPr dirty="0" altLang="ja-JP" lang="en-US">
              <a:latin typeface="+mn-ea"/>
              <a:ea typeface="+mn-ea"/>
            </a:endParaRPr>
          </a:p>
          <a:p>
            <a:pPr lvl="2"/>
            <a:r>
              <a:rPr noProof="1" altLang="en-US" lang="ja-JP">
                <a:latin typeface="+mn-ea"/>
                <a:ea typeface="+mn-ea"/>
              </a:rPr>
              <a:t>If they don't contribute, they will likely suffer maintenance costs that keep them security-aware.</a:t>
            </a:r>
            <a:endParaRPr dirty="0" altLang="ja-JP" lang="en-US">
              <a:latin typeface="+mn-ea"/>
              <a:ea typeface="+mn-ea"/>
            </a:endParaRPr>
          </a:p>
          <a:p>
            <a:pPr lvl="1"/>
            <a:endParaRPr dirty="0" altLang="ja-JP" 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5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タイトル 1" id="2">
            <a:extLst>
              <a:ext uri="{FF2B5EF4-FFF2-40B4-BE49-F238E27FC236}">
                <a16:creationId xmlns:a16="http://schemas.microsoft.com/office/drawing/2014/main" id="{040C5503-7719-C321-F741-CF93CB39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noProof="1" altLang="en-US" lang="ja-JP"/>
              <a:t>Other Questions</a:t>
            </a:r>
          </a:p>
        </p:txBody>
      </p:sp>
      <p:sp>
        <p:nvSpPr>
          <p:cNvPr name="テキスト プレースホルダー 2" id="3">
            <a:extLst>
              <a:ext uri="{FF2B5EF4-FFF2-40B4-BE49-F238E27FC236}">
                <a16:creationId xmlns:a16="http://schemas.microsoft.com/office/drawing/2014/main" id="{5F09FA10-DE22-5690-2D84-7E5BD2D6C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noProof="1" altLang="en-US" lang="ja-JP"/>
              <a:t>Whether to set goals for contributions</a:t>
            </a:r>
            <a:endParaRPr dirty="0" kumimoji="1" altLang="ja-JP" lang="en-US"/>
          </a:p>
          <a:p>
            <a:r>
              <a:rPr kumimoji="1" noProof="1" altLang="en-US" lang="ja-JP"/>
              <a:t>corporate case</a:t>
            </a:r>
            <a:endParaRPr dirty="0" kumimoji="1" altLang="ja-JP" lang="en-US"/>
          </a:p>
          <a:p>
            <a:pPr lvl="1"/>
            <a:r>
              <a:rPr b="0" u="none" strike="noStrike" noProof="1" altLang="ja-JP" i="0" lang="en-US">
                <a:solidFill>
                  <a:srgbClr val="1890FF"/>
                </a:solidFill>
                <a:effectLst/>
                <a:latin typeface="-apple-system"/>
                <a:hlinkClick r:id="rId2"/>
              </a:rPr>
              <a:t>https://static.sched.com/hosted_files/osseu2022/6e/OSSEU22-OSPOIssuesInAConglomerateCompany_Sony_SATO_FUKUCHI.pdf</a:t>
            </a:r>
            <a:endParaRPr dirty="0" b="0" u="none" strike="noStrike" altLang="ja-JP" i="0" lang="en-US">
              <a:solidFill>
                <a:srgbClr val="1890FF"/>
              </a:solidFill>
              <a:effectLst/>
              <a:latin typeface="-apple-system"/>
            </a:endParaRPr>
          </a:p>
          <a:p>
            <a:endParaRPr dirty="0" kumimoji="1" altLang="ja-JP" lang="en-US"/>
          </a:p>
          <a:p>
            <a:endParaRPr dirty="0" kumimoji="1" altLang="en-US" lang="ja-JP"/>
          </a:p>
        </p:txBody>
      </p:sp>
    </p:spTree>
    <p:extLst>
      <p:ext uri="{BB962C8B-B14F-4D97-AF65-F5344CB8AC3E}">
        <p14:creationId xmlns:p14="http://schemas.microsoft.com/office/powerpoint/2010/main" val="423456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タイトル 1" id="2">
            <a:extLst>
              <a:ext uri="{FF2B5EF4-FFF2-40B4-BE49-F238E27FC236}">
                <a16:creationId xmlns:a16="http://schemas.microsoft.com/office/drawing/2014/main" id="{1348331F-EB5F-CCDB-326C-064B6584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noProof="1" altLang="ja-JP" lang="en-US"/>
              <a:t># 7 Preview:</a:t>
            </a:r>
          </a:p>
        </p:txBody>
      </p:sp>
      <p:sp>
        <p:nvSpPr>
          <p:cNvPr name="テキスト プレースホルダー 2" id="3">
            <a:extLst>
              <a:ext uri="{FF2B5EF4-FFF2-40B4-BE49-F238E27FC236}">
                <a16:creationId xmlns:a16="http://schemas.microsoft.com/office/drawing/2014/main" id="{58907787-05E8-FFB5-9ABB-ADC4AC279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noProof="1" altLang="en-US" lang="ja-JP"/>
              <a:t>draft agenda</a:t>
            </a:r>
            <a:endParaRPr dirty="0" kumimoji="1" altLang="ja-JP" lang="en-US"/>
          </a:p>
          <a:p>
            <a:pPr lvl="1"/>
            <a:r>
              <a:rPr kumimoji="1" noProof="1" altLang="ja-JP" lang="en-US"/>
              <a:t>A Case Study of the Relationship between OSS and Business (continued)</a:t>
            </a:r>
            <a:br>
              <a:rPr kumimoji="1" altLang="ja-JP" lang="en-US"/>
            </a:br>
            <a:r>
              <a:rPr kumimoji="1" noProof="1" altLang="ja-JP" lang="en-US"/>
              <a:t>If anyone can make an announcement but can't make it in time, please do.</a:t>
            </a:r>
            <a:endParaRPr dirty="0" kumimoji="1" altLang="ja-JP" lang="en-US"/>
          </a:p>
          <a:p>
            <a:pPr lvl="1"/>
            <a:r>
              <a:rPr kumimoji="1" noProof="1" altLang="en-US" lang="ja-JP"/>
              <a:t>Summary of the previous report (# 5) + Proposals for the way forward</a:t>
            </a:r>
            <a:endParaRPr dirty="0" kumimoji="1" altLang="ja-JP" lang="en-US"/>
          </a:p>
          <a:p>
            <a:pPr lvl="1"/>
            <a:endParaRPr dirty="0" kumimoji="1" altLang="ja-JP" lang="en-US"/>
          </a:p>
          <a:p>
            <a:r>
              <a:rPr kumimoji="1" noProof="1" altLang="ja-JP" lang="en-US"/>
              <a:t>Scheduled to be rescheduled via Slack</a:t>
            </a:r>
            <a:endParaRPr dirty="0" kumimoji="1" altLang="ja-JP" lang="en-US"/>
          </a:p>
          <a:p>
            <a:pPr lvl="1"/>
            <a:r>
              <a:rPr kumimoji="1" noProof="1" altLang="en-US" lang="ja-JP"/>
              <a:t>The planned 5/12 (Friday) will coincide with OSSummit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248356213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JWG-Template.potx" id="{A7B98958-550C-455F-894B-DE00A62978C6}" vid="{597D640F-A72E-4EF5-A3B6-5FCA7035D38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388</Words>
  <Application>Microsoft Office PowerPoint</Application>
  <PresentationFormat>画面に合わせる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游ゴシック</vt:lpstr>
      <vt:lpstr>Open Sans Medium</vt:lpstr>
      <vt:lpstr>游ゴシック Light</vt:lpstr>
      <vt:lpstr>Roboto Slab Light</vt:lpstr>
      <vt:lpstr>-apple-system</vt:lpstr>
      <vt:lpstr>Roboto</vt:lpstr>
      <vt:lpstr>Arial</vt:lpstr>
      <vt:lpstr>Linux Foundation EU Theme 2023</vt:lpstr>
      <vt:lpstr>#5: OSSとビジネスの関わり</vt:lpstr>
      <vt:lpstr>その他の質問</vt:lpstr>
      <vt:lpstr>#7 予告：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Hirotaka Motai</cp:lastModifiedBy>
  <cp:revision>79</cp:revision>
  <dcterms:modified xsi:type="dcterms:W3CDTF">2023-04-14T07:15:22Z</dcterms:modified>
</cp:coreProperties>
</file>