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5"/>
  </p:notesMasterIdLst>
  <p:sldIdLst>
    <p:sldId id="290" r:id="rId2"/>
    <p:sldId id="291" r:id="rId3"/>
    <p:sldId id="292" r:id="rId4"/>
  </p:sldIdLst>
  <p:sldSz cx="9144000" cy="5143500" type="screen16x9"/>
  <p:notesSz cx="6858000" cy="9144000"/>
  <p:embeddedFontLst>
    <p:embeddedFont>
      <p:font typeface="Open Sans Medium" panose="020B0600070205080204" charset="0"/>
      <p:regular r:id="rId6"/>
      <p:bold r:id="rId7"/>
      <p:italic r:id="rId8"/>
      <p:boldItalic r:id="rId9"/>
    </p:embeddedFont>
    <p:embeddedFont>
      <p:font typeface="Roboto" panose="02000000000000000000" pitchFamily="2" charset="0"/>
      <p:regular r:id="rId10"/>
      <p:bold r:id="rId11"/>
      <p:italic r:id="rId12"/>
      <p:boldItalic r:id="rId13"/>
    </p:embeddedFont>
    <p:embeddedFont>
      <p:font typeface="Roboto Slab Light" pitchFamily="2" charset="0"/>
      <p:regular r:id="rId14"/>
      <p:bold r:id="rId15"/>
    </p:embeddedFont>
    <p:embeddedFont>
      <p:font typeface="游ゴシック" panose="020B0400000000000000" pitchFamily="50" charset="-128"/>
      <p:regular r:id="rId16"/>
      <p:bold r:id="rId17"/>
    </p:embeddedFont>
    <p:embeddedFont>
      <p:font typeface="游ゴシック Light" panose="020B0300000000000000" pitchFamily="50" charset="-128"/>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6E5FE"/>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0D2C4E-209F-404E-8B62-C28AC134D98E}" v="56" dt="2023-03-07T08:42:36.81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727" autoAdjust="0"/>
  </p:normalViewPr>
  <p:slideViewPr>
    <p:cSldViewPr snapToGrid="0">
      <p:cViewPr varScale="1">
        <p:scale>
          <a:sx n="93" d="100"/>
          <a:sy n="93" d="100"/>
        </p:scale>
        <p:origin x="102" y="246"/>
      </p:cViewPr>
      <p:guideLst>
        <p:guide orient="horz" pos="1620"/>
        <p:guide pos="2880"/>
      </p:guideLst>
    </p:cSldViewPr>
  </p:slideViewPr>
  <p:notesTextViewPr>
    <p:cViewPr>
      <p:scale>
        <a:sx n="3" d="2"/>
        <a:sy n="3" d="2"/>
      </p:scale>
      <p:origin x="0" y="0"/>
    </p:cViewPr>
  </p:notesTextViewPr>
  <p:sorterViewPr>
    <p:cViewPr>
      <p:scale>
        <a:sx n="200" d="100"/>
        <a:sy n="200" d="100"/>
      </p:scale>
      <p:origin x="0" y="-57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font" Target="fonts/font10.fntdata"/><Relationship Id="rId23" Type="http://schemas.microsoft.com/office/2015/10/relationships/revisionInfo" Target="revisionInfo.xml"/><Relationship Id="rId10" Type="http://schemas.openxmlformats.org/officeDocument/2006/relationships/font" Target="fonts/font5.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pic>
        <p:nvPicPr>
          <p:cNvPr id="4" name="図 3">
            <a:extLst>
              <a:ext uri="{FF2B5EF4-FFF2-40B4-BE49-F238E27FC236}">
                <a16:creationId xmlns:a16="http://schemas.microsoft.com/office/drawing/2014/main" id="{66F29BC4-AF58-A138-1F78-D7721960FD6F}"/>
              </a:ext>
            </a:extLst>
          </p:cNvPr>
          <p:cNvPicPr>
            <a:picLocks noChangeAspect="1"/>
          </p:cNvPicPr>
          <p:nvPr userDrawn="1"/>
        </p:nvPicPr>
        <p:blipFill>
          <a:blip r:embed="rId4"/>
          <a:stretch>
            <a:fillRect/>
          </a:stretch>
        </p:blipFill>
        <p:spPr>
          <a:xfrm>
            <a:off x="2198020" y="4550887"/>
            <a:ext cx="1212850" cy="60642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ea"/>
          <a:ea typeface="+mj-ea"/>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static.sched.com/hosted_files/osseu2022/6e/OSSEU22-OSPOIssuesInAConglomerateCompany_Sony_SATO_FUKUCHI.pdf"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lang="en-US" altLang="ja-JP" dirty="0">
                <a:latin typeface="+mj-ea"/>
                <a:ea typeface="+mj-ea"/>
              </a:rPr>
              <a:t>#5: OSS</a:t>
            </a:r>
            <a:r>
              <a:rPr lang="ja-JP" altLang="en-US" dirty="0">
                <a:latin typeface="+mj-ea"/>
                <a:ea typeface="+mj-ea"/>
              </a:rPr>
              <a:t>とビジネスの関わり</a:t>
            </a:r>
          </a:p>
        </p:txBody>
      </p:sp>
      <p:sp>
        <p:nvSpPr>
          <p:cNvPr id="5" name="テキスト プレースホルダー 4">
            <a:extLst>
              <a:ext uri="{FF2B5EF4-FFF2-40B4-BE49-F238E27FC236}">
                <a16:creationId xmlns:a16="http://schemas.microsoft.com/office/drawing/2014/main" id="{26FB8213-9536-3684-D45D-2A3226C9435E}"/>
              </a:ext>
            </a:extLst>
          </p:cNvPr>
          <p:cNvSpPr>
            <a:spLocks noGrp="1"/>
          </p:cNvSpPr>
          <p:nvPr>
            <p:ph type="body" idx="1"/>
          </p:nvPr>
        </p:nvSpPr>
        <p:spPr>
          <a:xfrm>
            <a:off x="280350" y="1017800"/>
            <a:ext cx="8520600" cy="3587650"/>
          </a:xfrm>
        </p:spPr>
        <p:txBody>
          <a:bodyPr>
            <a:normAutofit fontScale="70000" lnSpcReduction="20000"/>
          </a:bodyPr>
          <a:lstStyle/>
          <a:p>
            <a:r>
              <a:rPr lang="ja-JP" altLang="en-US" dirty="0">
                <a:latin typeface="+mn-ea"/>
                <a:ea typeface="+mn-ea"/>
              </a:rPr>
              <a:t>ビジネス</a:t>
            </a:r>
            <a:endParaRPr lang="en-US" altLang="ja-JP" dirty="0">
              <a:latin typeface="+mn-ea"/>
              <a:ea typeface="+mn-ea"/>
            </a:endParaRPr>
          </a:p>
          <a:p>
            <a:pPr lvl="1"/>
            <a:r>
              <a:rPr lang="ja-JP" altLang="en-US" dirty="0">
                <a:latin typeface="+mn-ea"/>
                <a:ea typeface="+mn-ea"/>
              </a:rPr>
              <a:t>ソフトウェア開発、</a:t>
            </a:r>
            <a:r>
              <a:rPr lang="en-US" altLang="ja-JP" dirty="0">
                <a:latin typeface="+mn-ea"/>
                <a:ea typeface="+mn-ea"/>
              </a:rPr>
              <a:t>SI</a:t>
            </a:r>
            <a:r>
              <a:rPr lang="ja-JP" altLang="en-US" dirty="0">
                <a:latin typeface="+mn-ea"/>
                <a:ea typeface="+mn-ea"/>
              </a:rPr>
              <a:t>で</a:t>
            </a:r>
            <a:r>
              <a:rPr lang="en-US" altLang="ja-JP" dirty="0">
                <a:latin typeface="+mn-ea"/>
                <a:ea typeface="+mn-ea"/>
              </a:rPr>
              <a:t>OSS</a:t>
            </a:r>
            <a:r>
              <a:rPr lang="ja-JP" altLang="en-US" dirty="0">
                <a:latin typeface="+mn-ea"/>
                <a:ea typeface="+mn-ea"/>
              </a:rPr>
              <a:t>を利用。顧客にシステムを作って納品。運用・保守で利益。</a:t>
            </a:r>
            <a:endParaRPr lang="en-US" altLang="ja-JP" dirty="0">
              <a:latin typeface="+mn-ea"/>
              <a:ea typeface="+mn-ea"/>
            </a:endParaRPr>
          </a:p>
          <a:p>
            <a:pPr lvl="1"/>
            <a:r>
              <a:rPr lang="en-US" altLang="ja-JP" dirty="0">
                <a:latin typeface="+mn-ea"/>
                <a:ea typeface="+mn-ea"/>
              </a:rPr>
              <a:t>OSS</a:t>
            </a:r>
            <a:r>
              <a:rPr lang="ja-JP" altLang="en-US" dirty="0">
                <a:latin typeface="+mn-ea"/>
                <a:ea typeface="+mn-ea"/>
              </a:rPr>
              <a:t>管理などのコンサルティングビジネスを実行。</a:t>
            </a:r>
            <a:endParaRPr lang="en-US" altLang="ja-JP" dirty="0">
              <a:latin typeface="+mn-ea"/>
              <a:ea typeface="+mn-ea"/>
            </a:endParaRPr>
          </a:p>
          <a:p>
            <a:pPr lvl="1"/>
            <a:r>
              <a:rPr lang="ja-JP" altLang="en-US" dirty="0">
                <a:latin typeface="+mn-ea"/>
                <a:ea typeface="+mn-ea"/>
              </a:rPr>
              <a:t>ハードウェアの会社。ハードウェアが売れて利益が得られる。</a:t>
            </a:r>
            <a:r>
              <a:rPr lang="en-US" altLang="ja-JP" dirty="0">
                <a:latin typeface="+mn-ea"/>
                <a:ea typeface="+mn-ea"/>
              </a:rPr>
              <a:t>OSS</a:t>
            </a:r>
            <a:r>
              <a:rPr lang="ja-JP" altLang="en-US" dirty="0">
                <a:latin typeface="+mn-ea"/>
                <a:ea typeface="+mn-ea"/>
              </a:rPr>
              <a:t>は搭載されている。</a:t>
            </a:r>
            <a:endParaRPr lang="en-US" altLang="ja-JP" dirty="0">
              <a:latin typeface="+mn-ea"/>
              <a:ea typeface="+mn-ea"/>
            </a:endParaRPr>
          </a:p>
          <a:p>
            <a:pPr lvl="1"/>
            <a:r>
              <a:rPr lang="ja-JP" altLang="en-US" dirty="0">
                <a:latin typeface="+mn-ea"/>
                <a:ea typeface="+mn-ea"/>
              </a:rPr>
              <a:t>特定システム開発に</a:t>
            </a:r>
            <a:r>
              <a:rPr lang="en-US" altLang="ja-JP" dirty="0">
                <a:latin typeface="+mn-ea"/>
                <a:ea typeface="+mn-ea"/>
              </a:rPr>
              <a:t>OSS</a:t>
            </a:r>
            <a:r>
              <a:rPr lang="ja-JP" altLang="en-US" dirty="0">
                <a:latin typeface="+mn-ea"/>
                <a:ea typeface="+mn-ea"/>
              </a:rPr>
              <a:t>を利用。</a:t>
            </a:r>
            <a:r>
              <a:rPr lang="en-US" altLang="ja-JP" dirty="0">
                <a:latin typeface="+mn-ea"/>
                <a:ea typeface="+mn-ea"/>
              </a:rPr>
              <a:t>OSS</a:t>
            </a:r>
            <a:r>
              <a:rPr lang="ja-JP" altLang="en-US" dirty="0">
                <a:latin typeface="+mn-ea"/>
                <a:ea typeface="+mn-ea"/>
              </a:rPr>
              <a:t>を使って機能実現。</a:t>
            </a:r>
            <a:endParaRPr lang="en-US" altLang="ja-JP" dirty="0">
              <a:latin typeface="+mn-ea"/>
              <a:ea typeface="+mn-ea"/>
            </a:endParaRPr>
          </a:p>
          <a:p>
            <a:pPr lvl="1"/>
            <a:r>
              <a:rPr lang="ja-JP" altLang="en-US" dirty="0">
                <a:latin typeface="+mn-ea"/>
                <a:ea typeface="+mn-ea"/>
              </a:rPr>
              <a:t>幾つもの製品で</a:t>
            </a:r>
            <a:r>
              <a:rPr lang="en-US" altLang="ja-JP" dirty="0">
                <a:latin typeface="+mn-ea"/>
                <a:ea typeface="+mn-ea"/>
              </a:rPr>
              <a:t>OSS</a:t>
            </a:r>
            <a:r>
              <a:rPr lang="ja-JP" altLang="en-US" dirty="0">
                <a:latin typeface="+mn-ea"/>
                <a:ea typeface="+mn-ea"/>
              </a:rPr>
              <a:t>を利用。</a:t>
            </a:r>
            <a:endParaRPr lang="en-US" altLang="ja-JP" dirty="0">
              <a:latin typeface="+mn-ea"/>
              <a:ea typeface="+mn-ea"/>
            </a:endParaRPr>
          </a:p>
          <a:p>
            <a:r>
              <a:rPr lang="en-US" altLang="ja-JP" dirty="0">
                <a:latin typeface="+mn-ea"/>
                <a:ea typeface="+mn-ea"/>
              </a:rPr>
              <a:t>OSS</a:t>
            </a:r>
            <a:r>
              <a:rPr lang="ja-JP" altLang="en-US" dirty="0">
                <a:latin typeface="+mn-ea"/>
                <a:ea typeface="+mn-ea"/>
              </a:rPr>
              <a:t>貢献に向けた課題や理想</a:t>
            </a:r>
            <a:endParaRPr lang="en-US" altLang="ja-JP" dirty="0">
              <a:latin typeface="+mn-ea"/>
              <a:ea typeface="+mn-ea"/>
            </a:endParaRPr>
          </a:p>
          <a:p>
            <a:pPr lvl="1"/>
            <a:r>
              <a:rPr lang="ja-JP" altLang="en-US" dirty="0">
                <a:latin typeface="+mn-ea"/>
                <a:ea typeface="+mn-ea"/>
              </a:rPr>
              <a:t>ソフトウェアそのものが利益を生み出さないので、経営層へのアプローチが難しい。</a:t>
            </a:r>
            <a:endParaRPr lang="en-US" altLang="ja-JP" dirty="0">
              <a:latin typeface="+mn-ea"/>
              <a:ea typeface="+mn-ea"/>
            </a:endParaRPr>
          </a:p>
          <a:p>
            <a:pPr lvl="1"/>
            <a:r>
              <a:rPr lang="en-US" altLang="ja-JP" dirty="0">
                <a:latin typeface="+mn-ea"/>
                <a:ea typeface="+mn-ea"/>
              </a:rPr>
              <a:t>OSS</a:t>
            </a:r>
            <a:r>
              <a:rPr lang="ja-JP" altLang="en-US" dirty="0">
                <a:latin typeface="+mn-ea"/>
                <a:ea typeface="+mn-ea"/>
              </a:rPr>
              <a:t>を利用が主体。</a:t>
            </a:r>
            <a:r>
              <a:rPr lang="en-US" altLang="ja-JP" dirty="0">
                <a:latin typeface="+mn-ea"/>
                <a:ea typeface="+mn-ea"/>
              </a:rPr>
              <a:t>OSS</a:t>
            </a:r>
            <a:r>
              <a:rPr lang="ja-JP" altLang="en-US" dirty="0">
                <a:latin typeface="+mn-ea"/>
                <a:ea typeface="+mn-ea"/>
              </a:rPr>
              <a:t>コミュニティへのアプローチが必要と認識しているが人材不足が難。</a:t>
            </a:r>
            <a:endParaRPr lang="en-US" altLang="ja-JP" dirty="0">
              <a:latin typeface="+mn-ea"/>
              <a:ea typeface="+mn-ea"/>
            </a:endParaRPr>
          </a:p>
          <a:p>
            <a:pPr lvl="1"/>
            <a:r>
              <a:rPr lang="en-US" altLang="ja-JP" dirty="0">
                <a:latin typeface="+mn-ea"/>
                <a:ea typeface="+mn-ea"/>
              </a:rPr>
              <a:t>OSS</a:t>
            </a:r>
            <a:r>
              <a:rPr lang="ja-JP" altLang="en-US" dirty="0">
                <a:latin typeface="+mn-ea"/>
                <a:ea typeface="+mn-ea"/>
              </a:rPr>
              <a:t>リテラシーや</a:t>
            </a:r>
            <a:r>
              <a:rPr lang="en-US" altLang="ja-JP" dirty="0">
                <a:latin typeface="+mn-ea"/>
                <a:ea typeface="+mn-ea"/>
              </a:rPr>
              <a:t>SBOM</a:t>
            </a:r>
            <a:r>
              <a:rPr lang="ja-JP" altLang="en-US" dirty="0">
                <a:latin typeface="+mn-ea"/>
                <a:ea typeface="+mn-ea"/>
              </a:rPr>
              <a:t>管理、ライセンス管理等に課題がある。</a:t>
            </a:r>
            <a:endParaRPr lang="en-US" altLang="ja-JP" dirty="0">
              <a:latin typeface="+mn-ea"/>
              <a:ea typeface="+mn-ea"/>
            </a:endParaRPr>
          </a:p>
          <a:p>
            <a:pPr lvl="1"/>
            <a:r>
              <a:rPr lang="en-US" altLang="ja-JP" dirty="0">
                <a:latin typeface="+mn-ea"/>
                <a:ea typeface="+mn-ea"/>
              </a:rPr>
              <a:t>OSS</a:t>
            </a:r>
            <a:r>
              <a:rPr lang="ja-JP" altLang="en-US" dirty="0">
                <a:latin typeface="+mn-ea"/>
                <a:ea typeface="+mn-ea"/>
              </a:rPr>
              <a:t>にお世話になっているがコミュニティ貢献までは手が回っていない。</a:t>
            </a:r>
            <a:endParaRPr lang="en-US" altLang="ja-JP" dirty="0">
              <a:latin typeface="+mn-ea"/>
              <a:ea typeface="+mn-ea"/>
            </a:endParaRPr>
          </a:p>
          <a:p>
            <a:pPr lvl="1"/>
            <a:r>
              <a:rPr lang="ja-JP" altLang="en-US" dirty="0">
                <a:latin typeface="+mn-ea"/>
                <a:ea typeface="+mn-ea"/>
              </a:rPr>
              <a:t>自分たちの技術開発を</a:t>
            </a:r>
            <a:r>
              <a:rPr lang="en-US" altLang="ja-JP" dirty="0">
                <a:latin typeface="+mn-ea"/>
                <a:ea typeface="+mn-ea"/>
              </a:rPr>
              <a:t>upstream</a:t>
            </a:r>
            <a:r>
              <a:rPr lang="ja-JP" altLang="en-US" dirty="0">
                <a:latin typeface="+mn-ea"/>
                <a:ea typeface="+mn-ea"/>
              </a:rPr>
              <a:t>に入れ込んでいくようにしているが、使うのは</a:t>
            </a:r>
            <a:r>
              <a:rPr lang="en-US" altLang="ja-JP" dirty="0">
                <a:latin typeface="+mn-ea"/>
                <a:ea typeface="+mn-ea"/>
              </a:rPr>
              <a:t>LTS(</a:t>
            </a:r>
            <a:r>
              <a:rPr lang="ja-JP" altLang="en-US" dirty="0">
                <a:latin typeface="+mn-ea"/>
                <a:ea typeface="+mn-ea"/>
              </a:rPr>
              <a:t>長期安定版</a:t>
            </a:r>
            <a:r>
              <a:rPr lang="en-US" altLang="ja-JP" dirty="0">
                <a:latin typeface="+mn-ea"/>
                <a:ea typeface="+mn-ea"/>
              </a:rPr>
              <a:t>)</a:t>
            </a:r>
          </a:p>
          <a:p>
            <a:pPr lvl="1"/>
            <a:r>
              <a:rPr lang="ja-JP" altLang="en-US" dirty="0">
                <a:latin typeface="+mn-ea"/>
                <a:ea typeface="+mn-ea"/>
              </a:rPr>
              <a:t>製品ごとに多数の</a:t>
            </a:r>
            <a:r>
              <a:rPr lang="en-US" altLang="ja-JP" dirty="0">
                <a:latin typeface="+mn-ea"/>
                <a:ea typeface="+mn-ea"/>
              </a:rPr>
              <a:t>OSS</a:t>
            </a:r>
            <a:r>
              <a:rPr lang="ja-JP" altLang="en-US" dirty="0">
                <a:latin typeface="+mn-ea"/>
                <a:ea typeface="+mn-ea"/>
              </a:rPr>
              <a:t>がある。社内にもコミュニティが必要。</a:t>
            </a:r>
            <a:endParaRPr lang="en-US" altLang="ja-JP" dirty="0">
              <a:latin typeface="+mn-ea"/>
              <a:ea typeface="+mn-ea"/>
            </a:endParaRPr>
          </a:p>
          <a:p>
            <a:pPr lvl="1"/>
            <a:r>
              <a:rPr lang="en-US" altLang="ja-JP" dirty="0">
                <a:latin typeface="+mn-ea"/>
                <a:ea typeface="+mn-ea"/>
              </a:rPr>
              <a:t>Linux</a:t>
            </a:r>
            <a:r>
              <a:rPr lang="ja-JP" altLang="en-US" dirty="0">
                <a:latin typeface="+mn-ea"/>
                <a:ea typeface="+mn-ea"/>
              </a:rPr>
              <a:t>が共通</a:t>
            </a:r>
            <a:r>
              <a:rPr lang="en-US" altLang="ja-JP" dirty="0">
                <a:latin typeface="+mn-ea"/>
                <a:ea typeface="+mn-ea"/>
              </a:rPr>
              <a:t>PF</a:t>
            </a:r>
            <a:r>
              <a:rPr lang="ja-JP" altLang="en-US" dirty="0">
                <a:latin typeface="+mn-ea"/>
                <a:ea typeface="+mn-ea"/>
              </a:rPr>
              <a:t>となっている。</a:t>
            </a:r>
            <a:endParaRPr lang="en-US" altLang="ja-JP" dirty="0">
              <a:latin typeface="+mn-ea"/>
              <a:ea typeface="+mn-ea"/>
            </a:endParaRPr>
          </a:p>
          <a:p>
            <a:pPr lvl="1"/>
            <a:r>
              <a:rPr lang="en-US" altLang="ja-JP" dirty="0">
                <a:latin typeface="+mn-ea"/>
                <a:ea typeface="+mn-ea"/>
              </a:rPr>
              <a:t>HOSTING</a:t>
            </a:r>
            <a:r>
              <a:rPr lang="ja-JP" altLang="en-US" dirty="0">
                <a:latin typeface="+mn-ea"/>
                <a:ea typeface="+mn-ea"/>
              </a:rPr>
              <a:t>に課題がある。</a:t>
            </a:r>
            <a:endParaRPr lang="en-US" altLang="ja-JP" dirty="0">
              <a:latin typeface="+mn-ea"/>
              <a:ea typeface="+mn-ea"/>
            </a:endParaRPr>
          </a:p>
          <a:p>
            <a:pPr lvl="1"/>
            <a:r>
              <a:rPr lang="en-US" altLang="ja-JP" dirty="0">
                <a:latin typeface="+mn-ea"/>
                <a:ea typeface="+mn-ea"/>
              </a:rPr>
              <a:t>OSS</a:t>
            </a:r>
            <a:r>
              <a:rPr lang="ja-JP" altLang="en-US" dirty="0">
                <a:latin typeface="+mn-ea"/>
                <a:ea typeface="+mn-ea"/>
              </a:rPr>
              <a:t>に対する依存認識が薄い。貢献への意識薄。</a:t>
            </a:r>
            <a:endParaRPr lang="en-US" altLang="ja-JP" dirty="0">
              <a:latin typeface="+mn-ea"/>
              <a:ea typeface="+mn-ea"/>
            </a:endParaRPr>
          </a:p>
          <a:p>
            <a:pPr lvl="1"/>
            <a:r>
              <a:rPr lang="en-US" altLang="ja-JP" dirty="0">
                <a:latin typeface="+mn-ea"/>
                <a:ea typeface="+mn-ea"/>
              </a:rPr>
              <a:t>OSS</a:t>
            </a:r>
            <a:r>
              <a:rPr lang="ja-JP" altLang="en-US" dirty="0">
                <a:latin typeface="+mn-ea"/>
                <a:ea typeface="+mn-ea"/>
              </a:rPr>
              <a:t>へのコントリビューションハードルが高い。</a:t>
            </a:r>
            <a:endParaRPr lang="en-US" altLang="ja-JP" dirty="0">
              <a:latin typeface="+mn-ea"/>
              <a:ea typeface="+mn-ea"/>
            </a:endParaRPr>
          </a:p>
          <a:p>
            <a:pPr lvl="1"/>
            <a:r>
              <a:rPr lang="ja-JP" altLang="en-US" dirty="0">
                <a:latin typeface="+mn-ea"/>
                <a:ea typeface="+mn-ea"/>
              </a:rPr>
              <a:t>顧客への納品があるため、著作権の所在が問題で、コントリビューションがしにくい。</a:t>
            </a:r>
            <a:endParaRPr lang="en-US" altLang="ja-JP" dirty="0">
              <a:latin typeface="+mn-ea"/>
              <a:ea typeface="+mn-ea"/>
            </a:endParaRPr>
          </a:p>
          <a:p>
            <a:pPr lvl="1"/>
            <a:r>
              <a:rPr lang="en-US" altLang="ja-JP" dirty="0">
                <a:latin typeface="+mn-ea"/>
                <a:ea typeface="+mn-ea"/>
              </a:rPr>
              <a:t>OSS</a:t>
            </a:r>
            <a:r>
              <a:rPr lang="ja-JP" altLang="en-US" dirty="0">
                <a:latin typeface="+mn-ea"/>
                <a:ea typeface="+mn-ea"/>
              </a:rPr>
              <a:t>に対してチームとしてコントリビューションしているが「なぜ</a:t>
            </a:r>
            <a:r>
              <a:rPr lang="en-US" altLang="ja-JP" dirty="0">
                <a:latin typeface="+mn-ea"/>
                <a:ea typeface="+mn-ea"/>
              </a:rPr>
              <a:t>OSS</a:t>
            </a:r>
            <a:r>
              <a:rPr lang="ja-JP" altLang="en-US" dirty="0">
                <a:latin typeface="+mn-ea"/>
                <a:ea typeface="+mn-ea"/>
              </a:rPr>
              <a:t>に貢献するのか」に賛同得られにくい。説明が必要になる。</a:t>
            </a:r>
            <a:endParaRPr lang="en-US" altLang="ja-JP" dirty="0">
              <a:latin typeface="+mn-ea"/>
              <a:ea typeface="+mn-ea"/>
            </a:endParaRPr>
          </a:p>
          <a:p>
            <a:pPr lvl="2"/>
            <a:r>
              <a:rPr lang="ja-JP" altLang="en-US" dirty="0">
                <a:latin typeface="+mn-ea"/>
                <a:ea typeface="+mn-ea"/>
              </a:rPr>
              <a:t>コントリビューションしていないとセキュリティ対応をし続けるメンテナンスコストに跳ね返ると思われる。</a:t>
            </a:r>
            <a:endParaRPr lang="en-US" altLang="ja-JP" dirty="0">
              <a:latin typeface="+mn-ea"/>
              <a:ea typeface="+mn-ea"/>
            </a:endParaRPr>
          </a:p>
          <a:p>
            <a:pPr lvl="1"/>
            <a:endParaRPr lang="en-US" altLang="ja-JP" dirty="0">
              <a:latin typeface="+mn-ea"/>
              <a:ea typeface="+mn-ea"/>
            </a:endParaRPr>
          </a:p>
        </p:txBody>
      </p:sp>
    </p:spTree>
    <p:extLst>
      <p:ext uri="{BB962C8B-B14F-4D97-AF65-F5344CB8AC3E}">
        <p14:creationId xmlns:p14="http://schemas.microsoft.com/office/powerpoint/2010/main" val="274858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C5503-7719-C321-F741-CF93CB391019}"/>
              </a:ext>
            </a:extLst>
          </p:cNvPr>
          <p:cNvSpPr>
            <a:spLocks noGrp="1"/>
          </p:cNvSpPr>
          <p:nvPr>
            <p:ph type="title"/>
          </p:nvPr>
        </p:nvSpPr>
        <p:spPr/>
        <p:txBody>
          <a:bodyPr>
            <a:normAutofit fontScale="90000"/>
          </a:bodyPr>
          <a:lstStyle/>
          <a:p>
            <a:r>
              <a:rPr kumimoji="1" lang="ja-JP" altLang="en-US" dirty="0"/>
              <a:t>その他の質問</a:t>
            </a:r>
          </a:p>
        </p:txBody>
      </p:sp>
      <p:sp>
        <p:nvSpPr>
          <p:cNvPr id="3" name="テキスト プレースホルダー 2">
            <a:extLst>
              <a:ext uri="{FF2B5EF4-FFF2-40B4-BE49-F238E27FC236}">
                <a16:creationId xmlns:a16="http://schemas.microsoft.com/office/drawing/2014/main" id="{5F09FA10-DE22-5690-2D84-7E5BD2D6C28C}"/>
              </a:ext>
            </a:extLst>
          </p:cNvPr>
          <p:cNvSpPr>
            <a:spLocks noGrp="1"/>
          </p:cNvSpPr>
          <p:nvPr>
            <p:ph type="body" idx="1"/>
          </p:nvPr>
        </p:nvSpPr>
        <p:spPr/>
        <p:txBody>
          <a:bodyPr/>
          <a:lstStyle/>
          <a:p>
            <a:r>
              <a:rPr kumimoji="1" lang="ja-JP" altLang="en-US" dirty="0"/>
              <a:t>コントリビューションのゴール設定の有無</a:t>
            </a:r>
            <a:endParaRPr kumimoji="1" lang="en-US" altLang="ja-JP" dirty="0"/>
          </a:p>
          <a:p>
            <a:r>
              <a:rPr kumimoji="1" lang="ja-JP" altLang="en-US" dirty="0"/>
              <a:t>企業事例</a:t>
            </a:r>
            <a:endParaRPr kumimoji="1" lang="en-US" altLang="ja-JP" dirty="0"/>
          </a:p>
          <a:p>
            <a:pPr lvl="1"/>
            <a:r>
              <a:rPr lang="en-US" altLang="ja-JP" b="0" i="0" u="none" strike="noStrike" dirty="0">
                <a:solidFill>
                  <a:srgbClr val="1890FF"/>
                </a:solidFill>
                <a:effectLst/>
                <a:latin typeface="-apple-system"/>
                <a:hlinkClick r:id="rId2"/>
              </a:rPr>
              <a:t>https://static.sched.com/hosted_files/osseu2022/6e/OSSEU22-OSPOIssuesInAConglomerateCompany_Sony_SATO_FUKUCHI.pdf</a:t>
            </a:r>
            <a:endParaRPr lang="en-US" altLang="ja-JP" b="0" i="0" u="none" strike="noStrike" dirty="0">
              <a:solidFill>
                <a:srgbClr val="1890FF"/>
              </a:solidFill>
              <a:effectLst/>
              <a:latin typeface="-apple-system"/>
            </a:endParaRPr>
          </a:p>
          <a:p>
            <a:endParaRPr kumimoji="1" lang="en-US" altLang="ja-JP" dirty="0"/>
          </a:p>
          <a:p>
            <a:endParaRPr kumimoji="1" lang="ja-JP" altLang="en-US" dirty="0"/>
          </a:p>
        </p:txBody>
      </p:sp>
    </p:spTree>
    <p:extLst>
      <p:ext uri="{BB962C8B-B14F-4D97-AF65-F5344CB8AC3E}">
        <p14:creationId xmlns:p14="http://schemas.microsoft.com/office/powerpoint/2010/main" val="423456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48331F-EB5F-CCDB-326C-064B65843F4E}"/>
              </a:ext>
            </a:extLst>
          </p:cNvPr>
          <p:cNvSpPr>
            <a:spLocks noGrp="1"/>
          </p:cNvSpPr>
          <p:nvPr>
            <p:ph type="title"/>
          </p:nvPr>
        </p:nvSpPr>
        <p:spPr/>
        <p:txBody>
          <a:bodyPr>
            <a:normAutofit fontScale="90000"/>
          </a:bodyPr>
          <a:lstStyle/>
          <a:p>
            <a:r>
              <a:rPr kumimoji="1" lang="en-US" altLang="ja-JP" dirty="0"/>
              <a:t>#7 </a:t>
            </a:r>
            <a:r>
              <a:rPr kumimoji="1" lang="ja-JP" altLang="en-US" dirty="0"/>
              <a:t>予告：</a:t>
            </a:r>
          </a:p>
        </p:txBody>
      </p:sp>
      <p:sp>
        <p:nvSpPr>
          <p:cNvPr id="3" name="テキスト プレースホルダー 2">
            <a:extLst>
              <a:ext uri="{FF2B5EF4-FFF2-40B4-BE49-F238E27FC236}">
                <a16:creationId xmlns:a16="http://schemas.microsoft.com/office/drawing/2014/main" id="{58907787-05E8-FFB5-9ABB-ADC4AC279C56}"/>
              </a:ext>
            </a:extLst>
          </p:cNvPr>
          <p:cNvSpPr>
            <a:spLocks noGrp="1"/>
          </p:cNvSpPr>
          <p:nvPr>
            <p:ph type="body" idx="1"/>
          </p:nvPr>
        </p:nvSpPr>
        <p:spPr/>
        <p:txBody>
          <a:bodyPr/>
          <a:lstStyle/>
          <a:p>
            <a:r>
              <a:rPr kumimoji="1" lang="ja-JP" altLang="en-US" dirty="0"/>
              <a:t>アジェンダ案</a:t>
            </a:r>
            <a:endParaRPr kumimoji="1" lang="en-US" altLang="ja-JP" dirty="0"/>
          </a:p>
          <a:p>
            <a:pPr lvl="1"/>
            <a:r>
              <a:rPr kumimoji="1" lang="en-US" altLang="ja-JP" dirty="0"/>
              <a:t>OSS</a:t>
            </a:r>
            <a:r>
              <a:rPr kumimoji="1" lang="ja-JP" altLang="en-US" dirty="0"/>
              <a:t>とビジネスの関わり　の事例紹介（続き）</a:t>
            </a:r>
            <a:br>
              <a:rPr kumimoji="1" lang="en-US" altLang="ja-JP" dirty="0"/>
            </a:br>
            <a:r>
              <a:rPr kumimoji="1" lang="ja-JP" altLang="en-US" dirty="0"/>
              <a:t>発表できるが間に合わなかった方がいらっしゃいましたら是非お願いします。</a:t>
            </a:r>
            <a:endParaRPr kumimoji="1" lang="en-US" altLang="ja-JP" dirty="0"/>
          </a:p>
          <a:p>
            <a:pPr lvl="1"/>
            <a:r>
              <a:rPr kumimoji="1" lang="ja-JP" altLang="en-US" dirty="0"/>
              <a:t>前回（</a:t>
            </a:r>
            <a:r>
              <a:rPr kumimoji="1" lang="en-US" altLang="ja-JP" dirty="0"/>
              <a:t>#5</a:t>
            </a:r>
            <a:r>
              <a:rPr kumimoji="1" lang="ja-JP" altLang="en-US" dirty="0"/>
              <a:t>）のまとめ　＋今後の進め方案</a:t>
            </a:r>
            <a:endParaRPr kumimoji="1" lang="en-US" altLang="ja-JP" dirty="0"/>
          </a:p>
          <a:p>
            <a:pPr lvl="1"/>
            <a:endParaRPr kumimoji="1" lang="en-US" altLang="ja-JP" dirty="0"/>
          </a:p>
          <a:p>
            <a:r>
              <a:rPr kumimoji="1" lang="en-US" altLang="ja-JP" dirty="0"/>
              <a:t>Slack</a:t>
            </a:r>
            <a:r>
              <a:rPr kumimoji="1" lang="ja-JP" altLang="en-US" dirty="0"/>
              <a:t>にて日程調整予定</a:t>
            </a:r>
            <a:endParaRPr kumimoji="1" lang="en-US" altLang="ja-JP" dirty="0"/>
          </a:p>
          <a:p>
            <a:pPr lvl="1"/>
            <a:r>
              <a:rPr kumimoji="1" lang="ja-JP" altLang="en-US" dirty="0"/>
              <a:t>予定していた</a:t>
            </a:r>
            <a:r>
              <a:rPr kumimoji="1" lang="en-US" altLang="ja-JP" dirty="0"/>
              <a:t>5/12(</a:t>
            </a:r>
            <a:r>
              <a:rPr kumimoji="1" lang="ja-JP" altLang="en-US" dirty="0"/>
              <a:t>金</a:t>
            </a:r>
            <a:r>
              <a:rPr kumimoji="1" lang="en-US" altLang="ja-JP" dirty="0"/>
              <a:t>)</a:t>
            </a:r>
            <a:r>
              <a:rPr kumimoji="1" lang="ja-JP" altLang="en-US" dirty="0"/>
              <a:t>は </a:t>
            </a:r>
            <a:r>
              <a:rPr kumimoji="1" lang="en-US" altLang="ja-JP" dirty="0" err="1"/>
              <a:t>OSSummit</a:t>
            </a:r>
            <a:r>
              <a:rPr kumimoji="1" lang="en-US" altLang="ja-JP" dirty="0"/>
              <a:t> </a:t>
            </a:r>
            <a:r>
              <a:rPr kumimoji="1" lang="en-US" altLang="ja-JP"/>
              <a:t>North America</a:t>
            </a:r>
            <a:r>
              <a:rPr kumimoji="1" lang="ja-JP" altLang="en-US"/>
              <a:t>と</a:t>
            </a:r>
            <a:r>
              <a:rPr kumimoji="1" lang="ja-JP" altLang="en-US" dirty="0"/>
              <a:t>重なるため。</a:t>
            </a:r>
          </a:p>
        </p:txBody>
      </p:sp>
    </p:spTree>
    <p:extLst>
      <p:ext uri="{BB962C8B-B14F-4D97-AF65-F5344CB8AC3E}">
        <p14:creationId xmlns:p14="http://schemas.microsoft.com/office/powerpoint/2010/main" val="1248356213"/>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A7B98958-550C-455F-894B-DE00A62978C6}" vid="{597D640F-A72E-4EF5-A3B6-5FCA7035D38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1264</TotalTime>
  <Words>388</Words>
  <Application>Microsoft Office PowerPoint</Application>
  <PresentationFormat>画面に合わせる (16:9)</PresentationFormat>
  <Paragraphs>32</Paragraphs>
  <Slides>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vt:i4>
      </vt:variant>
    </vt:vector>
  </HeadingPairs>
  <TitlesOfParts>
    <vt:vector size="11" baseType="lpstr">
      <vt:lpstr>游ゴシック</vt:lpstr>
      <vt:lpstr>Open Sans Medium</vt:lpstr>
      <vt:lpstr>游ゴシック Light</vt:lpstr>
      <vt:lpstr>Roboto Slab Light</vt:lpstr>
      <vt:lpstr>-apple-system</vt:lpstr>
      <vt:lpstr>Roboto</vt:lpstr>
      <vt:lpstr>Arial</vt:lpstr>
      <vt:lpstr>Linux Foundation EU Theme 2023</vt:lpstr>
      <vt:lpstr>#5: OSSとビジネスの関わり</vt:lpstr>
      <vt:lpstr>その他の質問</vt:lpstr>
      <vt:lpstr>#7 予告：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Hirotaka Motai</cp:lastModifiedBy>
  <cp:revision>79</cp:revision>
  <dcterms:modified xsi:type="dcterms:W3CDTF">2023-04-14T07:15:22Z</dcterms:modified>
</cp:coreProperties>
</file>