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83" r:id="rId2"/>
    <p:sldId id="269" r:id="rId3"/>
    <p:sldId id="278" r:id="rId4"/>
    <p:sldId id="285" r:id="rId5"/>
    <p:sldId id="289" r:id="rId6"/>
    <p:sldId id="295" r:id="rId7"/>
    <p:sldId id="297"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游ゴシック" panose="020B0400000000000000" pitchFamily="50" charset="-128"/>
      <p:regular r:id="rId14"/>
      <p:bold r:id="rId15"/>
    </p:embeddedFont>
    <p:embeddedFont>
      <p:font typeface="游ゴシック Light" panose="020B0300000000000000" pitchFamily="50" charset="-128"/>
      <p:regular r:id="rId16"/>
    </p:embeddedFont>
    <p:embeddedFont>
      <p:font typeface="游ゴシック Medium" panose="020B0500000000000000" pitchFamily="50" charset="-128"/>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1447" autoAdjust="0"/>
  </p:normalViewPr>
  <p:slideViewPr>
    <p:cSldViewPr snapToGrid="0">
      <p:cViewPr varScale="1">
        <p:scale>
          <a:sx n="133" d="100"/>
          <a:sy n="133" d="100"/>
        </p:scale>
        <p:origin x="1164" y="108"/>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1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1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100" b="0" i="0" dirty="0">
                <a:solidFill>
                  <a:srgbClr val="1A202C"/>
                </a:solidFill>
                <a:effectLst/>
                <a:latin typeface="Arial" panose="020B0604020202020204" pitchFamily="34" charset="0"/>
                <a:cs typeface="Arial" panose="020B0604020202020204" pitchFamily="34" charset="0"/>
              </a:rPr>
            </a:br>
            <a:r>
              <a:rPr lang="en-US" altLang="ja-JP" sz="11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100" u="none" dirty="0">
              <a:latin typeface="Arial" panose="020B0604020202020204" pitchFamily="34" charset="0"/>
              <a:cs typeface="Arial" panose="020B0604020202020204" pitchFamily="34" charset="0"/>
            </a:endParaRPr>
          </a:p>
          <a:p>
            <a:endParaRPr kumimoji="1" lang="ja-JP" altLang="en-US" sz="1100" u="none" dirty="0"/>
          </a:p>
        </p:txBody>
      </p:sp>
    </p:spTree>
    <p:extLst>
      <p:ext uri="{BB962C8B-B14F-4D97-AF65-F5344CB8AC3E}">
        <p14:creationId xmlns:p14="http://schemas.microsoft.com/office/powerpoint/2010/main" val="2141239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dirty="0"/>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dirty="0"/>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dirty="0"/>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dirty="0"/>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0" name="Google Shape;100;p21"/>
          <p:cNvSpPr/>
          <p:nvPr/>
        </p:nvSpPr>
        <p:spPr>
          <a:xfrm>
            <a:off x="539353" y="4660106"/>
            <a:ext cx="2081400" cy="140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1" name="Google Shape;101;p21"/>
          <p:cNvPicPr preferRelativeResize="0"/>
          <p:nvPr/>
        </p:nvPicPr>
        <p:blipFill rotWithShape="1">
          <a:blip r:embed="rId3">
            <a:alphaModFix/>
          </a:blip>
          <a:srcRect/>
          <a:stretch/>
        </p:blipFill>
        <p:spPr>
          <a:xfrm>
            <a:off x="702469" y="4489847"/>
            <a:ext cx="1448991" cy="344090"/>
          </a:xfrm>
          <a:prstGeom prst="rect">
            <a:avLst/>
          </a:prstGeom>
          <a:noFill/>
          <a:ln>
            <a:noFill/>
          </a:ln>
        </p:spPr>
      </p:pic>
      <p:sp>
        <p:nvSpPr>
          <p:cNvPr id="102" name="Google Shape;102;p21"/>
          <p:cNvSpPr txBox="1">
            <a:spLocks noGrp="1"/>
          </p:cNvSpPr>
          <p:nvPr>
            <p:ph type="title"/>
          </p:nvPr>
        </p:nvSpPr>
        <p:spPr>
          <a:xfrm>
            <a:off x="701278" y="205978"/>
            <a:ext cx="7985400" cy="857400"/>
          </a:xfrm>
          <a:prstGeom prst="rect">
            <a:avLst/>
          </a:prstGeom>
          <a:noFill/>
          <a:ln>
            <a:noFill/>
          </a:ln>
        </p:spPr>
        <p:txBody>
          <a:bodyPr spcFirstLastPara="1" wrap="square" lIns="68575" tIns="34275" rIns="68575" bIns="34275" anchor="ctr" anchorCtr="0">
            <a:normAutofit/>
          </a:bodyPr>
          <a:lstStyle>
            <a:lvl1pPr lvl="0" algn="l" rtl="0">
              <a:lnSpc>
                <a:spcPct val="100000"/>
              </a:lnSpc>
              <a:spcBef>
                <a:spcPts val="0"/>
              </a:spcBef>
              <a:spcAft>
                <a:spcPts val="0"/>
              </a:spcAft>
              <a:buSzPts val="1100"/>
              <a:buNone/>
              <a:defRPr>
                <a:solidFill>
                  <a:srgbClr val="262626"/>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dirty="0"/>
          </a:p>
        </p:txBody>
      </p:sp>
      <p:sp>
        <p:nvSpPr>
          <p:cNvPr id="103" name="Google Shape;103;p21"/>
          <p:cNvSpPr txBox="1">
            <a:spLocks noGrp="1"/>
          </p:cNvSpPr>
          <p:nvPr>
            <p:ph type="body" idx="1"/>
          </p:nvPr>
        </p:nvSpPr>
        <p:spPr>
          <a:xfrm>
            <a:off x="701278" y="1200150"/>
            <a:ext cx="7985400" cy="3195000"/>
          </a:xfrm>
          <a:prstGeom prst="rect">
            <a:avLst/>
          </a:prstGeom>
          <a:noFill/>
          <a:ln>
            <a:noFill/>
          </a:ln>
        </p:spPr>
        <p:txBody>
          <a:bodyPr spcFirstLastPara="1" wrap="square" lIns="68575" tIns="34275" rIns="68575" bIns="34275" anchor="t" anchorCtr="0">
            <a:normAutofit/>
          </a:bodyPr>
          <a:lstStyle>
            <a:lvl1pPr marL="457200" lvl="0" indent="-342900" algn="l" rtl="0">
              <a:lnSpc>
                <a:spcPct val="100000"/>
              </a:lnSpc>
              <a:spcBef>
                <a:spcPts val="500"/>
              </a:spcBef>
              <a:spcAft>
                <a:spcPts val="0"/>
              </a:spcAft>
              <a:buClr>
                <a:srgbClr val="262626"/>
              </a:buClr>
              <a:buSzPts val="1800"/>
              <a:buFont typeface="Noto Sans Symbols"/>
              <a:buChar char="▪"/>
              <a:defRPr>
                <a:solidFill>
                  <a:srgbClr val="262626"/>
                </a:solidFill>
              </a:defRPr>
            </a:lvl1pPr>
            <a:lvl2pPr marL="914400" lvl="1" indent="-342900" algn="l" rtl="0">
              <a:lnSpc>
                <a:spcPct val="100000"/>
              </a:lnSpc>
              <a:spcBef>
                <a:spcPts val="500"/>
              </a:spcBef>
              <a:spcAft>
                <a:spcPts val="0"/>
              </a:spcAft>
              <a:buClr>
                <a:srgbClr val="262626"/>
              </a:buClr>
              <a:buSzPts val="1800"/>
              <a:buFont typeface="Arial"/>
              <a:buChar char="•"/>
              <a:defRPr>
                <a:solidFill>
                  <a:srgbClr val="262626"/>
                </a:solidFill>
              </a:defRPr>
            </a:lvl2pPr>
            <a:lvl3pPr marL="1371600" lvl="2" indent="-342900" algn="l" rtl="0">
              <a:lnSpc>
                <a:spcPct val="100000"/>
              </a:lnSpc>
              <a:spcBef>
                <a:spcPts val="500"/>
              </a:spcBef>
              <a:spcAft>
                <a:spcPts val="0"/>
              </a:spcAft>
              <a:buClr>
                <a:srgbClr val="262626"/>
              </a:buClr>
              <a:buSzPts val="1800"/>
              <a:buFont typeface="Courier New"/>
              <a:buChar char="o"/>
              <a:defRPr>
                <a:solidFill>
                  <a:srgbClr val="262626"/>
                </a:solidFill>
              </a:defRPr>
            </a:lvl3pPr>
            <a:lvl4pPr marL="1828800" lvl="3" indent="-342900" algn="l" rtl="0">
              <a:lnSpc>
                <a:spcPct val="100000"/>
              </a:lnSpc>
              <a:spcBef>
                <a:spcPts val="500"/>
              </a:spcBef>
              <a:spcAft>
                <a:spcPts val="0"/>
              </a:spcAft>
              <a:buClr>
                <a:srgbClr val="262626"/>
              </a:buClr>
              <a:buSzPts val="1800"/>
              <a:buFont typeface="Noto Sans Symbols"/>
              <a:buChar char="❖"/>
              <a:defRPr>
                <a:solidFill>
                  <a:srgbClr val="262626"/>
                </a:solidFill>
              </a:defRPr>
            </a:lvl4pPr>
            <a:lvl5pPr marL="2286000" lvl="4" indent="-342900" algn="l" rtl="0">
              <a:lnSpc>
                <a:spcPct val="100000"/>
              </a:lnSpc>
              <a:spcBef>
                <a:spcPts val="500"/>
              </a:spcBef>
              <a:spcAft>
                <a:spcPts val="0"/>
              </a:spcAft>
              <a:buClr>
                <a:srgbClr val="262626"/>
              </a:buClr>
              <a:buSzPts val="1800"/>
              <a:buFont typeface="Noto Sans Symbols"/>
              <a:buChar char="⮚"/>
              <a:defRPr>
                <a:solidFill>
                  <a:srgbClr val="262626"/>
                </a:solidFill>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dirty="0"/>
          </a:p>
        </p:txBody>
      </p:sp>
      <p:sp>
        <p:nvSpPr>
          <p:cNvPr id="104" name="Google Shape;104;p21"/>
          <p:cNvSpPr txBox="1">
            <a:spLocks noGrp="1"/>
          </p:cNvSpPr>
          <p:nvPr>
            <p:ph type="dt" idx="10"/>
          </p:nvPr>
        </p:nvSpPr>
        <p:spPr>
          <a:xfrm>
            <a:off x="7119938" y="4583906"/>
            <a:ext cx="10527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dirty="0"/>
          </a:p>
        </p:txBody>
      </p:sp>
      <p:sp>
        <p:nvSpPr>
          <p:cNvPr id="105" name="Google Shape;105;p21"/>
          <p:cNvSpPr txBox="1">
            <a:spLocks noGrp="1"/>
          </p:cNvSpPr>
          <p:nvPr>
            <p:ph type="ftr" idx="11"/>
          </p:nvPr>
        </p:nvSpPr>
        <p:spPr>
          <a:xfrm>
            <a:off x="4224338" y="4583906"/>
            <a:ext cx="28956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dirty="0"/>
          </a:p>
        </p:txBody>
      </p:sp>
      <p:sp>
        <p:nvSpPr>
          <p:cNvPr id="106" name="Google Shape;106;p21"/>
          <p:cNvSpPr txBox="1">
            <a:spLocks noGrp="1"/>
          </p:cNvSpPr>
          <p:nvPr>
            <p:ph type="sldNum" idx="12"/>
          </p:nvPr>
        </p:nvSpPr>
        <p:spPr>
          <a:xfrm>
            <a:off x="8172450" y="4583906"/>
            <a:ext cx="5145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963316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5" r:id="rId2"/>
    <p:sldLayoutId id="214748366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mn-ea"/>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SBOM sg </a:t>
            </a:r>
            <a:r>
              <a:rPr kumimoji="1" lang="en-US" altLang="ja-JP" dirty="0" err="1"/>
              <a:t>adhoc</a:t>
            </a:r>
            <a:r>
              <a:rPr kumimoji="1" lang="en-US" altLang="ja-JP" dirty="0"/>
              <a:t> mtg</a:t>
            </a:r>
            <a:br>
              <a:rPr kumimoji="1" lang="en-US" altLang="ja-JP" dirty="0"/>
            </a:br>
            <a:r>
              <a:rPr kumimoji="1" lang="en-US" altLang="ja-JP" dirty="0"/>
              <a:t>2023/01/06</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en-US" dirty="0"/>
              <a:t>Anti-Trust Policy Notice</a:t>
            </a:r>
          </a:p>
        </p:txBody>
      </p:sp>
      <p:sp>
        <p:nvSpPr>
          <p:cNvPr id="158" name="Google Shape;158;p25"/>
          <p:cNvSpPr txBox="1">
            <a:spLocks noGrp="1"/>
          </p:cNvSpPr>
          <p:nvPr>
            <p:ph type="body" idx="1"/>
          </p:nvPr>
        </p:nvSpPr>
        <p:spPr/>
        <p:txBody>
          <a:bodyPr>
            <a:normAutofit/>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kumimoji="1" lang="ja-JP" altLang="en-US" dirty="0"/>
              <a:t>今日のお題</a:t>
            </a:r>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lstStyle/>
          <a:p>
            <a:r>
              <a:rPr lang="en-US" altLang="ja-JP" dirty="0" err="1"/>
              <a:t>UsageProfile</a:t>
            </a:r>
            <a:r>
              <a:rPr lang="ja-JP" altLang="en-US" dirty="0"/>
              <a:t> 議論</a:t>
            </a:r>
            <a:endParaRPr lang="en-US" altLang="ja-JP" dirty="0"/>
          </a:p>
          <a:p>
            <a:pPr lvl="1"/>
            <a:r>
              <a:rPr lang="ja-JP" altLang="en-US" dirty="0"/>
              <a:t>課題抽出</a:t>
            </a:r>
            <a:endParaRPr lang="en-US" altLang="ja-JP" dirty="0"/>
          </a:p>
          <a:p>
            <a:pPr lvl="2"/>
            <a:r>
              <a:rPr lang="en-US" altLang="ja-JP" dirty="0" err="1"/>
              <a:t>UsageProfile</a:t>
            </a:r>
            <a:r>
              <a:rPr lang="ja-JP" altLang="en-US" dirty="0"/>
              <a:t>を付与する単位は</a:t>
            </a:r>
            <a:r>
              <a:rPr lang="en-US" altLang="ja-JP" dirty="0"/>
              <a:t>?</a:t>
            </a:r>
          </a:p>
          <a:p>
            <a:pPr lvl="3"/>
            <a:r>
              <a:rPr lang="en-US" altLang="ja-JP" dirty="0"/>
              <a:t>package</a:t>
            </a:r>
            <a:r>
              <a:rPr lang="ja-JP" altLang="en-US" dirty="0"/>
              <a:t>毎</a:t>
            </a:r>
            <a:r>
              <a:rPr lang="en-US" altLang="ja-JP" dirty="0"/>
              <a:t>?</a:t>
            </a:r>
            <a:r>
              <a:rPr lang="ja-JP" altLang="en-US" dirty="0"/>
              <a:t> リリース物全体に</a:t>
            </a:r>
            <a:r>
              <a:rPr lang="en-US" altLang="ja-JP" dirty="0"/>
              <a:t>1</a:t>
            </a:r>
            <a:r>
              <a:rPr lang="ja-JP" altLang="en-US" dirty="0"/>
              <a:t>つ</a:t>
            </a:r>
            <a:r>
              <a:rPr lang="en-US" altLang="ja-JP" dirty="0"/>
              <a:t>?</a:t>
            </a:r>
          </a:p>
          <a:p>
            <a:r>
              <a:rPr lang="ja-JP" altLang="en-US" dirty="0"/>
              <a:t>次回議事録担当</a:t>
            </a:r>
            <a:endParaRPr lang="en-US" altLang="ja-JP" dirty="0"/>
          </a:p>
        </p:txBody>
      </p:sp>
    </p:spTree>
    <p:extLst>
      <p:ext uri="{BB962C8B-B14F-4D97-AF65-F5344CB8AC3E}">
        <p14:creationId xmlns:p14="http://schemas.microsoft.com/office/powerpoint/2010/main" val="42427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550424" cy="3376749"/>
            <a:chOff x="241663" y="1129937"/>
            <a:chExt cx="3772417"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3772417" cy="523220"/>
            </a:xfrm>
            <a:prstGeom prst="rect">
              <a:avLst/>
            </a:prstGeom>
            <a:noFill/>
          </p:spPr>
          <p:txBody>
            <a:bodyPr wrap="none" rtlCol="0">
              <a:spAutoFit/>
            </a:bodyPr>
            <a:lstStyle/>
            <a:p>
              <a:r>
                <a:rPr kumimoji="1" lang="en-US" altLang="ja-JP" dirty="0">
                  <a:solidFill>
                    <a:schemeClr val="bg1"/>
                  </a:solidFill>
                  <a:latin typeface="+mn-ea"/>
                  <a:ea typeface="+mn-ea"/>
                </a:rPr>
                <a:t>Company B</a:t>
              </a:r>
            </a:p>
            <a:p>
              <a:r>
                <a:rPr kumimoji="1" lang="en-US" altLang="ja-JP" dirty="0">
                  <a:solidFill>
                    <a:schemeClr val="bg1"/>
                  </a:solidFill>
                  <a:latin typeface="+mn-ea"/>
                  <a:ea typeface="+mn-ea"/>
                </a:rPr>
                <a:t>(Product Maker)</a:t>
              </a:r>
              <a:endParaRPr kumimoji="1" lang="ja-JP" altLang="en-US" dirty="0">
                <a:solidFill>
                  <a:schemeClr val="bg1"/>
                </a:solidFill>
                <a:latin typeface="+mn-ea"/>
                <a:ea typeface="+mn-ea"/>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latin typeface="+mn-ea"/>
                <a:ea typeface="+mn-ea"/>
              </a:rPr>
              <a:t>UsageProfile</a:t>
            </a:r>
            <a:r>
              <a:rPr kumimoji="1" lang="en-US" altLang="ja-JP" dirty="0">
                <a:latin typeface="+mn-ea"/>
                <a:ea typeface="+mn-ea"/>
              </a:rPr>
              <a:t> </a:t>
            </a:r>
            <a:r>
              <a:rPr kumimoji="1" lang="en-US" altLang="ja-JP" dirty="0" err="1">
                <a:latin typeface="+mn-ea"/>
                <a:ea typeface="+mn-ea"/>
              </a:rPr>
              <a:t>Usecase</a:t>
            </a:r>
            <a:r>
              <a:rPr kumimoji="1" lang="en-US" altLang="ja-JP" dirty="0">
                <a:latin typeface="+mn-ea"/>
                <a:ea typeface="+mn-ea"/>
              </a:rPr>
              <a:t> Example</a:t>
            </a:r>
            <a:endParaRPr kumimoji="1" lang="ja-JP" altLang="en-US" dirty="0">
              <a:latin typeface="+mn-ea"/>
              <a:ea typeface="+mn-ea"/>
            </a:endParaRPr>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265594" cy="307777"/>
            </a:xfrm>
            <a:prstGeom prst="rect">
              <a:avLst/>
            </a:prstGeom>
            <a:noFill/>
          </p:spPr>
          <p:txBody>
            <a:bodyPr wrap="none" rtlCol="0">
              <a:spAutoFit/>
            </a:bodyPr>
            <a:lstStyle/>
            <a:p>
              <a:r>
                <a:rPr kumimoji="1" lang="en-US" altLang="ja-JP" dirty="0">
                  <a:solidFill>
                    <a:schemeClr val="bg1"/>
                  </a:solidFill>
                  <a:latin typeface="+mn-ea"/>
                  <a:ea typeface="+mn-ea"/>
                </a:rPr>
                <a:t>Company A (Supplier)</a:t>
              </a:r>
              <a:endParaRPr kumimoji="1" lang="ja-JP" altLang="en-US" dirty="0">
                <a:solidFill>
                  <a:schemeClr val="bg1"/>
                </a:solidFill>
                <a:latin typeface="+mn-ea"/>
                <a:ea typeface="+mn-ea"/>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C Division</a:t>
            </a:r>
            <a:endParaRPr kumimoji="1" lang="ja-JP" altLang="en-US" sz="1100" dirty="0">
              <a:solidFill>
                <a:schemeClr val="tx1"/>
              </a:solidFill>
              <a:latin typeface="+mn-ea"/>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A Division</a:t>
            </a:r>
            <a:endParaRPr kumimoji="1" lang="ja-JP" altLang="en-US" sz="1100" dirty="0">
              <a:solidFill>
                <a:schemeClr val="tx1"/>
              </a:solidFill>
              <a:latin typeface="+mn-ea"/>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30915" cy="184666"/>
          </a:xfrm>
          <a:prstGeom prst="rect">
            <a:avLst/>
          </a:prstGeom>
          <a:noFill/>
        </p:spPr>
        <p:txBody>
          <a:bodyPr wrap="none" rtlCol="0">
            <a:spAutoFit/>
          </a:bodyPr>
          <a:lstStyle/>
          <a:p>
            <a:r>
              <a:rPr kumimoji="1" lang="en-US" altLang="ja-JP" sz="600" dirty="0">
                <a:latin typeface="+mn-ea"/>
                <a:ea typeface="+mn-ea"/>
              </a:rPr>
              <a:t>static link</a:t>
            </a:r>
            <a:endParaRPr kumimoji="1" lang="ja-JP" altLang="en-US" sz="600" dirty="0">
              <a:latin typeface="+mn-ea"/>
              <a:ea typeface="+mn-ea"/>
            </a:endParaRPr>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B Division</a:t>
            </a:r>
            <a:endParaRPr kumimoji="1" lang="ja-JP" altLang="en-US" sz="1100" dirty="0">
              <a:solidFill>
                <a:schemeClr val="tx1"/>
              </a:solidFill>
              <a:latin typeface="+mn-ea"/>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latin typeface="+mn-ea"/>
              </a:rPr>
              <a:t>Deliverables</a:t>
            </a:r>
            <a:endParaRPr kumimoji="1" lang="ja-JP" altLang="en-US" sz="700" dirty="0">
              <a:solidFill>
                <a:schemeClr val="tx1"/>
              </a:solidFill>
              <a:latin typeface="+mn-ea"/>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4" name="TextBox 53">
            <a:extLst>
              <a:ext uri="{FF2B5EF4-FFF2-40B4-BE49-F238E27FC236}">
                <a16:creationId xmlns:a16="http://schemas.microsoft.com/office/drawing/2014/main" id="{953FE791-1B72-434B-84F6-FB37434C979E}"/>
              </a:ext>
            </a:extLst>
          </p:cNvPr>
          <p:cNvSpPr txBox="1"/>
          <p:nvPr/>
        </p:nvSpPr>
        <p:spPr>
          <a:xfrm>
            <a:off x="5130385" y="1612903"/>
            <a:ext cx="1332416"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Use only for debugging</a:t>
            </a:r>
            <a:endParaRPr kumimoji="1" lang="ja-JP" altLang="en-US" sz="800" b="1" u="sng" dirty="0">
              <a:solidFill>
                <a:schemeClr val="tx1"/>
              </a:solidFill>
              <a:latin typeface="+mn-ea"/>
              <a:ea typeface="+mn-ea"/>
            </a:endParaRPr>
          </a:p>
        </p:txBody>
      </p:sp>
      <p:cxnSp>
        <p:nvCxnSpPr>
          <p:cNvPr id="56" name="Straight Arrow Connector 55">
            <a:extLst>
              <a:ext uri="{FF2B5EF4-FFF2-40B4-BE49-F238E27FC236}">
                <a16:creationId xmlns:a16="http://schemas.microsoft.com/office/drawing/2014/main" id="{B7A6B470-25B4-491B-B54D-CFE4A03767C5}"/>
              </a:ext>
            </a:extLst>
          </p:cNvPr>
          <p:cNvCxnSpPr>
            <a:cxnSpLocks/>
            <a:stCxn id="54" idx="2"/>
            <a:endCxn id="49" idx="1"/>
          </p:cNvCxnSpPr>
          <p:nvPr/>
        </p:nvCxnSpPr>
        <p:spPr>
          <a:xfrm>
            <a:off x="5796593" y="1828347"/>
            <a:ext cx="538394" cy="44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CACADDB-702D-4B20-B62B-79FB5D84362F}"/>
              </a:ext>
            </a:extLst>
          </p:cNvPr>
          <p:cNvSpPr txBox="1"/>
          <p:nvPr/>
        </p:nvSpPr>
        <p:spPr>
          <a:xfrm>
            <a:off x="1835022" y="3227567"/>
            <a:ext cx="2444900"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will replace with lib-D (Build) int next release</a:t>
            </a:r>
            <a:endParaRPr kumimoji="1" lang="ja-JP" altLang="en-US" sz="800" b="1" u="sng" dirty="0">
              <a:solidFill>
                <a:schemeClr val="tx1"/>
              </a:solidFill>
              <a:latin typeface="+mn-ea"/>
              <a:ea typeface="+mn-ea"/>
            </a:endParaRPr>
          </a:p>
        </p:txBody>
      </p:sp>
      <p:cxnSp>
        <p:nvCxnSpPr>
          <p:cNvPr id="59" name="Straight Arrow Connector 58">
            <a:extLst>
              <a:ext uri="{FF2B5EF4-FFF2-40B4-BE49-F238E27FC236}">
                <a16:creationId xmlns:a16="http://schemas.microsoft.com/office/drawing/2014/main" id="{FE286931-3663-461B-A54C-60E955D0103B}"/>
              </a:ext>
            </a:extLst>
          </p:cNvPr>
          <p:cNvCxnSpPr>
            <a:cxnSpLocks/>
            <a:stCxn id="57" idx="2"/>
            <a:endCxn id="36" idx="0"/>
          </p:cNvCxnSpPr>
          <p:nvPr/>
        </p:nvCxnSpPr>
        <p:spPr>
          <a:xfrm flipH="1">
            <a:off x="1666133" y="3443011"/>
            <a:ext cx="1391339" cy="27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latin typeface="+mn-ea"/>
              </a:rPr>
              <a:t>SBOM</a:t>
            </a:r>
            <a:endParaRPr kumimoji="1" lang="ja-JP" altLang="en-US" sz="600" dirty="0">
              <a:latin typeface="+mn-ea"/>
            </a:endParaRPr>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4886253" y="4648162"/>
            <a:ext cx="3044448" cy="415498"/>
          </a:xfrm>
          <a:prstGeom prst="rect">
            <a:avLst/>
          </a:prstGeom>
          <a:noFill/>
        </p:spPr>
        <p:txBody>
          <a:bodyPr wrap="square" rtlCol="0">
            <a:spAutoFit/>
          </a:bodyPr>
          <a:lstStyle/>
          <a:p>
            <a:r>
              <a:rPr kumimoji="1" lang="en-US" altLang="ja-JP" sz="1050" u="sng" dirty="0">
                <a:latin typeface="+mn-ea"/>
                <a:ea typeface="+mn-ea"/>
              </a:rPr>
              <a:t>Company A releases Deliverables in several installments over the life of the contract</a:t>
            </a:r>
            <a:endParaRPr kumimoji="1" lang="ja-JP" altLang="en-US" sz="1050" u="sng" dirty="0">
              <a:latin typeface="+mn-ea"/>
              <a:ea typeface="+mn-ea"/>
            </a:endParaRPr>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latin typeface="+mn-ea"/>
              </a:rPr>
              <a:t>Contracts</a:t>
            </a:r>
            <a:endParaRPr kumimoji="1" lang="ja-JP" altLang="en-US" sz="800" dirty="0">
              <a:latin typeface="+mn-ea"/>
            </a:endParaRPr>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2E1FC7-931B-4481-AFAC-519C2B5B681B}"/>
              </a:ext>
            </a:extLst>
          </p:cNvPr>
          <p:cNvPicPr>
            <a:picLocks noChangeAspect="1"/>
          </p:cNvPicPr>
          <p:nvPr/>
        </p:nvPicPr>
        <p:blipFill>
          <a:blip r:embed="rId3"/>
          <a:stretch>
            <a:fillRect/>
          </a:stretch>
        </p:blipFill>
        <p:spPr>
          <a:xfrm>
            <a:off x="1849137" y="1948372"/>
            <a:ext cx="3169753" cy="966471"/>
          </a:xfrm>
          <a:prstGeom prst="rect">
            <a:avLst/>
          </a:prstGeom>
          <a:solidFill>
            <a:schemeClr val="bg1">
              <a:lumMod val="95000"/>
            </a:schemeClr>
          </a:solidFill>
        </p:spPr>
      </p:pic>
      <p:sp>
        <p:nvSpPr>
          <p:cNvPr id="60" name="TextBox 59">
            <a:extLst>
              <a:ext uri="{FF2B5EF4-FFF2-40B4-BE49-F238E27FC236}">
                <a16:creationId xmlns:a16="http://schemas.microsoft.com/office/drawing/2014/main" id="{29100F64-3636-49DC-8B30-9D92B09B1D2D}"/>
              </a:ext>
            </a:extLst>
          </p:cNvPr>
          <p:cNvSpPr txBox="1"/>
          <p:nvPr/>
        </p:nvSpPr>
        <p:spPr>
          <a:xfrm>
            <a:off x="1503145" y="1282029"/>
            <a:ext cx="3383107" cy="584775"/>
          </a:xfrm>
          <a:prstGeom prst="rect">
            <a:avLst/>
          </a:prstGeom>
          <a:solidFill>
            <a:schemeClr val="bg2"/>
          </a:solidFill>
        </p:spPr>
        <p:txBody>
          <a:bodyPr wrap="square" rtlCol="0">
            <a:spAutoFit/>
          </a:bodyPr>
          <a:lstStyle/>
          <a:p>
            <a:r>
              <a:rPr kumimoji="1" lang="en-US" altLang="ja-JP" sz="1600" b="1" u="sng" dirty="0">
                <a:solidFill>
                  <a:schemeClr val="bg1"/>
                </a:solidFill>
                <a:latin typeface="+mn-ea"/>
                <a:ea typeface="+mn-ea"/>
              </a:rPr>
              <a:t>C </a:t>
            </a:r>
            <a:r>
              <a:rPr kumimoji="1" lang="en-US" altLang="ja-JP" sz="1600" b="1" u="sng" dirty="0" err="1">
                <a:solidFill>
                  <a:schemeClr val="bg1"/>
                </a:solidFill>
                <a:latin typeface="+mn-ea"/>
                <a:ea typeface="+mn-ea"/>
              </a:rPr>
              <a:t>Div</a:t>
            </a:r>
            <a:r>
              <a:rPr kumimoji="1" lang="en-US" altLang="ja-JP" sz="1600" b="1" u="sng" dirty="0">
                <a:solidFill>
                  <a:schemeClr val="bg1"/>
                </a:solidFill>
                <a:latin typeface="+mn-ea"/>
                <a:ea typeface="+mn-ea"/>
              </a:rPr>
              <a:t> will create SBOM with </a:t>
            </a:r>
            <a:r>
              <a:rPr kumimoji="1" lang="en-US" altLang="ja-JP" sz="1600" b="1" u="sng" dirty="0" err="1">
                <a:solidFill>
                  <a:schemeClr val="bg1"/>
                </a:solidFill>
                <a:latin typeface="+mn-ea"/>
                <a:ea typeface="+mn-ea"/>
              </a:rPr>
              <a:t>UsageProfile</a:t>
            </a:r>
            <a:r>
              <a:rPr kumimoji="1" lang="en-US" altLang="ja-JP" sz="1600" b="1" u="sng" dirty="0">
                <a:solidFill>
                  <a:schemeClr val="bg1"/>
                </a:solidFill>
                <a:latin typeface="+mn-ea"/>
                <a:ea typeface="+mn-ea"/>
              </a:rPr>
              <a:t> for Deliverables.</a:t>
            </a:r>
            <a:endParaRPr kumimoji="1" lang="ja-JP" altLang="en-US" sz="1600" b="1" u="sng" dirty="0">
              <a:solidFill>
                <a:schemeClr val="bg1"/>
              </a:solidFill>
              <a:latin typeface="+mn-ea"/>
              <a:ea typeface="+mn-ea"/>
            </a:endParaRPr>
          </a:p>
        </p:txBody>
      </p:sp>
      <p:pic>
        <p:nvPicPr>
          <p:cNvPr id="61" name="Picture 60">
            <a:extLst>
              <a:ext uri="{FF2B5EF4-FFF2-40B4-BE49-F238E27FC236}">
                <a16:creationId xmlns:a16="http://schemas.microsoft.com/office/drawing/2014/main" id="{E11FEE2B-3973-43A7-9D3B-D3FF6F1C583E}"/>
              </a:ext>
            </a:extLst>
          </p:cNvPr>
          <p:cNvPicPr>
            <a:picLocks noChangeAspect="1"/>
          </p:cNvPicPr>
          <p:nvPr/>
        </p:nvPicPr>
        <p:blipFill>
          <a:blip r:embed="rId4"/>
          <a:stretch>
            <a:fillRect/>
          </a:stretch>
        </p:blipFill>
        <p:spPr>
          <a:xfrm>
            <a:off x="1850565" y="3117893"/>
            <a:ext cx="2124582" cy="1705513"/>
          </a:xfrm>
          <a:prstGeom prst="rect">
            <a:avLst/>
          </a:prstGeom>
          <a:solidFill>
            <a:schemeClr val="bg1">
              <a:lumMod val="95000"/>
            </a:schemeClr>
          </a:solidFill>
        </p:spPr>
      </p:pic>
      <p:cxnSp>
        <p:nvCxnSpPr>
          <p:cNvPr id="12" name="Straight Connector 11">
            <a:extLst>
              <a:ext uri="{FF2B5EF4-FFF2-40B4-BE49-F238E27FC236}">
                <a16:creationId xmlns:a16="http://schemas.microsoft.com/office/drawing/2014/main" id="{BB6A7557-D651-495C-9B12-1000C40D007E}"/>
              </a:ext>
            </a:extLst>
          </p:cNvPr>
          <p:cNvCxnSpPr>
            <a:stCxn id="3" idx="2"/>
          </p:cNvCxnSpPr>
          <p:nvPr/>
        </p:nvCxnSpPr>
        <p:spPr>
          <a:xfrm flipH="1">
            <a:off x="2898522" y="2914843"/>
            <a:ext cx="535492" cy="198487"/>
          </a:xfrm>
          <a:prstGeom prst="line">
            <a:avLst/>
          </a:prstGeom>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526431E4-5958-4310-A7B4-B04460E04D31}"/>
              </a:ext>
            </a:extLst>
          </p:cNvPr>
          <p:cNvCxnSpPr>
            <a:cxnSpLocks/>
            <a:endCxn id="63" idx="0"/>
          </p:cNvCxnSpPr>
          <p:nvPr/>
        </p:nvCxnSpPr>
        <p:spPr>
          <a:xfrm>
            <a:off x="3447590" y="2912102"/>
            <a:ext cx="1699758" cy="218379"/>
          </a:xfrm>
          <a:prstGeom prst="line">
            <a:avLst/>
          </a:prstGeom>
        </p:spPr>
        <p:style>
          <a:lnRef idx="1">
            <a:schemeClr val="accent5"/>
          </a:lnRef>
          <a:fillRef idx="0">
            <a:schemeClr val="accent5"/>
          </a:fillRef>
          <a:effectRef idx="0">
            <a:schemeClr val="accent5"/>
          </a:effectRef>
          <a:fontRef idx="minor">
            <a:schemeClr val="tx1"/>
          </a:fontRef>
        </p:style>
      </p:cxnSp>
      <p:pic>
        <p:nvPicPr>
          <p:cNvPr id="63" name="Picture 62">
            <a:extLst>
              <a:ext uri="{FF2B5EF4-FFF2-40B4-BE49-F238E27FC236}">
                <a16:creationId xmlns:a16="http://schemas.microsoft.com/office/drawing/2014/main" id="{8528C9F1-5DED-4D16-9796-3022FCB10C10}"/>
              </a:ext>
            </a:extLst>
          </p:cNvPr>
          <p:cNvPicPr>
            <a:picLocks noChangeAspect="1"/>
          </p:cNvPicPr>
          <p:nvPr/>
        </p:nvPicPr>
        <p:blipFill>
          <a:blip r:embed="rId5"/>
          <a:stretch>
            <a:fillRect/>
          </a:stretch>
        </p:blipFill>
        <p:spPr>
          <a:xfrm>
            <a:off x="4113185" y="3130481"/>
            <a:ext cx="2068326" cy="1692267"/>
          </a:xfrm>
          <a:prstGeom prst="rect">
            <a:avLst/>
          </a:prstGeom>
          <a:solidFill>
            <a:schemeClr val="bg1">
              <a:lumMod val="95000"/>
            </a:schemeClr>
          </a:solidFill>
        </p:spPr>
      </p:pic>
      <p:sp>
        <p:nvSpPr>
          <p:cNvPr id="10" name="Oval 9">
            <a:extLst>
              <a:ext uri="{FF2B5EF4-FFF2-40B4-BE49-F238E27FC236}">
                <a16:creationId xmlns:a16="http://schemas.microsoft.com/office/drawing/2014/main" id="{86B275B6-C2A8-48F0-8BB6-896275C04D67}"/>
              </a:ext>
            </a:extLst>
          </p:cNvPr>
          <p:cNvSpPr/>
          <p:nvPr/>
        </p:nvSpPr>
        <p:spPr>
          <a:xfrm>
            <a:off x="2398970" y="2562736"/>
            <a:ext cx="559800" cy="381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119840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7B59F38-EE88-441D-22C1-F357182FACEC}"/>
              </a:ext>
            </a:extLst>
          </p:cNvPr>
          <p:cNvSpPr/>
          <p:nvPr/>
        </p:nvSpPr>
        <p:spPr>
          <a:xfrm>
            <a:off x="1124917" y="1634878"/>
            <a:ext cx="1203851" cy="6346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00" dirty="0">
                <a:latin typeface="+mn-ea"/>
              </a:rPr>
              <a:t>Usage Profile Elements for Deliverables A for Product B</a:t>
            </a:r>
            <a:endParaRPr kumimoji="1" lang="ja-JP" altLang="en-US" sz="1000" dirty="0">
              <a:latin typeface="+mn-ea"/>
            </a:endParaRPr>
          </a:p>
        </p:txBody>
      </p:sp>
      <p:sp>
        <p:nvSpPr>
          <p:cNvPr id="5" name="四角形: 角を丸くする 4">
            <a:extLst>
              <a:ext uri="{FF2B5EF4-FFF2-40B4-BE49-F238E27FC236}">
                <a16:creationId xmlns:a16="http://schemas.microsoft.com/office/drawing/2014/main" id="{760E18B5-3AA0-4AC9-882D-689E98E61F33}"/>
              </a:ext>
            </a:extLst>
          </p:cNvPr>
          <p:cNvSpPr/>
          <p:nvPr/>
        </p:nvSpPr>
        <p:spPr>
          <a:xfrm>
            <a:off x="4045462" y="259580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latin typeface="+mn-ea"/>
            </a:endParaRPr>
          </a:p>
        </p:txBody>
      </p:sp>
      <p:sp>
        <p:nvSpPr>
          <p:cNvPr id="6" name="四角形: 角を丸くする 5">
            <a:extLst>
              <a:ext uri="{FF2B5EF4-FFF2-40B4-BE49-F238E27FC236}">
                <a16:creationId xmlns:a16="http://schemas.microsoft.com/office/drawing/2014/main" id="{BB05C599-1303-B315-385D-7436B15F8A42}"/>
              </a:ext>
            </a:extLst>
          </p:cNvPr>
          <p:cNvSpPr/>
          <p:nvPr/>
        </p:nvSpPr>
        <p:spPr>
          <a:xfrm>
            <a:off x="5595986" y="2571750"/>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latin typeface="+mn-ea"/>
            </a:endParaRPr>
          </a:p>
        </p:txBody>
      </p:sp>
      <p:sp>
        <p:nvSpPr>
          <p:cNvPr id="7" name="正方形/長方形 6">
            <a:extLst>
              <a:ext uri="{FF2B5EF4-FFF2-40B4-BE49-F238E27FC236}">
                <a16:creationId xmlns:a16="http://schemas.microsoft.com/office/drawing/2014/main" id="{1A3339D0-2539-9FD3-A18E-084C352C86C2}"/>
              </a:ext>
            </a:extLst>
          </p:cNvPr>
          <p:cNvSpPr/>
          <p:nvPr/>
        </p:nvSpPr>
        <p:spPr>
          <a:xfrm>
            <a:off x="592065" y="1551866"/>
            <a:ext cx="8321690" cy="2750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latin typeface="+mn-ea"/>
            </a:endParaRPr>
          </a:p>
        </p:txBody>
      </p:sp>
      <p:sp>
        <p:nvSpPr>
          <p:cNvPr id="8" name="四角形: 角を丸くする 7">
            <a:extLst>
              <a:ext uri="{FF2B5EF4-FFF2-40B4-BE49-F238E27FC236}">
                <a16:creationId xmlns:a16="http://schemas.microsoft.com/office/drawing/2014/main" id="{A2AD5783-14D3-6532-FA5A-6D51D1B5BFCC}"/>
              </a:ext>
            </a:extLst>
          </p:cNvPr>
          <p:cNvSpPr/>
          <p:nvPr/>
        </p:nvSpPr>
        <p:spPr>
          <a:xfrm>
            <a:off x="2420188" y="2217385"/>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latin typeface="+mn-ea"/>
              </a:rPr>
              <a:t>Usage Prof. Elem. of Distro. X for Prod. B</a:t>
            </a:r>
            <a:endParaRPr kumimoji="1" lang="ja-JP" altLang="en-US" sz="900" dirty="0">
              <a:latin typeface="+mn-ea"/>
            </a:endParaRPr>
          </a:p>
        </p:txBody>
      </p:sp>
      <p:sp>
        <p:nvSpPr>
          <p:cNvPr id="9" name="四角形: 角を丸くする 8">
            <a:extLst>
              <a:ext uri="{FF2B5EF4-FFF2-40B4-BE49-F238E27FC236}">
                <a16:creationId xmlns:a16="http://schemas.microsoft.com/office/drawing/2014/main" id="{C739974E-544D-00E6-C77B-83900104603A}"/>
              </a:ext>
            </a:extLst>
          </p:cNvPr>
          <p:cNvSpPr/>
          <p:nvPr/>
        </p:nvSpPr>
        <p:spPr>
          <a:xfrm>
            <a:off x="5595986"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D</a:t>
            </a:r>
          </a:p>
          <a:p>
            <a:pPr algn="ctr"/>
            <a:r>
              <a:rPr kumimoji="1" lang="en-US" altLang="ja-JP" sz="1100" dirty="0">
                <a:latin typeface="+mn-ea"/>
              </a:rPr>
              <a:t>(Lib D2.dll)</a:t>
            </a:r>
            <a:endParaRPr kumimoji="1" lang="ja-JP" altLang="en-US" sz="1100" dirty="0">
              <a:latin typeface="+mn-ea"/>
            </a:endParaRPr>
          </a:p>
        </p:txBody>
      </p:sp>
      <p:sp>
        <p:nvSpPr>
          <p:cNvPr id="10" name="四角形: 角を丸くする 9">
            <a:extLst>
              <a:ext uri="{FF2B5EF4-FFF2-40B4-BE49-F238E27FC236}">
                <a16:creationId xmlns:a16="http://schemas.microsoft.com/office/drawing/2014/main" id="{0F917543-0131-EBFC-20F4-FDA08C49B626}"/>
              </a:ext>
            </a:extLst>
          </p:cNvPr>
          <p:cNvSpPr/>
          <p:nvPr/>
        </p:nvSpPr>
        <p:spPr>
          <a:xfrm>
            <a:off x="4045462"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C </a:t>
            </a:r>
          </a:p>
          <a:p>
            <a:pPr algn="ctr"/>
            <a:r>
              <a:rPr kumimoji="1" lang="en-US" altLang="ja-JP" sz="1100" dirty="0">
                <a:latin typeface="+mn-ea"/>
              </a:rPr>
              <a:t>(App C1.exe)</a:t>
            </a:r>
            <a:endParaRPr kumimoji="1" lang="ja-JP" altLang="en-US" sz="1100" dirty="0">
              <a:latin typeface="+mn-ea"/>
            </a:endParaRPr>
          </a:p>
        </p:txBody>
      </p:sp>
      <p:sp>
        <p:nvSpPr>
          <p:cNvPr id="11" name="四角形: 角を丸くする 10">
            <a:extLst>
              <a:ext uri="{FF2B5EF4-FFF2-40B4-BE49-F238E27FC236}">
                <a16:creationId xmlns:a16="http://schemas.microsoft.com/office/drawing/2014/main" id="{7559A940-605C-2504-632C-A312FE0C1366}"/>
              </a:ext>
            </a:extLst>
          </p:cNvPr>
          <p:cNvSpPr/>
          <p:nvPr/>
        </p:nvSpPr>
        <p:spPr>
          <a:xfrm>
            <a:off x="2420187" y="3058141"/>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latin typeface="+mn-ea"/>
              </a:rPr>
              <a:t>Distro. X modified as Deliverables A</a:t>
            </a:r>
            <a:endParaRPr kumimoji="1" lang="ja-JP" altLang="en-US" sz="900" dirty="0">
              <a:latin typeface="+mn-ea"/>
            </a:endParaRPr>
          </a:p>
        </p:txBody>
      </p:sp>
      <p:cxnSp>
        <p:nvCxnSpPr>
          <p:cNvPr id="13" name="コネクタ: カギ線 12">
            <a:extLst>
              <a:ext uri="{FF2B5EF4-FFF2-40B4-BE49-F238E27FC236}">
                <a16:creationId xmlns:a16="http://schemas.microsoft.com/office/drawing/2014/main" id="{885962D0-3F76-B897-9B4F-9170F3A6527B}"/>
              </a:ext>
            </a:extLst>
          </p:cNvPr>
          <p:cNvCxnSpPr>
            <a:endCxn id="11" idx="3"/>
          </p:cNvCxnSpPr>
          <p:nvPr/>
        </p:nvCxnSpPr>
        <p:spPr>
          <a:xfrm rot="10800000">
            <a:off x="3624039" y="3275229"/>
            <a:ext cx="1023349" cy="217088"/>
          </a:xfrm>
          <a:prstGeom prst="bentConnector3">
            <a:avLst>
              <a:gd name="adj1" fmla="val -142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D8C2A530-0261-83C1-C5AD-4CAFBD6938C7}"/>
              </a:ext>
            </a:extLst>
          </p:cNvPr>
          <p:cNvCxnSpPr>
            <a:cxnSpLocks/>
            <a:stCxn id="9" idx="0"/>
            <a:endCxn id="11" idx="3"/>
          </p:cNvCxnSpPr>
          <p:nvPr/>
        </p:nvCxnSpPr>
        <p:spPr>
          <a:xfrm rot="16200000" flipV="1">
            <a:off x="4794003" y="2105265"/>
            <a:ext cx="233945" cy="257387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曲線 20">
            <a:extLst>
              <a:ext uri="{FF2B5EF4-FFF2-40B4-BE49-F238E27FC236}">
                <a16:creationId xmlns:a16="http://schemas.microsoft.com/office/drawing/2014/main" id="{65A8C776-3C37-0E2C-BF5C-2EE27D392CCB}"/>
              </a:ext>
            </a:extLst>
          </p:cNvPr>
          <p:cNvCxnSpPr>
            <a:cxnSpLocks/>
            <a:stCxn id="6" idx="2"/>
            <a:endCxn id="9" idx="3"/>
          </p:cNvCxnSpPr>
          <p:nvPr/>
        </p:nvCxnSpPr>
        <p:spPr>
          <a:xfrm rot="16200000" flipH="1">
            <a:off x="6138706" y="3065131"/>
            <a:ext cx="720336" cy="601925"/>
          </a:xfrm>
          <a:prstGeom prst="curvedConnector4">
            <a:avLst>
              <a:gd name="adj1" fmla="val 3493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C1D5AA22-BEB2-1A77-BC67-784408EFD5AE}"/>
              </a:ext>
            </a:extLst>
          </p:cNvPr>
          <p:cNvCxnSpPr>
            <a:cxnSpLocks/>
            <a:stCxn id="5" idx="2"/>
            <a:endCxn id="10" idx="3"/>
          </p:cNvCxnSpPr>
          <p:nvPr/>
        </p:nvCxnSpPr>
        <p:spPr>
          <a:xfrm rot="16200000" flipH="1">
            <a:off x="4600208" y="3077157"/>
            <a:ext cx="696284" cy="601925"/>
          </a:xfrm>
          <a:prstGeom prst="curvedConnector4">
            <a:avLst>
              <a:gd name="adj1" fmla="val 3441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コネクタ: 曲線 25">
            <a:extLst>
              <a:ext uri="{FF2B5EF4-FFF2-40B4-BE49-F238E27FC236}">
                <a16:creationId xmlns:a16="http://schemas.microsoft.com/office/drawing/2014/main" id="{DEDB0BCA-EA0B-AD1A-435C-C0973BA9D9E0}"/>
              </a:ext>
            </a:extLst>
          </p:cNvPr>
          <p:cNvCxnSpPr>
            <a:cxnSpLocks/>
            <a:stCxn id="8" idx="3"/>
            <a:endCxn id="11" idx="0"/>
          </p:cNvCxnSpPr>
          <p:nvPr/>
        </p:nvCxnSpPr>
        <p:spPr>
          <a:xfrm flipH="1">
            <a:off x="3022113" y="2434473"/>
            <a:ext cx="601926" cy="623668"/>
          </a:xfrm>
          <a:prstGeom prst="curvedConnector4">
            <a:avLst>
              <a:gd name="adj1" fmla="val -37978"/>
              <a:gd name="adj2" fmla="val 67404"/>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コネクタ: 曲線 29">
            <a:extLst>
              <a:ext uri="{FF2B5EF4-FFF2-40B4-BE49-F238E27FC236}">
                <a16:creationId xmlns:a16="http://schemas.microsoft.com/office/drawing/2014/main" id="{1ECDDD8F-4B22-D607-CA6C-38875B23CB7E}"/>
              </a:ext>
            </a:extLst>
          </p:cNvPr>
          <p:cNvCxnSpPr>
            <a:cxnSpLocks/>
            <a:stCxn id="8" idx="3"/>
            <a:endCxn id="5" idx="0"/>
          </p:cNvCxnSpPr>
          <p:nvPr/>
        </p:nvCxnSpPr>
        <p:spPr>
          <a:xfrm>
            <a:off x="3624039" y="2434473"/>
            <a:ext cx="1023349" cy="16132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コネクタ: 曲線 32">
            <a:extLst>
              <a:ext uri="{FF2B5EF4-FFF2-40B4-BE49-F238E27FC236}">
                <a16:creationId xmlns:a16="http://schemas.microsoft.com/office/drawing/2014/main" id="{757E0F98-85C4-3E56-F762-C3D6E1D2793A}"/>
              </a:ext>
            </a:extLst>
          </p:cNvPr>
          <p:cNvCxnSpPr>
            <a:cxnSpLocks/>
            <a:stCxn id="8" idx="3"/>
            <a:endCxn id="6" idx="0"/>
          </p:cNvCxnSpPr>
          <p:nvPr/>
        </p:nvCxnSpPr>
        <p:spPr>
          <a:xfrm>
            <a:off x="3624039" y="2434473"/>
            <a:ext cx="2573873" cy="137277"/>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コネクタ: 曲線 35">
            <a:extLst>
              <a:ext uri="{FF2B5EF4-FFF2-40B4-BE49-F238E27FC236}">
                <a16:creationId xmlns:a16="http://schemas.microsoft.com/office/drawing/2014/main" id="{B84A9CED-6E59-2F42-6C0E-EE1E843C25E9}"/>
              </a:ext>
            </a:extLst>
          </p:cNvPr>
          <p:cNvCxnSpPr>
            <a:cxnSpLocks/>
            <a:stCxn id="4" idx="3"/>
            <a:endCxn id="8" idx="0"/>
          </p:cNvCxnSpPr>
          <p:nvPr/>
        </p:nvCxnSpPr>
        <p:spPr>
          <a:xfrm>
            <a:off x="2328768" y="1952216"/>
            <a:ext cx="693346" cy="26516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257189D-37C1-A08B-71C4-2961CDA1D98C}"/>
              </a:ext>
            </a:extLst>
          </p:cNvPr>
          <p:cNvCxnSpPr/>
          <p:nvPr/>
        </p:nvCxnSpPr>
        <p:spPr>
          <a:xfrm>
            <a:off x="5718899" y="1131488"/>
            <a:ext cx="39902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81F7557-E29A-A3DD-0823-D3652DEA9E63}"/>
              </a:ext>
            </a:extLst>
          </p:cNvPr>
          <p:cNvCxnSpPr/>
          <p:nvPr/>
        </p:nvCxnSpPr>
        <p:spPr>
          <a:xfrm>
            <a:off x="5718899" y="1277310"/>
            <a:ext cx="399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BB729D5-1E68-8537-7E2A-5F4B26767BE9}"/>
              </a:ext>
            </a:extLst>
          </p:cNvPr>
          <p:cNvSpPr txBox="1"/>
          <p:nvPr/>
        </p:nvSpPr>
        <p:spPr>
          <a:xfrm>
            <a:off x="6117928" y="1025122"/>
            <a:ext cx="2677086" cy="230832"/>
          </a:xfrm>
          <a:prstGeom prst="rect">
            <a:avLst/>
          </a:prstGeom>
          <a:noFill/>
        </p:spPr>
        <p:txBody>
          <a:bodyPr wrap="square" rtlCol="0">
            <a:spAutoFit/>
          </a:bodyPr>
          <a:lstStyle/>
          <a:p>
            <a:r>
              <a:rPr kumimoji="1" lang="en-US" altLang="ja-JP" sz="900" dirty="0">
                <a:latin typeface="+mn-ea"/>
                <a:ea typeface="+mn-ea"/>
              </a:rPr>
              <a:t>DESCRIBED / DESCRIBED_BY relationship</a:t>
            </a:r>
            <a:endParaRPr kumimoji="1" lang="ja-JP" altLang="en-US" sz="900" dirty="0">
              <a:latin typeface="+mn-ea"/>
              <a:ea typeface="+mn-ea"/>
            </a:endParaRPr>
          </a:p>
        </p:txBody>
      </p:sp>
      <p:sp>
        <p:nvSpPr>
          <p:cNvPr id="44" name="テキスト ボックス 43">
            <a:extLst>
              <a:ext uri="{FF2B5EF4-FFF2-40B4-BE49-F238E27FC236}">
                <a16:creationId xmlns:a16="http://schemas.microsoft.com/office/drawing/2014/main" id="{8B50C959-5BF7-14BB-EA4D-0156896E94C6}"/>
              </a:ext>
            </a:extLst>
          </p:cNvPr>
          <p:cNvSpPr txBox="1"/>
          <p:nvPr/>
        </p:nvSpPr>
        <p:spPr>
          <a:xfrm>
            <a:off x="6117928" y="1184285"/>
            <a:ext cx="2677086" cy="230832"/>
          </a:xfrm>
          <a:prstGeom prst="rect">
            <a:avLst/>
          </a:prstGeom>
          <a:noFill/>
        </p:spPr>
        <p:txBody>
          <a:bodyPr wrap="square" rtlCol="0">
            <a:spAutoFit/>
          </a:bodyPr>
          <a:lstStyle/>
          <a:p>
            <a:r>
              <a:rPr kumimoji="1" lang="en-US" altLang="ja-JP" sz="900" dirty="0">
                <a:latin typeface="+mn-ea"/>
                <a:ea typeface="+mn-ea"/>
              </a:rPr>
              <a:t>PACKAGE_OF relationship</a:t>
            </a:r>
            <a:endParaRPr kumimoji="1" lang="ja-JP" altLang="en-US" sz="900" dirty="0">
              <a:latin typeface="+mn-ea"/>
              <a:ea typeface="+mn-ea"/>
            </a:endParaRPr>
          </a:p>
        </p:txBody>
      </p:sp>
      <p:sp>
        <p:nvSpPr>
          <p:cNvPr id="45" name="四角形: 角を丸くする 44">
            <a:extLst>
              <a:ext uri="{FF2B5EF4-FFF2-40B4-BE49-F238E27FC236}">
                <a16:creationId xmlns:a16="http://schemas.microsoft.com/office/drawing/2014/main" id="{4E52B815-4C20-4847-89F5-D2AB0747C273}"/>
              </a:ext>
            </a:extLst>
          </p:cNvPr>
          <p:cNvSpPr/>
          <p:nvPr/>
        </p:nvSpPr>
        <p:spPr>
          <a:xfrm>
            <a:off x="1114912" y="3679978"/>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latin typeface="+mn-ea"/>
              </a:rPr>
              <a:t>Config File for Product B by Distro. X</a:t>
            </a:r>
            <a:endParaRPr kumimoji="1" lang="ja-JP" altLang="en-US" sz="900" dirty="0">
              <a:latin typeface="+mn-ea"/>
            </a:endParaRPr>
          </a:p>
        </p:txBody>
      </p:sp>
      <p:cxnSp>
        <p:nvCxnSpPr>
          <p:cNvPr id="46" name="コネクタ: 曲線 45">
            <a:extLst>
              <a:ext uri="{FF2B5EF4-FFF2-40B4-BE49-F238E27FC236}">
                <a16:creationId xmlns:a16="http://schemas.microsoft.com/office/drawing/2014/main" id="{8B162DCD-9F09-58F5-C5EA-4429210A83C5}"/>
              </a:ext>
            </a:extLst>
          </p:cNvPr>
          <p:cNvCxnSpPr>
            <a:cxnSpLocks/>
            <a:stCxn id="4" idx="3"/>
            <a:endCxn id="45" idx="0"/>
          </p:cNvCxnSpPr>
          <p:nvPr/>
        </p:nvCxnSpPr>
        <p:spPr>
          <a:xfrm flipH="1">
            <a:off x="1716838" y="1952216"/>
            <a:ext cx="611930" cy="1727762"/>
          </a:xfrm>
          <a:prstGeom prst="curvedConnector4">
            <a:avLst>
              <a:gd name="adj1" fmla="val -2956"/>
              <a:gd name="adj2" fmla="val 61087"/>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E4A89E3E-AD54-FD39-D8E2-DAA4F861A5A4}"/>
              </a:ext>
            </a:extLst>
          </p:cNvPr>
          <p:cNvCxnSpPr>
            <a:cxnSpLocks/>
            <a:stCxn id="45" idx="3"/>
            <a:endCxn id="11" idx="1"/>
          </p:cNvCxnSpPr>
          <p:nvPr/>
        </p:nvCxnSpPr>
        <p:spPr>
          <a:xfrm flipV="1">
            <a:off x="2318763" y="3275229"/>
            <a:ext cx="101424" cy="621837"/>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290A5E2-F637-30BB-37A3-608F1B6CED88}"/>
              </a:ext>
            </a:extLst>
          </p:cNvPr>
          <p:cNvCxnSpPr/>
          <p:nvPr/>
        </p:nvCxnSpPr>
        <p:spPr>
          <a:xfrm>
            <a:off x="5718899" y="1415117"/>
            <a:ext cx="39902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E6C9A694-DF53-6977-DC85-7BF725274C11}"/>
              </a:ext>
            </a:extLst>
          </p:cNvPr>
          <p:cNvSpPr txBox="1"/>
          <p:nvPr/>
        </p:nvSpPr>
        <p:spPr>
          <a:xfrm>
            <a:off x="6117928" y="1321033"/>
            <a:ext cx="2677086" cy="230832"/>
          </a:xfrm>
          <a:prstGeom prst="rect">
            <a:avLst/>
          </a:prstGeom>
          <a:noFill/>
        </p:spPr>
        <p:txBody>
          <a:bodyPr wrap="square" rtlCol="0">
            <a:spAutoFit/>
          </a:bodyPr>
          <a:lstStyle/>
          <a:p>
            <a:r>
              <a:rPr kumimoji="1" lang="en-US" altLang="ja-JP" sz="900" dirty="0">
                <a:latin typeface="+mn-ea"/>
                <a:ea typeface="+mn-ea"/>
              </a:rPr>
              <a:t>METAFILE_OF relationship</a:t>
            </a:r>
            <a:endParaRPr kumimoji="1" lang="ja-JP" altLang="en-US" sz="900" dirty="0">
              <a:latin typeface="+mn-ea"/>
              <a:ea typeface="+mn-ea"/>
            </a:endParaRPr>
          </a:p>
        </p:txBody>
      </p:sp>
      <p:sp>
        <p:nvSpPr>
          <p:cNvPr id="58" name="テキスト ボックス 57">
            <a:extLst>
              <a:ext uri="{FF2B5EF4-FFF2-40B4-BE49-F238E27FC236}">
                <a16:creationId xmlns:a16="http://schemas.microsoft.com/office/drawing/2014/main" id="{16D7BF1D-46A7-0840-8208-C969693A8ACF}"/>
              </a:ext>
            </a:extLst>
          </p:cNvPr>
          <p:cNvSpPr txBox="1"/>
          <p:nvPr/>
        </p:nvSpPr>
        <p:spPr>
          <a:xfrm>
            <a:off x="5861700" y="1551865"/>
            <a:ext cx="2677086" cy="230832"/>
          </a:xfrm>
          <a:prstGeom prst="rect">
            <a:avLst/>
          </a:prstGeom>
          <a:noFill/>
        </p:spPr>
        <p:txBody>
          <a:bodyPr wrap="square" rtlCol="0">
            <a:spAutoFit/>
          </a:bodyPr>
          <a:lstStyle/>
          <a:p>
            <a:r>
              <a:rPr kumimoji="1" lang="en-US" altLang="ja-JP" sz="900" dirty="0">
                <a:latin typeface="+mn-ea"/>
                <a:ea typeface="+mn-ea"/>
              </a:rPr>
              <a:t>SPDX Document ABCD-YYYY-MM-DD</a:t>
            </a:r>
            <a:endParaRPr kumimoji="1" lang="ja-JP" altLang="en-US" sz="900" dirty="0">
              <a:latin typeface="+mn-ea"/>
              <a:ea typeface="+mn-ea"/>
            </a:endParaRPr>
          </a:p>
        </p:txBody>
      </p:sp>
      <p:cxnSp>
        <p:nvCxnSpPr>
          <p:cNvPr id="60" name="コネクタ: 曲線 59">
            <a:extLst>
              <a:ext uri="{FF2B5EF4-FFF2-40B4-BE49-F238E27FC236}">
                <a16:creationId xmlns:a16="http://schemas.microsoft.com/office/drawing/2014/main" id="{7B72D59F-97D6-A7C5-6721-F89BD2084146}"/>
              </a:ext>
            </a:extLst>
          </p:cNvPr>
          <p:cNvCxnSpPr>
            <a:cxnSpLocks/>
            <a:stCxn id="6" idx="2"/>
            <a:endCxn id="45" idx="2"/>
          </p:cNvCxnSpPr>
          <p:nvPr/>
        </p:nvCxnSpPr>
        <p:spPr>
          <a:xfrm rot="5400000">
            <a:off x="3403261" y="1319503"/>
            <a:ext cx="1108228" cy="4481074"/>
          </a:xfrm>
          <a:prstGeom prst="curvedConnector3">
            <a:avLst>
              <a:gd name="adj1" fmla="val 12062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四角形: 角を丸くする 71">
            <a:extLst>
              <a:ext uri="{FF2B5EF4-FFF2-40B4-BE49-F238E27FC236}">
                <a16:creationId xmlns:a16="http://schemas.microsoft.com/office/drawing/2014/main" id="{570882D8-4114-D3C8-4B8B-34ED8EF90988}"/>
              </a:ext>
            </a:extLst>
          </p:cNvPr>
          <p:cNvSpPr/>
          <p:nvPr/>
        </p:nvSpPr>
        <p:spPr>
          <a:xfrm>
            <a:off x="7536995" y="3489713"/>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latin typeface="+mn-ea"/>
              </a:rPr>
              <a:t>Pkg. E </a:t>
            </a:r>
          </a:p>
          <a:p>
            <a:pPr algn="ctr"/>
            <a:r>
              <a:rPr kumimoji="1" lang="en-US" altLang="ja-JP" sz="1100" dirty="0">
                <a:latin typeface="+mn-ea"/>
              </a:rPr>
              <a:t>(Independent App E3.exe)</a:t>
            </a:r>
            <a:endParaRPr kumimoji="1" lang="ja-JP" altLang="en-US" sz="1100" dirty="0">
              <a:latin typeface="+mn-ea"/>
            </a:endParaRPr>
          </a:p>
        </p:txBody>
      </p:sp>
      <p:sp>
        <p:nvSpPr>
          <p:cNvPr id="73" name="四角形: 角を丸くする 72">
            <a:extLst>
              <a:ext uri="{FF2B5EF4-FFF2-40B4-BE49-F238E27FC236}">
                <a16:creationId xmlns:a16="http://schemas.microsoft.com/office/drawing/2014/main" id="{A7D0C111-135C-BC47-F678-612EC9086578}"/>
              </a:ext>
            </a:extLst>
          </p:cNvPr>
          <p:cNvSpPr/>
          <p:nvPr/>
        </p:nvSpPr>
        <p:spPr>
          <a:xfrm>
            <a:off x="7536995" y="258056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latin typeface="+mn-ea"/>
              </a:rPr>
              <a:t>Usage Prof. Elem. of Pkg. D for Prod. B</a:t>
            </a:r>
            <a:endParaRPr kumimoji="1" lang="ja-JP" altLang="en-US" sz="900" dirty="0">
              <a:latin typeface="+mn-ea"/>
            </a:endParaRPr>
          </a:p>
        </p:txBody>
      </p:sp>
      <p:cxnSp>
        <p:nvCxnSpPr>
          <p:cNvPr id="74" name="コネクタ: 曲線 73">
            <a:extLst>
              <a:ext uri="{FF2B5EF4-FFF2-40B4-BE49-F238E27FC236}">
                <a16:creationId xmlns:a16="http://schemas.microsoft.com/office/drawing/2014/main" id="{8A2F763B-434F-BF26-4380-5A178FBE3CA4}"/>
              </a:ext>
            </a:extLst>
          </p:cNvPr>
          <p:cNvCxnSpPr>
            <a:cxnSpLocks/>
            <a:stCxn id="4" idx="3"/>
            <a:endCxn id="73" idx="0"/>
          </p:cNvCxnSpPr>
          <p:nvPr/>
        </p:nvCxnSpPr>
        <p:spPr>
          <a:xfrm>
            <a:off x="2328768" y="1952216"/>
            <a:ext cx="5810153" cy="628346"/>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27B10282-E4B1-EBFF-3EC0-1C8C3DC6F7F7}"/>
              </a:ext>
            </a:extLst>
          </p:cNvPr>
          <p:cNvCxnSpPr>
            <a:cxnSpLocks/>
            <a:stCxn id="73" idx="2"/>
            <a:endCxn id="72" idx="3"/>
          </p:cNvCxnSpPr>
          <p:nvPr/>
        </p:nvCxnSpPr>
        <p:spPr>
          <a:xfrm rot="16200000" flipH="1">
            <a:off x="8093852" y="3059806"/>
            <a:ext cx="692063" cy="601925"/>
          </a:xfrm>
          <a:prstGeom prst="curvedConnector4">
            <a:avLst>
              <a:gd name="adj1" fmla="val 34316"/>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642F6479-A65A-C7CB-3A3B-A31886E2A0C8}"/>
              </a:ext>
            </a:extLst>
          </p:cNvPr>
          <p:cNvSpPr txBox="1"/>
          <p:nvPr/>
        </p:nvSpPr>
        <p:spPr>
          <a:xfrm>
            <a:off x="790799" y="3510966"/>
            <a:ext cx="1076279" cy="215444"/>
          </a:xfrm>
          <a:prstGeom prst="rect">
            <a:avLst/>
          </a:prstGeom>
          <a:noFill/>
        </p:spPr>
        <p:txBody>
          <a:bodyPr wrap="square" rtlCol="0">
            <a:spAutoFit/>
          </a:bodyPr>
          <a:lstStyle/>
          <a:p>
            <a:r>
              <a:rPr kumimoji="1" lang="en-US" altLang="ja-JP" sz="800" dirty="0">
                <a:latin typeface="+mn-ea"/>
                <a:ea typeface="+mn-ea"/>
              </a:rPr>
              <a:t>SPDX Desc. for</a:t>
            </a:r>
            <a:endParaRPr kumimoji="1" lang="ja-JP" altLang="en-US" sz="800" dirty="0">
              <a:latin typeface="+mn-ea"/>
              <a:ea typeface="+mn-ea"/>
            </a:endParaRPr>
          </a:p>
        </p:txBody>
      </p:sp>
    </p:spTree>
    <p:extLst>
      <p:ext uri="{BB962C8B-B14F-4D97-AF65-F5344CB8AC3E}">
        <p14:creationId xmlns:p14="http://schemas.microsoft.com/office/powerpoint/2010/main" val="133690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a:bodyPr>
          <a:lstStyle/>
          <a:p>
            <a:r>
              <a:rPr kumimoji="1" lang="ja-JP" altLang="en-US" sz="2400" dirty="0"/>
              <a:t>質問</a:t>
            </a:r>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a:xfrm>
            <a:off x="4754064" y="1266450"/>
            <a:ext cx="4046885" cy="3339000"/>
          </a:xfrm>
        </p:spPr>
        <p:txBody>
          <a:bodyPr>
            <a:normAutofit fontScale="92500" lnSpcReduction="20000"/>
          </a:bodyPr>
          <a:lstStyle/>
          <a:p>
            <a:pPr>
              <a:lnSpc>
                <a:spcPct val="150000"/>
              </a:lnSpc>
            </a:pPr>
            <a:r>
              <a:rPr lang="en-US" altLang="ja-JP" dirty="0" err="1">
                <a:latin typeface="+mn-ea"/>
                <a:ea typeface="+mn-ea"/>
              </a:rPr>
              <a:t>UsageScope</a:t>
            </a:r>
            <a:r>
              <a:rPr lang="ja-JP" altLang="en-US" dirty="0">
                <a:latin typeface="+mn-ea"/>
                <a:ea typeface="+mn-ea"/>
              </a:rPr>
              <a:t>に記載するべき文は何</a:t>
            </a:r>
            <a:r>
              <a:rPr lang="en-US" altLang="ja-JP" dirty="0">
                <a:latin typeface="+mn-ea"/>
                <a:ea typeface="+mn-ea"/>
              </a:rPr>
              <a:t>?</a:t>
            </a:r>
          </a:p>
          <a:p>
            <a:pPr>
              <a:lnSpc>
                <a:spcPct val="150000"/>
              </a:lnSpc>
            </a:pPr>
            <a:r>
              <a:rPr lang="en-US" altLang="ja-JP" dirty="0" err="1">
                <a:latin typeface="+mn-ea"/>
                <a:ea typeface="+mn-ea"/>
              </a:rPr>
              <a:t>UsageScopeSPDXID</a:t>
            </a:r>
            <a:r>
              <a:rPr lang="ja-JP" altLang="en-US" dirty="0">
                <a:latin typeface="+mn-ea"/>
                <a:ea typeface="+mn-ea"/>
              </a:rPr>
              <a:t>は、</a:t>
            </a:r>
            <a:r>
              <a:rPr lang="en-US" altLang="ja-JP" dirty="0">
                <a:latin typeface="+mn-ea"/>
                <a:ea typeface="+mn-ea"/>
              </a:rPr>
              <a:t>Unique</a:t>
            </a:r>
            <a:r>
              <a:rPr lang="ja-JP" altLang="en-US" dirty="0">
                <a:latin typeface="+mn-ea"/>
                <a:ea typeface="+mn-ea"/>
              </a:rPr>
              <a:t>な</a:t>
            </a:r>
            <a:r>
              <a:rPr lang="en-US" altLang="ja-JP" dirty="0">
                <a:latin typeface="+mn-ea"/>
                <a:ea typeface="+mn-ea"/>
              </a:rPr>
              <a:t>Tag</a:t>
            </a:r>
            <a:r>
              <a:rPr lang="ja-JP" altLang="en-US" dirty="0">
                <a:latin typeface="+mn-ea"/>
                <a:ea typeface="+mn-ea"/>
              </a:rPr>
              <a:t>名にしなきゃいけないのか</a:t>
            </a:r>
            <a:r>
              <a:rPr lang="en-US" altLang="ja-JP" dirty="0">
                <a:latin typeface="+mn-ea"/>
                <a:ea typeface="+mn-ea"/>
              </a:rPr>
              <a:t>?</a:t>
            </a:r>
          </a:p>
          <a:p>
            <a:pPr lvl="1">
              <a:lnSpc>
                <a:spcPct val="150000"/>
              </a:lnSpc>
            </a:pPr>
            <a:r>
              <a:rPr lang="en-US" altLang="ja-JP" dirty="0">
                <a:latin typeface="+mn-ea"/>
                <a:ea typeface="+mn-ea"/>
              </a:rPr>
              <a:t>{“</a:t>
            </a:r>
            <a:r>
              <a:rPr lang="en-US" altLang="ja-JP" dirty="0" err="1">
                <a:latin typeface="+mn-ea"/>
                <a:ea typeface="+mn-ea"/>
              </a:rPr>
              <a:t>UsageProfile</a:t>
            </a:r>
            <a:r>
              <a:rPr lang="en-US" altLang="ja-JP" dirty="0">
                <a:latin typeface="+mn-ea"/>
                <a:ea typeface="+mn-ea"/>
              </a:rPr>
              <a:t>”: { “SPDXID”: ID, ... } }</a:t>
            </a:r>
            <a:r>
              <a:rPr lang="ja-JP" altLang="en-US" dirty="0">
                <a:latin typeface="+mn-ea"/>
                <a:ea typeface="+mn-ea"/>
              </a:rPr>
              <a:t> とならない</a:t>
            </a:r>
            <a:r>
              <a:rPr lang="en-US" altLang="ja-JP" dirty="0">
                <a:latin typeface="+mn-ea"/>
                <a:ea typeface="+mn-ea"/>
              </a:rPr>
              <a:t>?</a:t>
            </a:r>
          </a:p>
          <a:p>
            <a:pPr>
              <a:lnSpc>
                <a:spcPct val="150000"/>
              </a:lnSpc>
            </a:pPr>
            <a:r>
              <a:rPr lang="en-US" altLang="ja-JP" dirty="0" err="1">
                <a:latin typeface="+mn-ea"/>
                <a:ea typeface="+mn-ea"/>
              </a:rPr>
              <a:t>PackageBuildConditions</a:t>
            </a:r>
            <a:r>
              <a:rPr lang="ja-JP" altLang="en-US" dirty="0">
                <a:latin typeface="+mn-ea"/>
                <a:ea typeface="+mn-ea"/>
              </a:rPr>
              <a:t>があるとしたら、</a:t>
            </a:r>
            <a:r>
              <a:rPr lang="en-US" altLang="ja-JP" dirty="0">
                <a:latin typeface="+mn-ea"/>
                <a:ea typeface="+mn-ea"/>
              </a:rPr>
              <a:t>Package</a:t>
            </a:r>
            <a:r>
              <a:rPr lang="ja-JP" altLang="en-US" dirty="0">
                <a:latin typeface="+mn-ea"/>
                <a:ea typeface="+mn-ea"/>
              </a:rPr>
              <a:t>単位で</a:t>
            </a:r>
            <a:r>
              <a:rPr lang="en-US" altLang="ja-JP" dirty="0" err="1">
                <a:latin typeface="+mn-ea"/>
                <a:ea typeface="+mn-ea"/>
              </a:rPr>
              <a:t>UsageProfile</a:t>
            </a:r>
            <a:r>
              <a:rPr lang="ja-JP" altLang="en-US" dirty="0">
                <a:latin typeface="+mn-ea"/>
                <a:ea typeface="+mn-ea"/>
              </a:rPr>
              <a:t>付けるしかないのでは</a:t>
            </a:r>
            <a:r>
              <a:rPr lang="en-US" altLang="ja-JP" dirty="0">
                <a:latin typeface="+mn-ea"/>
                <a:ea typeface="+mn-ea"/>
              </a:rPr>
              <a:t>?</a:t>
            </a:r>
          </a:p>
          <a:p>
            <a:pPr>
              <a:lnSpc>
                <a:spcPct val="150000"/>
              </a:lnSpc>
            </a:pPr>
            <a:r>
              <a:rPr lang="en-US" altLang="ja-JP" dirty="0" err="1">
                <a:latin typeface="+mn-ea"/>
                <a:ea typeface="+mn-ea"/>
              </a:rPr>
              <a:t>PackageBuildConditions</a:t>
            </a:r>
            <a:r>
              <a:rPr lang="ja-JP" altLang="en-US" dirty="0">
                <a:latin typeface="+mn-ea"/>
                <a:ea typeface="+mn-ea"/>
              </a:rPr>
              <a:t>の具体的な記載内容例は</a:t>
            </a:r>
            <a:r>
              <a:rPr lang="en-US" altLang="ja-JP" dirty="0">
                <a:latin typeface="+mn-ea"/>
                <a:ea typeface="+mn-ea"/>
              </a:rPr>
              <a:t>?</a:t>
            </a:r>
          </a:p>
          <a:p>
            <a:pPr>
              <a:lnSpc>
                <a:spcPct val="150000"/>
              </a:lnSpc>
            </a:pPr>
            <a:r>
              <a:rPr lang="en-US" altLang="ja-JP" dirty="0" err="1">
                <a:latin typeface="+mn-ea"/>
                <a:ea typeface="+mn-ea"/>
              </a:rPr>
              <a:t>ValidUntilSPDXID</a:t>
            </a:r>
            <a:r>
              <a:rPr lang="ja-JP" altLang="en-US" dirty="0">
                <a:latin typeface="+mn-ea"/>
                <a:ea typeface="+mn-ea"/>
              </a:rPr>
              <a:t>と</a:t>
            </a:r>
            <a:r>
              <a:rPr lang="en-US" altLang="ja-JP" dirty="0" err="1">
                <a:latin typeface="+mn-ea"/>
                <a:ea typeface="+mn-ea"/>
              </a:rPr>
              <a:t>UsageScopeSPDXID</a:t>
            </a:r>
            <a:r>
              <a:rPr lang="ja-JP" altLang="en-US" dirty="0">
                <a:latin typeface="+mn-ea"/>
                <a:ea typeface="+mn-ea"/>
              </a:rPr>
              <a:t>の違い、使い分けは</a:t>
            </a:r>
            <a:r>
              <a:rPr lang="en-US" altLang="ja-JP" dirty="0">
                <a:latin typeface="+mn-ea"/>
                <a:ea typeface="+mn-ea"/>
              </a:rPr>
              <a:t>?</a:t>
            </a:r>
          </a:p>
          <a:p>
            <a:pPr lvl="1">
              <a:lnSpc>
                <a:spcPct val="150000"/>
              </a:lnSpc>
            </a:pPr>
            <a:endParaRPr lang="en-US" altLang="ja-JP" dirty="0">
              <a:latin typeface="+mn-ea"/>
              <a:ea typeface="+mn-ea"/>
            </a:endParaRPr>
          </a:p>
        </p:txBody>
      </p:sp>
      <p:pic>
        <p:nvPicPr>
          <p:cNvPr id="5" name="Picture 4">
            <a:extLst>
              <a:ext uri="{FF2B5EF4-FFF2-40B4-BE49-F238E27FC236}">
                <a16:creationId xmlns:a16="http://schemas.microsoft.com/office/drawing/2014/main" id="{0E58D1B3-5D4B-4263-9A80-8A0A39529862}"/>
              </a:ext>
            </a:extLst>
          </p:cNvPr>
          <p:cNvPicPr>
            <a:picLocks noChangeAspect="1"/>
          </p:cNvPicPr>
          <p:nvPr/>
        </p:nvPicPr>
        <p:blipFill>
          <a:blip r:embed="rId2"/>
          <a:stretch>
            <a:fillRect/>
          </a:stretch>
        </p:blipFill>
        <p:spPr>
          <a:xfrm>
            <a:off x="130347" y="1266450"/>
            <a:ext cx="4623717" cy="3120300"/>
          </a:xfrm>
          <a:prstGeom prst="rect">
            <a:avLst/>
          </a:prstGeom>
        </p:spPr>
      </p:pic>
    </p:spTree>
    <p:extLst>
      <p:ext uri="{BB962C8B-B14F-4D97-AF65-F5344CB8AC3E}">
        <p14:creationId xmlns:p14="http://schemas.microsoft.com/office/powerpoint/2010/main" val="120070235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594</TotalTime>
  <Words>738</Words>
  <Application>Microsoft Office PowerPoint</Application>
  <PresentationFormat>On-screen Show (16:9)</PresentationFormat>
  <Paragraphs>79</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Arial</vt:lpstr>
      <vt:lpstr>Courier New</vt:lpstr>
      <vt:lpstr>游ゴシック</vt:lpstr>
      <vt:lpstr>Noto Sans Symbols</vt:lpstr>
      <vt:lpstr>游ゴシック Light</vt:lpstr>
      <vt:lpstr>游ゴシック Medium</vt:lpstr>
      <vt:lpstr>Linux Foundation EU Theme 2023</vt:lpstr>
      <vt:lpstr>SBOM sg adhoc mtg 2023/01/06</vt:lpstr>
      <vt:lpstr>Anti-Trust Policy Notice</vt:lpstr>
      <vt:lpstr>独占禁止法順守ポリシー (Antitrust Policy)</vt:lpstr>
      <vt:lpstr>今日のお題</vt:lpstr>
      <vt:lpstr>UsageProfile Usecase Example</vt:lpstr>
      <vt:lpstr>PowerPoint Presentation</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Kobota, Norio (SGC)</cp:lastModifiedBy>
  <cp:revision>12</cp:revision>
  <dcterms:created xsi:type="dcterms:W3CDTF">2023-01-06T01:18:43Z</dcterms:created>
  <dcterms:modified xsi:type="dcterms:W3CDTF">2023-01-17T03:04:07Z</dcterms:modified>
</cp:coreProperties>
</file>