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8"/>
  </p:notesMasterIdLst>
  <p:handoutMasterIdLst>
    <p:handoutMasterId r:id="rId49"/>
  </p:handoutMasterIdLst>
  <p:sldIdLst>
    <p:sldId id="694" r:id="rId2"/>
    <p:sldId id="769" r:id="rId3"/>
    <p:sldId id="780" r:id="rId4"/>
    <p:sldId id="821" r:id="rId5"/>
    <p:sldId id="822" r:id="rId6"/>
    <p:sldId id="826" r:id="rId7"/>
    <p:sldId id="695" r:id="rId8"/>
    <p:sldId id="823" r:id="rId9"/>
    <p:sldId id="824" r:id="rId10"/>
    <p:sldId id="807" r:id="rId11"/>
    <p:sldId id="698" r:id="rId12"/>
    <p:sldId id="699" r:id="rId13"/>
    <p:sldId id="700" r:id="rId14"/>
    <p:sldId id="808" r:id="rId15"/>
    <p:sldId id="702" r:id="rId16"/>
    <p:sldId id="705" r:id="rId17"/>
    <p:sldId id="706" r:id="rId18"/>
    <p:sldId id="707" r:id="rId19"/>
    <p:sldId id="725" r:id="rId20"/>
    <p:sldId id="815" r:id="rId21"/>
    <p:sldId id="696" r:id="rId22"/>
    <p:sldId id="818" r:id="rId23"/>
    <p:sldId id="825" r:id="rId24"/>
    <p:sldId id="726" r:id="rId25"/>
    <p:sldId id="791" r:id="rId26"/>
    <p:sldId id="792" r:id="rId27"/>
    <p:sldId id="793" r:id="rId28"/>
    <p:sldId id="794" r:id="rId29"/>
    <p:sldId id="795" r:id="rId30"/>
    <p:sldId id="796" r:id="rId31"/>
    <p:sldId id="715" r:id="rId32"/>
    <p:sldId id="820" r:id="rId33"/>
    <p:sldId id="804" r:id="rId34"/>
    <p:sldId id="814" r:id="rId35"/>
    <p:sldId id="735" r:id="rId36"/>
    <p:sldId id="737" r:id="rId37"/>
    <p:sldId id="786" r:id="rId38"/>
    <p:sldId id="704" r:id="rId39"/>
    <p:sldId id="790" r:id="rId40"/>
    <p:sldId id="806" r:id="rId41"/>
    <p:sldId id="805" r:id="rId42"/>
    <p:sldId id="809" r:id="rId43"/>
    <p:sldId id="817" r:id="rId44"/>
    <p:sldId id="810" r:id="rId45"/>
    <p:sldId id="811" r:id="rId46"/>
    <p:sldId id="819" r:id="rId47"/>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cmAuthor id="2" name="Mieko Sato" initials="MS" lastIdx="18" clrIdx="1"/>
  <p:cmAuthor id="3" name="tani" initials="tani" lastIdx="53" clrIdx="2"/>
  <p:cmAuthor id="4" name="tani" initials="AIC" lastIdx="48"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F19"/>
    <a:srgbClr val="FF2873"/>
    <a:srgbClr val="BF0714"/>
    <a:srgbClr val="BF0733"/>
    <a:srgbClr val="BE089B"/>
    <a:srgbClr val="BF077D"/>
    <a:srgbClr val="BD095A"/>
    <a:srgbClr val="BDBABD"/>
    <a:srgbClr val="00CC9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434" autoAdjust="0"/>
  </p:normalViewPr>
  <p:slideViewPr>
    <p:cSldViewPr snapToGrid="0">
      <p:cViewPr varScale="1">
        <p:scale>
          <a:sx n="82" d="100"/>
          <a:sy n="82" d="100"/>
        </p:scale>
        <p:origin x="48" y="40"/>
      </p:cViewPr>
      <p:guideLst>
        <p:guide orient="horz" pos="2160"/>
        <p:guide pos="3840"/>
      </p:guideLst>
    </p:cSldViewPr>
  </p:slideViewPr>
  <p:outlineViewPr>
    <p:cViewPr>
      <p:scale>
        <a:sx n="33" d="100"/>
        <a:sy n="33" d="100"/>
      </p:scale>
      <p:origin x="0" y="-9558"/>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35" d="100"/>
          <a:sy n="35" d="100"/>
        </p:scale>
        <p:origin x="289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4/10/2025</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4/10/2025</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11</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12</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13</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17</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908135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altLang="ja-JP" dirty="0"/>
              <a:t>【</a:t>
            </a:r>
            <a:r>
              <a:rPr lang="ja-JP" altLang="en-US" dirty="0"/>
              <a:t>コメント</a:t>
            </a:r>
            <a:r>
              <a:rPr lang="en-US" altLang="ja-JP" dirty="0"/>
              <a:t>】</a:t>
            </a:r>
          </a:p>
          <a:p>
            <a:r>
              <a:rPr lang="ja-JP" altLang="en-US" dirty="0"/>
              <a:t>・</a:t>
            </a:r>
            <a:r>
              <a:rPr lang="en-US" altLang="ja-JP" dirty="0"/>
              <a:t>P19</a:t>
            </a:r>
            <a:r>
              <a:rPr lang="ja-JP" altLang="en-US" dirty="0"/>
              <a:t>から</a:t>
            </a:r>
            <a:r>
              <a:rPr lang="en-US" altLang="ja-JP" dirty="0"/>
              <a:t>P21</a:t>
            </a:r>
            <a:r>
              <a:rPr lang="ja-JP" altLang="en-US" dirty="0"/>
              <a:t>に対応しているようであれば、それが分かるように</a:t>
            </a:r>
          </a:p>
          <a:p>
            <a:r>
              <a:rPr lang="ja-JP" altLang="en-US" dirty="0"/>
              <a:t>　した方がいい。</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876333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34</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6505" indent="-246505">
              <a:buFont typeface="Arial" charset="0"/>
              <a:buChar char="•"/>
            </a:pPr>
            <a:endParaRPr lang="en-US" altLang="ja-JP" dirty="0">
              <a:ea typeface="ＭＳ ゴシック" panose="020B0609070205080204" pitchFamily="49" charset="-128"/>
            </a:endParaRPr>
          </a:p>
          <a:p>
            <a:pPr marL="246505" indent="-246505">
              <a:buFont typeface="Arial" charset="0"/>
              <a:buChar char="•"/>
            </a:pPr>
            <a:endParaRPr lang="en-US"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37</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38</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4</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3116526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OSS policy is located in the company documentation.</a:t>
            </a:r>
          </a:p>
          <a:p>
            <a:pPr defTabSz="1314724">
              <a:defRPr/>
            </a:pPr>
            <a:endParaRPr lang="en-US" altLang="ja-JP" dirty="0"/>
          </a:p>
          <a:p>
            <a:pPr defTabSz="1314724">
              <a:defRPr/>
            </a:pPr>
            <a:endParaRPr lang="en-US" altLang="ja-JP" dirty="0"/>
          </a:p>
          <a:p>
            <a:pPr defTabSz="1314724">
              <a:defRPr/>
            </a:pPr>
            <a:r>
              <a:rPr lang="en-US" altLang="ja-JP" dirty="0"/>
              <a:t>【</a:t>
            </a:r>
            <a:r>
              <a:rPr lang="ja-JP" altLang="en-US" dirty="0"/>
              <a:t>コメント</a:t>
            </a:r>
            <a:r>
              <a:rPr lang="en-US" altLang="ja-JP" dirty="0"/>
              <a:t>】</a:t>
            </a:r>
          </a:p>
          <a:p>
            <a:pPr defTabSz="1314724">
              <a:defRPr/>
            </a:pPr>
            <a:r>
              <a:rPr lang="ja-JP" altLang="en-US" dirty="0"/>
              <a:t>・ノートの内容がスライドの内容と一致していない。</a:t>
            </a:r>
            <a:endParaRPr lang="en-US" altLang="ja-JP" dirty="0"/>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43</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a:p>
            <a:endParaRPr lang="en-US" b="0" dirty="0">
              <a:latin typeface="Times" charset="0"/>
            </a:endParaRPr>
          </a:p>
          <a:p>
            <a:r>
              <a:rPr lang="en-US" altLang="ja-JP" b="0" dirty="0">
                <a:latin typeface="Times" charset="0"/>
              </a:rPr>
              <a:t>【</a:t>
            </a:r>
            <a:r>
              <a:rPr lang="ja-JP" altLang="en-US" b="0" dirty="0">
                <a:latin typeface="Times" charset="0"/>
              </a:rPr>
              <a:t>コメント</a:t>
            </a:r>
            <a:r>
              <a:rPr lang="en-US" altLang="ja-JP" b="0" dirty="0">
                <a:latin typeface="Times" charset="0"/>
              </a:rPr>
              <a:t>】</a:t>
            </a:r>
          </a:p>
          <a:p>
            <a:r>
              <a:rPr lang="ja-JP" altLang="en-US" b="0" dirty="0">
                <a:latin typeface="Times" charset="0"/>
              </a:rPr>
              <a:t>・事後課題の回答と解説が必要。</a:t>
            </a:r>
          </a:p>
          <a:p>
            <a:r>
              <a:rPr lang="ja-JP" altLang="en-US" b="0" dirty="0">
                <a:latin typeface="Times" charset="0"/>
              </a:rPr>
              <a:t>・</a:t>
            </a:r>
            <a:r>
              <a:rPr lang="en-US" altLang="ja-JP" b="0" dirty="0">
                <a:latin typeface="Times" charset="0"/>
              </a:rPr>
              <a:t>4</a:t>
            </a:r>
            <a:r>
              <a:rPr lang="ja-JP" altLang="en-US" b="0" dirty="0">
                <a:latin typeface="Times" charset="0"/>
              </a:rPr>
              <a:t>項はタイミングを聞いているように読める。</a:t>
            </a:r>
          </a:p>
          <a:p>
            <a:r>
              <a:rPr lang="ja-JP" altLang="en-US" b="0" dirty="0">
                <a:latin typeface="Times" charset="0"/>
              </a:rPr>
              <a:t>・</a:t>
            </a:r>
            <a:r>
              <a:rPr lang="en-US" altLang="ja-JP" b="0" dirty="0">
                <a:latin typeface="Times" charset="0"/>
              </a:rPr>
              <a:t>5</a:t>
            </a:r>
            <a:r>
              <a:rPr lang="ja-JP" altLang="en-US" b="0" dirty="0">
                <a:latin typeface="Times" charset="0"/>
              </a:rPr>
              <a:t>項は、</a:t>
            </a:r>
            <a:r>
              <a:rPr lang="en-US" altLang="ja-JP" b="0" dirty="0">
                <a:latin typeface="Times" charset="0"/>
              </a:rPr>
              <a:t>(1)(2)</a:t>
            </a:r>
            <a:r>
              <a:rPr lang="ja-JP" altLang="en-US" b="0" dirty="0">
                <a:latin typeface="Times" charset="0"/>
              </a:rPr>
              <a:t>の両方が（</a:t>
            </a:r>
            <a:r>
              <a:rPr lang="en-US" altLang="ja-JP" b="0" dirty="0">
                <a:latin typeface="Times" charset="0"/>
              </a:rPr>
              <a:t>a)(b)</a:t>
            </a:r>
            <a:r>
              <a:rPr lang="ja-JP" altLang="en-US" b="0" dirty="0">
                <a:latin typeface="Times" charset="0"/>
              </a:rPr>
              <a:t>から選択することが分かり難い。</a:t>
            </a:r>
          </a:p>
          <a:p>
            <a:r>
              <a:rPr lang="ja-JP" altLang="en-US" b="0" dirty="0">
                <a:latin typeface="Times" charset="0"/>
              </a:rPr>
              <a:t>・本スライドのテストをクリアすれば、</a:t>
            </a:r>
            <a:r>
              <a:rPr lang="en-US" altLang="ja-JP" b="0" dirty="0">
                <a:latin typeface="Times" charset="0"/>
              </a:rPr>
              <a:t>spec2.0</a:t>
            </a:r>
            <a:r>
              <a:rPr lang="ja-JP" altLang="en-US" b="0" dirty="0">
                <a:latin typeface="Times" charset="0"/>
              </a:rPr>
              <a:t>の</a:t>
            </a:r>
            <a:r>
              <a:rPr lang="en-US" altLang="ja-JP" b="0" dirty="0">
                <a:latin typeface="Times" charset="0"/>
              </a:rPr>
              <a:t>1.2</a:t>
            </a:r>
            <a:r>
              <a:rPr lang="ja-JP" altLang="en-US" b="0" dirty="0">
                <a:latin typeface="Times" charset="0"/>
              </a:rPr>
              <a:t>項の能力があるとのエビデンスになるかのような誤解を与える。</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5</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374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6</a:t>
            </a:fld>
            <a:endParaRPr lang="en-US"/>
          </a:p>
        </p:txBody>
      </p:sp>
    </p:spTree>
    <p:extLst>
      <p:ext uri="{BB962C8B-B14F-4D97-AF65-F5344CB8AC3E}">
        <p14:creationId xmlns:p14="http://schemas.microsoft.com/office/powerpoint/2010/main" val="37178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7</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895960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9</a:t>
            </a:fld>
            <a:endParaRPr lang="en-GB"/>
          </a:p>
        </p:txBody>
      </p:sp>
    </p:spTree>
    <p:extLst>
      <p:ext uri="{BB962C8B-B14F-4D97-AF65-F5344CB8AC3E}">
        <p14:creationId xmlns:p14="http://schemas.microsoft.com/office/powerpoint/2010/main" val="194242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r>
              <a:rPr lang="en-US" altLang="ja-JP"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4/10/2025</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4/10/2025</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4/10/2025</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4/10/2025</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4/10/2025</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4/10/2025</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4/10/2025</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uxfoundation.jp/events/2012/04/generic-foss-polic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32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a:xfrm>
            <a:off x="863599" y="3422075"/>
            <a:ext cx="10660993" cy="3050164"/>
          </a:xfrm>
        </p:spPr>
        <p:txBody>
          <a:bodyPr vert="horz" lIns="91440" tIns="45720" rIns="91440" bIns="45720" rtlCol="0" anchor="t">
            <a:noAutofit/>
          </a:bodyPr>
          <a:lstStyle/>
          <a:p>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本教育資料が、企業が</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コンプライアンスに関する教育を行う際に、</a:t>
            </a:r>
            <a:r>
              <a:rPr lang="en-US" altLang="ja-JP"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の仕様に準じた形で教育コンテンツを構成するための、一助となれば幸いです。本教育資料は、</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の仕様書準拠や認定取得を、一切保証するものではありません。</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br>
              <a:rPr lang="en-US"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日本国</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日本国外で</a:t>
            </a:r>
            <a:r>
              <a:rPr 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a:t>
            </a:r>
            <a:r>
              <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3" name="Text Placeholder 2"/>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権</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8209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3671888"/>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進歩性</a:t>
            </a:r>
            <a:r>
              <a:rPr 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産業の発展の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秘密として管理され、非公開であり、産業上、技術上の有用な情報</a:t>
            </a:r>
            <a:endParaRPr lang="en-GB" b="1"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文字、図形、記号、立体的形状、色彩、音、またはこれらを組み合わせたもの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製品、サービス</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4514850" y="1600200"/>
            <a:ext cx="1871663"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852863" y="2709863"/>
            <a:ext cx="2233612"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352677" y="3479004"/>
            <a:ext cx="4033835"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352677" y="4261249"/>
            <a:ext cx="5262561"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p:nvGrpSpPr>
        <p:grpSpPr>
          <a:xfrm>
            <a:off x="603632" y="1600200"/>
            <a:ext cx="11146875" cy="4943475"/>
            <a:chOff x="603632" y="1600200"/>
            <a:chExt cx="11146875" cy="4943475"/>
          </a:xfrm>
        </p:grpSpPr>
        <p:sp>
          <p:nvSpPr>
            <p:cNvPr id="9" name="Content Placeholder 2"/>
            <p:cNvSpPr txBox="1">
              <a:spLocks/>
            </p:cNvSpPr>
            <p:nvPr/>
          </p:nvSpPr>
          <p:spPr>
            <a:xfrm>
              <a:off x="603632" y="5024437"/>
              <a:ext cx="11146875" cy="1519238"/>
            </a:xfrm>
            <a:prstGeom prst="rect">
              <a:avLst/>
            </a:prstGeom>
            <a:ln>
              <a:solidFill>
                <a:schemeClr val="bg1"/>
              </a:solidFill>
            </a:ln>
          </p:spPr>
          <p:txBody>
            <a:bodyPr vert="horz" lIns="91440" tIns="45720" rIns="91440" bIns="45720" rtlCol="0" anchor="t">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Font typeface="Arial" pitchFamily="34" charset="0"/>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著作権</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と</a:t>
              </a:r>
              <a:r>
                <a:rPr lang="en-US" u="sng"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特許権</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828675" y="1600200"/>
              <a:ext cx="1042988"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23909" y="2695581"/>
              <a:ext cx="1042988" cy="3714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59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創作性のある</a:t>
            </a:r>
            <a:r>
              <a:rPr lang="en-US" dirty="0" err="1">
                <a:latin typeface="メイリオ" panose="020B0604030504040204" pitchFamily="50" charset="-128"/>
                <a:ea typeface="メイリオ" panose="020B0604030504040204" pitchFamily="50" charset="-128"/>
                <a:cs typeface="メイリオ" panose="020B0604030504040204" pitchFamily="50" charset="-128"/>
              </a:rPr>
              <a:t>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は特許権で保護され、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は著作権で保護される対象になる。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他者の著作物はコントロールできない。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例えば、著作者の許可なく複製した場合、著作権侵害が生じる可能性がある。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828675" y="2843212"/>
            <a:ext cx="5286375"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6629400" y="4738687"/>
            <a:ext cx="1600200"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581399" y="2048846"/>
            <a:ext cx="6162676"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399" y="1704280"/>
            <a:ext cx="11293089" cy="4920097"/>
          </a:xfrm>
          <a:ln>
            <a:solidFill>
              <a:schemeClr val="bg1"/>
            </a:solidFill>
          </a:ln>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Distribution</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とするかの解釈はOSSコミュニティ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日本の著作権法の「二次的著作物」に該当</a:t>
            </a:r>
          </a:p>
        </p:txBody>
      </p:sp>
      <p:sp>
        <p:nvSpPr>
          <p:cNvPr id="5" name="正方形/長方形 4"/>
          <p:cNvSpPr/>
          <p:nvPr/>
        </p:nvSpPr>
        <p:spPr>
          <a:xfrm>
            <a:off x="3243263" y="1704280"/>
            <a:ext cx="985837" cy="3388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078106" y="4179561"/>
            <a:ext cx="4108257" cy="4143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p:nvGrpSpPr>
        <p:grpSpPr>
          <a:xfrm>
            <a:off x="939994" y="2128841"/>
            <a:ext cx="9232706" cy="1071561"/>
            <a:chOff x="939994" y="2071689"/>
            <a:chExt cx="9232706" cy="1071561"/>
          </a:xfrm>
        </p:grpSpPr>
        <p:sp>
          <p:nvSpPr>
            <p:cNvPr id="6" name="正方形/長方形 5"/>
            <p:cNvSpPr/>
            <p:nvPr/>
          </p:nvSpPr>
          <p:spPr>
            <a:xfrm>
              <a:off x="939994" y="2071689"/>
              <a:ext cx="6560944" cy="4143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9101138" y="2628900"/>
              <a:ext cx="1071562" cy="514350"/>
            </a:xfrm>
            <a:prstGeom prst="wedgeRoundRectCallout">
              <a:avLst>
                <a:gd name="adj1" fmla="val -201254"/>
                <a:gd name="adj2" fmla="val -80000"/>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rgbClr val="0070C0"/>
                  </a:solidFill>
                  <a:latin typeface="メイリオ" panose="020B0604030504040204" pitchFamily="50" charset="-128"/>
                  <a:ea typeface="メイリオ" panose="020B0604030504040204" pitchFamily="50" charset="-128"/>
                </a:rPr>
                <a:t>改変</a:t>
              </a:r>
            </a:p>
          </p:txBody>
        </p:sp>
      </p:grpSp>
      <p:sp>
        <p:nvSpPr>
          <p:cNvPr id="10" name="正方形/長方形 9"/>
          <p:cNvSpPr/>
          <p:nvPr/>
        </p:nvSpPr>
        <p:spPr>
          <a:xfrm>
            <a:off x="1359095" y="5682628"/>
            <a:ext cx="10542393" cy="79737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非商用、配布</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（様々な人による改変、改良が多くの人の間で共有出来るようにする）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ライセンスを供与する</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フリーフォーム 3"/>
          <p:cNvSpPr/>
          <p:nvPr/>
        </p:nvSpPr>
        <p:spPr>
          <a:xfrm>
            <a:off x="3557588" y="1471613"/>
            <a:ext cx="6543675" cy="385762"/>
          </a:xfrm>
          <a:custGeom>
            <a:avLst/>
            <a:gdLst>
              <a:gd name="connsiteX0" fmla="*/ 0 w 6543675"/>
              <a:gd name="connsiteY0" fmla="*/ 0 h 385762"/>
              <a:gd name="connsiteX1" fmla="*/ 6543675 w 6543675"/>
              <a:gd name="connsiteY1" fmla="*/ 0 h 385762"/>
              <a:gd name="connsiteX2" fmla="*/ 6543675 w 6543675"/>
              <a:gd name="connsiteY2" fmla="*/ 385762 h 385762"/>
              <a:gd name="connsiteX3" fmla="*/ 14287 w 6543675"/>
              <a:gd name="connsiteY3" fmla="*/ 385762 h 385762"/>
              <a:gd name="connsiteX4" fmla="*/ 0 w 6543675"/>
              <a:gd name="connsiteY4" fmla="*/ 0 h 385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3675" h="385762">
                <a:moveTo>
                  <a:pt x="0" y="0"/>
                </a:moveTo>
                <a:lnTo>
                  <a:pt x="6543675" y="0"/>
                </a:lnTo>
                <a:lnTo>
                  <a:pt x="6543675" y="385762"/>
                </a:lnTo>
                <a:lnTo>
                  <a:pt x="14287" y="385762"/>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842963" y="4343410"/>
            <a:ext cx="10172700" cy="685800"/>
          </a:xfrm>
          <a:custGeom>
            <a:avLst/>
            <a:gdLst>
              <a:gd name="connsiteX0" fmla="*/ 1885950 w 10172700"/>
              <a:gd name="connsiteY0" fmla="*/ 0 h 685800"/>
              <a:gd name="connsiteX1" fmla="*/ 10172700 w 10172700"/>
              <a:gd name="connsiteY1" fmla="*/ 0 h 685800"/>
              <a:gd name="connsiteX2" fmla="*/ 10172700 w 10172700"/>
              <a:gd name="connsiteY2" fmla="*/ 342900 h 685800"/>
              <a:gd name="connsiteX3" fmla="*/ 7272337 w 10172700"/>
              <a:gd name="connsiteY3" fmla="*/ 342900 h 685800"/>
              <a:gd name="connsiteX4" fmla="*/ 7272337 w 10172700"/>
              <a:gd name="connsiteY4" fmla="*/ 685800 h 685800"/>
              <a:gd name="connsiteX5" fmla="*/ 0 w 10172700"/>
              <a:gd name="connsiteY5" fmla="*/ 685800 h 685800"/>
              <a:gd name="connsiteX6" fmla="*/ 0 w 10172700"/>
              <a:gd name="connsiteY6" fmla="*/ 300038 h 685800"/>
              <a:gd name="connsiteX7" fmla="*/ 1900237 w 10172700"/>
              <a:gd name="connsiteY7" fmla="*/ 300038 h 685800"/>
              <a:gd name="connsiteX8" fmla="*/ 1885950 w 10172700"/>
              <a:gd name="connsiteY8"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72700" h="685800">
                <a:moveTo>
                  <a:pt x="1885950" y="0"/>
                </a:moveTo>
                <a:lnTo>
                  <a:pt x="10172700" y="0"/>
                </a:lnTo>
                <a:lnTo>
                  <a:pt x="10172700" y="342900"/>
                </a:lnTo>
                <a:lnTo>
                  <a:pt x="7272337" y="342900"/>
                </a:lnTo>
                <a:lnTo>
                  <a:pt x="7272337" y="685800"/>
                </a:lnTo>
                <a:lnTo>
                  <a:pt x="0" y="685800"/>
                </a:lnTo>
                <a:lnTo>
                  <a:pt x="0" y="300038"/>
                </a:lnTo>
                <a:lnTo>
                  <a:pt x="1900237" y="300038"/>
                </a:lnTo>
                <a:lnTo>
                  <a:pt x="188595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改変と再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x-none" dirty="0">
                <a:latin typeface="メイリオ" panose="020B0604030504040204" pitchFamily="50" charset="-128"/>
                <a:ea typeface="メイリオ" panose="020B0604030504040204" pitchFamily="50" charset="-128"/>
                <a:cs typeface="メイリオ" panose="020B0604030504040204" pitchFamily="50" charset="-128"/>
              </a:rPr>
              <a:t>を許容する条件の下でソースコード</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バイナリコードを利用可能にするものをいう。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を入手したい場合に</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よりソースコード</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バイナリコードを提供可能とすること、などに</a:t>
            </a:r>
            <a:r>
              <a:rPr lang="x-none" dirty="0">
                <a:latin typeface="メイリオ" panose="020B0604030504040204" pitchFamily="50" charset="-128"/>
                <a:ea typeface="メイリオ" panose="020B0604030504040204" pitchFamily="50" charset="-128"/>
                <a:cs typeface="メイリオ" panose="020B0604030504040204" pitchFamily="50" charset="-128"/>
              </a:rPr>
              <a:t>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一連のライセンスが、ライセンスの代表的なものである。</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」といわれる</a:t>
            </a:r>
          </a:p>
        </p:txBody>
      </p:sp>
      <p:sp>
        <p:nvSpPr>
          <p:cNvPr id="5" name="フリーフォーム 4"/>
          <p:cNvSpPr/>
          <p:nvPr/>
        </p:nvSpPr>
        <p:spPr>
          <a:xfrm>
            <a:off x="800100" y="1800225"/>
            <a:ext cx="10372725" cy="742950"/>
          </a:xfrm>
          <a:custGeom>
            <a:avLst/>
            <a:gdLst>
              <a:gd name="connsiteX0" fmla="*/ 2728913 w 10372725"/>
              <a:gd name="connsiteY0" fmla="*/ 0 h 742950"/>
              <a:gd name="connsiteX1" fmla="*/ 10372725 w 10372725"/>
              <a:gd name="connsiteY1" fmla="*/ 0 h 742950"/>
              <a:gd name="connsiteX2" fmla="*/ 10372725 w 10372725"/>
              <a:gd name="connsiteY2" fmla="*/ 342900 h 742950"/>
              <a:gd name="connsiteX3" fmla="*/ 3128963 w 10372725"/>
              <a:gd name="connsiteY3" fmla="*/ 342900 h 742950"/>
              <a:gd name="connsiteX4" fmla="*/ 3128963 w 10372725"/>
              <a:gd name="connsiteY4" fmla="*/ 742950 h 742950"/>
              <a:gd name="connsiteX5" fmla="*/ 0 w 10372725"/>
              <a:gd name="connsiteY5" fmla="*/ 742950 h 742950"/>
              <a:gd name="connsiteX6" fmla="*/ 0 w 10372725"/>
              <a:gd name="connsiteY6" fmla="*/ 328613 h 742950"/>
              <a:gd name="connsiteX7" fmla="*/ 2743200 w 10372725"/>
              <a:gd name="connsiteY7" fmla="*/ 328613 h 742950"/>
              <a:gd name="connsiteX8" fmla="*/ 2728913 w 10372725"/>
              <a:gd name="connsiteY8" fmla="*/ 0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2725" h="742950">
                <a:moveTo>
                  <a:pt x="2728913" y="0"/>
                </a:moveTo>
                <a:lnTo>
                  <a:pt x="10372725" y="0"/>
                </a:lnTo>
                <a:lnTo>
                  <a:pt x="10372725" y="342900"/>
                </a:lnTo>
                <a:lnTo>
                  <a:pt x="3128963" y="342900"/>
                </a:lnTo>
                <a:lnTo>
                  <a:pt x="3128963" y="742950"/>
                </a:lnTo>
                <a:lnTo>
                  <a:pt x="0" y="742950"/>
                </a:lnTo>
                <a:lnTo>
                  <a:pt x="0" y="328613"/>
                </a:lnTo>
                <a:lnTo>
                  <a:pt x="2743200" y="328613"/>
                </a:lnTo>
                <a:lnTo>
                  <a:pt x="2728913"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5"/>
          <p:cNvSpPr/>
          <p:nvPr/>
        </p:nvSpPr>
        <p:spPr>
          <a:xfrm>
            <a:off x="842963" y="2600325"/>
            <a:ext cx="10472737" cy="1085850"/>
          </a:xfrm>
          <a:custGeom>
            <a:avLst/>
            <a:gdLst>
              <a:gd name="connsiteX0" fmla="*/ 3057525 w 10472737"/>
              <a:gd name="connsiteY0" fmla="*/ 0 h 1085850"/>
              <a:gd name="connsiteX1" fmla="*/ 10472737 w 10472737"/>
              <a:gd name="connsiteY1" fmla="*/ 0 h 1085850"/>
              <a:gd name="connsiteX2" fmla="*/ 10472737 w 10472737"/>
              <a:gd name="connsiteY2" fmla="*/ 714375 h 1085850"/>
              <a:gd name="connsiteX3" fmla="*/ 1285875 w 10472737"/>
              <a:gd name="connsiteY3" fmla="*/ 714375 h 1085850"/>
              <a:gd name="connsiteX4" fmla="*/ 1285875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1285875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2657475 w 10472737"/>
              <a:gd name="connsiteY4" fmla="*/ 1071563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614613 w 10472737"/>
              <a:gd name="connsiteY3" fmla="*/ 685800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471738 w 10472737"/>
              <a:gd name="connsiteY3" fmla="*/ 714375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 name="connsiteX0" fmla="*/ 3057525 w 10472737"/>
              <a:gd name="connsiteY0" fmla="*/ 0 h 1085850"/>
              <a:gd name="connsiteX1" fmla="*/ 10472737 w 10472737"/>
              <a:gd name="connsiteY1" fmla="*/ 0 h 1085850"/>
              <a:gd name="connsiteX2" fmla="*/ 10472737 w 10472737"/>
              <a:gd name="connsiteY2" fmla="*/ 714375 h 1085850"/>
              <a:gd name="connsiteX3" fmla="*/ 2486026 w 10472737"/>
              <a:gd name="connsiteY3" fmla="*/ 714375 h 1085850"/>
              <a:gd name="connsiteX4" fmla="*/ 2500312 w 10472737"/>
              <a:gd name="connsiteY4" fmla="*/ 1085850 h 1085850"/>
              <a:gd name="connsiteX5" fmla="*/ 0 w 10472737"/>
              <a:gd name="connsiteY5" fmla="*/ 1085850 h 1085850"/>
              <a:gd name="connsiteX6" fmla="*/ 0 w 10472737"/>
              <a:gd name="connsiteY6" fmla="*/ 342900 h 1085850"/>
              <a:gd name="connsiteX7" fmla="*/ 3071812 w 10472737"/>
              <a:gd name="connsiteY7" fmla="*/ 342900 h 1085850"/>
              <a:gd name="connsiteX8" fmla="*/ 3057525 w 10472737"/>
              <a:gd name="connsiteY8"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2737" h="1085850">
                <a:moveTo>
                  <a:pt x="3057525" y="0"/>
                </a:moveTo>
                <a:lnTo>
                  <a:pt x="10472737" y="0"/>
                </a:lnTo>
                <a:lnTo>
                  <a:pt x="10472737" y="714375"/>
                </a:lnTo>
                <a:lnTo>
                  <a:pt x="2486026" y="714375"/>
                </a:lnTo>
                <a:lnTo>
                  <a:pt x="2500312" y="1085850"/>
                </a:lnTo>
                <a:lnTo>
                  <a:pt x="0" y="1085850"/>
                </a:lnTo>
                <a:lnTo>
                  <a:pt x="0" y="342900"/>
                </a:lnTo>
                <a:lnTo>
                  <a:pt x="3071812" y="342900"/>
                </a:lnTo>
                <a:lnTo>
                  <a:pt x="3057525"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配布</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をするために、</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grpSp>
        <p:nvGrpSpPr>
          <p:cNvPr id="6" name="グループ化 5"/>
          <p:cNvGrpSpPr/>
          <p:nvPr/>
        </p:nvGrpSpPr>
        <p:grpSpPr>
          <a:xfrm>
            <a:off x="3171825" y="2700338"/>
            <a:ext cx="6015038" cy="300037"/>
            <a:chOff x="3171825" y="2700338"/>
            <a:chExt cx="6015038" cy="300037"/>
          </a:xfrm>
        </p:grpSpPr>
        <p:sp>
          <p:nvSpPr>
            <p:cNvPr id="4" name="正方形/長方形 3"/>
            <p:cNvSpPr/>
            <p:nvPr/>
          </p:nvSpPr>
          <p:spPr>
            <a:xfrm>
              <a:off x="3171825" y="2700338"/>
              <a:ext cx="1214438" cy="3000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581525" y="2700338"/>
              <a:ext cx="4605338" cy="30003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p:nvSpPr>
        <p:spPr>
          <a:xfrm>
            <a:off x="2952749" y="3595690"/>
            <a:ext cx="7920039" cy="29050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バウンダリー</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を配布</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する場合、その配布</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（様々な人による改変、改良が多くの人の間で共有出来るようにする） </a:t>
            </a:r>
            <a:r>
              <a:rPr lang="x-none" dirty="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altLang="ja-JP" dirty="0">
                <a:latin typeface="メイリオ" panose="020B0604030504040204" pitchFamily="50" charset="-128"/>
                <a:ea typeface="メイリオ" panose="020B0604030504040204" pitchFamily="50" charset="-128"/>
                <a:cs typeface="メイリオ" panose="020B0604030504040204" pitchFamily="50" charset="-128"/>
              </a:rPr>
              <a:t>コピーレフト</a:t>
            </a:r>
            <a:r>
              <a:rPr lang="x-none" dirty="0">
                <a:latin typeface="メイリオ" panose="020B0604030504040204" pitchFamily="50" charset="-128"/>
                <a:ea typeface="メイリオ" panose="020B0604030504040204" pitchFamily="50" charset="-128"/>
                <a:cs typeface="メイリオ" panose="020B0604030504040204" pitchFamily="50" charset="-128"/>
              </a:rPr>
              <a:t>や</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互恵性</a:t>
            </a:r>
            <a:r>
              <a:rPr lang="x-none" dirty="0">
                <a:latin typeface="メイリオ" panose="020B0604030504040204" pitchFamily="50" charset="-128"/>
                <a:ea typeface="メイリオ" panose="020B0604030504040204" pitchFamily="50" charset="-128"/>
                <a:cs typeface="メイリオ" panose="020B0604030504040204" pitchFamily="50" charset="-128"/>
              </a:rPr>
              <a:t>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585913" y="2200275"/>
            <a:ext cx="5857875" cy="3857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185981" y="2628902"/>
            <a:ext cx="2257432" cy="3571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823891" y="2650331"/>
            <a:ext cx="10669926" cy="966792"/>
            <a:chOff x="823891" y="2650331"/>
            <a:chExt cx="10669926" cy="966792"/>
          </a:xfrm>
        </p:grpSpPr>
        <p:grpSp>
          <p:nvGrpSpPr>
            <p:cNvPr id="8" name="グループ化 7"/>
            <p:cNvGrpSpPr/>
            <p:nvPr/>
          </p:nvGrpSpPr>
          <p:grpSpPr>
            <a:xfrm>
              <a:off x="823891" y="2650331"/>
              <a:ext cx="10377509" cy="745336"/>
              <a:chOff x="823891" y="2650331"/>
              <a:chExt cx="10377509" cy="745336"/>
            </a:xfrm>
            <a:noFill/>
          </p:grpSpPr>
          <p:sp>
            <p:nvSpPr>
              <p:cNvPr id="6" name="正方形/長方形 5"/>
              <p:cNvSpPr/>
              <p:nvPr/>
            </p:nvSpPr>
            <p:spPr>
              <a:xfrm>
                <a:off x="4967284" y="2650331"/>
                <a:ext cx="6234116" cy="357187"/>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23891" y="3038480"/>
                <a:ext cx="4933971" cy="357187"/>
              </a:xfrm>
              <a:prstGeom prst="rect">
                <a:avLst/>
              </a:pr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角丸四角形吹き出し 8"/>
            <p:cNvSpPr/>
            <p:nvPr/>
          </p:nvSpPr>
          <p:spPr>
            <a:xfrm>
              <a:off x="9415463" y="3217073"/>
              <a:ext cx="2078354" cy="400050"/>
            </a:xfrm>
            <a:prstGeom prst="wedgeRoundRectCallout">
              <a:avLst>
                <a:gd name="adj1" fmla="val -75141"/>
                <a:gd name="adj2" fmla="val -10178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互恵的</a:t>
              </a:r>
              <a:r>
                <a:rPr kumimoji="1" lang="en-US" altLang="ja-JP" dirty="0">
                  <a:solidFill>
                    <a:schemeClr val="tx1"/>
                  </a:solidFill>
                </a:rPr>
                <a:t>:reciprocal</a:t>
              </a:r>
              <a:endParaRPr kumimoji="1" lang="ja-JP" altLang="en-US" dirty="0">
                <a:solidFill>
                  <a:schemeClr val="tx1"/>
                </a:solidFill>
              </a:endParaRPr>
            </a:p>
          </p:txBody>
        </p:sp>
      </p:grpSp>
    </p:spTree>
    <p:extLst>
      <p:ext uri="{BB962C8B-B14F-4D97-AF65-F5344CB8AC3E}">
        <p14:creationId xmlns:p14="http://schemas.microsoft.com/office/powerpoint/2010/main" val="5494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JapanWG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の日本語ドキュメント「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コンプライアンスプログラム･バージョン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」です。ただし、日本語版と翻訳版との間で何らかの意味の違いがある場合には、日本語版が優先されます。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翻訳版を日本以外で利用する際には、各企業の法務部門を加えた検討が不可欠です。 </a:t>
            </a: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ja-JP" altLang="en-US" sz="44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【§1.4】</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OSSコンプライアンスを成功させてきた組織は</a:t>
            </a:r>
            <a:r>
              <a:rPr lang="en-US" dirty="0">
                <a:latin typeface="メイリオ" panose="020B0604030504040204" pitchFamily="50" charset="-128"/>
                <a:ea typeface="メイリオ" panose="020B0604030504040204" pitchFamily="50" charset="-128"/>
                <a:cs typeface="メイリオ" panose="020B0604030504040204" pitchFamily="50" charset="-128"/>
              </a:rPr>
              <a:t>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OSSコミュニティに参加し、コントリビュートする</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09600" y="1600200"/>
            <a:ext cx="10972800" cy="714375"/>
            <a:chOff x="609600" y="1600200"/>
            <a:chExt cx="10972800" cy="714375"/>
          </a:xfrm>
        </p:grpSpPr>
        <p:sp>
          <p:nvSpPr>
            <p:cNvPr id="2" name="正方形/長方形 1"/>
            <p:cNvSpPr/>
            <p:nvPr/>
          </p:nvSpPr>
          <p:spPr>
            <a:xfrm>
              <a:off x="7472363" y="1600200"/>
              <a:ext cx="4110037" cy="3429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09600" y="1985964"/>
              <a:ext cx="4248150" cy="3286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p:nvSpPr>
        <p:spPr>
          <a:xfrm>
            <a:off x="5853103" y="1995490"/>
            <a:ext cx="4762510" cy="31908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2.0</a:t>
            </a:r>
            <a:r>
              <a:rPr lang="en-US" dirty="0">
                <a:latin typeface="メイリオ" panose="020B0604030504040204" pitchFamily="50" charset="-128"/>
                <a:ea typeface="メイリオ" panose="020B0604030504040204" pitchFamily="50" charset="-128"/>
                <a:cs typeface="メイリオ" panose="020B0604030504040204" pitchFamily="50" charset="-128"/>
              </a:rPr>
              <a:t>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hlinkClick r:id="rId3"/>
              </a:rPr>
              <a:t>https://www.linuxfoundation.jp/events/2012/04/generic-foss-policy/</a:t>
            </a:r>
            <a:br>
              <a:rPr lang="en-US" dirty="0">
                <a:latin typeface="メイリオ" panose="020B0604030504040204" pitchFamily="50" charset="-128"/>
                <a:ea typeface="メイリオ" panose="020B0604030504040204" pitchFamily="50" charset="-128"/>
                <a:cs typeface="メイリオ" panose="020B0604030504040204" pitchFamily="50" charset="-128"/>
              </a:rPr>
            </a:b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不参加を明示しておいた方が良い。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Title 4"/>
          <p:cNvSpPr txBox="1">
            <a:spLocks/>
          </p:cNvSpPr>
          <p:nvPr/>
        </p:nvSpPr>
        <p:spPr>
          <a:xfrm>
            <a:off x="9612197" y="3728809"/>
            <a:ext cx="1341748" cy="501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【§5.1】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823912" y="4152907"/>
            <a:ext cx="10620388" cy="690556"/>
            <a:chOff x="823912" y="4152907"/>
            <a:chExt cx="10620388" cy="690556"/>
          </a:xfrm>
        </p:grpSpPr>
        <p:sp>
          <p:nvSpPr>
            <p:cNvPr id="7" name="正方形/長方形 6"/>
            <p:cNvSpPr/>
            <p:nvPr/>
          </p:nvSpPr>
          <p:spPr>
            <a:xfrm>
              <a:off x="8529637" y="4152907"/>
              <a:ext cx="2914663" cy="3047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23912" y="4512010"/>
              <a:ext cx="6477001" cy="3314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3567112" y="4883485"/>
            <a:ext cx="4062413" cy="3171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85000" lnSpcReduction="20000"/>
          </a:bodyPr>
          <a:lstStyle/>
          <a:p>
            <a:pPr marL="0" indent="0">
              <a:buNone/>
            </a:pPr>
            <a:r>
              <a:rPr lang="en-US" altLang="ja-JP" sz="3400"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400" b="1" dirty="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を実施するための手順、作業指示、トレーニング、およびツールサポートを、以下のユースケース（および自社によってソフトウェアが外部に伝達されるその他すべてのユースケース）について、確立する必要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コンプライアンスプロセスには以下が含める（必ずしもこれだけに限定されない）。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185738" indent="-185738">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パッケージを使用するよう</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OSRB(Open Source Review Board)</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に要求を提出する。</a:t>
            </a:r>
          </a:p>
          <a:p>
            <a:pPr marL="185738" indent="-185738">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義務の充足</a:t>
            </a:r>
          </a:p>
        </p:txBody>
      </p:sp>
      <p:sp>
        <p:nvSpPr>
          <p:cNvPr id="4" name="サブタイトル 2"/>
          <p:cNvSpPr txBox="1">
            <a:spLocks/>
          </p:cNvSpPr>
          <p:nvPr/>
        </p:nvSpPr>
        <p:spPr>
          <a:xfrm>
            <a:off x="8267857" y="120913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p>
        </p:txBody>
      </p:sp>
      <p:sp>
        <p:nvSpPr>
          <p:cNvPr id="2" name="正方形/長方形 1"/>
          <p:cNvSpPr/>
          <p:nvPr/>
        </p:nvSpPr>
        <p:spPr>
          <a:xfrm>
            <a:off x="2686050" y="3228975"/>
            <a:ext cx="3957638" cy="3143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08980"/>
            <a:ext cx="10753725" cy="5406156"/>
          </a:xfrm>
        </p:spPr>
        <p:txBody>
          <a:bodyPr vert="horz" lIns="91440" tIns="45720" rIns="91440" bIns="45720" rtlCol="0" anchor="t">
            <a:noAutofit/>
          </a:bodyPr>
          <a:lstStyle/>
          <a:p>
            <a:pPr marL="0" indent="0">
              <a:buNone/>
            </a:pPr>
            <a:r>
              <a:rPr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ポリシー</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ユースケース２：自社による配布</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目的で入手したサードパーティの市販ソフトウェア</a:t>
            </a: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自社がライセンスを取得したパッケージソフトウェアとカスタムソフトウェアの契約開発に適用されます。自社にソフトウェアを提供する開発者は、その成果物中に含まれる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を、以下を含んで開示する必要がある。</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コンポーネントのリスト</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のソースコード（開発者による変更を含む）</a:t>
            </a:r>
          </a:p>
          <a:p>
            <a:pPr marL="185738" indent="-185738">
              <a:buNone/>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コンポーネントおよびその他の製品コンポーネント間の依存関係、インターフェイス、および相互作用を示す依存関係チャート</a:t>
            </a:r>
          </a:p>
          <a:p>
            <a:pPr marL="0" indent="185738">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の使用は、すべて自社によって確認および承認される必要がある。</a:t>
            </a:r>
          </a:p>
          <a:p>
            <a:pPr marL="0" indent="0">
              <a:buNone/>
            </a:pP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サーバーソフトウェアに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）または類似のライセンスに基づいて使用許諾された</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が含まれる場合、そのような使用は、自社の成果物に含まれる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に定義されたプロセスに従ってレビューおよび承認されなければならない。サーバーソフトウェアがホスティングの目的で第三者に配布される場合、またはその他の目的で外部のパーティーに配布される場合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の使用を確認し、承認する必要がある。それ以外の場合は、サーバーソフトウェアでの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の使用する場合、自社によってホストされているレビューや承認を受ける必要はない。</a:t>
            </a:r>
          </a:p>
        </p:txBody>
      </p:sp>
      <p:sp>
        <p:nvSpPr>
          <p:cNvPr id="4" name="サブタイトル 2"/>
          <p:cNvSpPr txBox="1">
            <a:spLocks/>
          </p:cNvSpPr>
          <p:nvPr/>
        </p:nvSpPr>
        <p:spPr>
          <a:xfrm>
            <a:off x="8267857" y="1223424"/>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p>
        </p:txBody>
      </p:sp>
      <p:sp>
        <p:nvSpPr>
          <p:cNvPr id="7" name="正方形/長方形 6"/>
          <p:cNvSpPr/>
          <p:nvPr/>
        </p:nvSpPr>
        <p:spPr>
          <a:xfrm>
            <a:off x="2300289" y="1685923"/>
            <a:ext cx="6757985" cy="31432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300288" y="4810116"/>
            <a:ext cx="3328987" cy="31909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625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体制例</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開発者</a:t>
            </a: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grpSp>
        <p:nvGrpSpPr>
          <p:cNvPr id="3" name="グループ化 2"/>
          <p:cNvGrpSpPr/>
          <p:nvPr/>
        </p:nvGrpSpPr>
        <p:grpSpPr>
          <a:xfrm>
            <a:off x="5759082" y="1043389"/>
            <a:ext cx="2256190" cy="1818060"/>
            <a:chOff x="5759082" y="1043389"/>
            <a:chExt cx="2256190" cy="1818060"/>
          </a:xfrm>
        </p:grpSpPr>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 name="グループ化 5"/>
          <p:cNvGrpSpPr/>
          <p:nvPr/>
        </p:nvGrpSpPr>
        <p:grpSpPr>
          <a:xfrm>
            <a:off x="100001" y="4614457"/>
            <a:ext cx="4876056" cy="1755402"/>
            <a:chOff x="100001" y="4614457"/>
            <a:chExt cx="4876056" cy="1755402"/>
          </a:xfrm>
        </p:grpSpPr>
        <p:sp>
          <p:nvSpPr>
            <p:cNvPr id="23" name="正方形/長方形 22"/>
            <p:cNvSpPr/>
            <p:nvPr/>
          </p:nvSpPr>
          <p:spPr>
            <a:xfrm>
              <a:off x="3514480" y="5293457"/>
              <a:ext cx="1461577" cy="625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362088"/>
              <a:ext cx="2973943" cy="1007771"/>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ライセンス解釈、判断に</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07869" y="4822122"/>
              <a:ext cx="678080" cy="262750"/>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65601"/>
              <a:ext cx="566545"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2" name="グループ化 31"/>
          <p:cNvGrpSpPr/>
          <p:nvPr/>
        </p:nvGrpSpPr>
        <p:grpSpPr>
          <a:xfrm>
            <a:off x="3690201" y="4568856"/>
            <a:ext cx="4276551" cy="2222000"/>
            <a:chOff x="3690201" y="4568856"/>
            <a:chExt cx="4276551" cy="2222000"/>
          </a:xfrm>
        </p:grpSpPr>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grpSp>
      <p:grpSp>
        <p:nvGrpSpPr>
          <p:cNvPr id="5" name="グループ化 4"/>
          <p:cNvGrpSpPr/>
          <p:nvPr/>
        </p:nvGrpSpPr>
        <p:grpSpPr>
          <a:xfrm>
            <a:off x="4611589" y="2283907"/>
            <a:ext cx="7474341" cy="1313207"/>
            <a:chOff x="4611589" y="2283907"/>
            <a:chExt cx="7474341" cy="1313207"/>
          </a:xfrm>
        </p:grpSpPr>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に関する問い合わせの対応</a:t>
              </a:r>
              <a:b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を含むソフトウェア、</a:t>
            </a:r>
            <a:b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grpSp>
        <p:nvGrpSpPr>
          <p:cNvPr id="2" name="グループ化 1"/>
          <p:cNvGrpSpPr/>
          <p:nvPr/>
        </p:nvGrpSpPr>
        <p:grpSpPr>
          <a:xfrm>
            <a:off x="496466" y="1096837"/>
            <a:ext cx="4983337" cy="1749531"/>
            <a:chOff x="496466" y="1096837"/>
            <a:chExt cx="4983337" cy="1749531"/>
          </a:xfrm>
        </p:grpSpPr>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上記の徹底、啓発する責任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利用</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を製品等に利用する場合においても、基本的なプロセスは、過去より実施されている</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を利用した開発では、開発期間の短縮や開発コストの低減が見込めるが、その反面、</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各工程の詳細な説明は割愛するが、開発プロセスは以下５つの工程により構成される。</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OSS</a:t>
            </a:r>
            <a:r>
              <a:rPr lang="ja-JP" altLang="en-US" sz="1400" b="1" dirty="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a:latin typeface="Arial" panose="020B0604020202020204" pitchFamily="34" charset="0"/>
                <a:ea typeface="メイリオ" panose="020B0604030504040204" pitchFamily="50" charset="-128"/>
              </a:rPr>
              <a:t>OSS</a:t>
            </a:r>
            <a:r>
              <a:rPr lang="ja-JP" altLang="en-US" sz="1400" b="1" dirty="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（ライセンス条件確認）</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OSS</a:t>
            </a:r>
            <a:r>
              <a:rPr lang="zh-CN" altLang="en-US" sz="1400" b="1" dirty="0">
                <a:solidFill>
                  <a:schemeClr val="tx1"/>
                </a:solidFill>
                <a:latin typeface="Arial" panose="020B0604020202020204" pitchFamily="34" charset="0"/>
                <a:ea typeface="メイリオ" panose="020B0604030504040204" pitchFamily="50" charset="-128"/>
              </a:rPr>
              <a:t>配布</a:t>
            </a:r>
            <a:r>
              <a:rPr lang="ja-JP" altLang="en-US" sz="1400" b="1" dirty="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OSS</a:t>
            </a:r>
            <a:r>
              <a:rPr lang="ja-JP" altLang="en-US" sz="1200" b="1" spc="100" dirty="0">
                <a:solidFill>
                  <a:schemeClr val="bg1"/>
                </a:solidFill>
                <a:latin typeface="Arial" pitchFamily="34" charset="0"/>
                <a:ea typeface="メイリオ" pitchFamily="50" charset="-128"/>
              </a:rPr>
              <a:t>コンプライアンス・プロセス</a:t>
            </a:r>
          </a:p>
        </p:txBody>
      </p:sp>
      <p:sp>
        <p:nvSpPr>
          <p:cNvPr id="73" name="正方形/長方形 72"/>
          <p:cNvSpPr/>
          <p:nvPr/>
        </p:nvSpPr>
        <p:spPr bwMode="auto">
          <a:xfrm>
            <a:off x="1089498" y="1605064"/>
            <a:ext cx="10492901"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429965" y="1780707"/>
            <a:ext cx="10152433"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なお、上記</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の特徴に留意した取扱いを行う上で必要な工程群を、便宜上</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は以下３つの工程により構成される。</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　（２）</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　（３）</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配布物確認　</a:t>
            </a:r>
          </a:p>
        </p:txBody>
      </p:sp>
    </p:spTree>
    <p:extLst>
      <p:ext uri="{BB962C8B-B14F-4D97-AF65-F5344CB8AC3E}">
        <p14:creationId xmlns:p14="http://schemas.microsoft.com/office/powerpoint/2010/main" val="4009685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OSS</a:t>
            </a:r>
            <a:r>
              <a:rPr lang="ja-JP" altLang="en-US" sz="1200" b="1" spc="100" dirty="0">
                <a:solidFill>
                  <a:schemeClr val="bg1"/>
                </a:solidFill>
                <a:latin typeface="Arial" pitchFamily="34" charset="0"/>
                <a:ea typeface="メイリオ" pitchFamily="50" charset="-128"/>
              </a:rPr>
              <a:t>コンプライアンス・プロセス</a:t>
            </a:r>
          </a:p>
        </p:txBody>
      </p:sp>
      <p:sp>
        <p:nvSpPr>
          <p:cNvPr id="31" name="ホームベース 30"/>
          <p:cNvSpPr/>
          <p:nvPr/>
        </p:nvSpPr>
        <p:spPr bwMode="auto">
          <a:xfrm>
            <a:off x="1987570"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OSS</a:t>
            </a:r>
            <a:r>
              <a:rPr lang="ja-JP" altLang="en-US" sz="1400" b="1" dirty="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2" name="ホームベース 31"/>
          <p:cNvSpPr/>
          <p:nvPr/>
        </p:nvSpPr>
        <p:spPr bwMode="auto">
          <a:xfrm>
            <a:off x="4186059"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a:latin typeface="Arial" panose="020B0604020202020204" pitchFamily="34" charset="0"/>
                <a:ea typeface="メイリオ" panose="020B0604030504040204" pitchFamily="50" charset="-128"/>
              </a:rPr>
              <a:t>OSS</a:t>
            </a:r>
            <a:r>
              <a:rPr lang="ja-JP" altLang="en-US" sz="1400" b="1" dirty="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（ライセンス条件確認）</a:t>
            </a:r>
          </a:p>
        </p:txBody>
      </p:sp>
      <p:sp>
        <p:nvSpPr>
          <p:cNvPr id="33" name="ホームベース 32"/>
          <p:cNvSpPr/>
          <p:nvPr/>
        </p:nvSpPr>
        <p:spPr bwMode="auto">
          <a:xfrm>
            <a:off x="6514096" y="5205862"/>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OSS</a:t>
            </a:r>
            <a:r>
              <a:rPr lang="zh-CN" altLang="en-US" sz="1400" b="1" dirty="0">
                <a:solidFill>
                  <a:schemeClr val="tx1"/>
                </a:solidFill>
                <a:latin typeface="Arial" panose="020B0604020202020204" pitchFamily="34" charset="0"/>
                <a:ea typeface="メイリオ" panose="020B0604030504040204" pitchFamily="50" charset="-128"/>
              </a:rPr>
              <a:t>配布</a:t>
            </a:r>
            <a:r>
              <a:rPr lang="ja-JP" altLang="en-US" sz="1400" b="1" dirty="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Tree>
    <p:extLst>
      <p:ext uri="{BB962C8B-B14F-4D97-AF65-F5344CB8AC3E}">
        <p14:creationId xmlns:p14="http://schemas.microsoft.com/office/powerpoint/2010/main" val="2249096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リスト作成プロセス例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製品等へ利用する</a:t>
            </a:r>
            <a:r>
              <a:rPr lang="en-US" altLang="ja-JP" sz="1400" b="1" spc="100" dirty="0">
                <a:solidFill>
                  <a:schemeClr val="tx1">
                    <a:lumMod val="75000"/>
                    <a:lumOff val="25000"/>
                  </a:schemeClr>
                </a:solidFill>
                <a:latin typeface="Arial" pitchFamily="34" charset="0"/>
                <a:ea typeface="メイリオ" pitchFamily="50" charset="-128"/>
              </a:rPr>
              <a:t>OSS</a:t>
            </a:r>
            <a:r>
              <a:rPr lang="ja-JP" altLang="en-US" sz="1400" b="1" spc="100" dirty="0">
                <a:solidFill>
                  <a:schemeClr val="tx1">
                    <a:lumMod val="75000"/>
                    <a:lumOff val="25000"/>
                  </a:schemeClr>
                </a:solidFill>
                <a:latin typeface="Arial" pitchFamily="34" charset="0"/>
                <a:ea typeface="メイリオ" pitchFamily="50" charset="-128"/>
              </a:rPr>
              <a:t>を取得する場合は、開発プロセスの「検討」工程で、下表の確認を行う「</a:t>
            </a:r>
            <a:r>
              <a:rPr lang="en-US" altLang="ja-JP" sz="1400" b="1" spc="100" dirty="0">
                <a:solidFill>
                  <a:schemeClr val="tx1">
                    <a:lumMod val="75000"/>
                    <a:lumOff val="25000"/>
                  </a:schemeClr>
                </a:solidFill>
                <a:latin typeface="Arial" pitchFamily="34" charset="0"/>
                <a:ea typeface="メイリオ" pitchFamily="50" charset="-128"/>
              </a:rPr>
              <a:t>OSS</a:t>
            </a:r>
            <a:r>
              <a:rPr lang="ja-JP" altLang="en-US" sz="1400" b="1" spc="100" dirty="0">
                <a:solidFill>
                  <a:schemeClr val="tx1">
                    <a:lumMod val="75000"/>
                    <a:lumOff val="25000"/>
                  </a:schemeClr>
                </a:solidFill>
                <a:latin typeface="Arial" pitchFamily="34" charset="0"/>
                <a:ea typeface="メイリオ" pitchFamily="50" charset="-128"/>
              </a:rPr>
              <a:t>リスト作成」プロセスを実施する。</a:t>
            </a: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OSS</a:t>
            </a:r>
            <a:r>
              <a:rPr lang="ja-JP" altLang="en-US" sz="1600" b="1" spc="100" dirty="0">
                <a:solidFill>
                  <a:schemeClr val="bg1"/>
                </a:solidFill>
                <a:latin typeface="Arial" pitchFamily="34" charset="0"/>
                <a:ea typeface="メイリオ" pitchFamily="50" charset="-128"/>
              </a:rPr>
              <a:t>リスト作成</a:t>
            </a:r>
            <a:r>
              <a:rPr lang="ja-JP" altLang="en-US" sz="1600" b="1" spc="-100" dirty="0">
                <a:solidFill>
                  <a:schemeClr val="bg1"/>
                </a:solidFill>
                <a:latin typeface="Arial" pitchFamily="34" charset="0"/>
                <a:ea typeface="メイリオ" pitchFamily="50" charset="-128"/>
              </a:rPr>
              <a:t>」</a:t>
            </a:r>
            <a:r>
              <a:rPr lang="ja-JP" altLang="en-US" sz="1600" b="1" spc="100" dirty="0">
                <a:solidFill>
                  <a:schemeClr val="bg1"/>
                </a:solidFill>
                <a:latin typeface="Arial" pitchFamily="34" charset="0"/>
                <a:ea typeface="メイリオ" pitchFamily="50" charset="-128"/>
              </a:rPr>
              <a:t>プロセス</a:t>
            </a: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の名称（バージョン含む）、原権利者、ライセンス　⇒</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bg1"/>
                </a:solidFill>
                <a:latin typeface="Arial" panose="020B0604020202020204" pitchFamily="34" charset="0"/>
                <a:ea typeface="メイリオ" panose="020B0604030504040204" pitchFamily="50" charset="-128"/>
              </a:rPr>
              <a:t>OSS</a:t>
            </a:r>
            <a:r>
              <a:rPr lang="ja-JP" altLang="en-US" sz="1400" b="1" dirty="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a:latin typeface="Arial" panose="020B0604020202020204" pitchFamily="34" charset="0"/>
                <a:ea typeface="メイリオ" panose="020B0604030504040204" pitchFamily="50" charset="-128"/>
              </a:rPr>
              <a:t>OSS</a:t>
            </a:r>
            <a:r>
              <a:rPr lang="ja-JP" altLang="en-US" sz="1400" b="1" dirty="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（ライセンス条件確認）</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OSS</a:t>
            </a:r>
            <a:r>
              <a:rPr lang="zh-CN" altLang="en-US" sz="1400" b="1" dirty="0">
                <a:solidFill>
                  <a:schemeClr val="tx1"/>
                </a:solidFill>
                <a:latin typeface="Arial" panose="020B0604020202020204" pitchFamily="34" charset="0"/>
                <a:ea typeface="メイリオ" panose="020B0604030504040204" pitchFamily="50" charset="-128"/>
              </a:rPr>
              <a:t>配布</a:t>
            </a:r>
            <a:r>
              <a:rPr lang="ja-JP" altLang="en-US" sz="1200" b="1" dirty="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OSS</a:t>
            </a:r>
            <a:r>
              <a:rPr lang="ja-JP" altLang="en-US" sz="1200" b="1" spc="100" dirty="0">
                <a:solidFill>
                  <a:schemeClr val="bg1"/>
                </a:solidFill>
                <a:latin typeface="Arial" pitchFamily="34" charset="0"/>
                <a:ea typeface="メイリオ" pitchFamily="50" charset="-128"/>
              </a:rPr>
              <a:t>コンプライアンス・プロセス</a:t>
            </a: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p>
        </p:txBody>
      </p:sp>
    </p:spTree>
    <p:extLst>
      <p:ext uri="{BB962C8B-B14F-4D97-AF65-F5344CB8AC3E}">
        <p14:creationId xmlns:p14="http://schemas.microsoft.com/office/powerpoint/2010/main" val="31022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954462"/>
            <a:ext cx="1554802" cy="990600"/>
          </a:xfrm>
        </p:spPr>
        <p:txBody>
          <a:bodyPr>
            <a:normAutofit/>
          </a:bodyPr>
          <a:lstStyle/>
          <a:p>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【§1.5,3.2】</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212221580"/>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・適用ライセンス（流用した</a:t>
                      </a:r>
                      <a:r>
                        <a:rPr kumimoji="1" lang="en-US" altLang="ja-JP" sz="1100" b="1" baseline="0" dirty="0">
                          <a:solidFill>
                            <a:schemeClr val="tx1"/>
                          </a:solidFill>
                          <a:latin typeface="Arial" panose="020B0604020202020204" pitchFamily="34" charset="0"/>
                          <a:ea typeface="メイリオ" panose="020B0604030504040204" pitchFamily="50" charset="-128"/>
                        </a:rPr>
                        <a:t>OSS</a:t>
                      </a:r>
                      <a:r>
                        <a:rPr kumimoji="1" lang="ja-JP" altLang="en-US" sz="1100" b="1" baseline="0" dirty="0">
                          <a:solidFill>
                            <a:schemeClr val="tx1"/>
                          </a:solidFill>
                          <a:latin typeface="Arial" panose="020B0604020202020204" pitchFamily="34" charset="0"/>
                          <a:ea typeface="メイリオ" panose="020B0604030504040204" pitchFamily="50" charset="-128"/>
                        </a:rPr>
                        <a:t>の有無、流用した</a:t>
                      </a:r>
                      <a:r>
                        <a:rPr kumimoji="1" lang="en-US" altLang="ja-JP" sz="1100" b="1" baseline="0" dirty="0">
                          <a:solidFill>
                            <a:schemeClr val="tx1"/>
                          </a:solidFill>
                          <a:latin typeface="Arial" panose="020B0604020202020204" pitchFamily="34" charset="0"/>
                          <a:ea typeface="メイリオ" panose="020B0604030504040204" pitchFamily="50" charset="-128"/>
                        </a:rPr>
                        <a:t>OSS</a:t>
                      </a:r>
                      <a:r>
                        <a:rPr kumimoji="1" lang="ja-JP" altLang="en-US" sz="1100" b="1" baseline="0" dirty="0">
                          <a:solidFill>
                            <a:schemeClr val="tx1"/>
                          </a:solidFill>
                          <a:latin typeface="Arial" panose="020B0604020202020204" pitchFamily="34" charset="0"/>
                          <a:ea typeface="メイリオ" panose="020B0604030504040204" pitchFamily="50" charset="-128"/>
                        </a:rPr>
                        <a:t>ライセンス確認含む）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・意図しない</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混入（他者著作権侵害確認）</a:t>
                      </a:r>
                    </a:p>
                    <a:p>
                      <a:pPr>
                        <a:lnSpc>
                          <a:spcPts val="1100"/>
                        </a:lnSpc>
                      </a:pPr>
                      <a:r>
                        <a:rPr kumimoji="1" lang="ja-JP" altLang="en-US" sz="11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rPr>
                        <a:t>・他者</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特許</a:t>
                      </a:r>
                      <a:r>
                        <a:rPr kumimoji="1" lang="ja-JP" altLang="en-US" sz="1100" b="1" kern="1200" baseline="0">
                          <a:solidFill>
                            <a:schemeClr val="tx1"/>
                          </a:solidFill>
                          <a:latin typeface="Arial" panose="020B0604020202020204" pitchFamily="34" charset="0"/>
                          <a:ea typeface="メイリオ" panose="020B0604030504040204" pitchFamily="50" charset="-128"/>
                          <a:cs typeface="メイリオ" panose="020B0604030504040204" pitchFamily="50" charset="-128"/>
                        </a:rPr>
                        <a:t>侵害確認（必要に応じて自社特許調査も必要）</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a:solidFill>
                            <a:schemeClr val="tx1"/>
                          </a:solidFill>
                          <a:latin typeface="Arial" panose="020B0604020202020204" pitchFamily="34" charset="0"/>
                          <a:ea typeface="メイリオ" panose="020B0604030504040204" pitchFamily="50" charset="-128"/>
                        </a:rPr>
                        <a:t>OSS</a:t>
                      </a:r>
                      <a:r>
                        <a:rPr kumimoji="1" lang="ja-JP" altLang="en-US" sz="1100" b="1" strike="noStrike" baseline="0" dirty="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開発推進他でレビューを実施</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取得した</a:t>
            </a:r>
            <a:r>
              <a:rPr lang="en-US" altLang="ja-JP" sz="1400" b="1" spc="100" dirty="0">
                <a:solidFill>
                  <a:schemeClr val="tx1">
                    <a:lumMod val="75000"/>
                    <a:lumOff val="25000"/>
                  </a:schemeClr>
                </a:solidFill>
                <a:latin typeface="Arial" pitchFamily="34" charset="0"/>
                <a:ea typeface="メイリオ" pitchFamily="50" charset="-128"/>
              </a:rPr>
              <a:t>OSS</a:t>
            </a:r>
            <a:r>
              <a:rPr lang="ja-JP" altLang="en-US" sz="1400" b="1" spc="100" dirty="0">
                <a:solidFill>
                  <a:schemeClr val="tx1">
                    <a:lumMod val="75000"/>
                    <a:lumOff val="25000"/>
                  </a:schemeClr>
                </a:solidFill>
                <a:latin typeface="Arial" pitchFamily="34" charset="0"/>
                <a:ea typeface="メイリオ" pitchFamily="50" charset="-128"/>
              </a:rPr>
              <a:t>を製品等へ導入（</a:t>
            </a:r>
            <a:r>
              <a:rPr lang="en-US" altLang="ja-JP" sz="1400" b="1" spc="100" dirty="0">
                <a:solidFill>
                  <a:schemeClr val="tx1">
                    <a:lumMod val="75000"/>
                    <a:lumOff val="25000"/>
                  </a:schemeClr>
                </a:solidFill>
                <a:latin typeface="Arial" pitchFamily="34" charset="0"/>
                <a:ea typeface="メイリオ" pitchFamily="50" charset="-128"/>
              </a:rPr>
              <a:t>OSS</a:t>
            </a:r>
            <a:r>
              <a:rPr lang="ja-JP" altLang="en-US" sz="1400" b="1" spc="100" dirty="0">
                <a:solidFill>
                  <a:schemeClr val="tx1">
                    <a:lumMod val="75000"/>
                    <a:lumOff val="25000"/>
                  </a:schemeClr>
                </a:solidFill>
                <a:latin typeface="Arial" pitchFamily="34" charset="0"/>
                <a:ea typeface="メイリオ" pitchFamily="50" charset="-128"/>
              </a:rPr>
              <a:t>の改変如何に関わらず）する場合は、開発プロセスの「開発」工程で、下表の確認を行う</a:t>
            </a:r>
            <a:r>
              <a:rPr lang="en-US" altLang="ja-JP" sz="1400" b="1" spc="100" dirty="0">
                <a:solidFill>
                  <a:schemeClr val="tx1">
                    <a:lumMod val="75000"/>
                    <a:lumOff val="25000"/>
                  </a:schemeClr>
                </a:solidFill>
                <a:latin typeface="Arial" pitchFamily="34" charset="0"/>
                <a:ea typeface="メイリオ" pitchFamily="50" charset="-128"/>
              </a:rPr>
              <a:t>｢OSS</a:t>
            </a:r>
            <a:r>
              <a:rPr lang="ja-JP" altLang="en-US" sz="1400" b="1" spc="100" dirty="0">
                <a:solidFill>
                  <a:schemeClr val="tx1">
                    <a:lumMod val="75000"/>
                    <a:lumOff val="25000"/>
                  </a:schemeClr>
                </a:solidFill>
                <a:latin typeface="Arial" pitchFamily="34" charset="0"/>
                <a:ea typeface="メイリオ" pitchFamily="50" charset="-128"/>
              </a:rPr>
              <a:t>レビュー</a:t>
            </a:r>
            <a:r>
              <a:rPr lang="en-US" altLang="ja-JP" sz="1400" b="1" spc="100" dirty="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ライセンス条件確認</a:t>
            </a:r>
            <a:r>
              <a:rPr lang="en-US" altLang="ja-JP" sz="1400" b="1" spc="100" dirty="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プロセスを実施する。</a:t>
            </a: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OSS</a:t>
            </a:r>
            <a:r>
              <a:rPr lang="ja-JP" altLang="en-US" sz="1600" b="1" spc="-100" dirty="0">
                <a:solidFill>
                  <a:schemeClr val="bg1"/>
                </a:solidFill>
                <a:latin typeface="Arial" pitchFamily="34" charset="0"/>
                <a:ea typeface="メイリオ" pitchFamily="50" charset="-128"/>
              </a:rPr>
              <a:t>レビュー</a:t>
            </a:r>
            <a:r>
              <a:rPr lang="en-US" altLang="ja-JP" sz="1600" b="1" spc="-100" dirty="0">
                <a:solidFill>
                  <a:schemeClr val="bg1"/>
                </a:solidFill>
                <a:latin typeface="Arial" pitchFamily="34" charset="0"/>
                <a:ea typeface="メイリオ" pitchFamily="50" charset="-128"/>
              </a:rPr>
              <a:t>(</a:t>
            </a:r>
            <a:r>
              <a:rPr lang="ja-JP" altLang="en-US" sz="1600" b="1" spc="-100" dirty="0">
                <a:solidFill>
                  <a:schemeClr val="bg1"/>
                </a:solidFill>
                <a:latin typeface="Arial" pitchFamily="34" charset="0"/>
                <a:ea typeface="メイリオ" pitchFamily="50" charset="-128"/>
              </a:rPr>
              <a:t>ライセンス条件確認</a:t>
            </a:r>
            <a:r>
              <a:rPr lang="en-US" altLang="ja-JP" sz="1600" b="1" spc="-100" dirty="0">
                <a:solidFill>
                  <a:schemeClr val="bg1"/>
                </a:solidFill>
                <a:latin typeface="Arial" pitchFamily="34" charset="0"/>
                <a:ea typeface="メイリオ" pitchFamily="50" charset="-128"/>
              </a:rPr>
              <a:t>)</a:t>
            </a:r>
            <a:r>
              <a:rPr lang="ja-JP" altLang="en-US" sz="1600" b="1" spc="-100" dirty="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a:latin typeface="Arial" panose="020B0604020202020204" pitchFamily="34" charset="0"/>
                <a:ea typeface="メイリオ" panose="020B0604030504040204" pitchFamily="50" charset="-128"/>
              </a:rPr>
              <a:t>OSS</a:t>
            </a:r>
            <a:r>
              <a:rPr lang="ja-JP" altLang="en-US" sz="1400" b="1" dirty="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a:solidFill>
                  <a:schemeClr val="bg1"/>
                </a:solidFill>
                <a:latin typeface="Arial" panose="020B0604020202020204" pitchFamily="34" charset="0"/>
                <a:ea typeface="メイリオ" panose="020B0604030504040204" pitchFamily="50" charset="-128"/>
              </a:rPr>
              <a:t>OSS</a:t>
            </a:r>
            <a:r>
              <a:rPr lang="ja-JP" altLang="en-US" sz="1400" b="1" dirty="0">
                <a:solidFill>
                  <a:schemeClr val="bg1"/>
                </a:solidFill>
                <a:latin typeface="Arial" panose="020B0604020202020204" pitchFamily="34" charset="0"/>
                <a:ea typeface="メイリオ" panose="020B0604030504040204" pitchFamily="50" charset="-128"/>
              </a:rPr>
              <a:t>レビュー</a:t>
            </a:r>
          </a:p>
          <a:p>
            <a:pPr algn="ctr"/>
            <a:r>
              <a:rPr lang="ja-JP" altLang="en-US" sz="1200" b="1" dirty="0">
                <a:solidFill>
                  <a:schemeClr val="bg1"/>
                </a:solidFill>
                <a:latin typeface="Arial" panose="020B0604020202020204" pitchFamily="34" charset="0"/>
                <a:ea typeface="メイリオ" panose="020B0604030504040204" pitchFamily="50" charset="-128"/>
              </a:rPr>
              <a:t>（ライセンス条件確認）</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OSS</a:t>
            </a:r>
            <a:r>
              <a:rPr lang="zh-CN" altLang="en-US" sz="1400" b="1" dirty="0">
                <a:solidFill>
                  <a:schemeClr val="tx1"/>
                </a:solidFill>
                <a:latin typeface="Arial" panose="020B0604020202020204" pitchFamily="34" charset="0"/>
                <a:ea typeface="メイリオ" panose="020B0604030504040204" pitchFamily="50" charset="-128"/>
              </a:rPr>
              <a:t>配布</a:t>
            </a:r>
            <a:r>
              <a:rPr lang="ja-JP" altLang="en-US" sz="1200" b="1" dirty="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OSS</a:t>
            </a:r>
            <a:r>
              <a:rPr lang="ja-JP" altLang="en-US" sz="1200" b="1" spc="100" dirty="0">
                <a:solidFill>
                  <a:schemeClr val="bg1"/>
                </a:solidFill>
                <a:latin typeface="Arial" pitchFamily="34" charset="0"/>
                <a:ea typeface="メイリオ" pitchFamily="50" charset="-128"/>
              </a:rPr>
              <a:t>コンプライアンス・プロセス</a:t>
            </a: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667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p>
        </p:txBody>
      </p:sp>
    </p:spTree>
    <p:extLst>
      <p:ext uri="{BB962C8B-B14F-4D97-AF65-F5344CB8AC3E}">
        <p14:creationId xmlns:p14="http://schemas.microsoft.com/office/powerpoint/2010/main" val="113649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512648"/>
            <a:ext cx="10945811" cy="4662521"/>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コンプライアンスプログラムの中核となるコンポーネントを明確にし、これを共有することを促進するためのプロジェクトです。</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となります</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しています。</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リーフレット</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の利用を啓発するための資料です。</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コンプライアンスプログラム･バージョン</a:t>
            </a:r>
            <a:r>
              <a:rPr lang="en-US" altLang="ja-JP" b="1" dirty="0">
                <a:solidFill>
                  <a:srgbClr val="E78F19"/>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は、</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最初に</a:t>
            </a:r>
            <a:r>
              <a:rPr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の利用を手掛ける会社向けに、単純な役割想定のもと、ソフト開発者向けに準備した教育資料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です。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の記載の要件を満たすことを</a:t>
            </a:r>
            <a:r>
              <a:rPr lang="ja-JP" altLang="en-US"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奨励</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しています。ただし、一切保証しているものではありません</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b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2" name="正方形/長方形 1"/>
          <p:cNvSpPr/>
          <p:nvPr/>
        </p:nvSpPr>
        <p:spPr>
          <a:xfrm>
            <a:off x="3686175" y="2600325"/>
            <a:ext cx="345757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566983" y="3309942"/>
            <a:ext cx="190500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547928" y="4048138"/>
            <a:ext cx="7267585" cy="4143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3156067399"/>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a:solidFill>
                            <a:schemeClr val="bg1"/>
                          </a:solidFill>
                          <a:latin typeface="Arial" pitchFamily="34" charset="0"/>
                          <a:ea typeface="メイリオ" pitchFamily="50" charset="-128"/>
                        </a:rPr>
                        <a:t>OSS</a:t>
                      </a:r>
                      <a:r>
                        <a:rPr lang="ja-JP" altLang="en-US" sz="1400" b="1" spc="100" dirty="0">
                          <a:solidFill>
                            <a:schemeClr val="bg1"/>
                          </a:solidFill>
                          <a:latin typeface="Arial" pitchFamily="34" charset="0"/>
                          <a:ea typeface="メイリオ" pitchFamily="50" charset="-128"/>
                        </a:rPr>
                        <a:t>配布物確認</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の主な確認事項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a:solidFill>
                            <a:schemeClr val="bg1"/>
                          </a:solidFill>
                          <a:latin typeface="Arial" pitchFamily="34" charset="0"/>
                          <a:ea typeface="メイリオ" pitchFamily="50" charset="-128"/>
                        </a:rPr>
                        <a:t>OSS</a:t>
                      </a:r>
                      <a:r>
                        <a:rPr lang="ja-JP" altLang="en-US" sz="1400" b="1" spc="100" dirty="0">
                          <a:solidFill>
                            <a:schemeClr val="bg1"/>
                          </a:solidFill>
                          <a:latin typeface="Arial" pitchFamily="34" charset="0"/>
                          <a:ea typeface="メイリオ" pitchFamily="50" charset="-128"/>
                        </a:rPr>
                        <a:t>配布物確認</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の関連体制等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a:solidFill>
                  <a:schemeClr val="tx1">
                    <a:lumMod val="75000"/>
                    <a:lumOff val="25000"/>
                  </a:schemeClr>
                </a:solidFill>
                <a:latin typeface="Arial" pitchFamily="34" charset="0"/>
                <a:ea typeface="メイリオ" pitchFamily="50" charset="-128"/>
              </a:rPr>
              <a:t>OSS</a:t>
            </a:r>
            <a:r>
              <a:rPr lang="ja-JP" altLang="en-US" sz="1400" b="1" spc="100" dirty="0">
                <a:solidFill>
                  <a:schemeClr val="tx1">
                    <a:lumMod val="75000"/>
                    <a:lumOff val="25000"/>
                  </a:schemeClr>
                </a:solidFill>
                <a:latin typeface="Arial" pitchFamily="34" charset="0"/>
                <a:ea typeface="メイリオ" pitchFamily="50" charset="-128"/>
              </a:rPr>
              <a:t>を導入した製品を出荷（配布）する前に、開発プロセスの「検査」工程で、下表の確認を行う「</a:t>
            </a:r>
            <a:r>
              <a:rPr lang="en-US" altLang="ja-JP" sz="1400" b="1" spc="100" dirty="0">
                <a:solidFill>
                  <a:schemeClr val="tx1">
                    <a:lumMod val="75000"/>
                    <a:lumOff val="25000"/>
                  </a:schemeClr>
                </a:solidFill>
                <a:latin typeface="Arial" pitchFamily="34" charset="0"/>
                <a:ea typeface="メイリオ" pitchFamily="50" charset="-128"/>
              </a:rPr>
              <a:t>OSS</a:t>
            </a:r>
            <a:r>
              <a:rPr lang="ja-JP" altLang="en-US" sz="1400" b="1" spc="100" dirty="0">
                <a:solidFill>
                  <a:schemeClr val="tx1">
                    <a:lumMod val="75000"/>
                    <a:lumOff val="25000"/>
                  </a:schemeClr>
                </a:solidFill>
                <a:latin typeface="Arial" pitchFamily="34" charset="0"/>
                <a:ea typeface="メイリオ" pitchFamily="50" charset="-128"/>
              </a:rPr>
              <a:t>配布物確認」プロセスを実施する。</a:t>
            </a: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OSS</a:t>
            </a:r>
            <a:r>
              <a:rPr lang="ja-JP" altLang="en-US" sz="1600" b="1" spc="100" dirty="0">
                <a:solidFill>
                  <a:schemeClr val="bg1"/>
                </a:solidFill>
                <a:latin typeface="Arial" pitchFamily="34" charset="0"/>
                <a:ea typeface="メイリオ" pitchFamily="50" charset="-128"/>
              </a:rPr>
              <a:t>配布物確認</a:t>
            </a:r>
            <a:r>
              <a:rPr lang="zh-TW" altLang="en-US" sz="1600" b="1" spc="100" dirty="0">
                <a:solidFill>
                  <a:schemeClr val="bg1"/>
                </a:solidFill>
                <a:latin typeface="Arial" pitchFamily="34" charset="0"/>
                <a:ea typeface="メイリオ" pitchFamily="50" charset="-128"/>
              </a:rPr>
              <a:t>」</a:t>
            </a:r>
            <a:r>
              <a:rPr lang="ja-JP" altLang="en-US" sz="1600" b="1" spc="100" dirty="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OSS</a:t>
            </a:r>
            <a:r>
              <a:rPr lang="ja-JP" altLang="en-US" sz="1400" b="1" dirty="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a:latin typeface="Arial" panose="020B0604020202020204" pitchFamily="34" charset="0"/>
                <a:ea typeface="メイリオ" panose="020B0604030504040204" pitchFamily="50" charset="-128"/>
              </a:rPr>
              <a:t>OSS</a:t>
            </a:r>
            <a:r>
              <a:rPr lang="ja-JP" altLang="en-US" sz="1400" b="1" dirty="0">
                <a:latin typeface="Arial" panose="020B0604020202020204" pitchFamily="34" charset="0"/>
                <a:ea typeface="メイリオ" panose="020B0604030504040204" pitchFamily="50" charset="-128"/>
              </a:rPr>
              <a:t>レビュー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（ライセンス条件確認）</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bg1"/>
                </a:solidFill>
                <a:latin typeface="Arial" panose="020B0604020202020204" pitchFamily="34" charset="0"/>
                <a:ea typeface="メイリオ" panose="020B0604030504040204" pitchFamily="50" charset="-128"/>
              </a:rPr>
              <a:t>OSS</a:t>
            </a:r>
            <a:r>
              <a:rPr lang="zh-CN" altLang="en-US" sz="1400" b="1" dirty="0">
                <a:solidFill>
                  <a:schemeClr val="bg1"/>
                </a:solidFill>
                <a:latin typeface="Arial" panose="020B0604020202020204" pitchFamily="34" charset="0"/>
                <a:ea typeface="メイリオ" panose="020B0604030504040204" pitchFamily="50" charset="-128"/>
              </a:rPr>
              <a:t>配布</a:t>
            </a:r>
            <a:r>
              <a:rPr lang="ja-JP" altLang="en-US" sz="1400" b="1" dirty="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OSS</a:t>
            </a:r>
            <a:r>
              <a:rPr lang="ja-JP" altLang="en-US" sz="1200" b="1" spc="100" dirty="0">
                <a:solidFill>
                  <a:schemeClr val="bg1"/>
                </a:solidFill>
                <a:latin typeface="Arial" pitchFamily="34" charset="0"/>
                <a:ea typeface="メイリオ" pitchFamily="50" charset="-128"/>
              </a:rPr>
              <a:t>コンプライアンス・プロセス</a:t>
            </a: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配布物確認プロセス例</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p>
        </p:txBody>
      </p:sp>
    </p:spTree>
    <p:extLst>
      <p:ext uri="{BB962C8B-B14F-4D97-AF65-F5344CB8AC3E}">
        <p14:creationId xmlns:p14="http://schemas.microsoft.com/office/powerpoint/2010/main" val="308719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65809199"/>
              </p:ext>
            </p:extLst>
          </p:nvPr>
        </p:nvGraphicFramePr>
        <p:xfrm>
          <a:off x="515566" y="1942750"/>
          <a:ext cx="11206264" cy="4499552"/>
        </p:xfrm>
        <a:graphic>
          <a:graphicData uri="http://schemas.openxmlformats.org/drawingml/2006/table">
            <a:tbl>
              <a:tblPr firstRow="1" bandRow="1">
                <a:tableStyleId>{5C22544A-7EE6-4342-B048-85BDC9FD1C3A}</a:tableStyleId>
              </a:tblPr>
              <a:tblGrid>
                <a:gridCol w="1277516">
                  <a:extLst>
                    <a:ext uri="{9D8B030D-6E8A-4147-A177-3AD203B41FA5}">
                      <a16:colId xmlns:a16="http://schemas.microsoft.com/office/drawing/2014/main" val="20000"/>
                    </a:ext>
                  </a:extLst>
                </a:gridCol>
                <a:gridCol w="4411963">
                  <a:extLst>
                    <a:ext uri="{9D8B030D-6E8A-4147-A177-3AD203B41FA5}">
                      <a16:colId xmlns:a16="http://schemas.microsoft.com/office/drawing/2014/main" val="20001"/>
                    </a:ext>
                  </a:extLst>
                </a:gridCol>
                <a:gridCol w="2851406">
                  <a:extLst>
                    <a:ext uri="{9D8B030D-6E8A-4147-A177-3AD203B41FA5}">
                      <a16:colId xmlns:a16="http://schemas.microsoft.com/office/drawing/2014/main" val="20002"/>
                    </a:ext>
                  </a:extLst>
                </a:gridCol>
                <a:gridCol w="2665379">
                  <a:extLst>
                    <a:ext uri="{9D8B030D-6E8A-4147-A177-3AD203B41FA5}">
                      <a16:colId xmlns:a16="http://schemas.microsoft.com/office/drawing/2014/main" val="20003"/>
                    </a:ext>
                  </a:extLst>
                </a:gridCol>
              </a:tblGrid>
              <a:tr h="335046">
                <a:tc gridSpan="2">
                  <a:txBody>
                    <a:bodyPr/>
                    <a:lstStyle/>
                    <a:p>
                      <a:pPr algn="ctr">
                        <a:lnSpc>
                          <a:spcPct val="100000"/>
                        </a:lnSpc>
                      </a:pPr>
                      <a:r>
                        <a:rPr kumimoji="1" lang="ja-JP" altLang="en-US" sz="1400" b="1" kern="1200" baseline="0" dirty="0">
                          <a:solidFill>
                            <a:schemeClr val="bg1"/>
                          </a:solidFill>
                          <a:latin typeface="Arial" pitchFamily="34" charset="0"/>
                          <a:ea typeface="メイリオ" pitchFamily="50" charset="-128"/>
                          <a:cs typeface="+mn-cs"/>
                        </a:rPr>
                        <a:t>利用</a:t>
                      </a:r>
                      <a:r>
                        <a:rPr kumimoji="1" lang="ja-JP" altLang="ja-JP" sz="1400" b="1" kern="1200" baseline="0" dirty="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ja-JP" sz="1200" b="1" kern="1200" baseline="0" dirty="0">
                          <a:solidFill>
                            <a:schemeClr val="bg1"/>
                          </a:solidFill>
                          <a:latin typeface="Arial" pitchFamily="34" charset="0"/>
                          <a:ea typeface="メイリオ" pitchFamily="50" charset="-128"/>
                          <a:cs typeface="+mn-cs"/>
                        </a:rPr>
                        <a:t>ライセンス</a:t>
                      </a:r>
                      <a:r>
                        <a:rPr kumimoji="1" lang="ja-JP" altLang="en-US" sz="1200" b="1" kern="1200" baseline="0" dirty="0">
                          <a:solidFill>
                            <a:schemeClr val="bg1"/>
                          </a:solidFill>
                          <a:latin typeface="Arial" pitchFamily="34" charset="0"/>
                          <a:ea typeface="メイリオ" pitchFamily="50" charset="-128"/>
                          <a:cs typeface="+mn-cs"/>
                        </a:rPr>
                        <a:t>の</a:t>
                      </a:r>
                      <a:r>
                        <a:rPr kumimoji="1" lang="ja-JP" altLang="ja-JP" sz="1200" b="1" kern="1200" baseline="0" dirty="0">
                          <a:solidFill>
                            <a:schemeClr val="bg1"/>
                          </a:solidFill>
                          <a:latin typeface="Arial" pitchFamily="34" charset="0"/>
                          <a:ea typeface="メイリオ" pitchFamily="50" charset="-128"/>
                          <a:cs typeface="+mn-cs"/>
                        </a:rPr>
                        <a:t>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en-US" sz="1200" b="1" kern="1200" baseline="0" dirty="0">
                          <a:solidFill>
                            <a:schemeClr val="bg1"/>
                          </a:solidFill>
                          <a:latin typeface="Arial" pitchFamily="34" charset="0"/>
                          <a:ea typeface="メイリオ" pitchFamily="50" charset="-128"/>
                          <a:cs typeface="+mn-cs"/>
                        </a:rPr>
                        <a:t>検討事項</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59186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自社が</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した</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部分のソースコードの開示</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が必要となる場合がある。　</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改変部分に関する</a:t>
                      </a:r>
                      <a:r>
                        <a:rPr kumimoji="1" lang="ja-JP" altLang="en-US" sz="1200" b="1" kern="1200" baseline="0" dirty="0">
                          <a:solidFill>
                            <a:srgbClr val="F6167B"/>
                          </a:solidFill>
                          <a:latin typeface="Arial" pitchFamily="34" charset="0"/>
                          <a:ea typeface="メイリオ" pitchFamily="50" charset="-128"/>
                          <a:cs typeface="+mn-cs"/>
                        </a:rPr>
                        <a:t>自社の</a:t>
                      </a:r>
                      <a:r>
                        <a:rPr kumimoji="1" lang="ja-JP" altLang="ja-JP" sz="1200" b="1" kern="1200" baseline="0" dirty="0">
                          <a:solidFill>
                            <a:srgbClr val="F6167B"/>
                          </a:solidFill>
                          <a:latin typeface="Arial" pitchFamily="34" charset="0"/>
                          <a:ea typeface="メイリオ" pitchFamily="50" charset="-128"/>
                          <a:cs typeface="+mn-cs"/>
                        </a:rPr>
                        <a:t>技術情報</a:t>
                      </a:r>
                      <a:r>
                        <a:rPr kumimoji="1" lang="ja-JP" altLang="en-US" sz="1200" b="1" kern="1200" baseline="0" dirty="0">
                          <a:solidFill>
                            <a:srgbClr val="F6167B"/>
                          </a:solidFill>
                          <a:latin typeface="Arial" pitchFamily="34" charset="0"/>
                          <a:ea typeface="メイリオ" pitchFamily="50" charset="-128"/>
                          <a:cs typeface="+mn-cs"/>
                        </a:rPr>
                        <a:t>を開示してよいか？</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2994">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の配布先に、自社ソースコードＢの開示が</a:t>
                      </a:r>
                      <a:r>
                        <a:rPr kumimoji="1" lang="ja-JP" altLang="en-US" sz="1200" b="1"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a:t>
                      </a:r>
                      <a:r>
                        <a:rPr kumimoji="1" lang="ja-JP" altLang="en-US" sz="1200" b="1" kern="1200" baseline="0" dirty="0">
                          <a:solidFill>
                            <a:srgbClr val="F6167B"/>
                          </a:solidFill>
                          <a:latin typeface="Arial" pitchFamily="34" charset="0"/>
                          <a:ea typeface="メイリオ" pitchFamily="50" charset="-128"/>
                          <a:cs typeface="+mn-cs"/>
                        </a:rPr>
                        <a:t>を開示してよいか？</a:t>
                      </a:r>
                      <a:br>
                        <a:rPr kumimoji="1" lang="en-US" altLang="ja-JP" sz="1200" b="1" kern="1200" baseline="0" dirty="0">
                          <a:solidFill>
                            <a:srgbClr val="F6167B"/>
                          </a:solidFill>
                          <a:latin typeface="Arial" pitchFamily="34" charset="0"/>
                          <a:ea typeface="メイリオ" pitchFamily="50" charset="-128"/>
                          <a:cs typeface="+mn-cs"/>
                        </a:rPr>
                      </a:br>
                      <a:r>
                        <a:rPr kumimoji="1" lang="en-US" altLang="ja-JP" sz="1200" b="1" kern="1200" baseline="0" dirty="0">
                          <a:solidFill>
                            <a:srgbClr val="F6167B"/>
                          </a:solidFill>
                          <a:latin typeface="Arial" pitchFamily="34" charset="0"/>
                          <a:ea typeface="メイリオ" pitchFamily="50" charset="-128"/>
                          <a:cs typeface="+mn-cs"/>
                        </a:rPr>
                        <a:t>(</a:t>
                      </a:r>
                      <a:r>
                        <a:rPr kumimoji="1" lang="ja-JP" altLang="ja-JP" sz="1200" b="1" kern="1200" baseline="0" dirty="0">
                          <a:solidFill>
                            <a:srgbClr val="F6167B"/>
                          </a:solidFill>
                          <a:latin typeface="Arial" pitchFamily="34" charset="0"/>
                          <a:ea typeface="メイリオ" pitchFamily="50" charset="-128"/>
                          <a:cs typeface="+mn-cs"/>
                        </a:rPr>
                        <a:t>その製品等</a:t>
                      </a:r>
                      <a:r>
                        <a:rPr kumimoji="1" lang="ja-JP" altLang="en-US" sz="1200" b="1" kern="1200" baseline="0" dirty="0">
                          <a:solidFill>
                            <a:srgbClr val="F6167B"/>
                          </a:solidFill>
                          <a:latin typeface="Arial" pitchFamily="34" charset="0"/>
                          <a:ea typeface="メイリオ" pitchFamily="50" charset="-128"/>
                          <a:cs typeface="+mn-cs"/>
                        </a:rPr>
                        <a:t>全体の</a:t>
                      </a:r>
                      <a:r>
                        <a:rPr kumimoji="1" lang="ja-JP" altLang="ja-JP" sz="1200" b="1" kern="1200" baseline="0" dirty="0">
                          <a:solidFill>
                            <a:srgbClr val="F6167B"/>
                          </a:solidFill>
                          <a:latin typeface="Arial" pitchFamily="34" charset="0"/>
                          <a:ea typeface="メイリオ" pitchFamily="50" charset="-128"/>
                          <a:cs typeface="+mn-cs"/>
                        </a:rPr>
                        <a:t>ソースコード</a:t>
                      </a:r>
                      <a:r>
                        <a:rPr kumimoji="1" lang="ja-JP" altLang="en-US" sz="1200" b="1" kern="1200" baseline="0" dirty="0">
                          <a:solidFill>
                            <a:srgbClr val="F6167B"/>
                          </a:solidFill>
                          <a:latin typeface="Arial" pitchFamily="34" charset="0"/>
                          <a:ea typeface="メイリオ" pitchFamily="50" charset="-128"/>
                          <a:cs typeface="+mn-cs"/>
                        </a:rPr>
                        <a:t>にわたる場合も）</a:t>
                      </a: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24128">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バイナリコードのリンク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の配布先に、自社バイナリコードＢに対応したソースコードの開示が</a:t>
                      </a:r>
                      <a:r>
                        <a:rPr kumimoji="1" lang="ja-JP" altLang="en-US" sz="1200" b="1"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必要となる場合がある。</a:t>
                      </a:r>
                      <a:endPar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56034">
                <a:tc>
                  <a:txBody>
                    <a:bodyPr/>
                    <a:lstStyle/>
                    <a:p>
                      <a:pPr algn="l">
                        <a:lnSpc>
                          <a:spcPct val="150000"/>
                        </a:lnSpc>
                      </a:pP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複数の</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製品に組み込む</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のライセンスの条件が、矛盾していると、同時に使用出来ない場合がある。</a:t>
                      </a: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矛盾しないライセンスの</a:t>
                      </a:r>
                      <a:r>
                        <a:rPr kumimoji="1" lang="en-US" altLang="ja-JP" sz="1200" b="1" kern="1200" baseline="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kern="1200" baseline="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を選定する事を検討</a:t>
                      </a:r>
                      <a:endParaRPr kumimoji="1" lang="en-US" altLang="ja-JP" sz="1200" b="1" kern="1200" baseline="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0421933"/>
                  </a:ext>
                </a:extLst>
              </a:tr>
              <a:tr h="43902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複数のライセンスを持つ</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OSS</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を製品に組み込む</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kumimoji="1" lang="en-US" altLang="ja-JP"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の希望のライセンスを選択して</a:t>
                      </a:r>
                      <a:r>
                        <a:rPr kumimoji="1" lang="en-US" altLang="ja-JP"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200" b="1" baseline="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a:t>
                      </a: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87313" marR="0" lvl="0" indent="-87313"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200" b="1" kern="1200" baseline="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ライセンスの条件を確認して、自社の希望に合うライセンスを選定することを検討</a:t>
                      </a:r>
                      <a:endParaRPr kumimoji="1" lang="en-US" altLang="ja-JP" sz="1200" b="1" kern="1200" baseline="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11623"/>
                  </a:ext>
                </a:extLst>
              </a:tr>
            </a:tbl>
          </a:graphicData>
        </a:graphic>
      </p:graphicFrame>
      <p:grpSp>
        <p:nvGrpSpPr>
          <p:cNvPr id="4" name="グループ化 3"/>
          <p:cNvGrpSpPr/>
          <p:nvPr/>
        </p:nvGrpSpPr>
        <p:grpSpPr>
          <a:xfrm>
            <a:off x="1819072" y="2966071"/>
            <a:ext cx="4182893" cy="818706"/>
            <a:chOff x="1336000" y="2684224"/>
            <a:chExt cx="3488259" cy="81870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自社ソース</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654753" y="323978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2013626" y="2318851"/>
            <a:ext cx="3988340"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1819072" y="3817184"/>
            <a:ext cx="4182893" cy="838858"/>
            <a:chOff x="1336000" y="3910049"/>
            <a:chExt cx="3489131" cy="838858"/>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自社バイナリ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471908"/>
              <a:ext cx="1816910" cy="27699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リンク</a:t>
              </a:r>
            </a:p>
          </p:txBody>
        </p:sp>
      </p:grpSp>
      <p:sp>
        <p:nvSpPr>
          <p:cNvPr id="32" name="テキスト ボックス 31"/>
          <p:cNvSpPr txBox="1"/>
          <p:nvPr/>
        </p:nvSpPr>
        <p:spPr>
          <a:xfrm>
            <a:off x="515566" y="1284708"/>
            <a:ext cx="11206263" cy="646331"/>
          </a:xfrm>
          <a:prstGeom prst="rect">
            <a:avLst/>
          </a:prstGeom>
          <a:noFill/>
        </p:spPr>
        <p:txBody>
          <a:bodyPr wrap="square" rtlCol="0">
            <a:spAutoFit/>
          </a:bodyPr>
          <a:lstStyle/>
          <a:p>
            <a:pPr>
              <a:buSzPct val="89000"/>
            </a:pPr>
            <a:r>
              <a:rPr lang="en-US" altLang="ja-JP" sz="1800" b="1" spc="100" dirty="0">
                <a:solidFill>
                  <a:srgbClr val="F6167B"/>
                </a:solidFill>
                <a:latin typeface="Arial" pitchFamily="34" charset="0"/>
                <a:ea typeface="メイリオ" pitchFamily="50" charset="-128"/>
                <a:cs typeface="Times New Roman" pitchFamily="18" charset="0"/>
              </a:rPr>
              <a:t>OSS</a:t>
            </a:r>
            <a:r>
              <a:rPr lang="ja-JP" altLang="en-US" sz="1800" b="1" spc="100" dirty="0">
                <a:solidFill>
                  <a:srgbClr val="F6167B"/>
                </a:solidFill>
                <a:latin typeface="Arial" pitchFamily="34" charset="0"/>
                <a:ea typeface="メイリオ" pitchFamily="50" charset="-128"/>
                <a:cs typeface="Times New Roman" pitchFamily="18" charset="0"/>
              </a:rPr>
              <a:t>のライセンスによっては、下記の条件が発生する場合がある。</a:t>
            </a:r>
            <a:r>
              <a:rPr lang="en-US" altLang="ja-JP" sz="1800" b="1" spc="100" dirty="0">
                <a:solidFill>
                  <a:srgbClr val="F6167B"/>
                </a:solidFill>
                <a:latin typeface="Arial" pitchFamily="34" charset="0"/>
                <a:ea typeface="メイリオ" pitchFamily="50" charset="-128"/>
                <a:cs typeface="Times New Roman" pitchFamily="18" charset="0"/>
              </a:rPr>
              <a:t>OSS</a:t>
            </a:r>
            <a:r>
              <a:rPr lang="ja-JP" altLang="en-US" sz="1800" b="1" spc="100" dirty="0">
                <a:solidFill>
                  <a:srgbClr val="F6167B"/>
                </a:solidFill>
                <a:latin typeface="Arial" pitchFamily="34" charset="0"/>
                <a:ea typeface="メイリオ" pitchFamily="50" charset="-128"/>
                <a:cs typeface="Times New Roman" pitchFamily="18" charset="0"/>
              </a:rPr>
              <a:t>利用推進、法務、知財他と相談して、利用する</a:t>
            </a:r>
            <a:r>
              <a:rPr lang="en-US" altLang="ja-JP" sz="1800" b="1" spc="100" dirty="0">
                <a:solidFill>
                  <a:srgbClr val="F6167B"/>
                </a:solidFill>
                <a:latin typeface="Arial" pitchFamily="34" charset="0"/>
                <a:ea typeface="メイリオ" pitchFamily="50" charset="-128"/>
                <a:cs typeface="Times New Roman" pitchFamily="18" charset="0"/>
              </a:rPr>
              <a:t>OSS</a:t>
            </a:r>
            <a:r>
              <a:rPr lang="ja-JP" altLang="en-US" b="1" spc="100" dirty="0">
                <a:solidFill>
                  <a:srgbClr val="F6167B"/>
                </a:solidFill>
                <a:latin typeface="Arial" pitchFamily="34" charset="0"/>
                <a:ea typeface="メイリオ" pitchFamily="50" charset="-128"/>
                <a:cs typeface="Times New Roman" pitchFamily="18" charset="0"/>
              </a:rPr>
              <a:t>のライセンス条件を確認する必要がある。</a:t>
            </a:r>
            <a:endParaRPr lang="ja-JP" altLang="en-US" sz="1800" b="1" spc="100" dirty="0">
              <a:solidFill>
                <a:srgbClr val="F6167B"/>
              </a:solidFill>
              <a:latin typeface="Arial" pitchFamily="34" charset="0"/>
              <a:ea typeface="メイリオ" pitchFamily="50" charset="-128"/>
            </a:endParaRPr>
          </a:p>
        </p:txBody>
      </p:sp>
      <p:grpSp>
        <p:nvGrpSpPr>
          <p:cNvPr id="39" name="グループ化 38"/>
          <p:cNvGrpSpPr/>
          <p:nvPr/>
        </p:nvGrpSpPr>
        <p:grpSpPr>
          <a:xfrm>
            <a:off x="1819073" y="4704084"/>
            <a:ext cx="4182892" cy="890758"/>
            <a:chOff x="1336000" y="2684224"/>
            <a:chExt cx="3488259" cy="890758"/>
          </a:xfrm>
        </p:grpSpPr>
        <p:sp>
          <p:nvSpPr>
            <p:cNvPr id="40" name="テキスト ボックス 39"/>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41" name="直線矢印コネクタ 198"/>
            <p:cNvCxnSpPr>
              <a:stCxn id="44" idx="3"/>
              <a:endCxn id="42"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2" name="正方形/長方形 41"/>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43" name="正方形/長方形 42"/>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r>
                <a:rPr kumimoji="1" lang="ja-JP" altLang="en-US" sz="1200" b="1" spc="100" dirty="0" err="1">
                  <a:solidFill>
                    <a:schemeClr val="bg1"/>
                  </a:solidFill>
                  <a:latin typeface="Arial" pitchFamily="34" charset="0"/>
                  <a:ea typeface="メイリオ" pitchFamily="50" charset="-128"/>
                </a:rPr>
                <a:t>、</a:t>
              </a:r>
              <a:r>
                <a:rPr kumimoji="1" lang="en-US" altLang="ja-JP" sz="1200" b="1" spc="100" dirty="0">
                  <a:solidFill>
                    <a:schemeClr val="bg1"/>
                  </a:solidFill>
                  <a:latin typeface="Arial" pitchFamily="34" charset="0"/>
                  <a:ea typeface="メイリオ" pitchFamily="50" charset="-128"/>
                </a:rPr>
                <a:t>C</a:t>
              </a:r>
            </a:p>
          </p:txBody>
        </p:sp>
        <p:sp>
          <p:nvSpPr>
            <p:cNvPr id="44" name="正方形/長方形 43"/>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sp>
          <p:nvSpPr>
            <p:cNvPr id="45" name="正方形/長方形 44"/>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C</a:t>
              </a:r>
            </a:p>
          </p:txBody>
        </p:sp>
        <p:cxnSp>
          <p:nvCxnSpPr>
            <p:cNvPr id="46" name="直線矢印コネクタ 198"/>
            <p:cNvCxnSpPr>
              <a:stCxn id="45" idx="3"/>
              <a:endCxn id="42"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47" name="テキスト ボックス 46"/>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リンク</a:t>
              </a:r>
              <a:r>
                <a:rPr kumimoji="1" lang="en-US" altLang="ja-JP" sz="1200" spc="100" dirty="0">
                  <a:latin typeface="Arial" pitchFamily="34" charset="0"/>
                  <a:ea typeface="メイリオ" pitchFamily="50" charset="-128"/>
                </a:rPr>
                <a:t>/</a:t>
              </a:r>
              <a:br>
                <a:rPr kumimoji="1" lang="en-US" altLang="ja-JP" sz="1200" spc="100" dirty="0">
                  <a:latin typeface="Arial" pitchFamily="34" charset="0"/>
                  <a:ea typeface="メイリオ" pitchFamily="50" charset="-128"/>
                </a:rPr>
              </a:br>
              <a:r>
                <a:rPr kumimoji="1" lang="ja-JP" altLang="en-US" sz="1200" spc="100" dirty="0">
                  <a:solidFill>
                    <a:schemeClr val="tx1"/>
                  </a:solidFill>
                  <a:latin typeface="Arial" pitchFamily="34" charset="0"/>
                  <a:ea typeface="メイリオ" pitchFamily="50" charset="-128"/>
                </a:rPr>
                <a:t>組み込み</a:t>
              </a:r>
            </a:p>
          </p:txBody>
        </p:sp>
      </p:grpSp>
      <p:sp>
        <p:nvSpPr>
          <p:cNvPr id="2" name="テキスト ボックス 1"/>
          <p:cNvSpPr txBox="1"/>
          <p:nvPr/>
        </p:nvSpPr>
        <p:spPr>
          <a:xfrm>
            <a:off x="2890413" y="4714009"/>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2877404" y="5254996"/>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上下矢印 25"/>
          <p:cNvSpPr/>
          <p:nvPr/>
        </p:nvSpPr>
        <p:spPr>
          <a:xfrm>
            <a:off x="3103879" y="4911578"/>
            <a:ext cx="195027" cy="3599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2777153" y="4969812"/>
            <a:ext cx="1401069" cy="276999"/>
          </a:xfrm>
          <a:prstGeom prst="rect">
            <a:avLst/>
          </a:prstGeom>
          <a:noFill/>
        </p:spPr>
        <p:txBody>
          <a:bodyPr wrap="square" rtlCol="0">
            <a:spAutoFit/>
          </a:bodyPr>
          <a:lstStyle/>
          <a:p>
            <a:pPr algn="ctr"/>
            <a:r>
              <a:rPr kumimoji="1" lang="ja-JP" altLang="en-US" sz="1200" spc="100" dirty="0">
                <a:latin typeface="Arial" pitchFamily="34" charset="0"/>
                <a:ea typeface="メイリオ" pitchFamily="50" charset="-128"/>
              </a:rPr>
              <a:t>矛盾</a:t>
            </a:r>
            <a:endParaRPr kumimoji="1" lang="ja-JP" altLang="en-US" sz="1200" spc="100" dirty="0">
              <a:solidFill>
                <a:schemeClr val="tx1"/>
              </a:solidFill>
              <a:latin typeface="Arial" pitchFamily="34" charset="0"/>
              <a:ea typeface="メイリオ" pitchFamily="50" charset="-128"/>
            </a:endParaRPr>
          </a:p>
        </p:txBody>
      </p:sp>
      <p:sp>
        <p:nvSpPr>
          <p:cNvPr id="27" name="乗算 26"/>
          <p:cNvSpPr/>
          <p:nvPr/>
        </p:nvSpPr>
        <p:spPr>
          <a:xfrm>
            <a:off x="5304372" y="4999131"/>
            <a:ext cx="550188" cy="545168"/>
          </a:xfrm>
          <a:prstGeom prst="mathMultiply">
            <a:avLst>
              <a:gd name="adj1" fmla="val 7461"/>
            </a:avLst>
          </a:prstGeom>
          <a:solidFill>
            <a:schemeClr val="accent1">
              <a:alpha val="2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a:off x="2019918" y="5605517"/>
            <a:ext cx="3978799" cy="890758"/>
            <a:chOff x="1506200" y="2684224"/>
            <a:chExt cx="3318059" cy="890758"/>
          </a:xfrm>
        </p:grpSpPr>
        <p:cxnSp>
          <p:nvCxnSpPr>
            <p:cNvPr id="52" name="直線矢印コネクタ 198"/>
            <p:cNvCxnSpPr>
              <a:stCxn id="55" idx="3"/>
              <a:endCxn id="53"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53" name="正方形/長方形 52"/>
            <p:cNvSpPr/>
            <p:nvPr/>
          </p:nvSpPr>
          <p:spPr bwMode="auto">
            <a:xfrm>
              <a:off x="3443603" y="2713409"/>
              <a:ext cx="1380656" cy="736336"/>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自社製品</a:t>
              </a:r>
              <a:endParaRPr kumimoji="1" lang="en-US" altLang="ja-JP" sz="1200" b="1" spc="100" dirty="0">
                <a:solidFill>
                  <a:schemeClr val="tx1">
                    <a:lumMod val="75000"/>
                    <a:lumOff val="25000"/>
                  </a:schemeClr>
                </a:solidFill>
                <a:latin typeface="Arial" pitchFamily="34" charset="0"/>
                <a:ea typeface="メイリオ" pitchFamily="50" charset="-128"/>
              </a:endParaRP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54" name="正方形/長方形 53"/>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sp>
          <p:nvSpPr>
            <p:cNvPr id="55" name="正方形/長方形 54"/>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OSS A</a:t>
              </a:r>
            </a:p>
          </p:txBody>
        </p:sp>
        <p:sp>
          <p:nvSpPr>
            <p:cNvPr id="58" name="テキスト ボックス 57"/>
            <p:cNvSpPr txBox="1"/>
            <p:nvPr/>
          </p:nvSpPr>
          <p:spPr>
            <a:xfrm>
              <a:off x="2353656" y="3113317"/>
              <a:ext cx="1647626" cy="461665"/>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リンク</a:t>
              </a:r>
              <a:r>
                <a:rPr kumimoji="1" lang="en-US" altLang="ja-JP" sz="1200" spc="100" dirty="0">
                  <a:latin typeface="Arial" pitchFamily="34" charset="0"/>
                  <a:ea typeface="メイリオ" pitchFamily="50" charset="-128"/>
                </a:rPr>
                <a:t>/</a:t>
              </a:r>
              <a:br>
                <a:rPr kumimoji="1" lang="en-US" altLang="ja-JP" sz="1200" spc="100" dirty="0">
                  <a:latin typeface="Arial" pitchFamily="34" charset="0"/>
                  <a:ea typeface="メイリオ" pitchFamily="50" charset="-128"/>
                </a:rPr>
              </a:br>
              <a:r>
                <a:rPr kumimoji="1" lang="ja-JP" altLang="en-US" sz="1200" spc="100" dirty="0">
                  <a:solidFill>
                    <a:schemeClr val="tx1"/>
                  </a:solidFill>
                  <a:latin typeface="Arial" pitchFamily="34" charset="0"/>
                  <a:ea typeface="メイリオ" pitchFamily="50" charset="-128"/>
                </a:rPr>
                <a:t>組み込み</a:t>
              </a:r>
            </a:p>
          </p:txBody>
        </p:sp>
      </p:grpSp>
      <p:sp>
        <p:nvSpPr>
          <p:cNvPr id="59" name="テキスト ボックス 58"/>
          <p:cNvSpPr txBox="1"/>
          <p:nvPr/>
        </p:nvSpPr>
        <p:spPr>
          <a:xfrm>
            <a:off x="2887165" y="5615442"/>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893612" y="5845133"/>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lang="en-US" altLang="ja-JP"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テキスト ボックス 63"/>
          <p:cNvSpPr txBox="1"/>
          <p:nvPr/>
        </p:nvSpPr>
        <p:spPr>
          <a:xfrm>
            <a:off x="5534196" y="6099334"/>
            <a:ext cx="640727" cy="229924"/>
          </a:xfrm>
          <a:prstGeom prst="rect">
            <a:avLst/>
          </a:prstGeom>
          <a:solidFill>
            <a:schemeClr val="bg1"/>
          </a:solidFill>
          <a:ln>
            <a:solidFill>
              <a:srgbClr val="0070C0"/>
            </a:solidFill>
          </a:ln>
        </p:spPr>
        <p:txBody>
          <a:bodyPr vert="horz" wrap="square" lIns="36000" tIns="36000" rIns="36000" bIns="36000" rtlCol="0" anchor="t">
            <a:noAutofit/>
          </a:bodyPr>
          <a:lstStyle/>
          <a:p>
            <a:pPr marR="0" algn="l" defTabSz="914400" rtl="0" eaLnBrk="1" fontAlgn="auto" latinLnBrk="0" hangingPunct="1">
              <a:lnSpc>
                <a:spcPct val="90000"/>
              </a:lnSpc>
              <a:spcBef>
                <a:spcPts val="1000"/>
              </a:spcBef>
              <a:spcAft>
                <a:spcPts val="0"/>
              </a:spcAft>
              <a:buClrTx/>
              <a:buSzTx/>
              <a:tabLst/>
            </a:pPr>
            <a:r>
              <a:rPr lang="ja-JP" altLang="en-US" sz="1200" b="1"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ﾗｲｾﾝｽ</a:t>
            </a:r>
            <a:r>
              <a:rPr kumimoji="0" lang="en-US" altLang="ja-JP" sz="1200" b="1" i="0"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a:t>
            </a:r>
            <a:endParaRPr kumimoji="0" lang="ja-JP" altLang="en-US" sz="1200" b="1" i="0"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8" name="グループ化 27"/>
          <p:cNvGrpSpPr/>
          <p:nvPr/>
        </p:nvGrpSpPr>
        <p:grpSpPr>
          <a:xfrm>
            <a:off x="514174" y="1290708"/>
            <a:ext cx="11068227" cy="538092"/>
            <a:chOff x="514174" y="1290708"/>
            <a:chExt cx="11068227" cy="538092"/>
          </a:xfrm>
        </p:grpSpPr>
        <p:sp>
          <p:nvSpPr>
            <p:cNvPr id="51" name="正方形/長方形 50"/>
            <p:cNvSpPr/>
            <p:nvPr/>
          </p:nvSpPr>
          <p:spPr>
            <a:xfrm>
              <a:off x="7753451" y="1290708"/>
              <a:ext cx="3828950" cy="2952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514174" y="1585959"/>
              <a:ext cx="385939" cy="2428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959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テキスト ボックス 107"/>
          <p:cNvSpPr txBox="1"/>
          <p:nvPr/>
        </p:nvSpPr>
        <p:spPr>
          <a:xfrm>
            <a:off x="1223223" y="1389745"/>
            <a:ext cx="2108269" cy="461665"/>
          </a:xfrm>
          <a:prstGeom prst="rect">
            <a:avLst/>
          </a:prstGeom>
          <a:noFill/>
        </p:spPr>
        <p:txBody>
          <a:bodyPr wrap="none" rtlCol="0">
            <a:spAutoFit/>
          </a:bodyPr>
          <a:lstStyle/>
          <a:p>
            <a:pPr>
              <a:buSzPct val="89000"/>
            </a:pPr>
            <a:r>
              <a:rPr lang="ja-JP" altLang="en-US" sz="2400" b="1" spc="100" dirty="0">
                <a:solidFill>
                  <a:srgbClr val="F6167B"/>
                </a:solidFill>
                <a:latin typeface="Arial" pitchFamily="34" charset="0"/>
                <a:ea typeface="メイリオ" pitchFamily="50" charset="-128"/>
                <a:cs typeface="Times New Roman" pitchFamily="18" charset="0"/>
              </a:rPr>
              <a:t>特許への対応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開発時は第三者の特許と自社の特許の特許調査を実施する。</a:t>
            </a:r>
          </a:p>
          <a:p>
            <a:pPr marL="180000" indent="-180000" defTabSz="914331">
              <a:lnSpc>
                <a:spcPct val="150000"/>
              </a:lnSpc>
              <a:buClr>
                <a:srgbClr val="4DBDDB"/>
              </a:buClr>
              <a:buSzPct val="93000"/>
              <a:buFont typeface="Wingdings" pitchFamily="2" charset="2"/>
              <a:buChar char="l"/>
              <a:defRPr/>
            </a:pPr>
            <a:r>
              <a:rPr lang="en-US" altLang="ja-JP" sz="1400" b="1" spc="100" dirty="0">
                <a:solidFill>
                  <a:schemeClr val="tx1">
                    <a:lumMod val="75000"/>
                    <a:lumOff val="25000"/>
                  </a:schemeClr>
                </a:solidFill>
                <a:latin typeface="Arial" pitchFamily="34" charset="0"/>
                <a:ea typeface="メイリオ" pitchFamily="50" charset="-128"/>
              </a:rPr>
              <a:t>OSS</a:t>
            </a:r>
            <a:r>
              <a:rPr lang="ja-JP" altLang="en-US" sz="1400" b="1" spc="100" dirty="0">
                <a:solidFill>
                  <a:schemeClr val="tx1">
                    <a:lumMod val="75000"/>
                    <a:lumOff val="25000"/>
                  </a:schemeClr>
                </a:solidFill>
                <a:latin typeface="Arial" pitchFamily="34" charset="0"/>
                <a:ea typeface="メイリオ" pitchFamily="50" charset="-128"/>
              </a:rPr>
              <a:t>利用によるメリットとリスクを総合的に判断する。</a:t>
            </a: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具体的な事案が生じた場合は、知財、法務他に相談すること。</a:t>
            </a:r>
          </a:p>
        </p:txBody>
      </p:sp>
      <p:sp>
        <p:nvSpPr>
          <p:cNvPr id="115" name="正方形/長方形 114"/>
          <p:cNvSpPr/>
          <p:nvPr/>
        </p:nvSpPr>
        <p:spPr bwMode="auto">
          <a:xfrm>
            <a:off x="1351081" y="1723906"/>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通常、</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ライセンスは第三者の知的財産権</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特許権他</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を侵害していないことを保証していない</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を配布する場合は、第三者の特許調査をしておく必要がある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。また、利用する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と関連する特許を自社が保有している場合に、その特許を無償で実施許諾しなければならない義務を課す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2" name="グループ化 1"/>
          <p:cNvGrpSpPr/>
          <p:nvPr/>
        </p:nvGrpSpPr>
        <p:grpSpPr>
          <a:xfrm>
            <a:off x="1588400" y="2918298"/>
            <a:ext cx="7808519" cy="2369081"/>
            <a:chOff x="2675379" y="3374661"/>
            <a:chExt cx="6675692" cy="1912717"/>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372733"/>
              </a:xfrm>
              <a:prstGeom prst="rect">
                <a:avLst/>
              </a:prstGeom>
              <a:noFill/>
            </p:spPr>
            <p:txBody>
              <a:bodyPr wrap="square" rtlCol="0">
                <a:spAutoFit/>
              </a:bodyPr>
              <a:lstStyle/>
              <a:p>
                <a:pPr algn="ctr"/>
                <a:r>
                  <a:rPr kumimoji="1" lang="en-US" altLang="ja-JP" sz="1200" b="1" spc="100" dirty="0">
                    <a:solidFill>
                      <a:schemeClr val="bg1"/>
                    </a:solidFill>
                    <a:latin typeface="Arial" pitchFamily="34" charset="0"/>
                    <a:ea typeface="メイリオ" pitchFamily="50" charset="-128"/>
                  </a:rPr>
                  <a:t>OSS</a:t>
                </a: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178083"/>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178083"/>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3"/>
              <a:ext cx="1124511" cy="450106"/>
              <a:chOff x="5932394" y="4030169"/>
              <a:chExt cx="1579880" cy="632375"/>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54112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5078894" y="3374661"/>
              <a:ext cx="2708691"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③自社保有特許を無償で実施許諾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123583" y="5010141"/>
              <a:ext cx="2227488"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②第三者の特許調査が必要</a:t>
              </a:r>
            </a:p>
          </p:txBody>
        </p:sp>
        <p:sp>
          <p:nvSpPr>
            <p:cNvPr id="144" name="テキスト ボックス 79"/>
            <p:cNvSpPr txBox="1"/>
            <p:nvPr/>
          </p:nvSpPr>
          <p:spPr>
            <a:xfrm>
              <a:off x="2675379" y="5010141"/>
              <a:ext cx="3485469"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①第三者の知的財産権の侵害について無保証</a:t>
              </a:r>
            </a:p>
          </p:txBody>
        </p:sp>
        <p:cxnSp>
          <p:nvCxnSpPr>
            <p:cNvPr id="145" name="直線矢印コネクタ 144"/>
            <p:cNvCxnSpPr>
              <a:stCxn id="143" idx="0"/>
              <a:endCxn id="136" idx="1"/>
            </p:cNvCxnSpPr>
            <p:nvPr/>
          </p:nvCxnSpPr>
          <p:spPr bwMode="auto">
            <a:xfrm flipH="1" flipV="1">
              <a:off x="6767384" y="4487129"/>
              <a:ext cx="1469943" cy="523012"/>
            </a:xfrm>
            <a:prstGeom prst="straightConnector1">
              <a:avLst/>
            </a:prstGeom>
            <a:noFill/>
            <a:ln w="28575" cap="flat" cmpd="sng" algn="ctr">
              <a:solidFill>
                <a:srgbClr val="F6167B"/>
              </a:solidFill>
              <a:prstDash val="solid"/>
              <a:round/>
              <a:headEnd type="none" w="med" len="med"/>
              <a:tailEnd type="arrow"/>
            </a:ln>
            <a:effectLst/>
          </p:spPr>
        </p:cxnSp>
      </p:grp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a:t>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697466" y="2153916"/>
            <a:ext cx="4062413" cy="3171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4964290" y="2534919"/>
            <a:ext cx="5694185" cy="3061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848137" y="5447622"/>
            <a:ext cx="3295613" cy="2914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745069" y="6081272"/>
            <a:ext cx="1823050" cy="2716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1000"/>
                                        <p:tgtEl>
                                          <p:spTgt spid="58"/>
                                        </p:tgtEl>
                                      </p:cBhvr>
                                    </p:animEffect>
                                    <p:anim calcmode="lin" valueType="num">
                                      <p:cBhvr>
                                        <p:cTn id="15" dur="1000" fill="hold"/>
                                        <p:tgtEl>
                                          <p:spTgt spid="58"/>
                                        </p:tgtEl>
                                        <p:attrNameLst>
                                          <p:attrName>ppt_x</p:attrName>
                                        </p:attrNameLst>
                                      </p:cBhvr>
                                      <p:tavLst>
                                        <p:tav tm="0">
                                          <p:val>
                                            <p:strVal val="#ppt_x"/>
                                          </p:val>
                                        </p:tav>
                                        <p:tav tm="100000">
                                          <p:val>
                                            <p:strVal val="#ppt_x"/>
                                          </p:val>
                                        </p:tav>
                                      </p:tavLst>
                                    </p:anim>
                                    <p:anim calcmode="lin" valueType="num">
                                      <p:cBhvr>
                                        <p:cTn id="1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anim calcmode="lin" valueType="num">
                                      <p:cBhvr>
                                        <p:cTn id="22" dur="1000" fill="hold"/>
                                        <p:tgtEl>
                                          <p:spTgt spid="59"/>
                                        </p:tgtEl>
                                        <p:attrNameLst>
                                          <p:attrName>ppt_x</p:attrName>
                                        </p:attrNameLst>
                                      </p:cBhvr>
                                      <p:tavLst>
                                        <p:tav tm="0">
                                          <p:val>
                                            <p:strVal val="#ppt_x"/>
                                          </p:val>
                                        </p:tav>
                                        <p:tav tm="100000">
                                          <p:val>
                                            <p:strVal val="#ppt_x"/>
                                          </p:val>
                                        </p:tav>
                                      </p:tavLst>
                                    </p:anim>
                                    <p:anim calcmode="lin" valueType="num">
                                      <p:cBhvr>
                                        <p:cTn id="2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1000"/>
                                        <p:tgtEl>
                                          <p:spTgt spid="60"/>
                                        </p:tgtEl>
                                      </p:cBhvr>
                                    </p:animEffect>
                                    <p:anim calcmode="lin" valueType="num">
                                      <p:cBhvr>
                                        <p:cTn id="29" dur="1000" fill="hold"/>
                                        <p:tgtEl>
                                          <p:spTgt spid="60"/>
                                        </p:tgtEl>
                                        <p:attrNameLst>
                                          <p:attrName>ppt_x</p:attrName>
                                        </p:attrNameLst>
                                      </p:cBhvr>
                                      <p:tavLst>
                                        <p:tav tm="0">
                                          <p:val>
                                            <p:strVal val="#ppt_x"/>
                                          </p:val>
                                        </p:tav>
                                        <p:tav tm="100000">
                                          <p:val>
                                            <p:strVal val="#ppt_x"/>
                                          </p:val>
                                        </p:tav>
                                      </p:tavLst>
                                    </p:anim>
                                    <p:anim calcmode="lin" valueType="num">
                                      <p:cBhvr>
                                        <p:cTn id="30"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ソフトウェア開発の開発責任者、および開発者に提案された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コンポーネントの有益性や品質面のレビューを実施しその後、選択されたコンポーネントの使用に付随する権利や義務についてのレビューを開始すること。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あり、これにより自社が使用する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関連情報の収集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（次ページに詳細を記載）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071563" y="4357688"/>
            <a:ext cx="1943100" cy="35718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1563" y="4762499"/>
            <a:ext cx="5815012" cy="6524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7008606" y="4733922"/>
            <a:ext cx="4021349" cy="646331"/>
            <a:chOff x="7008606" y="4733922"/>
            <a:chExt cx="4021349" cy="646331"/>
          </a:xfrm>
        </p:grpSpPr>
        <p:sp>
          <p:nvSpPr>
            <p:cNvPr id="6" name="下矢印 5"/>
            <p:cNvSpPr/>
            <p:nvPr/>
          </p:nvSpPr>
          <p:spPr bwMode="auto">
            <a:xfrm rot="16037113">
              <a:off x="6977771" y="4804304"/>
              <a:ext cx="537659" cy="475989"/>
            </a:xfrm>
            <a:prstGeom prst="downArrow">
              <a:avLst>
                <a:gd name="adj1" fmla="val 50000"/>
                <a:gd name="adj2" fmla="val 68421"/>
              </a:avLst>
            </a:prstGeom>
            <a:solidFill>
              <a:srgbClr val="0070C0"/>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7" name="テキスト ボックス 6"/>
            <p:cNvSpPr txBox="1"/>
            <p:nvPr/>
          </p:nvSpPr>
          <p:spPr>
            <a:xfrm>
              <a:off x="7629530" y="4733922"/>
              <a:ext cx="3400425" cy="646331"/>
            </a:xfrm>
            <a:prstGeom prst="rect">
              <a:avLst/>
            </a:prstGeom>
            <a:noFill/>
          </p:spPr>
          <p:txBody>
            <a:bodyPr wrap="square" rtlCol="0">
              <a:spAutoFit/>
            </a:bodyPr>
            <a:lstStyle/>
            <a:p>
              <a:pPr>
                <a:buSzPct val="89000"/>
              </a:pPr>
              <a:r>
                <a:rPr lang="en-US" altLang="ja-JP" sz="1800" b="1" spc="100" dirty="0">
                  <a:solidFill>
                    <a:srgbClr val="0070C0"/>
                  </a:solidFill>
                  <a:latin typeface="Arial" pitchFamily="34" charset="0"/>
                  <a:ea typeface="メイリオ" pitchFamily="50" charset="-128"/>
                  <a:cs typeface="Times New Roman" pitchFamily="18" charset="0"/>
                </a:rPr>
                <a:t>OSS</a:t>
              </a:r>
              <a:r>
                <a:rPr lang="ja-JP" altLang="en-US" sz="1800" b="1" spc="100" dirty="0">
                  <a:solidFill>
                    <a:srgbClr val="0070C0"/>
                  </a:solidFill>
                  <a:latin typeface="Arial" pitchFamily="34" charset="0"/>
                  <a:ea typeface="メイリオ" pitchFamily="50" charset="-128"/>
                  <a:cs typeface="Times New Roman" pitchFamily="18" charset="0"/>
                </a:rPr>
                <a:t>利用推進、法務、知財他</a:t>
              </a:r>
              <a:br>
                <a:rPr lang="en-US" altLang="ja-JP" sz="1800" b="1" spc="100" dirty="0">
                  <a:solidFill>
                    <a:srgbClr val="0070C0"/>
                  </a:solidFill>
                  <a:latin typeface="Arial" pitchFamily="34" charset="0"/>
                  <a:ea typeface="メイリオ" pitchFamily="50" charset="-128"/>
                  <a:cs typeface="Times New Roman" pitchFamily="18" charset="0"/>
                </a:rPr>
              </a:br>
              <a:r>
                <a:rPr lang="ja-JP" altLang="en-US" sz="1800" b="1" spc="100" dirty="0">
                  <a:solidFill>
                    <a:srgbClr val="0070C0"/>
                  </a:solidFill>
                  <a:latin typeface="Arial" pitchFamily="34" charset="0"/>
                  <a:ea typeface="メイリオ" pitchFamily="50" charset="-128"/>
                  <a:cs typeface="Times New Roman" pitchFamily="18" charset="0"/>
                </a:rPr>
                <a:t>と相談のこと</a:t>
              </a:r>
              <a:r>
                <a:rPr lang="ja-JP" altLang="en-US" b="1" spc="100" dirty="0">
                  <a:solidFill>
                    <a:srgbClr val="0070C0"/>
                  </a:solidFill>
                  <a:latin typeface="Arial" pitchFamily="34" charset="0"/>
                  <a:ea typeface="メイリオ" pitchFamily="50" charset="-128"/>
                  <a:cs typeface="Times New Roman" pitchFamily="18" charset="0"/>
                </a:rPr>
                <a:t>。</a:t>
              </a:r>
              <a:endParaRPr lang="ja-JP" altLang="en-US" sz="1800" b="1" spc="100" dirty="0">
                <a:solidFill>
                  <a:srgbClr val="0070C0"/>
                </a:solidFill>
                <a:latin typeface="Arial" pitchFamily="34" charset="0"/>
                <a:ea typeface="メイリオ" pitchFamily="50" charset="-128"/>
              </a:endParaRPr>
            </a:p>
          </p:txBody>
        </p:sp>
      </p:grpSp>
    </p:spTree>
    <p:extLst>
      <p:ext uri="{BB962C8B-B14F-4D97-AF65-F5344CB8AC3E}">
        <p14:creationId xmlns:p14="http://schemas.microsoft.com/office/powerpoint/2010/main" val="5702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OSSの使用分析にあたり、OSSコンポーネント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パッケージを取り巻くコミュニティの状況（活動状況、メンバーの多様性、反応の早さ）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実施された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コミュニティのロケーション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過去に別プロジェクト</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に対してレビューされた実績の内容の確認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idx="1"/>
          </p:nvPr>
        </p:nvSpPr>
        <p:spPr>
          <a:xfrm>
            <a:off x="608400" y="1600200"/>
            <a:ext cx="10945811" cy="4953000"/>
          </a:xfrm>
          <a:prstGeom prst="rect">
            <a:avLst/>
          </a:prstGeom>
          <a:noFill/>
          <a:ln>
            <a:noFill/>
          </a:ln>
        </p:spPr>
        <p:txBody>
          <a:bodyPr lIns="91425" tIns="45700" rIns="91425" bIns="45700" anchor="t" anchorCtr="0">
            <a:noAutofit/>
          </a:bodyPr>
          <a:lstStyle/>
          <a:p>
            <a:pPr>
              <a:spcBef>
                <a:spcPts val="0"/>
              </a:spcBef>
              <a:buFont typeface="Arial"/>
              <a:buChar char="•"/>
            </a:pP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レビューを実施する際、</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の種類やライセンスの権利や義務を確認する必要がある。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には、他の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を複数組み合わせて構成しているものが少なくなく、それらの</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の確認が必要となる。又、開発したソフトウェアの受け入れ時に、含まれる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a:latin typeface="メイリオ" panose="020B0604030504040204" pitchFamily="50" charset="-128"/>
                <a:ea typeface="メイリオ" panose="020B0604030504040204" pitchFamily="50" charset="-128"/>
              </a:rPr>
              <a:t>を確認する必要が出ている。これらのニーズを答えるために、ソースコードスキャンツールは、ソースコード中に含まれる、</a:t>
            </a:r>
            <a:r>
              <a:rPr lang="en-US" altLang="ja-JP" sz="2200" dirty="0">
                <a:latin typeface="メイリオ" panose="020B0604030504040204" pitchFamily="50" charset="-128"/>
                <a:ea typeface="メイリオ" panose="020B0604030504040204" pitchFamily="50" charset="-128"/>
              </a:rPr>
              <a:t>OSS</a:t>
            </a:r>
            <a:r>
              <a:rPr lang="ja-JP" altLang="en-US" sz="2200" dirty="0" err="1">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ライセンス、関連情報他を確認するのに有効である。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を自動化するツールは数多く、さまざまなものが存在する。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それらのすべては特定のニーズに向けたソリューションであるため、あらゆる課題を解決するもの</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ではない。</a:t>
            </a:r>
            <a:endParaRPr lang="en-US" altLang="ja-JP"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2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スキャン ツールの</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2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sz="2200" dirty="0" err="1">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rtl="0">
              <a:spcBef>
                <a:spcPts val="480"/>
              </a:spcBef>
              <a:spcAft>
                <a:spcPts val="0"/>
              </a:spcAft>
              <a:buClr>
                <a:schemeClr val="accent1"/>
              </a:buClr>
              <a:buSzPct val="85000"/>
              <a:buNone/>
            </a:pP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a:t>
            </a:r>
            <a:r>
              <a:rPr lang="en-US" sz="22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a:t>
            </a:r>
            <a:r>
              <a:rPr lang="en-US" altLang="ja-JP" sz="22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.foss</a:t>
            </a:r>
            <a:r>
              <a:rPr lang="en-US" sz="22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ology.org</a:t>
            </a:r>
            <a:r>
              <a:rPr lang="en-US" sz="22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2" name="正方形/長方形 1"/>
          <p:cNvSpPr/>
          <p:nvPr/>
        </p:nvSpPr>
        <p:spPr>
          <a:xfrm>
            <a:off x="4471988" y="1600200"/>
            <a:ext cx="5743575" cy="3286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2"/>
          <p:cNvSpPr/>
          <p:nvPr/>
        </p:nvSpPr>
        <p:spPr>
          <a:xfrm>
            <a:off x="842963" y="2614613"/>
            <a:ext cx="10458450" cy="1028700"/>
          </a:xfrm>
          <a:custGeom>
            <a:avLst/>
            <a:gdLst>
              <a:gd name="connsiteX0" fmla="*/ 9129712 w 10458450"/>
              <a:gd name="connsiteY0" fmla="*/ 0 h 1028700"/>
              <a:gd name="connsiteX1" fmla="*/ 10458450 w 10458450"/>
              <a:gd name="connsiteY1" fmla="*/ 0 h 1028700"/>
              <a:gd name="connsiteX2" fmla="*/ 10458450 w 10458450"/>
              <a:gd name="connsiteY2" fmla="*/ 671512 h 1028700"/>
              <a:gd name="connsiteX3" fmla="*/ 1485900 w 10458450"/>
              <a:gd name="connsiteY3" fmla="*/ 671512 h 1028700"/>
              <a:gd name="connsiteX4" fmla="*/ 1485900 w 10458450"/>
              <a:gd name="connsiteY4" fmla="*/ 1028700 h 1028700"/>
              <a:gd name="connsiteX5" fmla="*/ 0 w 10458450"/>
              <a:gd name="connsiteY5" fmla="*/ 1028700 h 1028700"/>
              <a:gd name="connsiteX6" fmla="*/ 0 w 10458450"/>
              <a:gd name="connsiteY6" fmla="*/ 328612 h 1028700"/>
              <a:gd name="connsiteX7" fmla="*/ 9144000 w 10458450"/>
              <a:gd name="connsiteY7" fmla="*/ 328612 h 1028700"/>
              <a:gd name="connsiteX8" fmla="*/ 9129712 w 10458450"/>
              <a:gd name="connsiteY8"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450" h="1028700">
                <a:moveTo>
                  <a:pt x="9129712" y="0"/>
                </a:moveTo>
                <a:lnTo>
                  <a:pt x="10458450" y="0"/>
                </a:lnTo>
                <a:lnTo>
                  <a:pt x="10458450" y="671512"/>
                </a:lnTo>
                <a:lnTo>
                  <a:pt x="1485900" y="671512"/>
                </a:lnTo>
                <a:lnTo>
                  <a:pt x="1485900" y="1028700"/>
                </a:lnTo>
                <a:lnTo>
                  <a:pt x="0" y="1028700"/>
                </a:lnTo>
                <a:lnTo>
                  <a:pt x="0" y="328612"/>
                </a:lnTo>
                <a:lnTo>
                  <a:pt x="9144000" y="328612"/>
                </a:lnTo>
                <a:lnTo>
                  <a:pt x="9129712"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rPr>
              <a:t>ビジネス形態毎の配布の例            </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【§3.2,4.1】</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を組み込んだアプリケーション、サービス、組込型製品を提供するパターン</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91365" y="2863104"/>
            <a:ext cx="9299300" cy="1716137"/>
            <a:chOff x="691365" y="2863104"/>
            <a:chExt cx="9299300" cy="1716137"/>
          </a:xfrm>
        </p:grpSpPr>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ベンダー：お客様のユーザプログラムを開発し</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と共に提供するパターン</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 name="グループ化 3"/>
          <p:cNvGrpSpPr/>
          <p:nvPr/>
        </p:nvGrpSpPr>
        <p:grpSpPr>
          <a:xfrm>
            <a:off x="846666" y="4547965"/>
            <a:ext cx="11345333" cy="1983571"/>
            <a:chOff x="846666" y="4547965"/>
            <a:chExt cx="11345333" cy="1983571"/>
          </a:xfrm>
        </p:grpSpPr>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ベンダー：お客様にコンサルし、</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を含む環境構築、アプリケーション開発を行うパターン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gr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を含むソフトウェア、又は外注の開発したソフトウェア</a:t>
            </a:r>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正方形/長方形 4"/>
          <p:cNvSpPr/>
          <p:nvPr/>
        </p:nvSpPr>
        <p:spPr>
          <a:xfrm>
            <a:off x="9217484" y="1931243"/>
            <a:ext cx="2793902" cy="33147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4625" indent="-174625">
              <a:buFont typeface="+mj-lt"/>
              <a:buAutoNum type="arabicPeriod"/>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174625" indent="-174625">
              <a:buFont typeface="+mj-lt"/>
              <a:buAutoNum type="arabicPeriod"/>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OSSライセンス概論</a:t>
            </a:r>
            <a:endPar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OSSコンプライアンス概論</a:t>
            </a:r>
          </a:p>
          <a:p>
            <a:pPr marL="174625" indent="-174625">
              <a:buFont typeface="+mj-lt"/>
              <a:buAutoNum type="arabicPeriod"/>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OSSレビュ</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（プロセス例）</a:t>
            </a:r>
          </a:p>
          <a:p>
            <a:pPr marL="174625" indent="-174625">
              <a:buFont typeface="+mj-lt"/>
              <a:buAutoNum type="arabicPeriod" startAt="5"/>
            </a:pP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とその</a:t>
            </a:r>
            <a:r>
              <a:rPr lang="en-US" altLang="ja-JP"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回避</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74625" indent="-174625">
              <a:buFont typeface="+mj-lt"/>
              <a:buAutoNum type="arabicPeriod" startAt="5"/>
            </a:pP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9217486" y="1369268"/>
            <a:ext cx="1569543" cy="5619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角丸四角形 9"/>
          <p:cNvSpPr/>
          <p:nvPr/>
        </p:nvSpPr>
        <p:spPr>
          <a:xfrm>
            <a:off x="9236942" y="5379904"/>
            <a:ext cx="2774443" cy="1414766"/>
          </a:xfrm>
          <a:prstGeom prst="roundRect">
            <a:avLst>
              <a:gd name="adj" fmla="val 949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:OSPO</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オープンソース プログラム</a:t>
            </a:r>
            <a:b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オフィス</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プログラムの実現のために</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概念的</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抽象的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4786935" y="1293068"/>
            <a:ext cx="4401370" cy="5501601"/>
            <a:chOff x="4786935" y="1293068"/>
            <a:chExt cx="4401370" cy="5501601"/>
          </a:xfrm>
        </p:grpSpPr>
        <p:sp>
          <p:nvSpPr>
            <p:cNvPr id="7" name="正方形/長方形 6"/>
            <p:cNvSpPr/>
            <p:nvPr/>
          </p:nvSpPr>
          <p:spPr>
            <a:xfrm>
              <a:off x="4786935" y="1931242"/>
              <a:ext cx="2735803" cy="32918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80975" indent="-180975">
                <a:buFont typeface="+mj-lt"/>
                <a:buAutoNum type="arabicPeriod"/>
              </a:pPr>
              <a:r>
                <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a:t>
              </a:r>
              <a:endPar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altLang="ja-JP" sz="1400" spc="-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b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indent="-180975">
                <a:buFont typeface="+mj-lt"/>
                <a:buAutoNum type="arabicPeriod"/>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4786937" y="1369268"/>
              <a:ext cx="1718763" cy="561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6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4796463" y="5359236"/>
              <a:ext cx="2724900" cy="1435433"/>
            </a:xfrm>
            <a:prstGeom prst="roundRect">
              <a:avLst>
                <a:gd name="adj" fmla="val 949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ターゲット</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を使用する</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ソフトウェア開発者</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４社のケーススタディ</a:t>
              </a:r>
              <a:b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Spec-2.0</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を参考にして</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概要</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左大かっこ 10"/>
            <p:cNvSpPr/>
            <p:nvPr/>
          </p:nvSpPr>
          <p:spPr>
            <a:xfrm>
              <a:off x="8950182"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2" name="左大かっこ 11"/>
            <p:cNvSpPr/>
            <p:nvPr/>
          </p:nvSpPr>
          <p:spPr>
            <a:xfrm rot="10800000">
              <a:off x="7532266" y="1959819"/>
              <a:ext cx="238123" cy="43815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左矢印 12"/>
            <p:cNvSpPr/>
            <p:nvPr/>
          </p:nvSpPr>
          <p:spPr>
            <a:xfrm>
              <a:off x="7841628" y="1978869"/>
              <a:ext cx="984729" cy="361949"/>
            </a:xfrm>
            <a:prstGeom prst="leftArrow">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左大かっこ 13"/>
            <p:cNvSpPr/>
            <p:nvPr/>
          </p:nvSpPr>
          <p:spPr>
            <a:xfrm>
              <a:off x="8950182" y="2436068"/>
              <a:ext cx="228600" cy="2786975"/>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左大かっこ 14"/>
            <p:cNvSpPr/>
            <p:nvPr/>
          </p:nvSpPr>
          <p:spPr>
            <a:xfrm rot="10800000">
              <a:off x="7522736" y="2436066"/>
              <a:ext cx="247649" cy="2786976"/>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6" name="左矢印 15"/>
            <p:cNvSpPr/>
            <p:nvPr/>
          </p:nvSpPr>
          <p:spPr>
            <a:xfrm>
              <a:off x="7866836" y="3561241"/>
              <a:ext cx="959521" cy="361949"/>
            </a:xfrm>
            <a:prstGeom prst="leftArrow">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吹き出し 16"/>
            <p:cNvSpPr/>
            <p:nvPr/>
          </p:nvSpPr>
          <p:spPr>
            <a:xfrm>
              <a:off x="7424662" y="1293068"/>
              <a:ext cx="1535046" cy="333375"/>
            </a:xfrm>
            <a:prstGeom prst="wedgeRoundRectCallout">
              <a:avLst>
                <a:gd name="adj1" fmla="val 19097"/>
                <a:gd name="adj2" fmla="val 176847"/>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要点化</a:t>
              </a:r>
              <a:endPar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角丸四角形吹き出し 19"/>
            <p:cNvSpPr/>
            <p:nvPr/>
          </p:nvSpPr>
          <p:spPr>
            <a:xfrm>
              <a:off x="7601781" y="5323585"/>
              <a:ext cx="1577001" cy="1466850"/>
            </a:xfrm>
            <a:prstGeom prst="wedgeRoundRectCallout">
              <a:avLst>
                <a:gd name="adj1" fmla="val -3391"/>
                <a:gd name="adj2" fmla="val -149901"/>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具体化、</a:t>
              </a:r>
              <a:endParaRPr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実際のソフトウェア開発プロセスに従って</a:t>
              </a:r>
              <a:endParaRPr lang="en-US" altLang="ja-JP"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 name="グループ化 2"/>
          <p:cNvGrpSpPr/>
          <p:nvPr/>
        </p:nvGrpSpPr>
        <p:grpSpPr>
          <a:xfrm>
            <a:off x="149277" y="1546394"/>
            <a:ext cx="4637658" cy="5248275"/>
            <a:chOff x="149277" y="1546394"/>
            <a:chExt cx="4637658" cy="5248275"/>
          </a:xfrm>
        </p:grpSpPr>
        <p:sp>
          <p:nvSpPr>
            <p:cNvPr id="18" name="正方形/長方形 17"/>
            <p:cNvSpPr/>
            <p:nvPr/>
          </p:nvSpPr>
          <p:spPr>
            <a:xfrm>
              <a:off x="149277" y="1546394"/>
              <a:ext cx="1628783" cy="533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カリキュラム</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バージョン</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左大かっこ 18"/>
            <p:cNvSpPr/>
            <p:nvPr/>
          </p:nvSpPr>
          <p:spPr>
            <a:xfrm>
              <a:off x="4534517" y="2397968"/>
              <a:ext cx="252418" cy="2825074"/>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21" name="直線矢印コネクタ 20"/>
            <p:cNvCxnSpPr>
              <a:stCxn id="19" idx="1"/>
              <a:endCxn id="27" idx="6"/>
            </p:cNvCxnSpPr>
            <p:nvPr/>
          </p:nvCxnSpPr>
          <p:spPr>
            <a:xfrm flipH="1">
              <a:off x="2816329" y="3704109"/>
              <a:ext cx="1718188" cy="323548"/>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8" idx="2"/>
            </p:cNvCxnSpPr>
            <p:nvPr/>
          </p:nvCxnSpPr>
          <p:spPr>
            <a:xfrm flipH="1">
              <a:off x="960934" y="2079794"/>
              <a:ext cx="2735"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楕円 22"/>
            <p:cNvSpPr/>
            <p:nvPr/>
          </p:nvSpPr>
          <p:spPr>
            <a:xfrm>
              <a:off x="837514" y="25369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楕円 23"/>
            <p:cNvSpPr/>
            <p:nvPr/>
          </p:nvSpPr>
          <p:spPr>
            <a:xfrm>
              <a:off x="837514" y="3232319"/>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コネクタ 24"/>
            <p:cNvCxnSpPr/>
            <p:nvPr/>
          </p:nvCxnSpPr>
          <p:spPr>
            <a:xfrm flipH="1">
              <a:off x="2702184" y="2079794"/>
              <a:ext cx="8608" cy="471487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楕円 25"/>
            <p:cNvSpPr/>
            <p:nvPr/>
          </p:nvSpPr>
          <p:spPr>
            <a:xfrm>
              <a:off x="837506"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2587729" y="39085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837506"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p:cNvSpPr/>
            <p:nvPr/>
          </p:nvSpPr>
          <p:spPr>
            <a:xfrm>
              <a:off x="2587729" y="45943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p:cNvSpPr/>
            <p:nvPr/>
          </p:nvSpPr>
          <p:spPr>
            <a:xfrm>
              <a:off x="847031"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p:nvSpPr>
          <p:spPr>
            <a:xfrm>
              <a:off x="2597254" y="5280194"/>
              <a:ext cx="228600" cy="238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右大かっこ 31"/>
            <p:cNvSpPr/>
            <p:nvPr/>
          </p:nvSpPr>
          <p:spPr>
            <a:xfrm rot="16200000">
              <a:off x="1747810" y="2604330"/>
              <a:ext cx="236807" cy="2286000"/>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3" name="右大かっこ 32"/>
            <p:cNvSpPr/>
            <p:nvPr/>
          </p:nvSpPr>
          <p:spPr>
            <a:xfrm rot="10800000">
              <a:off x="4178513" y="1959818"/>
              <a:ext cx="264323" cy="3263223"/>
            </a:xfrm>
            <a:prstGeom prst="rightBracket">
              <a:avLst>
                <a:gd name="adj" fmla="val 3716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4" name="角丸四角形吹き出し 33"/>
            <p:cNvSpPr/>
            <p:nvPr/>
          </p:nvSpPr>
          <p:spPr>
            <a:xfrm>
              <a:off x="3040908" y="4427706"/>
              <a:ext cx="1057275" cy="333375"/>
            </a:xfrm>
            <a:prstGeom prst="wedgeRoundRectCallout">
              <a:avLst>
                <a:gd name="adj1" fmla="val -17230"/>
                <a:gd name="adj2" fmla="val -194642"/>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マージ</a:t>
              </a:r>
              <a:endPar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5" name="カギ線コネクタ 34"/>
            <p:cNvCxnSpPr>
              <a:stCxn id="32" idx="2"/>
              <a:endCxn id="33" idx="2"/>
            </p:cNvCxnSpPr>
            <p:nvPr/>
          </p:nvCxnSpPr>
          <p:spPr>
            <a:xfrm rot="5400000" flipH="1" flipV="1">
              <a:off x="2950417" y="2400831"/>
              <a:ext cx="143893" cy="2312300"/>
            </a:xfrm>
            <a:prstGeom prst="bentConnector4">
              <a:avLst>
                <a:gd name="adj1" fmla="val 280558"/>
                <a:gd name="adj2" fmla="val 65786"/>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角丸四角形吹き出し 35"/>
            <p:cNvSpPr/>
            <p:nvPr/>
          </p:nvSpPr>
          <p:spPr>
            <a:xfrm>
              <a:off x="2987762" y="2300692"/>
              <a:ext cx="1057275" cy="521477"/>
            </a:xfrm>
            <a:prstGeom prst="wedgeRoundRectCallout">
              <a:avLst>
                <a:gd name="adj1" fmla="val -19914"/>
                <a:gd name="adj2" fmla="val 125075"/>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再構成</a:t>
              </a:r>
              <a:endPar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正方形/長方形 37"/>
            <p:cNvSpPr/>
            <p:nvPr/>
          </p:nvSpPr>
          <p:spPr>
            <a:xfrm>
              <a:off x="207078" y="24750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a:solidFill>
                    <a:srgbClr val="FF0000"/>
                  </a:solidFill>
                  <a:latin typeface="Arial" panose="020B0604020202020204" pitchFamily="34" charset="0"/>
                  <a:cs typeface="Arial" panose="020B0604020202020204" pitchFamily="34" charset="0"/>
                </a:rPr>
                <a:t>1.0</a:t>
              </a:r>
            </a:p>
          </p:txBody>
        </p:sp>
        <p:sp>
          <p:nvSpPr>
            <p:cNvPr id="39" name="正方形/長方形 38"/>
            <p:cNvSpPr/>
            <p:nvPr/>
          </p:nvSpPr>
          <p:spPr>
            <a:xfrm>
              <a:off x="207078" y="3160882"/>
              <a:ext cx="53340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a:solidFill>
                    <a:srgbClr val="FF0000"/>
                  </a:solidFill>
                  <a:latin typeface="Arial" panose="020B0604020202020204" pitchFamily="34" charset="0"/>
                  <a:cs typeface="Arial" panose="020B0604020202020204" pitchFamily="34" charset="0"/>
                </a:rPr>
                <a:t>1.1</a:t>
              </a:r>
            </a:p>
          </p:txBody>
        </p:sp>
        <p:sp>
          <p:nvSpPr>
            <p:cNvPr id="40" name="正方形/長方形 39"/>
            <p:cNvSpPr/>
            <p:nvPr/>
          </p:nvSpPr>
          <p:spPr>
            <a:xfrm>
              <a:off x="197553" y="3865732"/>
              <a:ext cx="694726"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pc="-1" dirty="0">
                  <a:solidFill>
                    <a:srgbClr val="FF0000"/>
                  </a:solidFill>
                  <a:latin typeface="Arial" panose="020B0604020202020204" pitchFamily="34" charset="0"/>
                  <a:cs typeface="Arial" panose="020B0604020202020204" pitchFamily="34" charset="0"/>
                </a:rPr>
                <a:t>2.0?</a:t>
              </a:r>
            </a:p>
          </p:txBody>
        </p:sp>
        <p:sp>
          <p:nvSpPr>
            <p:cNvPr id="41" name="正方形/長方形 40"/>
            <p:cNvSpPr/>
            <p:nvPr/>
          </p:nvSpPr>
          <p:spPr>
            <a:xfrm>
              <a:off x="1853237" y="1546394"/>
              <a:ext cx="1734566" cy="533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付録</a:t>
              </a:r>
              <a:r>
                <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教育資料</a:t>
              </a:r>
              <a:endParaRPr lang="en-US" altLang="ja-JP" sz="1400" spc="-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39956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OSS</a:t>
            </a:r>
            <a:r>
              <a:rPr lang="ja-JP" altLang="en-US" dirty="0"/>
              <a:t>配布の例                                               </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半導体企業から提供されたソフトウェア開発キット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が含まれ、製品の中に組み込まれる例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配布：製品を開発し、発売する人が対象</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２．製品開発を他社委託</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他社製品を自社ブランドで製品化</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を含める例</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配布：製品開発を委託したり、自社ブランド製品を発売する企業が対象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を含む製品の出荷、モバイルアプリケーションソフトウェアのリリース、ソフトウェアアップデータのリリース</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を行う例</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配布：製品を出荷する人、ソフトウェアをリリースする人が対象</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ライセンスを的確に理解し、条項に従って配布に伴い、求められた事柄を実施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のスクリプトの例</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ページからユーザーのマシンにプログラムが渡されることがあれば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として作られていると、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ページの閲覧時に</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の配布が行われているということになる。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の配布につながる例をいくつか挙げておく。いずれの場合も</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ソフトウェアサプライチェーン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の不適切な利用、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最終製品を作り上げる段階で大きな問題になる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⇒最終製品が出荷できなくなる事態、</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の著作権者からの指摘の可能性あり。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4" name="正方形/長方形 23"/>
          <p:cNvSpPr/>
          <p:nvPr/>
        </p:nvSpPr>
        <p:spPr>
          <a:xfrm>
            <a:off x="9939946" y="196552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を利用して</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8" name="グループ化 27"/>
          <p:cNvGrpSpPr/>
          <p:nvPr/>
        </p:nvGrpSpPr>
        <p:grpSpPr>
          <a:xfrm>
            <a:off x="9009429" y="3526748"/>
            <a:ext cx="2225209" cy="3019945"/>
            <a:chOff x="9009429" y="3526748"/>
            <a:chExt cx="2225209" cy="3019945"/>
          </a:xfrm>
        </p:grpSpPr>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7" name="グループ化 6"/>
          <p:cNvGrpSpPr/>
          <p:nvPr/>
        </p:nvGrpSpPr>
        <p:grpSpPr>
          <a:xfrm>
            <a:off x="9481237" y="789154"/>
            <a:ext cx="2587544" cy="2219102"/>
            <a:chOff x="9481237" y="789154"/>
            <a:chExt cx="2587544" cy="2219102"/>
          </a:xfrm>
        </p:grpSpPr>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74" name="直線矢印コネクタ 73"/>
            <p:cNvCxnSpPr>
              <a:stCxn id="25" idx="2"/>
              <a:endCxn id="22" idx="0"/>
            </p:cNvCxnSpPr>
            <p:nvPr/>
          </p:nvCxnSpPr>
          <p:spPr>
            <a:xfrm flipH="1">
              <a:off x="10950106" y="1605467"/>
              <a:ext cx="690658" cy="140278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利用に関する</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grpSp>
      <p:sp>
        <p:nvSpPr>
          <p:cNvPr id="29" name="正方形/長方形 28"/>
          <p:cNvSpPr/>
          <p:nvPr/>
        </p:nvSpPr>
        <p:spPr>
          <a:xfrm>
            <a:off x="414338" y="1750978"/>
            <a:ext cx="2371722" cy="5227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3905" name="グループ化 123904"/>
          <p:cNvGrpSpPr/>
          <p:nvPr/>
        </p:nvGrpSpPr>
        <p:grpSpPr>
          <a:xfrm>
            <a:off x="609600" y="2554759"/>
            <a:ext cx="3790950" cy="550281"/>
            <a:chOff x="609600" y="2554759"/>
            <a:chExt cx="3790950" cy="550281"/>
          </a:xfrm>
        </p:grpSpPr>
        <p:sp>
          <p:nvSpPr>
            <p:cNvPr id="123904" name="正方形/長方形 123903"/>
            <p:cNvSpPr/>
            <p:nvPr/>
          </p:nvSpPr>
          <p:spPr>
            <a:xfrm>
              <a:off x="609600" y="2554759"/>
              <a:ext cx="3076575" cy="2692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676272" y="2850039"/>
              <a:ext cx="3724278" cy="25500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819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3905"/>
                                        </p:tgtEl>
                                        <p:attrNameLst>
                                          <p:attrName>style.visibility</p:attrName>
                                        </p:attrNameLst>
                                      </p:cBhvr>
                                      <p:to>
                                        <p:strVal val="visible"/>
                                      </p:to>
                                    </p:set>
                                    <p:animEffect transition="in" filter="fade">
                                      <p:cBhvr>
                                        <p:cTn id="28" dur="1000"/>
                                        <p:tgtEl>
                                          <p:spTgt spid="123905"/>
                                        </p:tgtEl>
                                      </p:cBhvr>
                                    </p:animEffect>
                                    <p:anim calcmode="lin" valueType="num">
                                      <p:cBhvr>
                                        <p:cTn id="29" dur="1000" fill="hold"/>
                                        <p:tgtEl>
                                          <p:spTgt spid="123905"/>
                                        </p:tgtEl>
                                        <p:attrNameLst>
                                          <p:attrName>ppt_x</p:attrName>
                                        </p:attrNameLst>
                                      </p:cBhvr>
                                      <p:tavLst>
                                        <p:tav tm="0">
                                          <p:val>
                                            <p:strVal val="#ppt_x"/>
                                          </p:val>
                                        </p:tav>
                                        <p:tav tm="100000">
                                          <p:val>
                                            <p:strVal val="#ppt_x"/>
                                          </p:val>
                                        </p:tav>
                                      </p:tavLst>
                                    </p:anim>
                                    <p:anim calcmode="lin" valueType="num">
                                      <p:cBhvr>
                                        <p:cTn id="30" dur="1000" fill="hold"/>
                                        <p:tgtEl>
                                          <p:spTgt spid="1239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第8章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ja-JP" altLang="en-US" sz="44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a:solidFill>
                  <a:schemeClr val="tx1"/>
                </a:solidFill>
                <a:latin typeface="Arial" pitchFamily="34" charset="0"/>
                <a:ea typeface="メイリオ" pitchFamily="50" charset="-128"/>
              </a:rPr>
              <a:t>OSS</a:t>
            </a:r>
            <a:r>
              <a:rPr lang="ja-JP" altLang="en-US" sz="2000" b="1" spc="100" dirty="0">
                <a:latin typeface="Arial" pitchFamily="34" charset="0"/>
                <a:ea typeface="メイリオ" pitchFamily="50" charset="-128"/>
              </a:rPr>
              <a:t>を利用する</a:t>
            </a:r>
            <a:r>
              <a:rPr lang="ja-JP" altLang="en-US" sz="2000" b="1" spc="100" dirty="0">
                <a:solidFill>
                  <a:schemeClr val="tx1"/>
                </a:solidFill>
                <a:latin typeface="Arial" pitchFamily="34" charset="0"/>
                <a:ea typeface="メイリオ" pitchFamily="50" charset="-128"/>
              </a:rPr>
              <a:t>ためには･･･</a:t>
            </a:r>
          </a:p>
        </p:txBody>
      </p:sp>
      <p:sp>
        <p:nvSpPr>
          <p:cNvPr id="7" name="Text Box 30"/>
          <p:cNvSpPr txBox="1">
            <a:spLocks noChangeArrowheads="1"/>
          </p:cNvSpPr>
          <p:nvPr/>
        </p:nvSpPr>
        <p:spPr bwMode="auto">
          <a:xfrm>
            <a:off x="944216" y="1701766"/>
            <a:ext cx="9240643"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a:solidFill>
                  <a:srgbClr val="F6167B"/>
                </a:solidFill>
                <a:latin typeface="Arial" pitchFamily="34" charset="0"/>
                <a:ea typeface="メイリオ" pitchFamily="50" charset="-128"/>
              </a:rPr>
              <a:t>知的財産権を理解する</a:t>
            </a:r>
            <a:endParaRPr lang="en-US" altLang="ja-JP" sz="2800" b="1" spc="100" dirty="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a:solidFill>
                  <a:srgbClr val="F6167B"/>
                </a:solidFill>
                <a:latin typeface="Arial" pitchFamily="34" charset="0"/>
                <a:ea typeface="メイリオ" pitchFamily="50" charset="-128"/>
              </a:rPr>
              <a:t>OSS</a:t>
            </a:r>
            <a:r>
              <a:rPr lang="ja-JP" altLang="en-US" sz="2800" b="1" spc="100" dirty="0">
                <a:solidFill>
                  <a:srgbClr val="F6167B"/>
                </a:solidFill>
                <a:latin typeface="Arial" pitchFamily="34" charset="0"/>
                <a:ea typeface="メイリオ" pitchFamily="50" charset="-128"/>
              </a:rPr>
              <a:t>ライセンスを理解し遵守する</a:t>
            </a:r>
            <a:endParaRPr lang="en-US" altLang="ja-JP" sz="2800" b="1" spc="100" dirty="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a:solidFill>
                  <a:srgbClr val="F6167B"/>
                </a:solidFill>
                <a:latin typeface="Arial" pitchFamily="34" charset="0"/>
                <a:ea typeface="メイリオ" pitchFamily="50" charset="-128"/>
              </a:rPr>
              <a:t>OSS</a:t>
            </a:r>
            <a:r>
              <a:rPr lang="ja-JP" altLang="en-US" sz="2800" b="1" spc="100" dirty="0">
                <a:solidFill>
                  <a:srgbClr val="F6167B"/>
                </a:solidFill>
                <a:latin typeface="Arial" pitchFamily="34" charset="0"/>
                <a:ea typeface="メイリオ" pitchFamily="50" charset="-128"/>
              </a:rPr>
              <a:t>コンプライアンスプログラムを</a:t>
            </a:r>
            <a:br>
              <a:rPr lang="en-US" altLang="ja-JP" sz="2800" b="1" spc="100" dirty="0">
                <a:solidFill>
                  <a:srgbClr val="F6167B"/>
                </a:solidFill>
                <a:latin typeface="Arial" pitchFamily="34" charset="0"/>
                <a:ea typeface="メイリオ" pitchFamily="50" charset="-128"/>
              </a:rPr>
            </a:br>
            <a:r>
              <a:rPr lang="ja-JP" altLang="en-US" sz="2800" b="1" spc="100" dirty="0">
                <a:solidFill>
                  <a:srgbClr val="F6167B"/>
                </a:solidFill>
                <a:latin typeface="Arial" pitchFamily="34" charset="0"/>
                <a:ea typeface="メイリオ" pitchFamily="50" charset="-128"/>
              </a:rPr>
              <a:t>理解し実行する</a:t>
            </a:r>
            <a:br>
              <a:rPr lang="en-US" altLang="ja-JP" sz="2800" b="1" spc="100" dirty="0">
                <a:solidFill>
                  <a:srgbClr val="F6167B"/>
                </a:solidFill>
                <a:latin typeface="Arial" pitchFamily="34" charset="0"/>
                <a:ea typeface="メイリオ" pitchFamily="50" charset="-128"/>
              </a:rPr>
            </a:br>
            <a:r>
              <a:rPr lang="en-US" altLang="ja-JP" sz="2800" b="1" spc="100" dirty="0">
                <a:solidFill>
                  <a:srgbClr val="F6167B"/>
                </a:solidFill>
                <a:latin typeface="Arial" pitchFamily="34" charset="0"/>
                <a:ea typeface="メイリオ" pitchFamily="50" charset="-128"/>
              </a:rPr>
              <a:t>(OSS</a:t>
            </a:r>
            <a:r>
              <a:rPr lang="ja-JP" altLang="en-US" sz="2800" b="1" spc="100" dirty="0">
                <a:solidFill>
                  <a:srgbClr val="F6167B"/>
                </a:solidFill>
                <a:latin typeface="Arial" pitchFamily="34" charset="0"/>
                <a:ea typeface="メイリオ" pitchFamily="50" charset="-128"/>
              </a:rPr>
              <a:t>導入時の検討、</a:t>
            </a:r>
            <a:r>
              <a:rPr lang="en-US" altLang="ja-JP" sz="2800" b="1" spc="100" dirty="0">
                <a:solidFill>
                  <a:srgbClr val="F6167B"/>
                </a:solidFill>
                <a:latin typeface="Arial" pitchFamily="34" charset="0"/>
                <a:ea typeface="メイリオ" pitchFamily="50" charset="-128"/>
              </a:rPr>
              <a:t>OSS</a:t>
            </a:r>
            <a:r>
              <a:rPr lang="ja-JP" altLang="en-US" sz="2800" b="1" spc="100" dirty="0">
                <a:solidFill>
                  <a:srgbClr val="F6167B"/>
                </a:solidFill>
                <a:latin typeface="Arial" pitchFamily="34" charset="0"/>
                <a:ea typeface="メイリオ" pitchFamily="50" charset="-128"/>
              </a:rPr>
              <a:t>レビュー、</a:t>
            </a:r>
            <a:r>
              <a:rPr lang="en-US" altLang="ja-JP" sz="2800" b="1" spc="100" dirty="0">
                <a:solidFill>
                  <a:srgbClr val="F6167B"/>
                </a:solidFill>
                <a:latin typeface="Arial" pitchFamily="34" charset="0"/>
                <a:ea typeface="メイリオ" pitchFamily="50" charset="-128"/>
              </a:rPr>
              <a:t>OSS</a:t>
            </a:r>
            <a:r>
              <a:rPr lang="ja-JP" altLang="en-US" sz="2800" b="1" spc="100" dirty="0">
                <a:solidFill>
                  <a:srgbClr val="F6167B"/>
                </a:solidFill>
                <a:latin typeface="Arial" pitchFamily="34" charset="0"/>
                <a:ea typeface="メイリオ" pitchFamily="50" charset="-128"/>
              </a:rPr>
              <a:t>配布</a:t>
            </a:r>
            <a:r>
              <a:rPr lang="en-US" altLang="ja-JP" sz="2800" b="1" spc="100" dirty="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第9章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第10章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a:t>事後課題</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(4)OSS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(5)OSS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作成</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コンプライアンス･プロセスで確認すべき事項で、必要でないものを全て選択せよ。</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の名称（バージョン含む）、原権利者</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改変部分の開示、ライセンス伝播の有無</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(3)OSS</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(4)OSS</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４．以下の</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ページからユーザーのマシンにダウンロードされる場合</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(2)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ページの広告宣伝の提供者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が配布されるタイミングを全て選択せよ。</a:t>
            </a:r>
            <a:br>
              <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製品ベンダーがお客様に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を組み込んだ組込型製品を提供し、お客様は組込型製品をエンドユーザに販売する</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 IT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ベンダーがお客様のユーザプログラムを開発し</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と共に提供し、お客様内部でユーザプログラムを使用する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ｺﾝﾌﾟﾗｲｱﾝｽﾌﾟﾛｸﾞﾗﾑ･ﾊﾞｰｼﾞｮﾝ</a:t>
            </a:r>
            <a:r>
              <a:rPr lang="en-US" altLang="ja-JP" sz="2800"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概要</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6480577"/>
            <a:ext cx="10945811" cy="391566"/>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章</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番号を記載した。</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 name="四角形: 角を丸くする 107"/>
          <p:cNvSpPr/>
          <p:nvPr/>
        </p:nvSpPr>
        <p:spPr>
          <a:xfrm>
            <a:off x="689159" y="5312484"/>
            <a:ext cx="4806575" cy="1013500"/>
          </a:xfrm>
          <a:prstGeom prst="roundRect">
            <a:avLst/>
          </a:prstGeom>
          <a:solidFill>
            <a:schemeClr val="accent6">
              <a:lumMod val="40000"/>
              <a:lumOff val="60000"/>
            </a:schemeClr>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975" b="1" dirty="0">
              <a:solidFill>
                <a:prstClr val="white"/>
              </a:solidFill>
              <a:latin typeface="Segoe UI Symbol"/>
              <a:ea typeface="メイリオ"/>
            </a:endParaRPr>
          </a:p>
        </p:txBody>
      </p:sp>
      <p:sp>
        <p:nvSpPr>
          <p:cNvPr id="6" name="円/楕円 76"/>
          <p:cNvSpPr/>
          <p:nvPr/>
        </p:nvSpPr>
        <p:spPr>
          <a:xfrm>
            <a:off x="4409697" y="4844786"/>
            <a:ext cx="1061251" cy="44999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7" name="テキスト ボックス 6"/>
          <p:cNvSpPr txBox="1"/>
          <p:nvPr/>
        </p:nvSpPr>
        <p:spPr>
          <a:xfrm>
            <a:off x="4396196" y="4827082"/>
            <a:ext cx="1061251" cy="492443"/>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レビュー</a:t>
            </a:r>
            <a:br>
              <a:rPr lang="en-US" altLang="ja-JP" sz="1300" dirty="0">
                <a:solidFill>
                  <a:prstClr val="black"/>
                </a:solidFill>
                <a:latin typeface="Segoe UI Symbol"/>
                <a:ea typeface="メイリオ"/>
              </a:rPr>
            </a:br>
            <a:r>
              <a:rPr lang="ja-JP" altLang="en-US" sz="1300" dirty="0">
                <a:solidFill>
                  <a:prstClr val="black"/>
                </a:solidFill>
                <a:latin typeface="Segoe UI Symbol"/>
                <a:ea typeface="メイリオ"/>
              </a:rPr>
              <a:t>レポート</a:t>
            </a:r>
          </a:p>
        </p:txBody>
      </p:sp>
      <p:sp>
        <p:nvSpPr>
          <p:cNvPr id="8" name="角丸四角形 7"/>
          <p:cNvSpPr/>
          <p:nvPr/>
        </p:nvSpPr>
        <p:spPr>
          <a:xfrm>
            <a:off x="2165620" y="1717052"/>
            <a:ext cx="7501587" cy="2814697"/>
          </a:xfrm>
          <a:prstGeom prst="roundRect">
            <a:avLst/>
          </a:prstGeom>
          <a:solidFill>
            <a:schemeClr val="accent2">
              <a:lumMod val="20000"/>
              <a:lumOff val="80000"/>
            </a:schemeClr>
          </a:solidFill>
          <a:ln w="28575">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sp>
        <p:nvSpPr>
          <p:cNvPr id="9" name="角丸四角形 8"/>
          <p:cNvSpPr/>
          <p:nvPr/>
        </p:nvSpPr>
        <p:spPr>
          <a:xfrm>
            <a:off x="2644765" y="3487474"/>
            <a:ext cx="4509738" cy="928342"/>
          </a:xfrm>
          <a:prstGeom prst="roundRect">
            <a:avLst/>
          </a:prstGeom>
          <a:solidFill>
            <a:schemeClr val="accent3">
              <a:lumMod val="20000"/>
              <a:lumOff val="80000"/>
            </a:schemeClr>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0" name="円/楕円 73"/>
          <p:cNvSpPr/>
          <p:nvPr/>
        </p:nvSpPr>
        <p:spPr>
          <a:xfrm>
            <a:off x="767584" y="4822108"/>
            <a:ext cx="1198358"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11" name="テキスト ボックス 10"/>
          <p:cNvSpPr txBox="1"/>
          <p:nvPr/>
        </p:nvSpPr>
        <p:spPr>
          <a:xfrm>
            <a:off x="4331462" y="1932600"/>
            <a:ext cx="1271756" cy="292388"/>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a:solidFill>
                  <a:prstClr val="white"/>
                </a:solidFill>
                <a:latin typeface="メイリオ" panose="020B0604030504040204" pitchFamily="50" charset="-128"/>
                <a:ea typeface="メイリオ" panose="020B0604030504040204" pitchFamily="50" charset="-128"/>
              </a:rPr>
              <a:t>OSS</a:t>
            </a:r>
            <a:r>
              <a:rPr lang="ja-JP" altLang="en-US" sz="1300" b="1" dirty="0">
                <a:solidFill>
                  <a:prstClr val="white"/>
                </a:solidFill>
                <a:latin typeface="メイリオ" panose="020B0604030504040204" pitchFamily="50" charset="-128"/>
                <a:ea typeface="メイリオ" panose="020B0604030504040204" pitchFamily="50" charset="-128"/>
              </a:rPr>
              <a:t>ポリシー</a:t>
            </a:r>
          </a:p>
        </p:txBody>
      </p:sp>
      <p:sp>
        <p:nvSpPr>
          <p:cNvPr id="12" name="テキスト ボックス 11"/>
          <p:cNvSpPr txBox="1"/>
          <p:nvPr/>
        </p:nvSpPr>
        <p:spPr>
          <a:xfrm>
            <a:off x="4429943" y="3829439"/>
            <a:ext cx="1053169"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レビュー</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a:solidFill>
                  <a:prstClr val="white"/>
                </a:solidFill>
                <a:latin typeface="メイリオ" panose="020B0604030504040204" pitchFamily="50" charset="-128"/>
                <a:ea typeface="メイリオ" panose="020B0604030504040204" pitchFamily="50" charset="-128"/>
              </a:rPr>
              <a:t>プロセス</a:t>
            </a:r>
          </a:p>
        </p:txBody>
      </p:sp>
      <p:sp>
        <p:nvSpPr>
          <p:cNvPr id="13" name="テキスト ボックス 12"/>
          <p:cNvSpPr txBox="1"/>
          <p:nvPr/>
        </p:nvSpPr>
        <p:spPr>
          <a:xfrm>
            <a:off x="4357784" y="2618064"/>
            <a:ext cx="1271756"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a:latin typeface="メイリオ" panose="020B0604030504040204" pitchFamily="50" charset="-128"/>
                <a:ea typeface="メイリオ" panose="020B0604030504040204" pitchFamily="50" charset="-128"/>
              </a:rPr>
              <a:t>OSS</a:t>
            </a:r>
            <a:br>
              <a:rPr lang="en-US" altLang="ja-JP" sz="1300" b="1" dirty="0">
                <a:latin typeface="メイリオ" panose="020B0604030504040204" pitchFamily="50" charset="-128"/>
                <a:ea typeface="メイリオ" panose="020B0604030504040204" pitchFamily="50" charset="-128"/>
              </a:rPr>
            </a:br>
            <a:r>
              <a:rPr lang="ja-JP" altLang="en-US" sz="1300" b="1" dirty="0">
                <a:latin typeface="メイリオ" panose="020B0604030504040204" pitchFamily="50" charset="-128"/>
                <a:ea typeface="メイリオ" panose="020B0604030504040204" pitchFamily="50" charset="-128"/>
              </a:rPr>
              <a:t>責任者</a:t>
            </a:r>
          </a:p>
        </p:txBody>
      </p:sp>
      <p:sp>
        <p:nvSpPr>
          <p:cNvPr id="14" name="テキスト ボックス 13"/>
          <p:cNvSpPr txBox="1"/>
          <p:nvPr/>
        </p:nvSpPr>
        <p:spPr>
          <a:xfrm>
            <a:off x="5761403" y="2621410"/>
            <a:ext cx="1052492"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1300" b="1" dirty="0">
                <a:latin typeface="メイリオ" panose="020B0604030504040204" pitchFamily="50" charset="-128"/>
                <a:ea typeface="メイリオ" panose="020B0604030504040204" pitchFamily="50" charset="-128"/>
              </a:rPr>
              <a:t>OSS</a:t>
            </a:r>
            <a:br>
              <a:rPr lang="en-US" altLang="ja-JP" sz="1300" b="1" dirty="0">
                <a:latin typeface="メイリオ" panose="020B0604030504040204" pitchFamily="50" charset="-128"/>
                <a:ea typeface="メイリオ" panose="020B0604030504040204" pitchFamily="50" charset="-128"/>
              </a:rPr>
            </a:br>
            <a:r>
              <a:rPr lang="ja-JP" altLang="en-US" sz="1300" b="1" dirty="0">
                <a:latin typeface="メイリオ" panose="020B0604030504040204" pitchFamily="50" charset="-128"/>
                <a:ea typeface="メイリオ" panose="020B0604030504040204" pitchFamily="50" charset="-128"/>
              </a:rPr>
              <a:t>リエゾン</a:t>
            </a:r>
          </a:p>
        </p:txBody>
      </p:sp>
      <p:sp>
        <p:nvSpPr>
          <p:cNvPr id="15" name="テキスト ボックス 14"/>
          <p:cNvSpPr txBox="1"/>
          <p:nvPr/>
        </p:nvSpPr>
        <p:spPr>
          <a:xfrm>
            <a:off x="3002338" y="2618064"/>
            <a:ext cx="1061251" cy="492443"/>
          </a:xfrm>
          <a:prstGeom prst="rect">
            <a:avLst/>
          </a:prstGeom>
          <a:solidFill>
            <a:schemeClr val="accent3">
              <a:lumMod val="60000"/>
              <a:lumOff val="4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latin typeface="メイリオ" panose="020B0604030504040204" pitchFamily="50" charset="-128"/>
                <a:ea typeface="メイリオ" panose="020B0604030504040204" pitchFamily="50" charset="-128"/>
              </a:rPr>
              <a:t>教育</a:t>
            </a:r>
            <a:endParaRPr lang="en-US" altLang="ja-JP" sz="1300" b="1" dirty="0">
              <a:latin typeface="メイリオ" panose="020B0604030504040204" pitchFamily="50" charset="-128"/>
              <a:ea typeface="メイリオ" panose="020B0604030504040204" pitchFamily="50" charset="-128"/>
            </a:endParaRPr>
          </a:p>
          <a:p>
            <a:pPr algn="ctr" defTabSz="742950" fontAlgn="auto">
              <a:spcBef>
                <a:spcPts val="0"/>
              </a:spcBef>
              <a:spcAft>
                <a:spcPts val="0"/>
              </a:spcAft>
              <a:defRPr/>
            </a:pPr>
            <a:endParaRPr lang="ja-JP" altLang="en-US" sz="1300" b="1"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689159" y="3951644"/>
            <a:ext cx="1357939" cy="292388"/>
          </a:xfrm>
          <a:prstGeom prst="rect">
            <a:avLst/>
          </a:prstGeom>
          <a:solidFill>
            <a:schemeClr val="accent6">
              <a:lumMod val="60000"/>
              <a:lumOff val="40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開発</a:t>
            </a:r>
          </a:p>
        </p:txBody>
      </p:sp>
      <p:sp>
        <p:nvSpPr>
          <p:cNvPr id="17" name="テキスト ボックス 16"/>
          <p:cNvSpPr txBox="1"/>
          <p:nvPr/>
        </p:nvSpPr>
        <p:spPr>
          <a:xfrm>
            <a:off x="5763879" y="3833172"/>
            <a:ext cx="1050388"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配布物確認</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a:solidFill>
                  <a:prstClr val="white"/>
                </a:solidFill>
                <a:latin typeface="メイリオ" panose="020B0604030504040204" pitchFamily="50" charset="-128"/>
                <a:ea typeface="メイリオ" panose="020B0604030504040204" pitchFamily="50" charset="-128"/>
              </a:rPr>
              <a:t>プロセス</a:t>
            </a:r>
          </a:p>
        </p:txBody>
      </p:sp>
      <p:sp>
        <p:nvSpPr>
          <p:cNvPr id="18" name="テキスト ボックス 17"/>
          <p:cNvSpPr txBox="1"/>
          <p:nvPr/>
        </p:nvSpPr>
        <p:spPr>
          <a:xfrm>
            <a:off x="7275392" y="2016696"/>
            <a:ext cx="1867880" cy="492443"/>
          </a:xfrm>
          <a:prstGeom prst="rect">
            <a:avLst/>
          </a:prstGeom>
          <a:solidFill>
            <a:schemeClr val="accent2">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コントリビューション</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a:solidFill>
                  <a:prstClr val="white"/>
                </a:solidFill>
                <a:latin typeface="メイリオ" panose="020B0604030504040204" pitchFamily="50" charset="-128"/>
                <a:ea typeface="メイリオ" panose="020B0604030504040204" pitchFamily="50" charset="-128"/>
              </a:rPr>
              <a:t> ポリシー</a:t>
            </a:r>
          </a:p>
        </p:txBody>
      </p:sp>
      <p:sp>
        <p:nvSpPr>
          <p:cNvPr id="19" name="テキスト ボックス 18"/>
          <p:cNvSpPr txBox="1"/>
          <p:nvPr/>
        </p:nvSpPr>
        <p:spPr>
          <a:xfrm>
            <a:off x="3002828" y="3847119"/>
            <a:ext cx="1057200"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リスト作成</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a:solidFill>
                  <a:prstClr val="white"/>
                </a:solidFill>
                <a:latin typeface="メイリオ" panose="020B0604030504040204" pitchFamily="50" charset="-128"/>
                <a:ea typeface="メイリオ" panose="020B0604030504040204" pitchFamily="50" charset="-128"/>
              </a:rPr>
              <a:t>プロセス</a:t>
            </a:r>
          </a:p>
        </p:txBody>
      </p:sp>
      <p:sp>
        <p:nvSpPr>
          <p:cNvPr id="25" name="テキスト ボックス 24"/>
          <p:cNvSpPr txBox="1"/>
          <p:nvPr/>
        </p:nvSpPr>
        <p:spPr>
          <a:xfrm>
            <a:off x="2190973" y="3272067"/>
            <a:ext cx="1371635"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マネージメントプロセス</a:t>
            </a:r>
          </a:p>
        </p:txBody>
      </p:sp>
      <p:sp>
        <p:nvSpPr>
          <p:cNvPr id="29" name="テキスト ボックス 28"/>
          <p:cNvSpPr txBox="1"/>
          <p:nvPr/>
        </p:nvSpPr>
        <p:spPr>
          <a:xfrm>
            <a:off x="7370384" y="3803344"/>
            <a:ext cx="1867880" cy="492443"/>
          </a:xfrm>
          <a:prstGeom prst="rect">
            <a:avLst/>
          </a:prstGeom>
          <a:solidFill>
            <a:srgbClr val="A50021"/>
          </a:solidFill>
          <a:ln>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メイリオ" panose="020B0604030504040204" pitchFamily="50" charset="-128"/>
                <a:ea typeface="メイリオ" panose="020B0604030504040204" pitchFamily="50" charset="-128"/>
              </a:rPr>
              <a:t>コントリビューション</a:t>
            </a:r>
            <a:br>
              <a:rPr lang="en-US" altLang="ja-JP" sz="1300" b="1" dirty="0">
                <a:solidFill>
                  <a:prstClr val="white"/>
                </a:solidFill>
                <a:latin typeface="メイリオ" panose="020B0604030504040204" pitchFamily="50" charset="-128"/>
                <a:ea typeface="メイリオ" panose="020B0604030504040204" pitchFamily="50" charset="-128"/>
              </a:rPr>
            </a:br>
            <a:r>
              <a:rPr lang="ja-JP" altLang="en-US" sz="1300" b="1" dirty="0">
                <a:solidFill>
                  <a:prstClr val="white"/>
                </a:solidFill>
                <a:latin typeface="メイリオ" panose="020B0604030504040204" pitchFamily="50" charset="-128"/>
                <a:ea typeface="メイリオ" panose="020B0604030504040204" pitchFamily="50" charset="-128"/>
              </a:rPr>
              <a:t>プロセス</a:t>
            </a:r>
          </a:p>
        </p:txBody>
      </p:sp>
      <p:sp>
        <p:nvSpPr>
          <p:cNvPr id="31" name="テキスト ボックス 30"/>
          <p:cNvSpPr txBox="1"/>
          <p:nvPr/>
        </p:nvSpPr>
        <p:spPr>
          <a:xfrm>
            <a:off x="394351" y="2849211"/>
            <a:ext cx="1208233" cy="292388"/>
          </a:xfrm>
          <a:prstGeom prst="rect">
            <a:avLst/>
          </a:prstGeom>
          <a:solidFill>
            <a:schemeClr val="accent5">
              <a:lumMod val="75000"/>
            </a:schemeClr>
          </a:solidFill>
          <a:ln w="28575">
            <a:solidFill>
              <a:schemeClr val="tx1"/>
            </a:solidFill>
          </a:ln>
        </p:spPr>
        <p:txBody>
          <a:bodyPr wrap="square" rtlCol="0">
            <a:spAutoFit/>
          </a:bodyPr>
          <a:lstStyle/>
          <a:p>
            <a:pPr algn="ctr" defTabSz="742950" fontAlgn="auto">
              <a:spcBef>
                <a:spcPts val="0"/>
              </a:spcBef>
              <a:spcAft>
                <a:spcPts val="0"/>
              </a:spcAft>
              <a:defRPr/>
            </a:pPr>
            <a:r>
              <a:rPr lang="ja-JP" altLang="en-US" sz="1300" b="1" dirty="0">
                <a:solidFill>
                  <a:prstClr val="white"/>
                </a:solidFill>
                <a:latin typeface="Segoe UI Symbol"/>
                <a:ea typeface="メイリオ"/>
              </a:rPr>
              <a:t>適合性</a:t>
            </a:r>
          </a:p>
        </p:txBody>
      </p:sp>
      <p:sp>
        <p:nvSpPr>
          <p:cNvPr id="33" name="円/楕円 75"/>
          <p:cNvSpPr/>
          <p:nvPr/>
        </p:nvSpPr>
        <p:spPr>
          <a:xfrm>
            <a:off x="3002338" y="4822108"/>
            <a:ext cx="1089567" cy="452036"/>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4" name="円/楕円 77"/>
          <p:cNvSpPr/>
          <p:nvPr/>
        </p:nvSpPr>
        <p:spPr>
          <a:xfrm>
            <a:off x="5761609" y="4828669"/>
            <a:ext cx="1061251" cy="452990"/>
          </a:xfrm>
          <a:prstGeom prst="ellipse">
            <a:avLst/>
          </a:prstGeom>
          <a:solidFill>
            <a:srgbClr val="92D050"/>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300" dirty="0">
              <a:solidFill>
                <a:prstClr val="white"/>
              </a:solidFill>
              <a:latin typeface="Segoe UI Symbol"/>
              <a:ea typeface="メイリオ"/>
            </a:endParaRPr>
          </a:p>
        </p:txBody>
      </p:sp>
      <p:sp>
        <p:nvSpPr>
          <p:cNvPr id="35" name="テキスト ボックス 34"/>
          <p:cNvSpPr txBox="1"/>
          <p:nvPr/>
        </p:nvSpPr>
        <p:spPr>
          <a:xfrm>
            <a:off x="711021" y="4913605"/>
            <a:ext cx="1221873"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ソフトウェア</a:t>
            </a:r>
          </a:p>
        </p:txBody>
      </p:sp>
      <p:sp>
        <p:nvSpPr>
          <p:cNvPr id="36" name="テキスト ボックス 35"/>
          <p:cNvSpPr txBox="1"/>
          <p:nvPr/>
        </p:nvSpPr>
        <p:spPr>
          <a:xfrm>
            <a:off x="5791082" y="4921078"/>
            <a:ext cx="1048856"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配布 </a:t>
            </a:r>
          </a:p>
        </p:txBody>
      </p:sp>
      <p:sp>
        <p:nvSpPr>
          <p:cNvPr id="37" name="テキスト ボックス 36"/>
          <p:cNvSpPr txBox="1"/>
          <p:nvPr/>
        </p:nvSpPr>
        <p:spPr>
          <a:xfrm>
            <a:off x="3182868" y="4917364"/>
            <a:ext cx="718874" cy="292388"/>
          </a:xfrm>
          <a:prstGeom prst="rect">
            <a:avLst/>
          </a:prstGeom>
          <a:noFill/>
          <a:ln>
            <a:no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BoM</a:t>
            </a:r>
            <a:endParaRPr lang="ja-JP" altLang="en-US" sz="1300" dirty="0">
              <a:solidFill>
                <a:prstClr val="black"/>
              </a:solidFill>
              <a:latin typeface="Segoe UI Symbol"/>
              <a:ea typeface="メイリオ"/>
            </a:endParaRPr>
          </a:p>
        </p:txBody>
      </p:sp>
      <p:sp>
        <p:nvSpPr>
          <p:cNvPr id="38" name="テキスト ボックス 37"/>
          <p:cNvSpPr txBox="1"/>
          <p:nvPr/>
        </p:nvSpPr>
        <p:spPr>
          <a:xfrm>
            <a:off x="1017168" y="5358522"/>
            <a:ext cx="70019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a:solidFill>
                  <a:prstClr val="white"/>
                </a:solidFill>
                <a:latin typeface="Segoe UI Symbol"/>
                <a:ea typeface="メイリオ"/>
              </a:rPr>
              <a:t>OSS</a:t>
            </a:r>
            <a:endParaRPr lang="ja-JP" altLang="en-US" sz="975" b="1" dirty="0">
              <a:solidFill>
                <a:prstClr val="white"/>
              </a:solidFill>
              <a:latin typeface="Segoe UI Symbol"/>
              <a:ea typeface="メイリオ"/>
            </a:endParaRPr>
          </a:p>
        </p:txBody>
      </p:sp>
      <p:sp>
        <p:nvSpPr>
          <p:cNvPr id="39" name="テキスト ボックス 38"/>
          <p:cNvSpPr txBox="1"/>
          <p:nvPr/>
        </p:nvSpPr>
        <p:spPr>
          <a:xfrm>
            <a:off x="3080792" y="5344166"/>
            <a:ext cx="1027194"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en-US" altLang="ja-JP" sz="975" b="1" dirty="0">
                <a:solidFill>
                  <a:prstClr val="white"/>
                </a:solidFill>
                <a:latin typeface="Segoe UI Symbol"/>
                <a:ea typeface="メイリオ"/>
              </a:rPr>
              <a:t>OSS</a:t>
            </a:r>
            <a:r>
              <a:rPr lang="ja-JP" altLang="en-US" sz="975" b="1" dirty="0">
                <a:solidFill>
                  <a:prstClr val="white"/>
                </a:solidFill>
                <a:latin typeface="Segoe UI Symbol"/>
                <a:ea typeface="メイリオ"/>
              </a:rPr>
              <a:t>バージョン</a:t>
            </a:r>
          </a:p>
        </p:txBody>
      </p:sp>
      <p:sp>
        <p:nvSpPr>
          <p:cNvPr id="40" name="テキスト ボックス 39"/>
          <p:cNvSpPr txBox="1"/>
          <p:nvPr/>
        </p:nvSpPr>
        <p:spPr>
          <a:xfrm>
            <a:off x="3186449" y="5589774"/>
            <a:ext cx="905456"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ライセンス</a:t>
            </a:r>
          </a:p>
        </p:txBody>
      </p:sp>
      <p:sp>
        <p:nvSpPr>
          <p:cNvPr id="41" name="テキスト ボックス 40"/>
          <p:cNvSpPr txBox="1"/>
          <p:nvPr/>
        </p:nvSpPr>
        <p:spPr>
          <a:xfrm>
            <a:off x="4544364" y="5358522"/>
            <a:ext cx="845951"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レポート</a:t>
            </a:r>
          </a:p>
        </p:txBody>
      </p:sp>
      <p:sp>
        <p:nvSpPr>
          <p:cNvPr id="42" name="テキスト ボックス 41"/>
          <p:cNvSpPr txBox="1"/>
          <p:nvPr/>
        </p:nvSpPr>
        <p:spPr>
          <a:xfrm>
            <a:off x="6086430" y="5374373"/>
            <a:ext cx="813133"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パッケージ</a:t>
            </a:r>
          </a:p>
        </p:txBody>
      </p:sp>
      <p:cxnSp>
        <p:nvCxnSpPr>
          <p:cNvPr id="43" name="直線矢印コネクタ 42"/>
          <p:cNvCxnSpPr>
            <a:stCxn id="16" idx="3"/>
            <a:endCxn id="19" idx="1"/>
          </p:cNvCxnSpPr>
          <p:nvPr/>
        </p:nvCxnSpPr>
        <p:spPr>
          <a:xfrm flipV="1">
            <a:off x="2047098" y="4093341"/>
            <a:ext cx="955730" cy="44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9" idx="3"/>
            <a:endCxn id="12" idx="1"/>
          </p:cNvCxnSpPr>
          <p:nvPr/>
        </p:nvCxnSpPr>
        <p:spPr>
          <a:xfrm flipV="1">
            <a:off x="4060028" y="4075661"/>
            <a:ext cx="369915" cy="176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12" idx="3"/>
            <a:endCxn id="17" idx="1"/>
          </p:cNvCxnSpPr>
          <p:nvPr/>
        </p:nvCxnSpPr>
        <p:spPr>
          <a:xfrm>
            <a:off x="5483112" y="4075661"/>
            <a:ext cx="280767" cy="373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33" idx="0"/>
          </p:cNvCxnSpPr>
          <p:nvPr/>
        </p:nvCxnSpPr>
        <p:spPr>
          <a:xfrm>
            <a:off x="3539505" y="4322248"/>
            <a:ext cx="7617" cy="499860"/>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7" idx="2"/>
            <a:endCxn id="34" idx="0"/>
          </p:cNvCxnSpPr>
          <p:nvPr/>
        </p:nvCxnSpPr>
        <p:spPr>
          <a:xfrm>
            <a:off x="6289073" y="4325615"/>
            <a:ext cx="3162" cy="50305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12" idx="2"/>
            <a:endCxn id="6" idx="0"/>
          </p:cNvCxnSpPr>
          <p:nvPr/>
        </p:nvCxnSpPr>
        <p:spPr>
          <a:xfrm flipH="1">
            <a:off x="4940323" y="4321882"/>
            <a:ext cx="16205" cy="522904"/>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10" idx="0"/>
          </p:cNvCxnSpPr>
          <p:nvPr/>
        </p:nvCxnSpPr>
        <p:spPr>
          <a:xfrm flipH="1">
            <a:off x="1366763" y="4244032"/>
            <a:ext cx="1366" cy="578076"/>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197026" y="5838487"/>
            <a:ext cx="910960"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著作権</a:t>
            </a:r>
          </a:p>
        </p:txBody>
      </p:sp>
      <p:sp>
        <p:nvSpPr>
          <p:cNvPr id="51" name="テキスト ボックス 50"/>
          <p:cNvSpPr txBox="1"/>
          <p:nvPr/>
        </p:nvSpPr>
        <p:spPr>
          <a:xfrm>
            <a:off x="3197026" y="6088555"/>
            <a:ext cx="894879"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義務</a:t>
            </a:r>
          </a:p>
        </p:txBody>
      </p:sp>
      <p:sp>
        <p:nvSpPr>
          <p:cNvPr id="52" name="テキスト ボックス 51"/>
          <p:cNvSpPr txBox="1"/>
          <p:nvPr/>
        </p:nvSpPr>
        <p:spPr>
          <a:xfrm>
            <a:off x="393277" y="1490890"/>
            <a:ext cx="3146228" cy="542584"/>
          </a:xfrm>
          <a:prstGeom prst="rect">
            <a:avLst/>
          </a:prstGeom>
          <a:solidFill>
            <a:schemeClr val="bg1"/>
          </a:solidFill>
          <a:ln w="28575">
            <a:solidFill>
              <a:schemeClr val="accent3">
                <a:lumMod val="75000"/>
              </a:schemeClr>
            </a:solidFill>
          </a:ln>
        </p:spPr>
        <p:txBody>
          <a:bodyPr wrap="square" rtlCol="0">
            <a:spAutoFit/>
          </a:bodyPr>
          <a:lstStyle/>
          <a:p>
            <a:pPr defTabSz="742950" fontAlgn="auto">
              <a:spcBef>
                <a:spcPts val="0"/>
              </a:spcBef>
              <a:spcAft>
                <a:spcPts val="0"/>
              </a:spcAft>
              <a:defRPr/>
            </a:pPr>
            <a:r>
              <a:rPr lang="en-US" altLang="ja-JP" sz="1463" b="1" dirty="0">
                <a:solidFill>
                  <a:prstClr val="black"/>
                </a:solidFill>
                <a:latin typeface="Segoe UI Symbol"/>
                <a:ea typeface="メイリオ"/>
              </a:rPr>
              <a:t>OSS</a:t>
            </a:r>
            <a:r>
              <a:rPr lang="ja-JP" altLang="en-US" sz="1463" b="1" dirty="0">
                <a:solidFill>
                  <a:prstClr val="black"/>
                </a:solidFill>
                <a:latin typeface="Segoe UI Symbol"/>
                <a:ea typeface="メイリオ"/>
              </a:rPr>
              <a:t>コンプライアンスプログラム</a:t>
            </a:r>
            <a:r>
              <a:rPr lang="en-US" altLang="ja-JP" sz="1463" b="1" dirty="0">
                <a:solidFill>
                  <a:prstClr val="black"/>
                </a:solidFill>
                <a:latin typeface="Segoe UI Symbol"/>
                <a:ea typeface="メイリオ"/>
              </a:rPr>
              <a:t> = </a:t>
            </a:r>
          </a:p>
          <a:p>
            <a:pPr defTabSz="742950" fontAlgn="auto">
              <a:spcBef>
                <a:spcPts val="0"/>
              </a:spcBef>
              <a:spcAft>
                <a:spcPts val="0"/>
              </a:spcAft>
              <a:defRPr/>
            </a:pPr>
            <a:r>
              <a:rPr lang="ja-JP" altLang="en-US" sz="1463" b="1" dirty="0">
                <a:solidFill>
                  <a:prstClr val="black"/>
                </a:solidFill>
                <a:latin typeface="Segoe UI Symbol"/>
                <a:ea typeface="メイリオ"/>
              </a:rPr>
              <a:t>ポリシー、組織、プロセス</a:t>
            </a:r>
          </a:p>
        </p:txBody>
      </p:sp>
      <p:sp>
        <p:nvSpPr>
          <p:cNvPr id="53" name="テキスト ボックス 52"/>
          <p:cNvSpPr txBox="1"/>
          <p:nvPr/>
        </p:nvSpPr>
        <p:spPr>
          <a:xfrm>
            <a:off x="7043084" y="4915204"/>
            <a:ext cx="2354835" cy="492443"/>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ソフトウェアとライセンス･メタ情報を受領</a:t>
            </a:r>
            <a:endParaRPr lang="en-US" altLang="ja-JP" sz="1300" b="1" dirty="0">
              <a:solidFill>
                <a:prstClr val="black"/>
              </a:solidFill>
              <a:latin typeface="Segoe UI Symbol"/>
              <a:ea typeface="メイリオ"/>
            </a:endParaRPr>
          </a:p>
        </p:txBody>
      </p:sp>
      <p:sp>
        <p:nvSpPr>
          <p:cNvPr id="54" name="矢印: 右 111"/>
          <p:cNvSpPr/>
          <p:nvPr/>
        </p:nvSpPr>
        <p:spPr>
          <a:xfrm>
            <a:off x="1680800" y="2615402"/>
            <a:ext cx="431957" cy="736145"/>
          </a:xfrm>
          <a:prstGeom prst="rightArrow">
            <a:avLst/>
          </a:prstGeom>
          <a:solidFill>
            <a:schemeClr val="accent5">
              <a:lumMod val="75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defTabSz="742950" fontAlgn="auto">
              <a:spcBef>
                <a:spcPts val="0"/>
              </a:spcBef>
              <a:spcAft>
                <a:spcPts val="0"/>
              </a:spcAft>
              <a:defRPr/>
            </a:pPr>
            <a:endParaRPr lang="ja-JP" altLang="en-US" sz="1463" dirty="0">
              <a:solidFill>
                <a:prstClr val="white"/>
              </a:solidFill>
              <a:latin typeface="Segoe UI Symbol"/>
              <a:ea typeface="メイリオ"/>
            </a:endParaRPr>
          </a:p>
        </p:txBody>
      </p:sp>
      <p:cxnSp>
        <p:nvCxnSpPr>
          <p:cNvPr id="55" name="コネクタ: カギ線 10"/>
          <p:cNvCxnSpPr>
            <a:stCxn id="5" idx="3"/>
            <a:endCxn id="42" idx="1"/>
          </p:cNvCxnSpPr>
          <p:nvPr/>
        </p:nvCxnSpPr>
        <p:spPr>
          <a:xfrm flipV="1">
            <a:off x="5495734" y="5495560"/>
            <a:ext cx="590696" cy="32367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6086430" y="6052731"/>
            <a:ext cx="753508" cy="242374"/>
          </a:xfrm>
          <a:prstGeom prst="rect">
            <a:avLst/>
          </a:prstGeom>
          <a:solidFill>
            <a:schemeClr val="accent6">
              <a:lumMod val="50000"/>
            </a:schemeClr>
          </a:solidFill>
          <a:ln>
            <a:solidFill>
              <a:schemeClr val="tx1"/>
            </a:solidFill>
          </a:ln>
        </p:spPr>
        <p:txBody>
          <a:bodyPr wrap="square" rtlCol="0">
            <a:spAutoFit/>
          </a:bodyPr>
          <a:lstStyle/>
          <a:p>
            <a:pPr algn="ctr" defTabSz="742950" fontAlgn="auto">
              <a:spcBef>
                <a:spcPts val="0"/>
              </a:spcBef>
              <a:spcAft>
                <a:spcPts val="0"/>
              </a:spcAft>
              <a:defRPr/>
            </a:pPr>
            <a:r>
              <a:rPr lang="ja-JP" altLang="en-US" sz="975" b="1" dirty="0">
                <a:solidFill>
                  <a:prstClr val="white"/>
                </a:solidFill>
                <a:latin typeface="Segoe UI Symbol"/>
                <a:ea typeface="メイリオ"/>
              </a:rPr>
              <a:t>開示</a:t>
            </a:r>
          </a:p>
        </p:txBody>
      </p:sp>
      <p:cxnSp>
        <p:nvCxnSpPr>
          <p:cNvPr id="57" name="コネクタ: カギ線 69"/>
          <p:cNvCxnSpPr>
            <a:cxnSpLocks/>
            <a:stCxn id="5" idx="3"/>
            <a:endCxn id="56" idx="1"/>
          </p:cNvCxnSpPr>
          <p:nvPr/>
        </p:nvCxnSpPr>
        <p:spPr>
          <a:xfrm>
            <a:off x="5495734" y="5819234"/>
            <a:ext cx="590696" cy="35468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7052178" y="5842696"/>
            <a:ext cx="2354835" cy="292388"/>
          </a:xfrm>
          <a:prstGeom prst="rect">
            <a:avLst/>
          </a:prstGeom>
          <a:solidFill>
            <a:schemeClr val="bg1"/>
          </a:solidFill>
          <a:ln w="28575">
            <a:solidFill>
              <a:schemeClr val="accent3">
                <a:lumMod val="75000"/>
              </a:schemeClr>
            </a:solidFill>
          </a:ln>
        </p:spPr>
        <p:txBody>
          <a:bodyPr wrap="square" rtlCol="0">
            <a:spAutoFit/>
          </a:bodyPr>
          <a:lstStyle/>
          <a:p>
            <a:pPr algn="ctr" defTabSz="742950" fontAlgn="auto">
              <a:spcBef>
                <a:spcPts val="0"/>
              </a:spcBef>
              <a:spcAft>
                <a:spcPts val="0"/>
              </a:spcAft>
              <a:defRPr/>
            </a:pPr>
            <a:r>
              <a:rPr lang="ja-JP" altLang="en-US" sz="1300" b="1" dirty="0">
                <a:solidFill>
                  <a:prstClr val="black"/>
                </a:solidFill>
                <a:latin typeface="Segoe UI Symbol"/>
                <a:ea typeface="メイリオ"/>
              </a:rPr>
              <a:t>必要ならソースコードを開示</a:t>
            </a:r>
            <a:endParaRPr lang="en-US" altLang="ja-JP" sz="1300" b="1" dirty="0">
              <a:solidFill>
                <a:prstClr val="black"/>
              </a:solidFill>
              <a:latin typeface="Segoe UI Symbol"/>
              <a:ea typeface="メイリオ"/>
            </a:endParaRPr>
          </a:p>
        </p:txBody>
      </p:sp>
      <p:sp>
        <p:nvSpPr>
          <p:cNvPr id="63" name="テキスト ボックス 62"/>
          <p:cNvSpPr txBox="1"/>
          <p:nvPr/>
        </p:nvSpPr>
        <p:spPr>
          <a:xfrm>
            <a:off x="4639033" y="3065184"/>
            <a:ext cx="1052047" cy="415498"/>
          </a:xfrm>
          <a:prstGeom prst="rect">
            <a:avLst/>
          </a:prstGeom>
          <a:solidFill>
            <a:schemeClr val="accent6">
              <a:lumMod val="20000"/>
              <a:lumOff val="80000"/>
            </a:schemeClr>
          </a:solidFill>
          <a:ln>
            <a:solidFill>
              <a:schemeClr val="accent3"/>
            </a:solidFill>
          </a:ln>
        </p:spPr>
        <p:txBody>
          <a:bodyPr wrap="square" rtlCol="0">
            <a:spAutoFit/>
          </a:bodyPr>
          <a:lstStyle/>
          <a:p>
            <a:pPr algn="ctr" defTabSz="742950" fontAlgn="auto">
              <a:spcBef>
                <a:spcPts val="0"/>
              </a:spcBef>
              <a:spcAft>
                <a:spcPts val="0"/>
              </a:spcAft>
              <a:defRPr/>
            </a:pPr>
            <a:r>
              <a:rPr lang="ja-JP" altLang="en-US" sz="1050" dirty="0">
                <a:solidFill>
                  <a:prstClr val="black"/>
                </a:solidFill>
                <a:latin typeface="Segoe UI Symbol"/>
                <a:ea typeface="メイリオ"/>
              </a:rPr>
              <a:t>ソフトウェア･スタッフ</a:t>
            </a:r>
          </a:p>
        </p:txBody>
      </p:sp>
      <p:sp>
        <p:nvSpPr>
          <p:cNvPr id="3" name="角丸四角形 2"/>
          <p:cNvSpPr/>
          <p:nvPr/>
        </p:nvSpPr>
        <p:spPr>
          <a:xfrm>
            <a:off x="177033" y="1348517"/>
            <a:ext cx="11512203" cy="5061710"/>
          </a:xfrm>
          <a:prstGeom prst="roundRect">
            <a:avLst>
              <a:gd name="adj" fmla="val 5679"/>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0122019" y="1486348"/>
            <a:ext cx="1354911" cy="954107"/>
          </a:xfrm>
          <a:prstGeom prst="rect">
            <a:avLst/>
          </a:prstGeom>
          <a:solidFill>
            <a:schemeClr val="bg1"/>
          </a:solidFill>
          <a:ln>
            <a:noFill/>
          </a:ln>
        </p:spPr>
        <p:txBody>
          <a:bodyPr wrap="square" rtlCol="0">
            <a:spAutoFit/>
          </a:bodyPr>
          <a:lstStyle/>
          <a:p>
            <a:pPr algn="ctr" defTabSz="742950" fontAlgn="auto">
              <a:spcBef>
                <a:spcPts val="0"/>
              </a:spcBef>
              <a:spcAft>
                <a:spcPts val="0"/>
              </a:spcAft>
              <a:defRPr/>
            </a:pPr>
            <a:r>
              <a:rPr lang="ja-JP" altLang="en-US" sz="2800" dirty="0">
                <a:solidFill>
                  <a:prstClr val="black"/>
                </a:solidFill>
                <a:latin typeface="メイリオ" panose="020B0604030504040204" pitchFamily="50" charset="-128"/>
                <a:ea typeface="メイリオ" panose="020B0604030504040204" pitchFamily="50" charset="-128"/>
              </a:rPr>
              <a:t>仕様書</a:t>
            </a:r>
            <a:r>
              <a:rPr lang="en-US" altLang="ja-JP" sz="2800" dirty="0">
                <a:solidFill>
                  <a:prstClr val="black"/>
                </a:solidFill>
                <a:latin typeface="メイリオ" panose="020B0604030504040204" pitchFamily="50" charset="-128"/>
                <a:ea typeface="メイリオ" panose="020B0604030504040204" pitchFamily="50" charset="-128"/>
              </a:rPr>
              <a:t>2.0</a:t>
            </a:r>
            <a:endParaRPr lang="ja-JP" altLang="en-US" sz="2800" dirty="0">
              <a:solidFill>
                <a:prstClr val="black"/>
              </a:solidFill>
              <a:latin typeface="メイリオ" panose="020B0604030504040204" pitchFamily="50" charset="-128"/>
              <a:ea typeface="メイリオ" panose="020B0604030504040204" pitchFamily="50" charset="-128"/>
            </a:endParaRPr>
          </a:p>
        </p:txBody>
      </p:sp>
      <p:sp>
        <p:nvSpPr>
          <p:cNvPr id="65" name="角丸四角形吹き出し 64"/>
          <p:cNvSpPr/>
          <p:nvPr/>
        </p:nvSpPr>
        <p:spPr>
          <a:xfrm>
            <a:off x="10105701" y="4614162"/>
            <a:ext cx="1319347" cy="616527"/>
          </a:xfrm>
          <a:prstGeom prst="wedgeRoundRectCallout">
            <a:avLst>
              <a:gd name="adj1" fmla="val -37609"/>
              <a:gd name="adj2" fmla="val 83458"/>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仕様書</a:t>
            </a:r>
            <a:r>
              <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a:t>
            </a:r>
            <a:br>
              <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章</a:t>
            </a:r>
            <a:r>
              <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番号</a:t>
            </a:r>
            <a:endParaRPr kumimoji="1" lang="en-US" altLang="ja-JP"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3440832" y="1412913"/>
            <a:ext cx="8194060" cy="4310082"/>
            <a:chOff x="3440832" y="1412913"/>
            <a:chExt cx="8194060" cy="4310082"/>
          </a:xfrm>
        </p:grpSpPr>
        <p:sp>
          <p:nvSpPr>
            <p:cNvPr id="20" name="テキスト ボックス 19"/>
            <p:cNvSpPr txBox="1"/>
            <p:nvPr/>
          </p:nvSpPr>
          <p:spPr>
            <a:xfrm>
              <a:off x="5432324" y="1726405"/>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1.1</a:t>
              </a:r>
              <a:endParaRPr lang="ja-JP" altLang="en-US" sz="1300" dirty="0">
                <a:solidFill>
                  <a:prstClr val="black"/>
                </a:solidFill>
                <a:latin typeface="Segoe UI Symbol"/>
                <a:ea typeface="メイリオ"/>
              </a:endParaRPr>
            </a:p>
          </p:txBody>
        </p:sp>
        <p:sp>
          <p:nvSpPr>
            <p:cNvPr id="21" name="テキスト ボックス 20"/>
            <p:cNvSpPr txBox="1"/>
            <p:nvPr/>
          </p:nvSpPr>
          <p:spPr>
            <a:xfrm>
              <a:off x="3717207" y="2232720"/>
              <a:ext cx="464904"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1.2</a:t>
              </a:r>
            </a:p>
            <a:p>
              <a:pPr algn="ctr" defTabSz="742950" fontAlgn="auto">
                <a:spcBef>
                  <a:spcPts val="0"/>
                </a:spcBef>
                <a:spcAft>
                  <a:spcPts val="0"/>
                </a:spcAft>
                <a:defRPr/>
              </a:pPr>
              <a:r>
                <a:rPr lang="en-US" altLang="ja-JP" sz="1300" dirty="0">
                  <a:solidFill>
                    <a:prstClr val="black"/>
                  </a:solidFill>
                  <a:latin typeface="Segoe UI Symbol"/>
                  <a:ea typeface="メイリオ"/>
                </a:rPr>
                <a:t>1.3</a:t>
              </a:r>
              <a:endParaRPr lang="ja-JP" altLang="en-US" sz="1300" dirty="0">
                <a:solidFill>
                  <a:prstClr val="black"/>
                </a:solidFill>
                <a:latin typeface="Segoe UI Symbol"/>
                <a:ea typeface="メイリオ"/>
              </a:endParaRPr>
            </a:p>
          </p:txBody>
        </p:sp>
        <p:sp>
          <p:nvSpPr>
            <p:cNvPr id="22" name="テキスト ボックス 21"/>
            <p:cNvSpPr txBox="1"/>
            <p:nvPr/>
          </p:nvSpPr>
          <p:spPr>
            <a:xfrm>
              <a:off x="6530158" y="2402803"/>
              <a:ext cx="51292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2.1</a:t>
              </a:r>
              <a:endParaRPr lang="ja-JP" altLang="en-US" sz="1300" dirty="0">
                <a:solidFill>
                  <a:prstClr val="black"/>
                </a:solidFill>
                <a:latin typeface="Segoe UI Symbol"/>
                <a:ea typeface="メイリオ"/>
              </a:endParaRPr>
            </a:p>
          </p:txBody>
        </p:sp>
        <p:sp>
          <p:nvSpPr>
            <p:cNvPr id="23" name="テキスト ボックス 22"/>
            <p:cNvSpPr txBox="1"/>
            <p:nvPr/>
          </p:nvSpPr>
          <p:spPr>
            <a:xfrm>
              <a:off x="5179554" y="2395761"/>
              <a:ext cx="44998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2.2</a:t>
              </a:r>
              <a:endParaRPr lang="ja-JP" altLang="en-US" sz="1300" dirty="0">
                <a:solidFill>
                  <a:prstClr val="black"/>
                </a:solidFill>
                <a:latin typeface="Segoe UI Symbol"/>
                <a:ea typeface="メイリオ"/>
              </a:endParaRPr>
            </a:p>
          </p:txBody>
        </p:sp>
        <p:sp>
          <p:nvSpPr>
            <p:cNvPr id="24" name="テキスト ボックス 23"/>
            <p:cNvSpPr txBox="1"/>
            <p:nvPr/>
          </p:nvSpPr>
          <p:spPr>
            <a:xfrm>
              <a:off x="3778488" y="3616430"/>
              <a:ext cx="470477"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3.1</a:t>
              </a:r>
              <a:endParaRPr lang="ja-JP" altLang="en-US" sz="1300" dirty="0">
                <a:solidFill>
                  <a:prstClr val="black"/>
                </a:solidFill>
                <a:latin typeface="Segoe UI Symbol"/>
                <a:ea typeface="メイリオ"/>
              </a:endParaRPr>
            </a:p>
          </p:txBody>
        </p:sp>
        <p:sp>
          <p:nvSpPr>
            <p:cNvPr id="26" name="テキスト ボックス 25"/>
            <p:cNvSpPr txBox="1"/>
            <p:nvPr/>
          </p:nvSpPr>
          <p:spPr>
            <a:xfrm>
              <a:off x="3440832" y="3049730"/>
              <a:ext cx="483826"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3.2</a:t>
              </a:r>
              <a:endParaRPr lang="ja-JP" altLang="en-US" sz="1300" dirty="0">
                <a:solidFill>
                  <a:prstClr val="black"/>
                </a:solidFill>
                <a:latin typeface="Segoe UI Symbol"/>
                <a:ea typeface="メイリオ"/>
              </a:endParaRPr>
            </a:p>
          </p:txBody>
        </p:sp>
        <p:sp>
          <p:nvSpPr>
            <p:cNvPr id="27" name="テキスト ボックス 26"/>
            <p:cNvSpPr txBox="1"/>
            <p:nvPr/>
          </p:nvSpPr>
          <p:spPr>
            <a:xfrm>
              <a:off x="6530159" y="3384848"/>
              <a:ext cx="466982"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3.2</a:t>
              </a:r>
            </a:p>
            <a:p>
              <a:pPr algn="ctr" defTabSz="742950" fontAlgn="auto">
                <a:spcBef>
                  <a:spcPts val="0"/>
                </a:spcBef>
                <a:spcAft>
                  <a:spcPts val="0"/>
                </a:spcAft>
                <a:defRPr/>
              </a:pPr>
              <a:r>
                <a:rPr lang="en-US" altLang="ja-JP" sz="1300" dirty="0">
                  <a:solidFill>
                    <a:prstClr val="black"/>
                  </a:solidFill>
                  <a:latin typeface="Segoe UI Symbol"/>
                  <a:ea typeface="メイリオ"/>
                </a:rPr>
                <a:t>4.1</a:t>
              </a:r>
              <a:endParaRPr lang="ja-JP" altLang="en-US" sz="1300" dirty="0">
                <a:solidFill>
                  <a:prstClr val="black"/>
                </a:solidFill>
                <a:latin typeface="Segoe UI Symbol"/>
                <a:ea typeface="メイリオ"/>
              </a:endParaRPr>
            </a:p>
          </p:txBody>
        </p:sp>
        <p:sp>
          <p:nvSpPr>
            <p:cNvPr id="28" name="テキスト ボックス 27"/>
            <p:cNvSpPr txBox="1"/>
            <p:nvPr/>
          </p:nvSpPr>
          <p:spPr>
            <a:xfrm>
              <a:off x="8753061" y="1765849"/>
              <a:ext cx="511779"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5.1</a:t>
              </a:r>
              <a:endParaRPr lang="ja-JP" altLang="en-US" sz="1300" dirty="0">
                <a:solidFill>
                  <a:prstClr val="black"/>
                </a:solidFill>
                <a:latin typeface="Segoe UI Symbol"/>
                <a:ea typeface="メイリオ"/>
              </a:endParaRPr>
            </a:p>
          </p:txBody>
        </p:sp>
        <p:sp>
          <p:nvSpPr>
            <p:cNvPr id="59" name="テキスト ボックス 58"/>
            <p:cNvSpPr txBox="1"/>
            <p:nvPr/>
          </p:nvSpPr>
          <p:spPr>
            <a:xfrm>
              <a:off x="3487967" y="1412913"/>
              <a:ext cx="440155"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1.4</a:t>
              </a:r>
              <a:endParaRPr lang="ja-JP" altLang="en-US" sz="1300" dirty="0">
                <a:solidFill>
                  <a:prstClr val="black"/>
                </a:solidFill>
                <a:latin typeface="Segoe UI Symbol"/>
                <a:ea typeface="メイリオ"/>
              </a:endParaRPr>
            </a:p>
          </p:txBody>
        </p:sp>
        <p:sp>
          <p:nvSpPr>
            <p:cNvPr id="62" name="テキスト ボックス 61"/>
            <p:cNvSpPr txBox="1"/>
            <p:nvPr/>
          </p:nvSpPr>
          <p:spPr>
            <a:xfrm>
              <a:off x="5310429" y="3501805"/>
              <a:ext cx="400796" cy="492443"/>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1.5</a:t>
              </a:r>
              <a:br>
                <a:rPr lang="en-US" altLang="ja-JP" sz="1300" dirty="0">
                  <a:solidFill>
                    <a:prstClr val="black"/>
                  </a:solidFill>
                  <a:latin typeface="Segoe UI Symbol"/>
                  <a:ea typeface="メイリオ"/>
                </a:rPr>
              </a:br>
              <a:r>
                <a:rPr lang="en-US" altLang="ja-JP" sz="1300" dirty="0">
                  <a:solidFill>
                    <a:prstClr val="black"/>
                  </a:solidFill>
                  <a:latin typeface="Segoe UI Symbol"/>
                  <a:ea typeface="メイリオ"/>
                </a:rPr>
                <a:t>3.2</a:t>
              </a:r>
            </a:p>
          </p:txBody>
        </p:sp>
        <p:sp>
          <p:nvSpPr>
            <p:cNvPr id="66" name="テキスト ボックス 65"/>
            <p:cNvSpPr txBox="1"/>
            <p:nvPr/>
          </p:nvSpPr>
          <p:spPr>
            <a:xfrm>
              <a:off x="10067553" y="5429039"/>
              <a:ext cx="469512" cy="292388"/>
            </a:xfrm>
            <a:prstGeom prst="rect">
              <a:avLst/>
            </a:prstGeom>
            <a:solidFill>
              <a:schemeClr val="bg1">
                <a:lumMod val="85000"/>
              </a:schemeClr>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8" name="テキスト ボックス 67"/>
            <p:cNvSpPr txBox="1"/>
            <p:nvPr/>
          </p:nvSpPr>
          <p:spPr>
            <a:xfrm>
              <a:off x="10285941" y="5430607"/>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：記載有り</a:t>
              </a:r>
            </a:p>
          </p:txBody>
        </p:sp>
      </p:grpSp>
      <p:grpSp>
        <p:nvGrpSpPr>
          <p:cNvPr id="4" name="グループ化 3"/>
          <p:cNvGrpSpPr/>
          <p:nvPr/>
        </p:nvGrpSpPr>
        <p:grpSpPr>
          <a:xfrm>
            <a:off x="1274573" y="2382755"/>
            <a:ext cx="10361888" cy="3747164"/>
            <a:chOff x="1274573" y="2382755"/>
            <a:chExt cx="10361888" cy="3747164"/>
          </a:xfrm>
        </p:grpSpPr>
        <p:sp>
          <p:nvSpPr>
            <p:cNvPr id="30" name="テキスト ボックス 29"/>
            <p:cNvSpPr txBox="1"/>
            <p:nvPr/>
          </p:nvSpPr>
          <p:spPr>
            <a:xfrm>
              <a:off x="8771915" y="3505367"/>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5.2</a:t>
              </a:r>
              <a:endParaRPr lang="ja-JP" altLang="en-US" sz="1300" dirty="0">
                <a:solidFill>
                  <a:prstClr val="black"/>
                </a:solidFill>
                <a:latin typeface="Segoe UI Symbol"/>
                <a:ea typeface="メイリオ"/>
              </a:endParaRPr>
            </a:p>
          </p:txBody>
        </p:sp>
        <p:sp>
          <p:nvSpPr>
            <p:cNvPr id="32" name="テキスト ボックス 31"/>
            <p:cNvSpPr txBox="1"/>
            <p:nvPr/>
          </p:nvSpPr>
          <p:spPr>
            <a:xfrm>
              <a:off x="1274573" y="2382755"/>
              <a:ext cx="436235" cy="492443"/>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6.1</a:t>
              </a:r>
            </a:p>
            <a:p>
              <a:pPr algn="ctr" defTabSz="742950" fontAlgn="auto">
                <a:spcBef>
                  <a:spcPts val="0"/>
                </a:spcBef>
                <a:spcAft>
                  <a:spcPts val="0"/>
                </a:spcAft>
                <a:defRPr/>
              </a:pPr>
              <a:r>
                <a:rPr lang="en-US" altLang="ja-JP" sz="1300" dirty="0">
                  <a:solidFill>
                    <a:prstClr val="black"/>
                  </a:solidFill>
                  <a:latin typeface="Segoe UI Symbol"/>
                  <a:ea typeface="メイリオ"/>
                </a:rPr>
                <a:t>6.2</a:t>
              </a:r>
              <a:endParaRPr lang="ja-JP" altLang="en-US" sz="1300" dirty="0">
                <a:solidFill>
                  <a:prstClr val="black"/>
                </a:solidFill>
                <a:latin typeface="Segoe UI Symbol"/>
                <a:ea typeface="メイリオ"/>
              </a:endParaRPr>
            </a:p>
          </p:txBody>
        </p:sp>
        <p:sp>
          <p:nvSpPr>
            <p:cNvPr id="67" name="テキスト ボックス 66"/>
            <p:cNvSpPr txBox="1"/>
            <p:nvPr/>
          </p:nvSpPr>
          <p:spPr>
            <a:xfrm>
              <a:off x="10069121" y="5835962"/>
              <a:ext cx="469512" cy="292388"/>
            </a:xfrm>
            <a:prstGeom prst="rect">
              <a:avLst/>
            </a:prstGeom>
            <a:solidFill>
              <a:schemeClr val="bg1"/>
            </a:solidFill>
            <a:ln>
              <a:solidFill>
                <a:schemeClr val="accent3"/>
              </a:solidFill>
            </a:ln>
          </p:spPr>
          <p:txBody>
            <a:bodyPr wrap="square" rtlCol="0">
              <a:spAutoFit/>
            </a:bodyPr>
            <a:lstStyle/>
            <a:p>
              <a:pPr algn="ctr" defTabSz="742950" fontAlgn="auto">
                <a:spcBef>
                  <a:spcPts val="0"/>
                </a:spcBef>
                <a:spcAft>
                  <a:spcPts val="0"/>
                </a:spcAft>
                <a:defRPr/>
              </a:pPr>
              <a:r>
                <a:rPr lang="en-US" altLang="ja-JP" sz="1300" dirty="0">
                  <a:solidFill>
                    <a:prstClr val="black"/>
                  </a:solidFill>
                  <a:latin typeface="Segoe UI Symbol"/>
                  <a:ea typeface="メイリオ"/>
                </a:rPr>
                <a:t>?.?</a:t>
              </a:r>
              <a:endParaRPr lang="ja-JP" altLang="en-US" sz="1300" dirty="0">
                <a:solidFill>
                  <a:prstClr val="black"/>
                </a:solidFill>
                <a:latin typeface="Segoe UI Symbol"/>
                <a:ea typeface="メイリオ"/>
              </a:endParaRPr>
            </a:p>
          </p:txBody>
        </p:sp>
        <p:sp>
          <p:nvSpPr>
            <p:cNvPr id="69" name="テキスト ボックス 68"/>
            <p:cNvSpPr txBox="1"/>
            <p:nvPr/>
          </p:nvSpPr>
          <p:spPr>
            <a:xfrm>
              <a:off x="10287510" y="5837531"/>
              <a:ext cx="1348951" cy="292388"/>
            </a:xfrm>
            <a:prstGeom prst="rect">
              <a:avLst/>
            </a:prstGeom>
            <a:noFill/>
            <a:ln>
              <a:noFill/>
            </a:ln>
          </p:spPr>
          <p:txBody>
            <a:bodyPr wrap="square" rtlCol="0">
              <a:spAutoFit/>
            </a:bodyPr>
            <a:lstStyle/>
            <a:p>
              <a:pPr algn="ctr" defTabSz="742950" fontAlgn="auto">
                <a:spcBef>
                  <a:spcPts val="0"/>
                </a:spcBef>
                <a:spcAft>
                  <a:spcPts val="0"/>
                </a:spcAft>
                <a:defRPr/>
              </a:pPr>
              <a:r>
                <a:rPr lang="ja-JP" altLang="en-US" sz="1300" dirty="0">
                  <a:solidFill>
                    <a:prstClr val="black"/>
                  </a:solidFill>
                  <a:latin typeface="Segoe UI Symbol"/>
                  <a:ea typeface="メイリオ"/>
                </a:rPr>
                <a:t>：記載無し</a:t>
              </a:r>
            </a:p>
          </p:txBody>
        </p:sp>
      </p:grpSp>
    </p:spTree>
    <p:extLst>
      <p:ext uri="{BB962C8B-B14F-4D97-AF65-F5344CB8AC3E}">
        <p14:creationId xmlns:p14="http://schemas.microsoft.com/office/powerpoint/2010/main" val="140955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今回の講座にあたって</a:t>
            </a:r>
          </a:p>
        </p:txBody>
      </p:sp>
      <p:sp>
        <p:nvSpPr>
          <p:cNvPr id="3" name="コンテンツ プレースホルダー 2"/>
          <p:cNvSpPr>
            <a:spLocks noGrp="1"/>
          </p:cNvSpPr>
          <p:nvPr>
            <p:ph idx="1"/>
          </p:nvPr>
        </p:nvSpPr>
        <p:spPr>
          <a:xfrm>
            <a:off x="609600" y="1600200"/>
            <a:ext cx="10972800" cy="5100638"/>
          </a:xfrm>
        </p:spPr>
        <p:txBody>
          <a:bodyPr>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本教育資料の前提は、ある想定の企業でのソフトウェア開発者向けの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に関する教育の事例と捉えて下さい。（その想定の企業では、アプリケーション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組込型製品の提供を行うビジネスを中心に展開しています。）</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法律やライセンスに関する説明は、特にその企業での法律やライセンスに関する解釈を加えておらず、一般的な法律やライセンスに関する説明になっています。</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そこで、自社で独自に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の教育を展開される場合は、法律やライセンスに関する説明を自社の法律やライセンスの解釈に準じた形で説明すると、よりわかり易くソフトウェア開発者に説明出来るかもしれません。</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又ポリシーやプロセスを、自社の体制やソフトウェア開発のユースケースに準じた形で説明すれば、自社での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に関する教育として、よりソフトウェア開発者にとってわかり易い教育になると考えています。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以上、工夫してみて下さい。</a:t>
            </a:r>
          </a:p>
        </p:txBody>
      </p:sp>
    </p:spTree>
    <p:extLst>
      <p:ext uri="{BB962C8B-B14F-4D97-AF65-F5344CB8AC3E}">
        <p14:creationId xmlns:p14="http://schemas.microsoft.com/office/powerpoint/2010/main" val="273818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知的財産権</a:t>
            </a:r>
            <a:endParaRPr lang="x-none"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7"/>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7"/>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886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9096"/>
            <a:ext cx="10972800" cy="990600"/>
          </a:xfrm>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とは</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242999"/>
            <a:ext cx="11146875" cy="5486413"/>
          </a:xfrm>
        </p:spPr>
        <p:txBody>
          <a:bodyPr vert="horz" lIns="91440" tIns="45720" rIns="91440" bIns="45720" rtlCol="0" anchor="t">
            <a:normAutofit fontScale="92500" lnSpcReduction="20000"/>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そもそも何か？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とは</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Open Source Software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の略で、「一定の条件（ライセンス条件）を守ることで、自由に</a:t>
            </a:r>
            <a:b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利用できるソフトウェア」。 一般的に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はソースコードが公開されており、商用利用を目的としたソフトウェア製品に組み込むこともできる。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どこで使われている？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は現代社会のさまざまな領域で活用されている。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を利用するメリット</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開発期間の短縮：既にある物を使うので早くできる。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開発費用の削減：無償で使えるので安上がり。</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機能の追加やカスタマイズが容易：ソースコードを入手して、自分で変更可能。</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を利用するリスク</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利用には多くのメリットがあるがリスクも伴う</a:t>
            </a:r>
            <a:r>
              <a:rPr lang="ja-JP" altLang="en-US" sz="1900" b="1"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著作権に対する認識不足</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意図せぬ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の混入</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ライセンス条件の理解不足</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コンプライアンス意識の欠如</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274320" lvl="1"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により、</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を不適切に利用してしまうと、</a:t>
            </a:r>
          </a:p>
          <a:p>
            <a:pPr marL="274320" lvl="1"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自社コードの公開、該当製品の販売差止め、クレーム、訴訟、企業の信頼度低下、該当</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の利用禁止、</a:t>
            </a:r>
            <a:b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損害賠償、などにつながるかもしれない。 </a:t>
            </a:r>
          </a:p>
          <a:p>
            <a:pPr marL="274320" lvl="1"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を利用する場合、「ライセンス条件の遵守」が重要となる！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フリーフォーム 3"/>
          <p:cNvSpPr/>
          <p:nvPr/>
        </p:nvSpPr>
        <p:spPr>
          <a:xfrm>
            <a:off x="1085850" y="1500188"/>
            <a:ext cx="10615613" cy="714375"/>
          </a:xfrm>
          <a:custGeom>
            <a:avLst/>
            <a:gdLst>
              <a:gd name="connsiteX0" fmla="*/ 4200525 w 10615613"/>
              <a:gd name="connsiteY0" fmla="*/ 0 h 714375"/>
              <a:gd name="connsiteX1" fmla="*/ 10615613 w 10615613"/>
              <a:gd name="connsiteY1" fmla="*/ 0 h 714375"/>
              <a:gd name="connsiteX2" fmla="*/ 10615613 w 10615613"/>
              <a:gd name="connsiteY2" fmla="*/ 514350 h 714375"/>
              <a:gd name="connsiteX3" fmla="*/ 3729038 w 10615613"/>
              <a:gd name="connsiteY3" fmla="*/ 514350 h 714375"/>
              <a:gd name="connsiteX4" fmla="*/ 3729038 w 10615613"/>
              <a:gd name="connsiteY4" fmla="*/ 714375 h 714375"/>
              <a:gd name="connsiteX5" fmla="*/ 0 w 10615613"/>
              <a:gd name="connsiteY5" fmla="*/ 714375 h 714375"/>
              <a:gd name="connsiteX6" fmla="*/ 0 w 10615613"/>
              <a:gd name="connsiteY6" fmla="*/ 271462 h 714375"/>
              <a:gd name="connsiteX7" fmla="*/ 4229100 w 10615613"/>
              <a:gd name="connsiteY7" fmla="*/ 271462 h 714375"/>
              <a:gd name="connsiteX8" fmla="*/ 4200525 w 10615613"/>
              <a:gd name="connsiteY8"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15613" h="714375">
                <a:moveTo>
                  <a:pt x="4200525" y="0"/>
                </a:moveTo>
                <a:lnTo>
                  <a:pt x="10615613" y="0"/>
                </a:lnTo>
                <a:lnTo>
                  <a:pt x="10615613" y="514350"/>
                </a:lnTo>
                <a:lnTo>
                  <a:pt x="3729038" y="514350"/>
                </a:lnTo>
                <a:lnTo>
                  <a:pt x="3729038" y="714375"/>
                </a:lnTo>
                <a:lnTo>
                  <a:pt x="0" y="714375"/>
                </a:lnTo>
                <a:lnTo>
                  <a:pt x="0" y="271462"/>
                </a:lnTo>
                <a:lnTo>
                  <a:pt x="4229100" y="271462"/>
                </a:lnTo>
                <a:lnTo>
                  <a:pt x="4200525"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1128713" y="3114675"/>
            <a:ext cx="3328987" cy="814387"/>
          </a:xfrm>
          <a:custGeom>
            <a:avLst/>
            <a:gdLst>
              <a:gd name="connsiteX0" fmla="*/ 0 w 3328987"/>
              <a:gd name="connsiteY0" fmla="*/ 0 h 814387"/>
              <a:gd name="connsiteX1" fmla="*/ 1600200 w 3328987"/>
              <a:gd name="connsiteY1" fmla="*/ 0 h 814387"/>
              <a:gd name="connsiteX2" fmla="*/ 1600200 w 3328987"/>
              <a:gd name="connsiteY2" fmla="*/ 528637 h 814387"/>
              <a:gd name="connsiteX3" fmla="*/ 3328987 w 3328987"/>
              <a:gd name="connsiteY3" fmla="*/ 528637 h 814387"/>
              <a:gd name="connsiteX4" fmla="*/ 3328987 w 3328987"/>
              <a:gd name="connsiteY4" fmla="*/ 814387 h 814387"/>
              <a:gd name="connsiteX5" fmla="*/ 14287 w 3328987"/>
              <a:gd name="connsiteY5" fmla="*/ 814387 h 814387"/>
              <a:gd name="connsiteX6" fmla="*/ 0 w 3328987"/>
              <a:gd name="connsiteY6" fmla="*/ 0 h 81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8987" h="814387">
                <a:moveTo>
                  <a:pt x="0" y="0"/>
                </a:moveTo>
                <a:lnTo>
                  <a:pt x="1600200" y="0"/>
                </a:lnTo>
                <a:lnTo>
                  <a:pt x="1600200" y="528637"/>
                </a:lnTo>
                <a:lnTo>
                  <a:pt x="3328987" y="528637"/>
                </a:lnTo>
                <a:lnTo>
                  <a:pt x="3328987" y="814387"/>
                </a:lnTo>
                <a:lnTo>
                  <a:pt x="14287" y="814387"/>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129392" y="4572226"/>
            <a:ext cx="2963636" cy="10595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6"/>
          <p:cNvSpPr/>
          <p:nvPr/>
        </p:nvSpPr>
        <p:spPr>
          <a:xfrm>
            <a:off x="957943" y="5878286"/>
            <a:ext cx="10160000" cy="493485"/>
          </a:xfrm>
          <a:custGeom>
            <a:avLst/>
            <a:gdLst>
              <a:gd name="connsiteX0" fmla="*/ 0 w 10160000"/>
              <a:gd name="connsiteY0" fmla="*/ 0 h 493485"/>
              <a:gd name="connsiteX1" fmla="*/ 10160000 w 10160000"/>
              <a:gd name="connsiteY1" fmla="*/ 0 h 493485"/>
              <a:gd name="connsiteX2" fmla="*/ 10160000 w 10160000"/>
              <a:gd name="connsiteY2" fmla="*/ 275771 h 493485"/>
              <a:gd name="connsiteX3" fmla="*/ 986971 w 10160000"/>
              <a:gd name="connsiteY3" fmla="*/ 275771 h 493485"/>
              <a:gd name="connsiteX4" fmla="*/ 986971 w 10160000"/>
              <a:gd name="connsiteY4" fmla="*/ 493485 h 493485"/>
              <a:gd name="connsiteX5" fmla="*/ 14514 w 10160000"/>
              <a:gd name="connsiteY5" fmla="*/ 493485 h 493485"/>
              <a:gd name="connsiteX6" fmla="*/ 0 w 10160000"/>
              <a:gd name="connsiteY6" fmla="*/ 0 h 49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0" h="493485">
                <a:moveTo>
                  <a:pt x="0" y="0"/>
                </a:moveTo>
                <a:lnTo>
                  <a:pt x="10160000" y="0"/>
                </a:lnTo>
                <a:lnTo>
                  <a:pt x="10160000" y="275771"/>
                </a:lnTo>
                <a:lnTo>
                  <a:pt x="986971" y="275771"/>
                </a:lnTo>
                <a:lnTo>
                  <a:pt x="986971" y="493485"/>
                </a:lnTo>
                <a:lnTo>
                  <a:pt x="14514" y="493485"/>
                </a:lnTo>
                <a:lnTo>
                  <a:pt x="0" y="0"/>
                </a:ln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221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21367</TotalTime>
  <Words>6611</Words>
  <Application>Microsoft Office PowerPoint</Application>
  <PresentationFormat>ワイド画面</PresentationFormat>
  <Paragraphs>705</Paragraphs>
  <Slides>46</Slides>
  <Notes>46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ＭＳ ゴシック</vt:lpstr>
      <vt:lpstr>メイリオ</vt:lpstr>
      <vt:lpstr>Arial</vt:lpstr>
      <vt:lpstr>Calibri</vt:lpstr>
      <vt:lpstr>Roboto</vt:lpstr>
      <vt:lpstr>Segoe UI Symbol</vt:lpstr>
      <vt:lpstr>Times</vt:lpstr>
      <vt:lpstr>Wingdings</vt:lpstr>
      <vt:lpstr>Clarity</vt:lpstr>
      <vt:lpstr>教育資料(コンプライアンスプログラム･バージョン)</vt:lpstr>
      <vt:lpstr>Disclaimer（免責事項）</vt:lpstr>
      <vt:lpstr>OpenChain 教育資料(ｺﾝﾌﾟﾗｲｱﾝｽﾌﾟﾛｸﾞﾗﾑ･ﾊﾞｰｼﾞｮﾝ)とは？</vt:lpstr>
      <vt:lpstr>OpenChain 教育資料(ｺﾝﾌﾟﾗｲｱﾝｽﾌﾟﾛｸﾞﾗﾑ･ﾊﾞｰｼﾞｮﾝ)概要</vt:lpstr>
      <vt:lpstr>OpenChain 教育資料(ｺﾝﾌﾟﾗｲｱﾝｽﾌﾟﾛｸﾞﾗﾑ･ﾊﾞｰｼﾞｮﾝ)概要</vt:lpstr>
      <vt:lpstr>今回の講座にあたって</vt:lpstr>
      <vt:lpstr>コンテンツ</vt:lpstr>
      <vt:lpstr>第1章</vt:lpstr>
      <vt:lpstr>OSSとは</vt:lpstr>
      <vt:lpstr>第2章</vt:lpstr>
      <vt:lpstr>"知的財産”とは何か？</vt:lpstr>
      <vt:lpstr>ソフトウェアにおける著作権の概念</vt:lpstr>
      <vt:lpstr>ソフトウェアに最も関係する 著作権における「権利」</vt:lpstr>
      <vt:lpstr>第3章</vt:lpstr>
      <vt:lpstr>ライセンス</vt:lpstr>
      <vt:lpstr>OSSライセンス </vt:lpstr>
      <vt:lpstr>パーミッシブ（寛容）なOSSライセンス</vt:lpstr>
      <vt:lpstr>ライセンスの互恵性とコピーレフトライセンス</vt:lpstr>
      <vt:lpstr>第4章</vt:lpstr>
      <vt:lpstr>OSS コンプライアンスプログラム　　【§1.4】</vt:lpstr>
      <vt:lpstr>OSS ポリシー　　　　　　　　　　  　【§1.1】</vt:lpstr>
      <vt:lpstr>OSS ポリシー(The Liunux FoundationのOpen Compliance Programのポリシー例)</vt:lpstr>
      <vt:lpstr>OSS ポリシー(The Liunux FoundationのOpen Compliance Programのポリシー例)</vt:lpstr>
      <vt:lpstr>OSSコンプライアンス体制例　　　　　　　　　【§1.2,1.3,2.2】</vt:lpstr>
      <vt:lpstr>一般的な製品及びシステム等の開発プロセス</vt:lpstr>
      <vt:lpstr>開発プロセスと｢OSSコンプライアンスプロセス｣との関係</vt:lpstr>
      <vt:lpstr>OSSコンプライアンス・プロセスとは</vt:lpstr>
      <vt:lpstr>OSSリスト作成プロセス例　　　　　　　【§3.1】</vt:lpstr>
      <vt:lpstr>【§1.5,3.2】</vt:lpstr>
      <vt:lpstr>OSS配布物確認プロセス例　　　　　　　　【§3.2,4.1】</vt:lpstr>
      <vt:lpstr>第5章</vt:lpstr>
      <vt:lpstr>OSS導入時の検討・実施事項</vt:lpstr>
      <vt:lpstr>OSS導入時の検討・実施事項</vt:lpstr>
      <vt:lpstr>第6章</vt:lpstr>
      <vt:lpstr>OSSレビュー                                    【§1.5】</vt:lpstr>
      <vt:lpstr>関連情報の収集</vt:lpstr>
      <vt:lpstr>ソースコード スキャン ツール</vt:lpstr>
      <vt:lpstr>第7章</vt:lpstr>
      <vt:lpstr>OSS配布:ビジネス形態毎の配布の例            【§3.2,4.1】</vt:lpstr>
      <vt:lpstr>OSS配布の例                                               【§3.2】</vt:lpstr>
      <vt:lpstr>ソフトウェアサプライチェーン     【§3.2】</vt:lpstr>
      <vt:lpstr>第8章</vt:lpstr>
      <vt:lpstr>まとめ</vt:lpstr>
      <vt:lpstr>第9章</vt:lpstr>
      <vt:lpstr>第10章</vt:lpstr>
      <vt:lpstr>事後課題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Satoru Koizumi (小泉　悟)</cp:lastModifiedBy>
  <cp:revision>1106</cp:revision>
  <cp:lastPrinted>2017-10-26T22:18:50Z</cp:lastPrinted>
  <dcterms:created xsi:type="dcterms:W3CDTF">2013-07-15T20:26:40Z</dcterms:created>
  <dcterms:modified xsi:type="dcterms:W3CDTF">2025-04-10T05:25:51Z</dcterms:modified>
</cp:coreProperties>
</file>