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Tahoma"/>
      <p:regular r:id="rId10"/>
      <p:bold r:id="rId11"/>
    </p:embeddedFont>
    <p:embeddedFont>
      <p:font typeface="Quattrocento Sans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ahoma-bold.fntdata"/><Relationship Id="rId10" Type="http://schemas.openxmlformats.org/officeDocument/2006/relationships/font" Target="fonts/Tahoma-regular.fntdata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28e9fc7e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328e9fc7e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28e9fc7e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28e9fc7e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8e9fc7e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28e9fc7e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3e09741b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3e09741b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page">
  <p:cSld name="Titlepag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524140" y="1352038"/>
            <a:ext cx="80958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625" spcFirstLastPara="1" rIns="196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524140" y="2696740"/>
            <a:ext cx="80958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625" spcFirstLastPara="1" rIns="19625" wrap="square" tIns="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–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9" name="Google Shape;9;p2"/>
          <p:cNvCxnSpPr/>
          <p:nvPr/>
        </p:nvCxnSpPr>
        <p:spPr>
          <a:xfrm>
            <a:off x="269860" y="2572346"/>
            <a:ext cx="8635500" cy="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" name="Google Shape;10;p2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ja" sz="12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i="0" lang="ja" sz="12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b="0" i="0" lang="ja" sz="1200" u="none" cap="none" strike="noStrike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i="0" lang="ja" sz="1200" u="none" cap="none" strike="noStrike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i="0" lang="ja" sz="1200" u="none" cap="none" strike="noStrike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i="0" lang="ja" sz="1200" u="none" cap="none" strike="noStrike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ja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endParaRPr b="0" i="0" sz="1200" u="none" cap="none" strike="noStrik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MiddlePage_1_white">
  <p:cSld name="7_MiddlePage_1_whit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3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3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ja" sz="12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i="0" lang="ja" sz="12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b="0" i="0" lang="ja" sz="1200" u="none" cap="none" strike="noStrike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i="0" lang="ja" sz="1200" u="none" cap="none" strike="noStrike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i="0" lang="ja" sz="1200" u="none" cap="none" strike="noStrike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i="0" lang="ja" sz="1200" u="none" cap="none" strike="noStrike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ja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endParaRPr b="0" i="0" sz="1200" u="none" cap="none" strike="noStrik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7114375" y="4778975"/>
            <a:ext cx="189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2022/</a:t>
            </a:r>
            <a:r>
              <a:rPr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3/31-</a:t>
            </a:r>
            <a:r>
              <a:rPr b="0" i="0" lang="ja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4/</a:t>
            </a:r>
            <a:r>
              <a:rPr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30調査</a:t>
            </a:r>
            <a:endParaRPr sz="1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MiddlePage_1_white　CC-BY">
  <p:cSld name="6_MiddlePage_1_whit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32000" y="792368"/>
            <a:ext cx="82800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875" lIns="49625" spcFirstLastPara="1" rIns="49625" wrap="square" tIns="24875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984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984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984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984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9" name="Google Shape;19;p4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" sz="12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lang="ja" sz="12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ja" sz="1200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200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200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200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ja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r>
              <a:rPr lang="ja" sz="1200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MiddlePage_1_white　CC0">
  <p:cSld name="8_MiddlePage_1_whit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4" name="Google Shape;24;p6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6"/>
          <p:cNvSpPr/>
          <p:nvPr/>
        </p:nvSpPr>
        <p:spPr>
          <a:xfrm>
            <a:off x="8382000" y="4883214"/>
            <a:ext cx="1083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CONFIDENTIAL</a:t>
            </a:r>
            <a:endParaRPr sz="1100"/>
          </a:p>
        </p:txBody>
      </p:sp>
      <p:sp>
        <p:nvSpPr>
          <p:cNvPr id="26" name="Google Shape;26;p6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" sz="13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lang="ja" sz="13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ja" sz="1300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300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300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300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ja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CC0-1.0</a:t>
            </a:r>
            <a:endParaRPr sz="1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32000" y="792368"/>
            <a:ext cx="82800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875" lIns="49625" spcFirstLastPara="1" rIns="49625" wrap="square" tIns="24875">
            <a:noAutofit/>
          </a:bodyPr>
          <a:lstStyle>
            <a:lvl1pPr indent="-342900" lvl="0" marL="45720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23850" lvl="1" marL="91440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98450" lvl="3" marL="182880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98450" lvl="4" marL="228600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98450" lvl="5" marL="27432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298450" lvl="6" marL="32004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298450" lvl="7" marL="3657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98450" lvl="8" marL="4114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i="0" sz="1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uxfoundation.jp/wp-content/uploads/2025/01/OSPO_2024-111524_FINAL_jp-2.pdf" TargetMode="External"/><Relationship Id="rId4" Type="http://schemas.openxmlformats.org/officeDocument/2006/relationships/hyperlink" Target="https://www.blackduck.com/resources/analyst-reports/open-source-security-risk-analysi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2025/1/24</a:t>
            </a:r>
            <a:endParaRPr/>
          </a:p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32000" y="792368"/>
            <a:ext cx="8280000" cy="3835800"/>
          </a:xfrm>
          <a:prstGeom prst="rect">
            <a:avLst/>
          </a:prstGeom>
        </p:spPr>
        <p:txBody>
          <a:bodyPr anchorCtr="0" anchor="t" bIns="24875" lIns="49625" spcFirstLastPara="1" rIns="49625" wrap="square" tIns="248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初心に返って、良く受ける質問を集めて、回答をまとめる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OSPOはだれ（社内のどこが）やるべきですか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OSPOは社内のどの部門（職能）までになりますか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セキュリティ対応はOSPOで担当するのですか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SBOMの管理をOSPOが担当ですか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OSPOは社内に対する活動ですか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OSSに関することはOSPOに任せておけばいいですか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OSSライセンスの判断はOSPOが行ってくれますか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OSPOは社内のOSSの扱い状況を把握できる必要がありますか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2025/1/24, 2/28　- 3/28 仮Fix </a:t>
            </a:r>
            <a:endParaRPr/>
          </a:p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32000" y="792368"/>
            <a:ext cx="8280000" cy="3835800"/>
          </a:xfrm>
          <a:prstGeom prst="rect">
            <a:avLst/>
          </a:prstGeom>
        </p:spPr>
        <p:txBody>
          <a:bodyPr anchorCtr="0" anchor="t" bIns="24875" lIns="49625" spcFirstLastPara="1" rIns="49625" wrap="square" tIns="248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セキュリティ対応はOSPOで担当するのですか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参考：</a:t>
            </a:r>
            <a:r>
              <a:rPr lang="ja" u="sng">
                <a:solidFill>
                  <a:schemeClr val="hlink"/>
                </a:solidFill>
                <a:hlinkClick r:id="rId3"/>
              </a:rPr>
              <a:t>2024 OSPOおよびオープンソースマネジメントの現状 - The Linux Foundation</a:t>
            </a:r>
            <a:r>
              <a:rPr lang="ja"/>
              <a:t>（24ページ）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回答：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セキュリティ対応のスコープとOSPOのスコープに重なりはあるが、関係しない部分もあり、</a:t>
            </a:r>
            <a:r>
              <a:rPr lang="ja"/>
              <a:t>OSPOがセキュリティ全般の担当となることはない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OSPOが主担当とはならないとしても、OSSの視点から関わってゆくことは避けられない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ja"/>
              <a:t>世の中の製品・システム全体の約98%以上がOSSを利用（</a:t>
            </a:r>
            <a:r>
              <a:rPr lang="j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 Source Security &amp; Risk Analysis Report (OSSRA) | Black Duck</a:t>
            </a:r>
            <a:r>
              <a:rPr lang="ja"/>
              <a:t>）しており、セキュリティを考える上でOSSについての対応が必須となるため、OSPOが関わる、あるいは、OSPOが主導するケースが増えている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ja"/>
              <a:t>セキュリティの責任を持つ部門が存在する場合、そちらが主導し、OSSに関する情報提供等の支援をOSPOが行う形となる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/>
              <a:t>2025/1/24, 2/28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32000" y="792368"/>
            <a:ext cx="8280000" cy="3835800"/>
          </a:xfrm>
          <a:prstGeom prst="rect">
            <a:avLst/>
          </a:prstGeom>
        </p:spPr>
        <p:txBody>
          <a:bodyPr anchorCtr="0" anchor="t" bIns="24875" lIns="49625" spcFirstLastPara="1" rIns="49625" wrap="square" tIns="248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SBOMの管理をOSPOが担当するのですか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回答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ルール作りや普及のためにOSPOの</a:t>
            </a:r>
            <a:r>
              <a:rPr lang="ja"/>
              <a:t>見識を求められる</a:t>
            </a:r>
            <a:r>
              <a:rPr lang="ja"/>
              <a:t>ことがある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ja"/>
              <a:t>SBOMの議論はオープンソースコミュニティ等でまだまだ進行中であり、OSPOの「コミュニティと組織を橋渡しする役割」が必要となってくる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ja"/>
              <a:t>～の重要性が増している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t/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SBOM管理が社内に定着するまでにOSPOが推進する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Proprietary ソフトのSBOMについても、OSPOが対応することが多い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OSPOが関わらずにSBOMを準備できるとは思えない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SBOMから得られる情報が、OSS戦略の検討材料となるので、OSPOとしてもSBOMに積極的に関わるといいのではないか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ja"/>
              <a:t>OSSの成熟度のステージによって、SBOMの価値・用途の見え方が異なる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OSSコンプライアンスのためにSBOM（のようなもの）をOSPO（その前身の集団）がハンドリングしていた、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SBOMと言ってもレベル/ステージがあるので、それに応じて回答が異なるのでは？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3/28</a:t>
            </a:r>
            <a:endParaRPr/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432000" y="792368"/>
            <a:ext cx="8280000" cy="3835800"/>
          </a:xfrm>
          <a:prstGeom prst="rect">
            <a:avLst/>
          </a:prstGeom>
        </p:spPr>
        <p:txBody>
          <a:bodyPr anchorCtr="0" anchor="t" bIns="24875" lIns="49625" spcFirstLastPara="1" rIns="49625" wrap="square" tIns="2487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SBOM</a:t>
            </a:r>
            <a:r>
              <a:rPr lang="ja"/>
              <a:t>のイメージ合わせ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ソフトウェア部品表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ja"/>
              <a:t>部品の粒度、載せるもの・載せないもの（OSSか否か）の区別、フォーマット等のブレ幅がある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機械判読可能になったもの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ja"/>
              <a:t>フォーマット、IDの規則、等のブレ幅がある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利用目的、ユースケース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ja"/>
              <a:t>重点の置き方が会社や立場によって違うのでは？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SBOM（部品の把握）が必要と思っているのは、製品に対する責任を持つところ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OSPOは、コミュニティで形成されたデファクトのSBOM（目的、ツール、フォーマット、プロセス、など）を社内に定義し、伝達・普及させる役割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OSPOの「コミュニティと会社の橋渡し」の役割として、会社側からコミュニティへの意見発信を促進し、コミュニティと会社の双方に取ってより良いSBOMとなるように推進する役割もある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enChain Japan Work Group">
  <a:themeElements>
    <a:clrScheme name="ユーザー定義 1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